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handoutMasterIdLst>
    <p:handoutMasterId r:id="rId25"/>
  </p:handoutMasterIdLst>
  <p:sldIdLst>
    <p:sldId id="464" r:id="rId3"/>
    <p:sldId id="628" r:id="rId4"/>
    <p:sldId id="648" r:id="rId5"/>
    <p:sldId id="630" r:id="rId6"/>
    <p:sldId id="653" r:id="rId7"/>
    <p:sldId id="616" r:id="rId8"/>
    <p:sldId id="631" r:id="rId9"/>
    <p:sldId id="632" r:id="rId10"/>
    <p:sldId id="621" r:id="rId11"/>
    <p:sldId id="620" r:id="rId12"/>
    <p:sldId id="651" r:id="rId13"/>
    <p:sldId id="652" r:id="rId14"/>
    <p:sldId id="637" r:id="rId15"/>
    <p:sldId id="638" r:id="rId16"/>
    <p:sldId id="639" r:id="rId17"/>
    <p:sldId id="640" r:id="rId18"/>
    <p:sldId id="641" r:id="rId19"/>
    <p:sldId id="612" r:id="rId20"/>
    <p:sldId id="650" r:id="rId21"/>
    <p:sldId id="649" r:id="rId22"/>
    <p:sldId id="627"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56719D"/>
    <a:srgbClr val="253B65"/>
    <a:srgbClr val="006699"/>
    <a:srgbClr val="843C0C"/>
    <a:srgbClr val="C45A68"/>
    <a:srgbClr val="00CAFF"/>
    <a:srgbClr val="0B99D1"/>
    <a:srgbClr val="2AB1AB"/>
    <a:srgbClr val="1D19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89910" autoAdjust="0"/>
  </p:normalViewPr>
  <p:slideViewPr>
    <p:cSldViewPr snapToGrid="0">
      <p:cViewPr varScale="1">
        <p:scale>
          <a:sx n="62" d="100"/>
          <a:sy n="62" d="100"/>
        </p:scale>
        <p:origin x="95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7B46C53-D4FB-4F78-9455-E9CBAA85E64B}" type="datetimeFigureOut">
              <a:rPr lang="en-US" smtClean="0"/>
              <a:t>7/15/2021</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E7F8255D-C17E-46F9-AE3D-CC7E2F4C15EA}" type="slidenum">
              <a:rPr lang="en-US" smtClean="0"/>
              <a:t>‹#›</a:t>
            </a:fld>
            <a:endParaRPr lang="en-US" dirty="0"/>
          </a:p>
        </p:txBody>
      </p:sp>
    </p:spTree>
    <p:extLst>
      <p:ext uri="{BB962C8B-B14F-4D97-AF65-F5344CB8AC3E}">
        <p14:creationId xmlns:p14="http://schemas.microsoft.com/office/powerpoint/2010/main" val="27876698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E603226-5EE7-42AB-B7E7-15AF6805CFC6}" type="datetimeFigureOut">
              <a:rPr lang="en-US" smtClean="0"/>
              <a:t>7/15/2021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B3B3DFE-7862-4146-81F2-4896A3837684}" type="slidenum">
              <a:rPr lang="en-US" smtClean="0"/>
              <a:t>‹#›</a:t>
            </a:fld>
            <a:endParaRPr lang="en-US" dirty="0"/>
          </a:p>
        </p:txBody>
      </p:sp>
    </p:spTree>
    <p:extLst>
      <p:ext uri="{BB962C8B-B14F-4D97-AF65-F5344CB8AC3E}">
        <p14:creationId xmlns:p14="http://schemas.microsoft.com/office/powerpoint/2010/main" val="1181572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3B3DFE-7862-4146-81F2-4896A3837684}" type="slidenum">
              <a:rPr lang="en-US" smtClean="0"/>
              <a:t>2</a:t>
            </a:fld>
            <a:endParaRPr lang="en-US" dirty="0"/>
          </a:p>
        </p:txBody>
      </p:sp>
    </p:spTree>
    <p:extLst>
      <p:ext uri="{BB962C8B-B14F-4D97-AF65-F5344CB8AC3E}">
        <p14:creationId xmlns:p14="http://schemas.microsoft.com/office/powerpoint/2010/main" val="2672671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3B3DFE-7862-4146-81F2-4896A3837684}" type="slidenum">
              <a:rPr lang="en-US" smtClean="0"/>
              <a:t>12</a:t>
            </a:fld>
            <a:endParaRPr lang="en-US" dirty="0"/>
          </a:p>
        </p:txBody>
      </p:sp>
    </p:spTree>
    <p:extLst>
      <p:ext uri="{BB962C8B-B14F-4D97-AF65-F5344CB8AC3E}">
        <p14:creationId xmlns:p14="http://schemas.microsoft.com/office/powerpoint/2010/main" val="1232347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xfrm>
            <a:off x="569242" y="5080000"/>
            <a:ext cx="5994822" cy="498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latin typeface="Arial" panose="020B0604020202020204" pitchFamily="34" charset="0"/>
            </a:endParaRP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1AD3D8C-7532-4542-BC65-897A46B1AA7A}" type="slidenum">
              <a:rPr lang="en-US" altLang="en-US" smtClean="0">
                <a:latin typeface="Arial" panose="020B0604020202020204" pitchFamily="34" charset="0"/>
              </a:rPr>
              <a:pPr/>
              <a:t>13</a:t>
            </a:fld>
            <a:endParaRPr lang="en-US" altLang="en-US" dirty="0">
              <a:latin typeface="Arial" panose="020B0604020202020204" pitchFamily="34" charset="0"/>
            </a:endParaRPr>
          </a:p>
        </p:txBody>
      </p:sp>
    </p:spTree>
    <p:extLst>
      <p:ext uri="{BB962C8B-B14F-4D97-AF65-F5344CB8AC3E}">
        <p14:creationId xmlns:p14="http://schemas.microsoft.com/office/powerpoint/2010/main" val="715411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xfrm>
            <a:off x="569242" y="5080000"/>
            <a:ext cx="5994822" cy="498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latin typeface="Arial" panose="020B0604020202020204" pitchFamily="34" charset="0"/>
            </a:endParaRP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1AD3D8C-7532-4542-BC65-897A46B1AA7A}" type="slidenum">
              <a:rPr lang="en-US" altLang="en-US" smtClean="0">
                <a:latin typeface="Arial" panose="020B0604020202020204" pitchFamily="34" charset="0"/>
              </a:rPr>
              <a:pPr/>
              <a:t>14</a:t>
            </a:fld>
            <a:endParaRPr lang="en-US" altLang="en-US" dirty="0">
              <a:latin typeface="Arial" panose="020B0604020202020204" pitchFamily="34" charset="0"/>
            </a:endParaRPr>
          </a:p>
        </p:txBody>
      </p:sp>
    </p:spTree>
    <p:extLst>
      <p:ext uri="{BB962C8B-B14F-4D97-AF65-F5344CB8AC3E}">
        <p14:creationId xmlns:p14="http://schemas.microsoft.com/office/powerpoint/2010/main" val="47973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xfrm>
            <a:off x="569242" y="5080000"/>
            <a:ext cx="5994822" cy="498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latin typeface="Arial" panose="020B0604020202020204" pitchFamily="34" charset="0"/>
            </a:endParaRP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1AD3D8C-7532-4542-BC65-897A46B1AA7A}" type="slidenum">
              <a:rPr lang="en-US" altLang="en-US" smtClean="0">
                <a:latin typeface="Arial" panose="020B0604020202020204" pitchFamily="34" charset="0"/>
              </a:rPr>
              <a:pPr/>
              <a:t>15</a:t>
            </a:fld>
            <a:endParaRPr lang="en-US" altLang="en-US" dirty="0">
              <a:latin typeface="Arial" panose="020B0604020202020204" pitchFamily="34" charset="0"/>
            </a:endParaRPr>
          </a:p>
        </p:txBody>
      </p:sp>
    </p:spTree>
    <p:extLst>
      <p:ext uri="{BB962C8B-B14F-4D97-AF65-F5344CB8AC3E}">
        <p14:creationId xmlns:p14="http://schemas.microsoft.com/office/powerpoint/2010/main" val="2681588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xfrm>
            <a:off x="569242" y="5080000"/>
            <a:ext cx="5994822" cy="498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latin typeface="Arial" panose="020B0604020202020204" pitchFamily="34" charset="0"/>
            </a:endParaRP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1AD3D8C-7532-4542-BC65-897A46B1AA7A}" type="slidenum">
              <a:rPr lang="en-US" altLang="en-US" smtClean="0">
                <a:latin typeface="Arial" panose="020B0604020202020204" pitchFamily="34" charset="0"/>
              </a:rPr>
              <a:pPr/>
              <a:t>16</a:t>
            </a:fld>
            <a:endParaRPr lang="en-US" altLang="en-US" dirty="0">
              <a:latin typeface="Arial" panose="020B0604020202020204" pitchFamily="34" charset="0"/>
            </a:endParaRPr>
          </a:p>
        </p:txBody>
      </p:sp>
    </p:spTree>
    <p:extLst>
      <p:ext uri="{BB962C8B-B14F-4D97-AF65-F5344CB8AC3E}">
        <p14:creationId xmlns:p14="http://schemas.microsoft.com/office/powerpoint/2010/main" val="216051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xfrm>
            <a:off x="569242" y="5080000"/>
            <a:ext cx="5994822" cy="498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latin typeface="Arial" panose="020B0604020202020204" pitchFamily="34" charset="0"/>
            </a:endParaRP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1AD3D8C-7532-4542-BC65-897A46B1AA7A}" type="slidenum">
              <a:rPr lang="en-US" altLang="en-US" smtClean="0">
                <a:latin typeface="Arial" panose="020B0604020202020204" pitchFamily="34" charset="0"/>
              </a:rPr>
              <a:pPr/>
              <a:t>17</a:t>
            </a:fld>
            <a:endParaRPr lang="en-US" altLang="en-US" dirty="0">
              <a:latin typeface="Arial" panose="020B0604020202020204" pitchFamily="34" charset="0"/>
            </a:endParaRPr>
          </a:p>
        </p:txBody>
      </p:sp>
    </p:spTree>
    <p:extLst>
      <p:ext uri="{BB962C8B-B14F-4D97-AF65-F5344CB8AC3E}">
        <p14:creationId xmlns:p14="http://schemas.microsoft.com/office/powerpoint/2010/main" val="755453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3B3DFE-7862-4146-81F2-4896A3837684}" type="slidenum">
              <a:rPr lang="en-US" smtClean="0"/>
              <a:t>19</a:t>
            </a:fld>
            <a:endParaRPr lang="en-US" dirty="0"/>
          </a:p>
        </p:txBody>
      </p:sp>
    </p:spTree>
    <p:extLst>
      <p:ext uri="{BB962C8B-B14F-4D97-AF65-F5344CB8AC3E}">
        <p14:creationId xmlns:p14="http://schemas.microsoft.com/office/powerpoint/2010/main" val="3307327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3B3DFE-7862-4146-81F2-4896A3837684}" type="slidenum">
              <a:rPr lang="en-US" smtClean="0"/>
              <a:t>20</a:t>
            </a:fld>
            <a:endParaRPr lang="en-US" dirty="0"/>
          </a:p>
        </p:txBody>
      </p:sp>
    </p:spTree>
    <p:extLst>
      <p:ext uri="{BB962C8B-B14F-4D97-AF65-F5344CB8AC3E}">
        <p14:creationId xmlns:p14="http://schemas.microsoft.com/office/powerpoint/2010/main" val="385624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3B3DFE-7862-4146-81F2-4896A383768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5582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3B3DFE-7862-4146-81F2-4896A3837684}" type="slidenum">
              <a:rPr lang="en-US" smtClean="0"/>
              <a:t>3</a:t>
            </a:fld>
            <a:endParaRPr lang="en-US" dirty="0"/>
          </a:p>
        </p:txBody>
      </p:sp>
    </p:spTree>
    <p:extLst>
      <p:ext uri="{BB962C8B-B14F-4D97-AF65-F5344CB8AC3E}">
        <p14:creationId xmlns:p14="http://schemas.microsoft.com/office/powerpoint/2010/main" val="531604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xfrm>
            <a:off x="569242" y="5080000"/>
            <a:ext cx="5994822" cy="498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latin typeface="Arial" panose="020B0604020202020204" pitchFamily="34" charset="0"/>
            </a:endParaRP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1AD3D8C-7532-4542-BC65-897A46B1AA7A}" type="slidenum">
              <a:rPr lang="en-US" altLang="en-US" smtClean="0">
                <a:latin typeface="Arial" panose="020B0604020202020204" pitchFamily="34" charset="0"/>
              </a:rPr>
              <a:pPr/>
              <a:t>4</a:t>
            </a:fld>
            <a:endParaRPr lang="en-US" altLang="en-US" dirty="0">
              <a:latin typeface="Arial" panose="020B0604020202020204" pitchFamily="34" charset="0"/>
            </a:endParaRPr>
          </a:p>
        </p:txBody>
      </p:sp>
    </p:spTree>
    <p:extLst>
      <p:ext uri="{BB962C8B-B14F-4D97-AF65-F5344CB8AC3E}">
        <p14:creationId xmlns:p14="http://schemas.microsoft.com/office/powerpoint/2010/main" val="1256434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3B3DFE-7862-4146-81F2-4896A3837684}" type="slidenum">
              <a:rPr lang="en-US" smtClean="0"/>
              <a:t>5</a:t>
            </a:fld>
            <a:endParaRPr lang="en-US" dirty="0"/>
          </a:p>
        </p:txBody>
      </p:sp>
    </p:spTree>
    <p:extLst>
      <p:ext uri="{BB962C8B-B14F-4D97-AF65-F5344CB8AC3E}">
        <p14:creationId xmlns:p14="http://schemas.microsoft.com/office/powerpoint/2010/main" val="4189194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3B3DFE-7862-4146-81F2-4896A3837684}" type="slidenum">
              <a:rPr lang="en-US" smtClean="0"/>
              <a:t>6</a:t>
            </a:fld>
            <a:endParaRPr lang="en-US" dirty="0"/>
          </a:p>
        </p:txBody>
      </p:sp>
    </p:spTree>
    <p:extLst>
      <p:ext uri="{BB962C8B-B14F-4D97-AF65-F5344CB8AC3E}">
        <p14:creationId xmlns:p14="http://schemas.microsoft.com/office/powerpoint/2010/main" val="2039175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3B3DFE-7862-4146-81F2-4896A3837684}" type="slidenum">
              <a:rPr lang="en-US" smtClean="0"/>
              <a:t>7</a:t>
            </a:fld>
            <a:endParaRPr lang="en-US" dirty="0"/>
          </a:p>
        </p:txBody>
      </p:sp>
    </p:spTree>
    <p:extLst>
      <p:ext uri="{BB962C8B-B14F-4D97-AF65-F5344CB8AC3E}">
        <p14:creationId xmlns:p14="http://schemas.microsoft.com/office/powerpoint/2010/main" val="2128407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3B3DFE-7862-4146-81F2-4896A3837684}" type="slidenum">
              <a:rPr lang="en-US" smtClean="0"/>
              <a:t>8</a:t>
            </a:fld>
            <a:endParaRPr lang="en-US" dirty="0"/>
          </a:p>
        </p:txBody>
      </p:sp>
    </p:spTree>
    <p:extLst>
      <p:ext uri="{BB962C8B-B14F-4D97-AF65-F5344CB8AC3E}">
        <p14:creationId xmlns:p14="http://schemas.microsoft.com/office/powerpoint/2010/main" val="3164873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3B3DFE-7862-4146-81F2-4896A3837684}" type="slidenum">
              <a:rPr lang="en-US" smtClean="0"/>
              <a:t>9</a:t>
            </a:fld>
            <a:endParaRPr lang="en-US" dirty="0"/>
          </a:p>
        </p:txBody>
      </p:sp>
    </p:spTree>
    <p:extLst>
      <p:ext uri="{BB962C8B-B14F-4D97-AF65-F5344CB8AC3E}">
        <p14:creationId xmlns:p14="http://schemas.microsoft.com/office/powerpoint/2010/main" val="628231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3B3DFE-7862-4146-81F2-4896A3837684}" type="slidenum">
              <a:rPr lang="en-US" smtClean="0"/>
              <a:t>11</a:t>
            </a:fld>
            <a:endParaRPr lang="en-US" dirty="0"/>
          </a:p>
        </p:txBody>
      </p:sp>
    </p:spTree>
    <p:extLst>
      <p:ext uri="{BB962C8B-B14F-4D97-AF65-F5344CB8AC3E}">
        <p14:creationId xmlns:p14="http://schemas.microsoft.com/office/powerpoint/2010/main" val="368134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D2C6291-629D-4C72-8E98-5469E3D1A622}" type="datetimeFigureOut">
              <a:rPr lang="en-US" smtClean="0"/>
              <a:pPr/>
              <a:t>7/15/2021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D6FA22-9426-4EA3-AFCA-AB7C291FC39D}" type="slidenum">
              <a:rPr lang="en-US" smtClean="0"/>
              <a:pPr/>
              <a:t>‹#›</a:t>
            </a:fld>
            <a:endParaRPr lang="en-US" dirty="0"/>
          </a:p>
        </p:txBody>
      </p:sp>
    </p:spTree>
    <p:extLst>
      <p:ext uri="{BB962C8B-B14F-4D97-AF65-F5344CB8AC3E}">
        <p14:creationId xmlns:p14="http://schemas.microsoft.com/office/powerpoint/2010/main" val="2018048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2C6291-629D-4C72-8E98-5469E3D1A622}" type="datetimeFigureOut">
              <a:rPr lang="en-US" smtClean="0"/>
              <a:pPr/>
              <a:t>7/15/2021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D6FA22-9426-4EA3-AFCA-AB7C291FC39D}" type="slidenum">
              <a:rPr lang="en-US" smtClean="0"/>
              <a:pPr/>
              <a:t>‹#›</a:t>
            </a:fld>
            <a:endParaRPr lang="en-US" dirty="0"/>
          </a:p>
        </p:txBody>
      </p:sp>
    </p:spTree>
    <p:extLst>
      <p:ext uri="{BB962C8B-B14F-4D97-AF65-F5344CB8AC3E}">
        <p14:creationId xmlns:p14="http://schemas.microsoft.com/office/powerpoint/2010/main" val="3309819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2C6291-629D-4C72-8E98-5469E3D1A622}" type="datetimeFigureOut">
              <a:rPr lang="en-US" smtClean="0"/>
              <a:pPr/>
              <a:t>7/15/2021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D6FA22-9426-4EA3-AFCA-AB7C291FC39D}" type="slidenum">
              <a:rPr lang="en-US" smtClean="0"/>
              <a:pPr/>
              <a:t>‹#›</a:t>
            </a:fld>
            <a:endParaRPr lang="en-US" dirty="0"/>
          </a:p>
        </p:txBody>
      </p:sp>
    </p:spTree>
    <p:extLst>
      <p:ext uri="{BB962C8B-B14F-4D97-AF65-F5344CB8AC3E}">
        <p14:creationId xmlns:p14="http://schemas.microsoft.com/office/powerpoint/2010/main" val="1667783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D2C6291-629D-4C72-8E98-5469E3D1A622}" type="datetimeFigureOut">
              <a:rPr lang="en-US" smtClean="0"/>
              <a:pPr/>
              <a:t>7/15/2021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D6FA22-9426-4EA3-AFCA-AB7C291FC39D}" type="slidenum">
              <a:rPr lang="en-US" smtClean="0"/>
              <a:pPr/>
              <a:t>‹#›</a:t>
            </a:fld>
            <a:endParaRPr lang="en-US" dirty="0"/>
          </a:p>
        </p:txBody>
      </p:sp>
    </p:spTree>
    <p:extLst>
      <p:ext uri="{BB962C8B-B14F-4D97-AF65-F5344CB8AC3E}">
        <p14:creationId xmlns:p14="http://schemas.microsoft.com/office/powerpoint/2010/main" val="2943635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2C6291-629D-4C72-8E98-5469E3D1A622}" type="datetimeFigureOut">
              <a:rPr lang="en-US" smtClean="0"/>
              <a:pPr/>
              <a:t>7/15/2021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D6FA22-9426-4EA3-AFCA-AB7C291FC39D}" type="slidenum">
              <a:rPr lang="en-US" smtClean="0"/>
              <a:pPr/>
              <a:t>‹#›</a:t>
            </a:fld>
            <a:endParaRPr lang="en-US" dirty="0"/>
          </a:p>
        </p:txBody>
      </p:sp>
    </p:spTree>
    <p:extLst>
      <p:ext uri="{BB962C8B-B14F-4D97-AF65-F5344CB8AC3E}">
        <p14:creationId xmlns:p14="http://schemas.microsoft.com/office/powerpoint/2010/main" val="1920051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2C6291-629D-4C72-8E98-5469E3D1A622}" type="datetimeFigureOut">
              <a:rPr lang="en-US" smtClean="0"/>
              <a:pPr/>
              <a:t>7/15/2021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D6FA22-9426-4EA3-AFCA-AB7C291FC39D}" type="slidenum">
              <a:rPr lang="en-US" smtClean="0"/>
              <a:pPr/>
              <a:t>‹#›</a:t>
            </a:fld>
            <a:endParaRPr lang="en-US" dirty="0"/>
          </a:p>
        </p:txBody>
      </p:sp>
    </p:spTree>
    <p:extLst>
      <p:ext uri="{BB962C8B-B14F-4D97-AF65-F5344CB8AC3E}">
        <p14:creationId xmlns:p14="http://schemas.microsoft.com/office/powerpoint/2010/main" val="36005158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2C6291-629D-4C72-8E98-5469E3D1A622}" type="datetimeFigureOut">
              <a:rPr lang="en-US" smtClean="0"/>
              <a:pPr/>
              <a:t>7/15/2021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D6FA22-9426-4EA3-AFCA-AB7C291FC39D}" type="slidenum">
              <a:rPr lang="en-US" smtClean="0"/>
              <a:pPr/>
              <a:t>‹#›</a:t>
            </a:fld>
            <a:endParaRPr lang="en-US" dirty="0"/>
          </a:p>
        </p:txBody>
      </p:sp>
    </p:spTree>
    <p:extLst>
      <p:ext uri="{BB962C8B-B14F-4D97-AF65-F5344CB8AC3E}">
        <p14:creationId xmlns:p14="http://schemas.microsoft.com/office/powerpoint/2010/main" val="2748382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2C6291-629D-4C72-8E98-5469E3D1A622}" type="datetimeFigureOut">
              <a:rPr lang="en-US" smtClean="0"/>
              <a:pPr/>
              <a:t>7/15/2021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D6FA22-9426-4EA3-AFCA-AB7C291FC39D}" type="slidenum">
              <a:rPr lang="en-US" smtClean="0"/>
              <a:pPr/>
              <a:t>‹#›</a:t>
            </a:fld>
            <a:endParaRPr lang="en-US" dirty="0"/>
          </a:p>
        </p:txBody>
      </p:sp>
    </p:spTree>
    <p:extLst>
      <p:ext uri="{BB962C8B-B14F-4D97-AF65-F5344CB8AC3E}">
        <p14:creationId xmlns:p14="http://schemas.microsoft.com/office/powerpoint/2010/main" val="37275764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D2C6291-629D-4C72-8E98-5469E3D1A622}" type="datetimeFigureOut">
              <a:rPr lang="en-US" smtClean="0"/>
              <a:pPr/>
              <a:t>7/15/2021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FD6FA22-9426-4EA3-AFCA-AB7C291FC39D}" type="slidenum">
              <a:rPr lang="en-US" smtClean="0"/>
              <a:pPr/>
              <a:t>‹#›</a:t>
            </a:fld>
            <a:endParaRPr lang="en-US" dirty="0"/>
          </a:p>
        </p:txBody>
      </p:sp>
    </p:spTree>
    <p:extLst>
      <p:ext uri="{BB962C8B-B14F-4D97-AF65-F5344CB8AC3E}">
        <p14:creationId xmlns:p14="http://schemas.microsoft.com/office/powerpoint/2010/main" val="10560277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2C6291-629D-4C72-8E98-5469E3D1A622}" type="datetimeFigureOut">
              <a:rPr lang="en-US" smtClean="0"/>
              <a:pPr/>
              <a:t>7/15/2021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FD6FA22-9426-4EA3-AFCA-AB7C291FC39D}" type="slidenum">
              <a:rPr lang="en-US" smtClean="0"/>
              <a:pPr/>
              <a:t>‹#›</a:t>
            </a:fld>
            <a:endParaRPr lang="en-US" dirty="0"/>
          </a:p>
        </p:txBody>
      </p:sp>
    </p:spTree>
    <p:extLst>
      <p:ext uri="{BB962C8B-B14F-4D97-AF65-F5344CB8AC3E}">
        <p14:creationId xmlns:p14="http://schemas.microsoft.com/office/powerpoint/2010/main" val="5706543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2C6291-629D-4C72-8E98-5469E3D1A622}" type="datetimeFigureOut">
              <a:rPr lang="en-US" smtClean="0"/>
              <a:pPr/>
              <a:t>7/15/2021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D6FA22-9426-4EA3-AFCA-AB7C291FC39D}" type="slidenum">
              <a:rPr lang="en-US" smtClean="0"/>
              <a:pPr/>
              <a:t>‹#›</a:t>
            </a:fld>
            <a:endParaRPr lang="en-US" dirty="0"/>
          </a:p>
        </p:txBody>
      </p:sp>
    </p:spTree>
    <p:extLst>
      <p:ext uri="{BB962C8B-B14F-4D97-AF65-F5344CB8AC3E}">
        <p14:creationId xmlns:p14="http://schemas.microsoft.com/office/powerpoint/2010/main" val="4129677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2C6291-629D-4C72-8E98-5469E3D1A622}" type="datetimeFigureOut">
              <a:rPr lang="en-US" smtClean="0"/>
              <a:pPr/>
              <a:t>7/15/2021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D6FA22-9426-4EA3-AFCA-AB7C291FC39D}" type="slidenum">
              <a:rPr lang="en-US" smtClean="0"/>
              <a:pPr/>
              <a:t>‹#›</a:t>
            </a:fld>
            <a:endParaRPr lang="en-US" dirty="0"/>
          </a:p>
        </p:txBody>
      </p:sp>
    </p:spTree>
    <p:extLst>
      <p:ext uri="{BB962C8B-B14F-4D97-AF65-F5344CB8AC3E}">
        <p14:creationId xmlns:p14="http://schemas.microsoft.com/office/powerpoint/2010/main" val="12233675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2C6291-629D-4C72-8E98-5469E3D1A622}" type="datetimeFigureOut">
              <a:rPr lang="en-US" smtClean="0"/>
              <a:pPr/>
              <a:t>7/15/2021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D6FA22-9426-4EA3-AFCA-AB7C291FC39D}" type="slidenum">
              <a:rPr lang="en-US" smtClean="0"/>
              <a:pPr/>
              <a:t>‹#›</a:t>
            </a:fld>
            <a:endParaRPr lang="en-US" dirty="0"/>
          </a:p>
        </p:txBody>
      </p:sp>
    </p:spTree>
    <p:extLst>
      <p:ext uri="{BB962C8B-B14F-4D97-AF65-F5344CB8AC3E}">
        <p14:creationId xmlns:p14="http://schemas.microsoft.com/office/powerpoint/2010/main" val="28700363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2C6291-629D-4C72-8E98-5469E3D1A622}" type="datetimeFigureOut">
              <a:rPr lang="en-US" smtClean="0"/>
              <a:pPr/>
              <a:t>7/15/2021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D6FA22-9426-4EA3-AFCA-AB7C291FC39D}" type="slidenum">
              <a:rPr lang="en-US" smtClean="0"/>
              <a:pPr/>
              <a:t>‹#›</a:t>
            </a:fld>
            <a:endParaRPr lang="en-US" dirty="0"/>
          </a:p>
        </p:txBody>
      </p:sp>
    </p:spTree>
    <p:extLst>
      <p:ext uri="{BB962C8B-B14F-4D97-AF65-F5344CB8AC3E}">
        <p14:creationId xmlns:p14="http://schemas.microsoft.com/office/powerpoint/2010/main" val="3326655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2C6291-629D-4C72-8E98-5469E3D1A622}" type="datetimeFigureOut">
              <a:rPr lang="en-US" smtClean="0"/>
              <a:pPr/>
              <a:t>7/15/2021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D6FA22-9426-4EA3-AFCA-AB7C291FC39D}" type="slidenum">
              <a:rPr lang="en-US" smtClean="0"/>
              <a:pPr/>
              <a:t>‹#›</a:t>
            </a:fld>
            <a:endParaRPr lang="en-US" dirty="0"/>
          </a:p>
        </p:txBody>
      </p:sp>
    </p:spTree>
    <p:extLst>
      <p:ext uri="{BB962C8B-B14F-4D97-AF65-F5344CB8AC3E}">
        <p14:creationId xmlns:p14="http://schemas.microsoft.com/office/powerpoint/2010/main" val="68458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2C6291-629D-4C72-8E98-5469E3D1A622}" type="datetimeFigureOut">
              <a:rPr lang="en-US" smtClean="0"/>
              <a:pPr/>
              <a:t>7/15/2021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D6FA22-9426-4EA3-AFCA-AB7C291FC39D}" type="slidenum">
              <a:rPr lang="en-US" smtClean="0"/>
              <a:pPr/>
              <a:t>‹#›</a:t>
            </a:fld>
            <a:endParaRPr lang="en-US" dirty="0"/>
          </a:p>
        </p:txBody>
      </p:sp>
    </p:spTree>
    <p:extLst>
      <p:ext uri="{BB962C8B-B14F-4D97-AF65-F5344CB8AC3E}">
        <p14:creationId xmlns:p14="http://schemas.microsoft.com/office/powerpoint/2010/main" val="3833116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2C6291-629D-4C72-8E98-5469E3D1A622}" type="datetimeFigureOut">
              <a:rPr lang="en-US" smtClean="0"/>
              <a:pPr/>
              <a:t>7/15/2021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D6FA22-9426-4EA3-AFCA-AB7C291FC39D}" type="slidenum">
              <a:rPr lang="en-US" smtClean="0"/>
              <a:pPr/>
              <a:t>‹#›</a:t>
            </a:fld>
            <a:endParaRPr lang="en-US" dirty="0"/>
          </a:p>
        </p:txBody>
      </p:sp>
    </p:spTree>
    <p:extLst>
      <p:ext uri="{BB962C8B-B14F-4D97-AF65-F5344CB8AC3E}">
        <p14:creationId xmlns:p14="http://schemas.microsoft.com/office/powerpoint/2010/main" val="2405429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2C6291-629D-4C72-8E98-5469E3D1A622}" type="datetimeFigureOut">
              <a:rPr lang="en-US" smtClean="0"/>
              <a:pPr/>
              <a:t>7/15/2021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D6FA22-9426-4EA3-AFCA-AB7C291FC39D}" type="slidenum">
              <a:rPr lang="en-US" smtClean="0"/>
              <a:pPr/>
              <a:t>‹#›</a:t>
            </a:fld>
            <a:endParaRPr lang="en-US" dirty="0"/>
          </a:p>
        </p:txBody>
      </p:sp>
    </p:spTree>
    <p:extLst>
      <p:ext uri="{BB962C8B-B14F-4D97-AF65-F5344CB8AC3E}">
        <p14:creationId xmlns:p14="http://schemas.microsoft.com/office/powerpoint/2010/main" val="3431919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D2C6291-629D-4C72-8E98-5469E3D1A622}" type="datetimeFigureOut">
              <a:rPr lang="en-US" smtClean="0"/>
              <a:pPr/>
              <a:t>7/15/2021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FD6FA22-9426-4EA3-AFCA-AB7C291FC39D}" type="slidenum">
              <a:rPr lang="en-US" smtClean="0"/>
              <a:pPr/>
              <a:t>‹#›</a:t>
            </a:fld>
            <a:endParaRPr lang="en-US" dirty="0"/>
          </a:p>
        </p:txBody>
      </p:sp>
    </p:spTree>
    <p:extLst>
      <p:ext uri="{BB962C8B-B14F-4D97-AF65-F5344CB8AC3E}">
        <p14:creationId xmlns:p14="http://schemas.microsoft.com/office/powerpoint/2010/main" val="1113967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2C6291-629D-4C72-8E98-5469E3D1A622}" type="datetimeFigureOut">
              <a:rPr lang="en-US" smtClean="0"/>
              <a:pPr/>
              <a:t>7/15/2021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FD6FA22-9426-4EA3-AFCA-AB7C291FC39D}" type="slidenum">
              <a:rPr lang="en-US" smtClean="0"/>
              <a:pPr/>
              <a:t>‹#›</a:t>
            </a:fld>
            <a:endParaRPr lang="en-US" dirty="0"/>
          </a:p>
        </p:txBody>
      </p:sp>
    </p:spTree>
    <p:extLst>
      <p:ext uri="{BB962C8B-B14F-4D97-AF65-F5344CB8AC3E}">
        <p14:creationId xmlns:p14="http://schemas.microsoft.com/office/powerpoint/2010/main" val="1776102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2C6291-629D-4C72-8E98-5469E3D1A622}" type="datetimeFigureOut">
              <a:rPr lang="en-US" smtClean="0"/>
              <a:pPr/>
              <a:t>7/15/2021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D6FA22-9426-4EA3-AFCA-AB7C291FC39D}" type="slidenum">
              <a:rPr lang="en-US" smtClean="0"/>
              <a:pPr/>
              <a:t>‹#›</a:t>
            </a:fld>
            <a:endParaRPr lang="en-US" dirty="0"/>
          </a:p>
        </p:txBody>
      </p:sp>
    </p:spTree>
    <p:extLst>
      <p:ext uri="{BB962C8B-B14F-4D97-AF65-F5344CB8AC3E}">
        <p14:creationId xmlns:p14="http://schemas.microsoft.com/office/powerpoint/2010/main" val="372764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2C6291-629D-4C72-8E98-5469E3D1A622}" type="datetimeFigureOut">
              <a:rPr lang="en-US" smtClean="0"/>
              <a:pPr/>
              <a:t>7/15/2021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D6FA22-9426-4EA3-AFCA-AB7C291FC39D}" type="slidenum">
              <a:rPr lang="en-US" smtClean="0"/>
              <a:pPr/>
              <a:t>‹#›</a:t>
            </a:fld>
            <a:endParaRPr lang="en-US" dirty="0"/>
          </a:p>
        </p:txBody>
      </p:sp>
    </p:spTree>
    <p:extLst>
      <p:ext uri="{BB962C8B-B14F-4D97-AF65-F5344CB8AC3E}">
        <p14:creationId xmlns:p14="http://schemas.microsoft.com/office/powerpoint/2010/main" val="2082292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2C6291-629D-4C72-8E98-5469E3D1A622}" type="datetimeFigureOut">
              <a:rPr lang="en-US" smtClean="0"/>
              <a:pPr/>
              <a:t>7/15/2021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D6FA22-9426-4EA3-AFCA-AB7C291FC39D}" type="slidenum">
              <a:rPr lang="en-US" smtClean="0"/>
              <a:pPr/>
              <a:t>‹#›</a:t>
            </a:fld>
            <a:endParaRPr lang="en-US" dirty="0"/>
          </a:p>
        </p:txBody>
      </p:sp>
    </p:spTree>
    <p:extLst>
      <p:ext uri="{BB962C8B-B14F-4D97-AF65-F5344CB8AC3E}">
        <p14:creationId xmlns:p14="http://schemas.microsoft.com/office/powerpoint/2010/main" val="699525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2C6291-629D-4C72-8E98-5469E3D1A622}" type="datetimeFigureOut">
              <a:rPr lang="en-US" smtClean="0"/>
              <a:pPr/>
              <a:t>7/15/2021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D6FA22-9426-4EA3-AFCA-AB7C291FC39D}" type="slidenum">
              <a:rPr lang="en-US" smtClean="0"/>
              <a:pPr/>
              <a:t>‹#›</a:t>
            </a:fld>
            <a:endParaRPr lang="en-US" dirty="0"/>
          </a:p>
        </p:txBody>
      </p:sp>
    </p:spTree>
    <p:extLst>
      <p:ext uri="{BB962C8B-B14F-4D97-AF65-F5344CB8AC3E}">
        <p14:creationId xmlns:p14="http://schemas.microsoft.com/office/powerpoint/2010/main" val="3653977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gif"/><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register.business.punjab.gov.pk/"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register.business.punjab.gov.p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0F51CE-2E86-44D0-B5D2-A3306CDBD316}"/>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0" y="46711"/>
            <a:ext cx="12202695" cy="6864016"/>
          </a:xfrm>
          <a:prstGeom prst="rect">
            <a:avLst/>
          </a:prstGeom>
        </p:spPr>
      </p:pic>
      <p:sp>
        <p:nvSpPr>
          <p:cNvPr id="45" name="Isosceles Triangle 44">
            <a:extLst>
              <a:ext uri="{FF2B5EF4-FFF2-40B4-BE49-F238E27FC236}">
                <a16:creationId xmlns:a16="http://schemas.microsoft.com/office/drawing/2014/main" id="{9BD067F3-CA71-4276-9682-C8788211467F}"/>
              </a:ext>
            </a:extLst>
          </p:cNvPr>
          <p:cNvSpPr/>
          <p:nvPr/>
        </p:nvSpPr>
        <p:spPr>
          <a:xfrm>
            <a:off x="11206051" y="4898823"/>
            <a:ext cx="996644" cy="2016388"/>
          </a:xfrm>
          <a:prstGeom prst="triangle">
            <a:avLst>
              <a:gd name="adj" fmla="val 100000"/>
            </a:avLst>
          </a:prstGeom>
          <a:solidFill>
            <a:schemeClr val="accent1">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Isosceles Triangle 45">
            <a:extLst>
              <a:ext uri="{FF2B5EF4-FFF2-40B4-BE49-F238E27FC236}">
                <a16:creationId xmlns:a16="http://schemas.microsoft.com/office/drawing/2014/main" id="{5079F38C-1E88-4CE3-B631-5BFFDD565C2F}"/>
              </a:ext>
            </a:extLst>
          </p:cNvPr>
          <p:cNvSpPr/>
          <p:nvPr/>
        </p:nvSpPr>
        <p:spPr>
          <a:xfrm rot="16200000">
            <a:off x="10664171" y="686865"/>
            <a:ext cx="2299792" cy="898477"/>
          </a:xfrm>
          <a:custGeom>
            <a:avLst/>
            <a:gdLst>
              <a:gd name="connsiteX0" fmla="*/ 0 w 958896"/>
              <a:gd name="connsiteY0" fmla="*/ 898477 h 898477"/>
              <a:gd name="connsiteX1" fmla="*/ 958896 w 958896"/>
              <a:gd name="connsiteY1" fmla="*/ 0 h 898477"/>
              <a:gd name="connsiteX2" fmla="*/ 958896 w 958896"/>
              <a:gd name="connsiteY2" fmla="*/ 898477 h 898477"/>
              <a:gd name="connsiteX3" fmla="*/ 0 w 958896"/>
              <a:gd name="connsiteY3" fmla="*/ 898477 h 898477"/>
              <a:gd name="connsiteX0" fmla="*/ 0 w 1561326"/>
              <a:gd name="connsiteY0" fmla="*/ 812419 h 898477"/>
              <a:gd name="connsiteX1" fmla="*/ 1561326 w 1561326"/>
              <a:gd name="connsiteY1" fmla="*/ 0 h 898477"/>
              <a:gd name="connsiteX2" fmla="*/ 1561326 w 1561326"/>
              <a:gd name="connsiteY2" fmla="*/ 898477 h 898477"/>
              <a:gd name="connsiteX3" fmla="*/ 0 w 1561326"/>
              <a:gd name="connsiteY3" fmla="*/ 812419 h 898477"/>
              <a:gd name="connsiteX0" fmla="*/ 0 w 1561326"/>
              <a:gd name="connsiteY0" fmla="*/ 812419 h 898477"/>
              <a:gd name="connsiteX1" fmla="*/ 1561326 w 1561326"/>
              <a:gd name="connsiteY1" fmla="*/ 0 h 898477"/>
              <a:gd name="connsiteX2" fmla="*/ 1561326 w 1561326"/>
              <a:gd name="connsiteY2" fmla="*/ 898477 h 898477"/>
              <a:gd name="connsiteX3" fmla="*/ 0 w 1561326"/>
              <a:gd name="connsiteY3" fmla="*/ 812419 h 898477"/>
              <a:gd name="connsiteX0" fmla="*/ 0 w 1561326"/>
              <a:gd name="connsiteY0" fmla="*/ 812419 h 898477"/>
              <a:gd name="connsiteX1" fmla="*/ 1561326 w 1561326"/>
              <a:gd name="connsiteY1" fmla="*/ 0 h 898477"/>
              <a:gd name="connsiteX2" fmla="*/ 1561326 w 1561326"/>
              <a:gd name="connsiteY2" fmla="*/ 898477 h 898477"/>
              <a:gd name="connsiteX3" fmla="*/ 0 w 1561326"/>
              <a:gd name="connsiteY3" fmla="*/ 812419 h 898477"/>
            </a:gdLst>
            <a:ahLst/>
            <a:cxnLst>
              <a:cxn ang="0">
                <a:pos x="connsiteX0" y="connsiteY0"/>
              </a:cxn>
              <a:cxn ang="0">
                <a:pos x="connsiteX1" y="connsiteY1"/>
              </a:cxn>
              <a:cxn ang="0">
                <a:pos x="connsiteX2" y="connsiteY2"/>
              </a:cxn>
              <a:cxn ang="0">
                <a:pos x="connsiteX3" y="connsiteY3"/>
              </a:cxn>
            </a:cxnLst>
            <a:rect l="l" t="t" r="r" b="b"/>
            <a:pathLst>
              <a:path w="1561326" h="898477">
                <a:moveTo>
                  <a:pt x="0" y="812419"/>
                </a:moveTo>
                <a:cubicBezTo>
                  <a:pt x="520442" y="541613"/>
                  <a:pt x="642852" y="1871"/>
                  <a:pt x="1561326" y="0"/>
                </a:cubicBezTo>
                <a:lnTo>
                  <a:pt x="1561326" y="898477"/>
                </a:lnTo>
                <a:lnTo>
                  <a:pt x="0" y="81241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Diamond 60">
            <a:extLst>
              <a:ext uri="{FF2B5EF4-FFF2-40B4-BE49-F238E27FC236}">
                <a16:creationId xmlns:a16="http://schemas.microsoft.com/office/drawing/2014/main" id="{346387C9-8370-467A-BB99-8CEA8597FFE9}"/>
              </a:ext>
            </a:extLst>
          </p:cNvPr>
          <p:cNvSpPr/>
          <p:nvPr/>
        </p:nvSpPr>
        <p:spPr>
          <a:xfrm rot="60000">
            <a:off x="7919640" y="-39196"/>
            <a:ext cx="4301452" cy="6984158"/>
          </a:xfrm>
          <a:custGeom>
            <a:avLst/>
            <a:gdLst>
              <a:gd name="connsiteX0" fmla="*/ 0 w 6802923"/>
              <a:gd name="connsiteY0" fmla="*/ 3492079 h 6984158"/>
              <a:gd name="connsiteX1" fmla="*/ 3401462 w 6802923"/>
              <a:gd name="connsiteY1" fmla="*/ 0 h 6984158"/>
              <a:gd name="connsiteX2" fmla="*/ 6802923 w 6802923"/>
              <a:gd name="connsiteY2" fmla="*/ 3492079 h 6984158"/>
              <a:gd name="connsiteX3" fmla="*/ 3401462 w 6802923"/>
              <a:gd name="connsiteY3" fmla="*/ 6984158 h 6984158"/>
              <a:gd name="connsiteX4" fmla="*/ 0 w 6802923"/>
              <a:gd name="connsiteY4" fmla="*/ 3492079 h 6984158"/>
              <a:gd name="connsiteX0" fmla="*/ 0 w 5853202"/>
              <a:gd name="connsiteY0" fmla="*/ 3492079 h 6984158"/>
              <a:gd name="connsiteX1" fmla="*/ 3401462 w 5853202"/>
              <a:gd name="connsiteY1" fmla="*/ 0 h 6984158"/>
              <a:gd name="connsiteX2" fmla="*/ 5853202 w 5853202"/>
              <a:gd name="connsiteY2" fmla="*/ 3325749 h 6984158"/>
              <a:gd name="connsiteX3" fmla="*/ 3401462 w 5853202"/>
              <a:gd name="connsiteY3" fmla="*/ 6984158 h 6984158"/>
              <a:gd name="connsiteX4" fmla="*/ 0 w 5853202"/>
              <a:gd name="connsiteY4" fmla="*/ 3492079 h 6984158"/>
              <a:gd name="connsiteX0" fmla="*/ 0 w 5853202"/>
              <a:gd name="connsiteY0" fmla="*/ 3492079 h 6984158"/>
              <a:gd name="connsiteX1" fmla="*/ 3401462 w 5853202"/>
              <a:gd name="connsiteY1" fmla="*/ 0 h 6984158"/>
              <a:gd name="connsiteX2" fmla="*/ 5853202 w 5853202"/>
              <a:gd name="connsiteY2" fmla="*/ 3325749 h 6984158"/>
              <a:gd name="connsiteX3" fmla="*/ 3401462 w 5853202"/>
              <a:gd name="connsiteY3" fmla="*/ 6984158 h 6984158"/>
              <a:gd name="connsiteX4" fmla="*/ 0 w 5853202"/>
              <a:gd name="connsiteY4" fmla="*/ 3492079 h 6984158"/>
              <a:gd name="connsiteX0" fmla="*/ 0 w 5853202"/>
              <a:gd name="connsiteY0" fmla="*/ 3492079 h 6984158"/>
              <a:gd name="connsiteX1" fmla="*/ 3401462 w 5853202"/>
              <a:gd name="connsiteY1" fmla="*/ 0 h 6984158"/>
              <a:gd name="connsiteX2" fmla="*/ 5853202 w 5853202"/>
              <a:gd name="connsiteY2" fmla="*/ 3325749 h 6984158"/>
              <a:gd name="connsiteX3" fmla="*/ 3401462 w 5853202"/>
              <a:gd name="connsiteY3" fmla="*/ 6984158 h 6984158"/>
              <a:gd name="connsiteX4" fmla="*/ 0 w 5853202"/>
              <a:gd name="connsiteY4" fmla="*/ 3492079 h 6984158"/>
              <a:gd name="connsiteX0" fmla="*/ 0 w 4702873"/>
              <a:gd name="connsiteY0" fmla="*/ 3492079 h 6984158"/>
              <a:gd name="connsiteX1" fmla="*/ 3401462 w 4702873"/>
              <a:gd name="connsiteY1" fmla="*/ 0 h 6984158"/>
              <a:gd name="connsiteX2" fmla="*/ 4702873 w 4702873"/>
              <a:gd name="connsiteY2" fmla="*/ 3378106 h 6984158"/>
              <a:gd name="connsiteX3" fmla="*/ 3401462 w 4702873"/>
              <a:gd name="connsiteY3" fmla="*/ 6984158 h 6984158"/>
              <a:gd name="connsiteX4" fmla="*/ 0 w 4702873"/>
              <a:gd name="connsiteY4" fmla="*/ 3492079 h 6984158"/>
              <a:gd name="connsiteX0" fmla="*/ 0 w 4357366"/>
              <a:gd name="connsiteY0" fmla="*/ 3492079 h 6984158"/>
              <a:gd name="connsiteX1" fmla="*/ 3401462 w 4357366"/>
              <a:gd name="connsiteY1" fmla="*/ 0 h 6984158"/>
              <a:gd name="connsiteX2" fmla="*/ 4357366 w 4357366"/>
              <a:gd name="connsiteY2" fmla="*/ 3308822 h 6984158"/>
              <a:gd name="connsiteX3" fmla="*/ 3401462 w 4357366"/>
              <a:gd name="connsiteY3" fmla="*/ 6984158 h 6984158"/>
              <a:gd name="connsiteX4" fmla="*/ 0 w 4357366"/>
              <a:gd name="connsiteY4" fmla="*/ 3492079 h 6984158"/>
              <a:gd name="connsiteX0" fmla="*/ 0 w 4292642"/>
              <a:gd name="connsiteY0" fmla="*/ 3492079 h 6984158"/>
              <a:gd name="connsiteX1" fmla="*/ 3401462 w 4292642"/>
              <a:gd name="connsiteY1" fmla="*/ 0 h 6984158"/>
              <a:gd name="connsiteX2" fmla="*/ 4292642 w 4292642"/>
              <a:gd name="connsiteY2" fmla="*/ 3299192 h 6984158"/>
              <a:gd name="connsiteX3" fmla="*/ 3401462 w 4292642"/>
              <a:gd name="connsiteY3" fmla="*/ 6984158 h 6984158"/>
              <a:gd name="connsiteX4" fmla="*/ 0 w 4292642"/>
              <a:gd name="connsiteY4" fmla="*/ 3492079 h 6984158"/>
              <a:gd name="connsiteX0" fmla="*/ 0 w 4292642"/>
              <a:gd name="connsiteY0" fmla="*/ 3492079 h 6984158"/>
              <a:gd name="connsiteX1" fmla="*/ 3401462 w 4292642"/>
              <a:gd name="connsiteY1" fmla="*/ 0 h 6984158"/>
              <a:gd name="connsiteX2" fmla="*/ 4292642 w 4292642"/>
              <a:gd name="connsiteY2" fmla="*/ 3299192 h 6984158"/>
              <a:gd name="connsiteX3" fmla="*/ 3401462 w 4292642"/>
              <a:gd name="connsiteY3" fmla="*/ 6984158 h 6984158"/>
              <a:gd name="connsiteX4" fmla="*/ 0 w 4292642"/>
              <a:gd name="connsiteY4" fmla="*/ 3492079 h 6984158"/>
              <a:gd name="connsiteX0" fmla="*/ 0 w 4301452"/>
              <a:gd name="connsiteY0" fmla="*/ 3492079 h 6984158"/>
              <a:gd name="connsiteX1" fmla="*/ 3401462 w 4301452"/>
              <a:gd name="connsiteY1" fmla="*/ 0 h 6984158"/>
              <a:gd name="connsiteX2" fmla="*/ 4292642 w 4301452"/>
              <a:gd name="connsiteY2" fmla="*/ 3299192 h 6984158"/>
              <a:gd name="connsiteX3" fmla="*/ 3401462 w 4301452"/>
              <a:gd name="connsiteY3" fmla="*/ 6984158 h 6984158"/>
              <a:gd name="connsiteX4" fmla="*/ 0 w 4301452"/>
              <a:gd name="connsiteY4" fmla="*/ 3492079 h 6984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1452" h="6984158">
                <a:moveTo>
                  <a:pt x="0" y="3492079"/>
                </a:moveTo>
                <a:lnTo>
                  <a:pt x="3401462" y="0"/>
                </a:lnTo>
                <a:cubicBezTo>
                  <a:pt x="4218709" y="1108583"/>
                  <a:pt x="4196024" y="327434"/>
                  <a:pt x="4292642" y="3299192"/>
                </a:cubicBezTo>
                <a:cubicBezTo>
                  <a:pt x="4339843" y="6580116"/>
                  <a:pt x="4218709" y="5764688"/>
                  <a:pt x="3401462" y="6984158"/>
                </a:cubicBezTo>
                <a:lnTo>
                  <a:pt x="0" y="349207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ecision 18">
            <a:extLst>
              <a:ext uri="{FF2B5EF4-FFF2-40B4-BE49-F238E27FC236}">
                <a16:creationId xmlns:a16="http://schemas.microsoft.com/office/drawing/2014/main" id="{1BCCCDD8-C272-41C8-9ED5-BD28ACDF1482}"/>
              </a:ext>
            </a:extLst>
          </p:cNvPr>
          <p:cNvSpPr/>
          <p:nvPr/>
        </p:nvSpPr>
        <p:spPr>
          <a:xfrm>
            <a:off x="10415702" y="2765647"/>
            <a:ext cx="2335299" cy="2400703"/>
          </a:xfrm>
          <a:prstGeom prst="flowChartDecision">
            <a:avLst/>
          </a:prstGeom>
          <a:gradFill>
            <a:gsLst>
              <a:gs pos="0">
                <a:schemeClr val="accent5">
                  <a:shade val="76000"/>
                  <a:shade val="51000"/>
                  <a:satMod val="130000"/>
                </a:schemeClr>
              </a:gs>
              <a:gs pos="80000">
                <a:schemeClr val="accent5">
                  <a:shade val="76000"/>
                  <a:shade val="93000"/>
                  <a:satMod val="130000"/>
                </a:schemeClr>
              </a:gs>
              <a:gs pos="100000">
                <a:schemeClr val="accent5">
                  <a:shade val="76000"/>
                  <a:shade val="94000"/>
                  <a:satMod val="135000"/>
                </a:schemeClr>
              </a:gs>
            </a:gsLst>
            <a:lin ang="162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68410" y="2286000"/>
            <a:ext cx="6670179" cy="2430347"/>
          </a:xfrm>
        </p:spPr>
        <p:txBody>
          <a:bodyPr anchor="ctr">
            <a:noAutofit/>
          </a:bodyPr>
          <a:lstStyle/>
          <a:p>
            <a:pPr algn="ctr"/>
            <a:r>
              <a:rPr lang="en-US" sz="4600" b="1" dirty="0">
                <a:solidFill>
                  <a:srgbClr val="002060"/>
                </a:solidFill>
                <a:effectLst>
                  <a:outerShdw blurRad="38100" dist="38100" dir="2700000" algn="tl">
                    <a:srgbClr val="000000">
                      <a:alpha val="43137"/>
                    </a:srgbClr>
                  </a:outerShdw>
                </a:effectLst>
                <a:ea typeface="Cambria" pitchFamily="18" charset="0"/>
                <a:cs typeface="Arial" panose="020B0604020202020204" pitchFamily="34" charset="0"/>
              </a:rPr>
              <a:t>Punjab Ease of Doing Business (EODB</a:t>
            </a:r>
            <a:r>
              <a:rPr lang="en-US" sz="4600" b="1" dirty="0" smtClean="0">
                <a:solidFill>
                  <a:srgbClr val="002060"/>
                </a:solidFill>
                <a:effectLst>
                  <a:outerShdw blurRad="38100" dist="38100" dir="2700000" algn="tl">
                    <a:srgbClr val="000000">
                      <a:alpha val="43137"/>
                    </a:srgbClr>
                  </a:outerShdw>
                </a:effectLst>
                <a:ea typeface="Cambria" pitchFamily="18" charset="0"/>
                <a:cs typeface="Arial" panose="020B0604020202020204" pitchFamily="34" charset="0"/>
              </a:rPr>
              <a:t>)</a:t>
            </a:r>
            <a:r>
              <a:rPr lang="en-US" sz="3200" b="1" dirty="0">
                <a:solidFill>
                  <a:srgbClr val="002060"/>
                </a:solidFill>
                <a:effectLst>
                  <a:outerShdw blurRad="38100" dist="38100" dir="2700000" algn="tl">
                    <a:srgbClr val="000000">
                      <a:alpha val="43137"/>
                    </a:srgbClr>
                  </a:outerShdw>
                </a:effectLst>
                <a:ea typeface="Cambria" pitchFamily="18" charset="0"/>
                <a:cs typeface="Arial" panose="020B0604020202020204" pitchFamily="34" charset="0"/>
              </a:rPr>
              <a:t/>
            </a:r>
            <a:br>
              <a:rPr lang="en-US" sz="3200" b="1" dirty="0">
                <a:solidFill>
                  <a:srgbClr val="002060"/>
                </a:solidFill>
                <a:effectLst>
                  <a:outerShdw blurRad="38100" dist="38100" dir="2700000" algn="tl">
                    <a:srgbClr val="000000">
                      <a:alpha val="43137"/>
                    </a:srgbClr>
                  </a:outerShdw>
                </a:effectLst>
                <a:ea typeface="Cambria" pitchFamily="18" charset="0"/>
                <a:cs typeface="Arial" panose="020B0604020202020204" pitchFamily="34" charset="0"/>
              </a:rPr>
            </a:br>
            <a:r>
              <a:rPr lang="en-US" sz="4600" b="1" dirty="0">
                <a:solidFill>
                  <a:srgbClr val="002060"/>
                </a:solidFill>
                <a:effectLst>
                  <a:outerShdw blurRad="38100" dist="38100" dir="2700000" algn="tl">
                    <a:srgbClr val="000000">
                      <a:alpha val="43137"/>
                    </a:srgbClr>
                  </a:outerShdw>
                </a:effectLst>
                <a:ea typeface="Cambria" pitchFamily="18" charset="0"/>
                <a:cs typeface="Arial" panose="020B0604020202020204" pitchFamily="34" charset="0"/>
              </a:rPr>
              <a:t/>
            </a:r>
            <a:br>
              <a:rPr lang="en-US" sz="4600" b="1" dirty="0">
                <a:solidFill>
                  <a:srgbClr val="002060"/>
                </a:solidFill>
                <a:effectLst>
                  <a:outerShdw blurRad="38100" dist="38100" dir="2700000" algn="tl">
                    <a:srgbClr val="000000">
                      <a:alpha val="43137"/>
                    </a:srgbClr>
                  </a:outerShdw>
                </a:effectLst>
                <a:ea typeface="Cambria" pitchFamily="18" charset="0"/>
                <a:cs typeface="Arial" panose="020B0604020202020204" pitchFamily="34" charset="0"/>
              </a:rPr>
            </a:br>
            <a:endParaRPr lang="en-US" sz="2800" b="1" dirty="0">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id="{EBDB4DC3-D553-4B79-B0F4-996E92FD277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9191" y="5617791"/>
            <a:ext cx="1131854" cy="956417"/>
          </a:xfrm>
          <a:prstGeom prst="rect">
            <a:avLst/>
          </a:prstGeom>
        </p:spPr>
      </p:pic>
      <p:sp>
        <p:nvSpPr>
          <p:cNvPr id="9" name="TextBox 8">
            <a:extLst>
              <a:ext uri="{FF2B5EF4-FFF2-40B4-BE49-F238E27FC236}">
                <a16:creationId xmlns:a16="http://schemas.microsoft.com/office/drawing/2014/main" id="{DE7355CB-0BAD-4654-A9D7-ACA65F44E514}"/>
              </a:ext>
            </a:extLst>
          </p:cNvPr>
          <p:cNvSpPr txBox="1"/>
          <p:nvPr/>
        </p:nvSpPr>
        <p:spPr>
          <a:xfrm>
            <a:off x="1295399" y="6096000"/>
            <a:ext cx="7369629" cy="707886"/>
          </a:xfrm>
          <a:prstGeom prst="rect">
            <a:avLst/>
          </a:prstGeom>
          <a:noFill/>
        </p:spPr>
        <p:txBody>
          <a:bodyPr wrap="square" rtlCol="0">
            <a:spAutoFit/>
          </a:bodyPr>
          <a:lstStyle/>
          <a:p>
            <a:r>
              <a:rPr lang="en-US" sz="2000" dirty="0" smtClean="0"/>
              <a:t>Industries, Commerce, Investment &amp; Skills Development Department, </a:t>
            </a:r>
            <a:r>
              <a:rPr lang="en-US" sz="2000" dirty="0"/>
              <a:t>Government of Punjab</a:t>
            </a:r>
          </a:p>
        </p:txBody>
      </p:sp>
      <p:cxnSp>
        <p:nvCxnSpPr>
          <p:cNvPr id="13" name="Straight Connector 12">
            <a:extLst>
              <a:ext uri="{FF2B5EF4-FFF2-40B4-BE49-F238E27FC236}">
                <a16:creationId xmlns:a16="http://schemas.microsoft.com/office/drawing/2014/main" id="{3A47507E-00A3-4CB9-8010-47765CB57030}"/>
              </a:ext>
            </a:extLst>
          </p:cNvPr>
          <p:cNvCxnSpPr>
            <a:cxnSpLocks/>
          </p:cNvCxnSpPr>
          <p:nvPr/>
        </p:nvCxnSpPr>
        <p:spPr>
          <a:xfrm>
            <a:off x="1310657" y="6096000"/>
            <a:ext cx="7120759" cy="0"/>
          </a:xfrm>
          <a:prstGeom prst="line">
            <a:avLst/>
          </a:prstGeom>
          <a:ln>
            <a:solidFill>
              <a:srgbClr val="333366"/>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C8803A35-E98F-4DBC-BEFE-97FD7AE7FB3F}"/>
              </a:ext>
            </a:extLst>
          </p:cNvPr>
          <p:cNvPicPr>
            <a:picLocks noChangeAspect="1"/>
          </p:cNvPicPr>
          <p:nvPr/>
        </p:nvPicPr>
        <p:blipFill>
          <a:blip r:embed="rId5"/>
          <a:stretch>
            <a:fillRect/>
          </a:stretch>
        </p:blipFill>
        <p:spPr>
          <a:xfrm>
            <a:off x="10830867" y="3458546"/>
            <a:ext cx="1176935" cy="948488"/>
          </a:xfrm>
          <a:prstGeom prst="rect">
            <a:avLst/>
          </a:prstGeom>
        </p:spPr>
      </p:pic>
      <p:sp>
        <p:nvSpPr>
          <p:cNvPr id="20" name="Flowchart: Decision 19">
            <a:extLst>
              <a:ext uri="{FF2B5EF4-FFF2-40B4-BE49-F238E27FC236}">
                <a16:creationId xmlns:a16="http://schemas.microsoft.com/office/drawing/2014/main" id="{61B8DEAD-7EFE-4CDF-8085-09F97FA9B572}"/>
              </a:ext>
            </a:extLst>
          </p:cNvPr>
          <p:cNvSpPr/>
          <p:nvPr/>
        </p:nvSpPr>
        <p:spPr>
          <a:xfrm>
            <a:off x="10397773" y="4997570"/>
            <a:ext cx="1622036" cy="1667464"/>
          </a:xfrm>
          <a:prstGeom prst="flowChartDecision">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83B844AF-0925-4E4B-B853-A98BDEC00AFF}"/>
              </a:ext>
            </a:extLst>
          </p:cNvPr>
          <p:cNvPicPr>
            <a:picLocks noChangeAspect="1"/>
          </p:cNvPicPr>
          <p:nvPr/>
        </p:nvPicPr>
        <p:blipFill>
          <a:blip r:embed="rId6"/>
          <a:stretch>
            <a:fillRect/>
          </a:stretch>
        </p:blipFill>
        <p:spPr>
          <a:xfrm>
            <a:off x="10814354" y="5325683"/>
            <a:ext cx="824258" cy="824258"/>
          </a:xfrm>
          <a:prstGeom prst="rect">
            <a:avLst/>
          </a:prstGeom>
        </p:spPr>
      </p:pic>
      <p:sp>
        <p:nvSpPr>
          <p:cNvPr id="35" name="Flowchart: Decision 34">
            <a:extLst>
              <a:ext uri="{FF2B5EF4-FFF2-40B4-BE49-F238E27FC236}">
                <a16:creationId xmlns:a16="http://schemas.microsoft.com/office/drawing/2014/main" id="{85EA4940-1C33-4B05-AFC6-26B65445E02C}"/>
              </a:ext>
            </a:extLst>
          </p:cNvPr>
          <p:cNvSpPr/>
          <p:nvPr/>
        </p:nvSpPr>
        <p:spPr>
          <a:xfrm>
            <a:off x="9504489" y="4096528"/>
            <a:ext cx="1622036" cy="1667464"/>
          </a:xfrm>
          <a:prstGeom prst="flowChartDecision">
            <a:avLst/>
          </a:prstGeom>
          <a:solidFill>
            <a:schemeClr val="tx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2A6E4F3C-2629-4E38-92FF-F149D42C52B9}"/>
              </a:ext>
            </a:extLst>
          </p:cNvPr>
          <p:cNvPicPr>
            <a:picLocks noChangeAspect="1"/>
          </p:cNvPicPr>
          <p:nvPr/>
        </p:nvPicPr>
        <p:blipFill>
          <a:blip r:embed="rId7"/>
          <a:stretch>
            <a:fillRect/>
          </a:stretch>
        </p:blipFill>
        <p:spPr>
          <a:xfrm>
            <a:off x="10050194" y="4460737"/>
            <a:ext cx="609601" cy="981458"/>
          </a:xfrm>
          <a:prstGeom prst="rect">
            <a:avLst/>
          </a:prstGeom>
        </p:spPr>
      </p:pic>
      <p:sp>
        <p:nvSpPr>
          <p:cNvPr id="36" name="Flowchart: Decision 35">
            <a:extLst>
              <a:ext uri="{FF2B5EF4-FFF2-40B4-BE49-F238E27FC236}">
                <a16:creationId xmlns:a16="http://schemas.microsoft.com/office/drawing/2014/main" id="{2735F1BA-0135-4F1D-AF96-54F5CB21156F}"/>
              </a:ext>
            </a:extLst>
          </p:cNvPr>
          <p:cNvSpPr/>
          <p:nvPr/>
        </p:nvSpPr>
        <p:spPr>
          <a:xfrm>
            <a:off x="9532860" y="1115524"/>
            <a:ext cx="1622036" cy="1667464"/>
          </a:xfrm>
          <a:prstGeom prst="flowChartDecision">
            <a:avLst/>
          </a:prstGeom>
          <a:solidFill>
            <a:srgbClr val="3E1B5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Decision 36">
            <a:extLst>
              <a:ext uri="{FF2B5EF4-FFF2-40B4-BE49-F238E27FC236}">
                <a16:creationId xmlns:a16="http://schemas.microsoft.com/office/drawing/2014/main" id="{721768CB-99DB-4648-B5DB-97CE10EAAB03}"/>
              </a:ext>
            </a:extLst>
          </p:cNvPr>
          <p:cNvSpPr/>
          <p:nvPr/>
        </p:nvSpPr>
        <p:spPr>
          <a:xfrm>
            <a:off x="8083617" y="2050519"/>
            <a:ext cx="2681856" cy="2756965"/>
          </a:xfrm>
          <a:prstGeom prst="flowChartDecision">
            <a:avLst/>
          </a:prstGeom>
          <a:gradFill>
            <a:gsLst>
              <a:gs pos="0">
                <a:srgbClr val="006666"/>
              </a:gs>
              <a:gs pos="80000">
                <a:srgbClr val="339999"/>
              </a:gs>
              <a:gs pos="100000">
                <a:schemeClr val="accent1">
                  <a:lumMod val="75000"/>
                </a:schemeClr>
              </a:gs>
            </a:gsLst>
            <a:lin ang="162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43" name="Flowchart: Decision 42">
            <a:extLst>
              <a:ext uri="{FF2B5EF4-FFF2-40B4-BE49-F238E27FC236}">
                <a16:creationId xmlns:a16="http://schemas.microsoft.com/office/drawing/2014/main" id="{BB6D9FD9-F49A-4D4A-B61D-27326423FE92}"/>
              </a:ext>
            </a:extLst>
          </p:cNvPr>
          <p:cNvSpPr/>
          <p:nvPr/>
        </p:nvSpPr>
        <p:spPr>
          <a:xfrm>
            <a:off x="10454106" y="199033"/>
            <a:ext cx="1622036" cy="1653402"/>
          </a:xfrm>
          <a:prstGeom prst="flowChartDecision">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5" name="Picture 14">
            <a:extLst>
              <a:ext uri="{FF2B5EF4-FFF2-40B4-BE49-F238E27FC236}">
                <a16:creationId xmlns:a16="http://schemas.microsoft.com/office/drawing/2014/main" id="{339D9D52-55E6-421E-8622-9F538191F628}"/>
              </a:ext>
            </a:extLst>
          </p:cNvPr>
          <p:cNvPicPr>
            <a:picLocks noChangeAspect="1"/>
          </p:cNvPicPr>
          <p:nvPr/>
        </p:nvPicPr>
        <p:blipFill>
          <a:blip r:embed="rId8"/>
          <a:stretch>
            <a:fillRect/>
          </a:stretch>
        </p:blipFill>
        <p:spPr>
          <a:xfrm>
            <a:off x="10045078" y="1358483"/>
            <a:ext cx="703092" cy="1116790"/>
          </a:xfrm>
          <a:prstGeom prst="rect">
            <a:avLst/>
          </a:prstGeom>
        </p:spPr>
      </p:pic>
      <p:pic>
        <p:nvPicPr>
          <p:cNvPr id="26" name="Picture 25">
            <a:extLst>
              <a:ext uri="{FF2B5EF4-FFF2-40B4-BE49-F238E27FC236}">
                <a16:creationId xmlns:a16="http://schemas.microsoft.com/office/drawing/2014/main" id="{85E988FC-D3F3-4852-8C22-A01386FC42EA}"/>
              </a:ext>
            </a:extLst>
          </p:cNvPr>
          <p:cNvPicPr>
            <a:picLocks noChangeAspect="1"/>
          </p:cNvPicPr>
          <p:nvPr/>
        </p:nvPicPr>
        <p:blipFill>
          <a:blip r:embed="rId9"/>
          <a:stretch>
            <a:fillRect/>
          </a:stretch>
        </p:blipFill>
        <p:spPr>
          <a:xfrm>
            <a:off x="10824112" y="554136"/>
            <a:ext cx="856306" cy="738630"/>
          </a:xfrm>
          <a:prstGeom prst="rect">
            <a:avLst/>
          </a:prstGeom>
        </p:spPr>
      </p:pic>
      <p:sp>
        <p:nvSpPr>
          <p:cNvPr id="47" name="Rectangle 46">
            <a:extLst>
              <a:ext uri="{FF2B5EF4-FFF2-40B4-BE49-F238E27FC236}">
                <a16:creationId xmlns:a16="http://schemas.microsoft.com/office/drawing/2014/main" id="{137EFA15-594E-4D32-BADE-4AA33700F9F0}"/>
              </a:ext>
            </a:extLst>
          </p:cNvPr>
          <p:cNvSpPr/>
          <p:nvPr/>
        </p:nvSpPr>
        <p:spPr>
          <a:xfrm rot="2645526">
            <a:off x="11100275" y="1359324"/>
            <a:ext cx="572543" cy="2037845"/>
          </a:xfrm>
          <a:prstGeom prst="rect">
            <a:avLst/>
          </a:prstGeom>
          <a:gradFill>
            <a:gsLst>
              <a:gs pos="0">
                <a:srgbClr val="820000"/>
              </a:gs>
              <a:gs pos="80000">
                <a:srgbClr val="9E0000"/>
              </a:gs>
              <a:gs pos="100000">
                <a:srgbClr val="820000"/>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43731F8-451E-4934-9486-FEF4F3F3BA51}"/>
              </a:ext>
            </a:extLst>
          </p:cNvPr>
          <p:cNvSpPr txBox="1"/>
          <p:nvPr/>
        </p:nvSpPr>
        <p:spPr>
          <a:xfrm rot="18809263">
            <a:off x="10477273" y="2026155"/>
            <a:ext cx="1725152" cy="584775"/>
          </a:xfrm>
          <a:prstGeom prst="rect">
            <a:avLst/>
          </a:prstGeom>
          <a:noFill/>
        </p:spPr>
        <p:txBody>
          <a:bodyPr wrap="none" rtlCol="0">
            <a:spAutoFit/>
          </a:bodyPr>
          <a:lstStyle/>
          <a:p>
            <a:r>
              <a:rPr lang="en-US" sz="3200" b="1" dirty="0">
                <a:solidFill>
                  <a:schemeClr val="bg1"/>
                </a:solidFill>
              </a:rPr>
              <a:t>DB 20-21</a:t>
            </a:r>
          </a:p>
        </p:txBody>
      </p:sp>
      <p:cxnSp>
        <p:nvCxnSpPr>
          <p:cNvPr id="53" name="Straight Connector 52">
            <a:extLst>
              <a:ext uri="{FF2B5EF4-FFF2-40B4-BE49-F238E27FC236}">
                <a16:creationId xmlns:a16="http://schemas.microsoft.com/office/drawing/2014/main" id="{05419D11-291E-4013-850C-EECA9E6EA2FF}"/>
              </a:ext>
            </a:extLst>
          </p:cNvPr>
          <p:cNvCxnSpPr>
            <a:cxnSpLocks/>
          </p:cNvCxnSpPr>
          <p:nvPr/>
        </p:nvCxnSpPr>
        <p:spPr>
          <a:xfrm flipH="1">
            <a:off x="7759410" y="-69946"/>
            <a:ext cx="3518191" cy="3445327"/>
          </a:xfrm>
          <a:prstGeom prst="line">
            <a:avLst/>
          </a:prstGeom>
          <a:ln w="19050" cap="flat" cmpd="sng" algn="ctr">
            <a:solidFill>
              <a:schemeClr val="accent1">
                <a:lumMod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4" name="Straight Connector 53">
            <a:extLst>
              <a:ext uri="{FF2B5EF4-FFF2-40B4-BE49-F238E27FC236}">
                <a16:creationId xmlns:a16="http://schemas.microsoft.com/office/drawing/2014/main" id="{533CCEF6-AD09-4BCC-B031-BBC7076758C1}"/>
              </a:ext>
            </a:extLst>
          </p:cNvPr>
          <p:cNvCxnSpPr>
            <a:cxnSpLocks/>
          </p:cNvCxnSpPr>
          <p:nvPr/>
        </p:nvCxnSpPr>
        <p:spPr>
          <a:xfrm flipH="1" flipV="1">
            <a:off x="7756480" y="3411060"/>
            <a:ext cx="3406791" cy="3579378"/>
          </a:xfrm>
          <a:prstGeom prst="line">
            <a:avLst/>
          </a:prstGeom>
          <a:ln w="19050" cap="flat" cmpd="sng" algn="ctr">
            <a:solidFill>
              <a:schemeClr val="accent1">
                <a:lumMod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4" name="Straight Connector 63">
            <a:extLst>
              <a:ext uri="{FF2B5EF4-FFF2-40B4-BE49-F238E27FC236}">
                <a16:creationId xmlns:a16="http://schemas.microsoft.com/office/drawing/2014/main" id="{CAF36CE4-35FD-4AD3-9452-4BE28DD1509D}"/>
              </a:ext>
            </a:extLst>
          </p:cNvPr>
          <p:cNvCxnSpPr>
            <a:cxnSpLocks/>
          </p:cNvCxnSpPr>
          <p:nvPr/>
        </p:nvCxnSpPr>
        <p:spPr>
          <a:xfrm>
            <a:off x="10306647" y="3985577"/>
            <a:ext cx="1778549" cy="1814676"/>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00CA24F-C53A-480B-A3B5-4B281A29FCB1}"/>
              </a:ext>
            </a:extLst>
          </p:cNvPr>
          <p:cNvCxnSpPr>
            <a:cxnSpLocks/>
          </p:cNvCxnSpPr>
          <p:nvPr/>
        </p:nvCxnSpPr>
        <p:spPr>
          <a:xfrm flipH="1">
            <a:off x="9473026" y="1852435"/>
            <a:ext cx="2907917" cy="297941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41F0ED2-430C-4198-B705-F14955696628}"/>
              </a:ext>
            </a:extLst>
          </p:cNvPr>
          <p:cNvCxnSpPr>
            <a:cxnSpLocks/>
          </p:cNvCxnSpPr>
          <p:nvPr/>
        </p:nvCxnSpPr>
        <p:spPr>
          <a:xfrm flipH="1" flipV="1">
            <a:off x="10406076" y="1073012"/>
            <a:ext cx="861898" cy="898562"/>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05E37E6-9E5F-4F86-90D9-821621668007}"/>
              </a:ext>
            </a:extLst>
          </p:cNvPr>
          <p:cNvCxnSpPr>
            <a:cxnSpLocks/>
          </p:cNvCxnSpPr>
          <p:nvPr/>
        </p:nvCxnSpPr>
        <p:spPr>
          <a:xfrm flipH="1" flipV="1">
            <a:off x="9475448" y="2009118"/>
            <a:ext cx="1408178" cy="138896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5877E48F-9939-4E8E-9030-7CE85C0826D3}"/>
              </a:ext>
            </a:extLst>
          </p:cNvPr>
          <p:cNvCxnSpPr>
            <a:cxnSpLocks/>
          </p:cNvCxnSpPr>
          <p:nvPr/>
        </p:nvCxnSpPr>
        <p:spPr>
          <a:xfrm flipV="1">
            <a:off x="10361817" y="1091156"/>
            <a:ext cx="1763700" cy="1797621"/>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AFE2681-952D-49FF-B4AE-A95C72383BDF}"/>
              </a:ext>
            </a:extLst>
          </p:cNvPr>
          <p:cNvCxnSpPr>
            <a:cxnSpLocks/>
          </p:cNvCxnSpPr>
          <p:nvPr/>
        </p:nvCxnSpPr>
        <p:spPr>
          <a:xfrm flipH="1">
            <a:off x="10354995" y="4898824"/>
            <a:ext cx="851057" cy="892377"/>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8F9738F9-B999-654A-AC19-7A62EA8BD9C9}"/>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8431416" y="2393951"/>
            <a:ext cx="2912381" cy="2117864"/>
          </a:xfrm>
          <a:prstGeom prst="rect">
            <a:avLst/>
          </a:prstGeom>
        </p:spPr>
      </p:pic>
    </p:spTree>
    <p:extLst>
      <p:ext uri="{BB962C8B-B14F-4D97-AF65-F5344CB8AC3E}">
        <p14:creationId xmlns:p14="http://schemas.microsoft.com/office/powerpoint/2010/main" val="17108455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65825" y="856343"/>
            <a:ext cx="2969435" cy="2112988"/>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775360" y="3795623"/>
            <a:ext cx="3034205" cy="262243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70537" y="3357204"/>
            <a:ext cx="4591976" cy="2853814"/>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 y="856343"/>
            <a:ext cx="3976335" cy="2447577"/>
          </a:xfrm>
          <a:prstGeom prst="rect">
            <a:avLst/>
          </a:prstGeom>
        </p:spPr>
      </p:pic>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5437" y="3682754"/>
            <a:ext cx="3396331" cy="2821577"/>
          </a:xfrm>
          <a:prstGeom prst="rect">
            <a:avLst/>
          </a:prstGeom>
        </p:spPr>
      </p:pic>
      <p:pic>
        <p:nvPicPr>
          <p:cNvPr id="12" name="Picture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136609" y="856343"/>
            <a:ext cx="3762103" cy="2318179"/>
          </a:xfrm>
          <a:prstGeom prst="rect">
            <a:avLst/>
          </a:prstGeom>
        </p:spPr>
      </p:pic>
      <p:sp>
        <p:nvSpPr>
          <p:cNvPr id="8" name="TextBox 7">
            <a:extLst>
              <a:ext uri="{FF2B5EF4-FFF2-40B4-BE49-F238E27FC236}">
                <a16:creationId xmlns:a16="http://schemas.microsoft.com/office/drawing/2014/main" id="{0DE6F0D0-BA87-C540-9ADB-E948FD0993AE}"/>
              </a:ext>
            </a:extLst>
          </p:cNvPr>
          <p:cNvSpPr txBox="1"/>
          <p:nvPr/>
        </p:nvSpPr>
        <p:spPr>
          <a:xfrm>
            <a:off x="270580" y="177186"/>
            <a:ext cx="11338560" cy="523220"/>
          </a:xfrm>
          <a:prstGeom prst="rect">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400" b="1" dirty="0">
                <a:solidFill>
                  <a:schemeClr val="bg1"/>
                </a:solidFill>
                <a:latin typeface="Arial" panose="020B0604020202020204" pitchFamily="34" charset="0"/>
                <a:cs typeface="Arial" panose="020B0604020202020204" pitchFamily="34" charset="0"/>
              </a:rPr>
              <a:t> </a:t>
            </a:r>
            <a:r>
              <a:rPr lang="en-US" sz="2800" b="1" dirty="0">
                <a:solidFill>
                  <a:schemeClr val="bg1"/>
                </a:solidFill>
              </a:rPr>
              <a:t>ONE WINDOW </a:t>
            </a:r>
            <a:r>
              <a:rPr lang="en-US" sz="2800" b="1" dirty="0" smtClean="0">
                <a:solidFill>
                  <a:schemeClr val="bg1"/>
                </a:solidFill>
              </a:rPr>
              <a:t>SERVICE </a:t>
            </a:r>
            <a:r>
              <a:rPr lang="en-US" sz="2800" b="1" dirty="0">
                <a:solidFill>
                  <a:schemeClr val="bg1"/>
                </a:solidFill>
              </a:rPr>
              <a:t>CENTER </a:t>
            </a:r>
            <a:r>
              <a:rPr lang="en-US" sz="2800" b="1" dirty="0" smtClean="0">
                <a:solidFill>
                  <a:schemeClr val="bg1"/>
                </a:solidFill>
              </a:rPr>
              <a:t>AT PIEDMC</a:t>
            </a:r>
            <a:endParaRPr lang="en-US" sz="2800" b="1" dirty="0">
              <a:solidFill>
                <a:schemeClr val="bg1"/>
              </a:solidFill>
            </a:endParaRPr>
          </a:p>
        </p:txBody>
      </p:sp>
    </p:spTree>
    <p:extLst>
      <p:ext uri="{BB962C8B-B14F-4D97-AF65-F5344CB8AC3E}">
        <p14:creationId xmlns:p14="http://schemas.microsoft.com/office/powerpoint/2010/main" val="359868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7429" y="1453524"/>
            <a:ext cx="11232956" cy="4555093"/>
          </a:xfrm>
          <a:prstGeom prst="rect">
            <a:avLst/>
          </a:prstGeom>
        </p:spPr>
        <p:txBody>
          <a:bodyPr wrap="square">
            <a:spAutoFit/>
          </a:bodyPr>
          <a:lstStyle/>
          <a:p>
            <a:pPr marL="342900" lvl="0" indent="-342900" algn="just">
              <a:spcBef>
                <a:spcPts val="1200"/>
              </a:spcBef>
              <a:buFont typeface="Arial" panose="020B0604020202020204" pitchFamily="34" charset="0"/>
              <a:buChar char="•"/>
            </a:pPr>
            <a:r>
              <a:rPr lang="en-GB" sz="2600" dirty="0"/>
              <a:t>Industries Department is helping fast track establishment of </a:t>
            </a:r>
            <a:r>
              <a:rPr lang="en-GB" sz="2600" b="1" dirty="0"/>
              <a:t>cement plants</a:t>
            </a:r>
            <a:r>
              <a:rPr lang="en-GB" sz="2600" dirty="0"/>
              <a:t> in Punjab through proactive facilitation. </a:t>
            </a:r>
            <a:endParaRPr lang="en-GB" sz="2600" dirty="0" smtClean="0"/>
          </a:p>
          <a:p>
            <a:pPr marL="342900" lvl="0" indent="-342900" algn="just">
              <a:spcBef>
                <a:spcPts val="1200"/>
              </a:spcBef>
              <a:buFont typeface="Arial" panose="020B0604020202020204" pitchFamily="34" charset="0"/>
              <a:buChar char="•"/>
            </a:pPr>
            <a:r>
              <a:rPr lang="en-GB" sz="2600" dirty="0" smtClean="0"/>
              <a:t>This </a:t>
            </a:r>
            <a:r>
              <a:rPr lang="en-GB" sz="2600" dirty="0"/>
              <a:t>includes; </a:t>
            </a:r>
            <a:r>
              <a:rPr lang="en-US" sz="2600" b="1" dirty="0"/>
              <a:t>Online Application submission &amp;  Dedicated Portal; Dedicated Cell at ICS&amp;SDD and WhatsApp group for active Liaison; Simplification of Procedures to Facilitate the Investors and; Robust Monitoring of Application processing through Steering committee. This resulted in Reduction of processing time from 270 to 90 days</a:t>
            </a:r>
            <a:r>
              <a:rPr lang="en-US" sz="2600" b="1" dirty="0" smtClean="0"/>
              <a:t>.</a:t>
            </a:r>
          </a:p>
          <a:p>
            <a:pPr marL="342900" lvl="0" indent="-342900" algn="just">
              <a:spcBef>
                <a:spcPts val="1200"/>
              </a:spcBef>
              <a:buFont typeface="Arial" panose="020B0604020202020204" pitchFamily="34" charset="0"/>
              <a:buChar char="•"/>
            </a:pPr>
            <a:r>
              <a:rPr lang="en-GB" sz="2600" dirty="0" smtClean="0"/>
              <a:t>ICI&amp;SDD </a:t>
            </a:r>
            <a:r>
              <a:rPr lang="en-GB" sz="2600" dirty="0"/>
              <a:t>had received 38 applications for establishment of new cement plants in the Punjab.  </a:t>
            </a:r>
            <a:endParaRPr lang="en-GB" sz="2600" dirty="0" smtClean="0"/>
          </a:p>
          <a:p>
            <a:pPr marL="342900" lvl="0" indent="-342900" algn="just">
              <a:spcBef>
                <a:spcPts val="1200"/>
              </a:spcBef>
              <a:buFont typeface="Arial" panose="020B0604020202020204" pitchFamily="34" charset="0"/>
              <a:buChar char="•"/>
            </a:pPr>
            <a:r>
              <a:rPr lang="en-GB" sz="2600" dirty="0" smtClean="0"/>
              <a:t>10 </a:t>
            </a:r>
            <a:r>
              <a:rPr lang="en-GB" sz="2600" dirty="0"/>
              <a:t>plants have received approval of the Cabinet and five more are in later stage. </a:t>
            </a:r>
            <a:endParaRPr lang="en-GB" sz="2600" dirty="0" smtClean="0"/>
          </a:p>
        </p:txBody>
      </p:sp>
      <p:sp>
        <p:nvSpPr>
          <p:cNvPr id="14" name="TextBox 13">
            <a:extLst>
              <a:ext uri="{FF2B5EF4-FFF2-40B4-BE49-F238E27FC236}">
                <a16:creationId xmlns:a16="http://schemas.microsoft.com/office/drawing/2014/main" id="{0DE6F0D0-BA87-C540-9ADB-E948FD0993AE}"/>
              </a:ext>
            </a:extLst>
          </p:cNvPr>
          <p:cNvSpPr txBox="1"/>
          <p:nvPr/>
        </p:nvSpPr>
        <p:spPr>
          <a:xfrm>
            <a:off x="401825" y="501922"/>
            <a:ext cx="11338560" cy="523220"/>
          </a:xfrm>
          <a:prstGeom prst="rect">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GB" sz="2800" b="1" dirty="0" smtClean="0">
                <a:solidFill>
                  <a:schemeClr val="bg1"/>
                </a:solidFill>
              </a:rPr>
              <a:t>UPDATE ON CEMENT PLANTS IN PUNJAB </a:t>
            </a:r>
            <a:endParaRPr lang="en-US" sz="2800" dirty="0">
              <a:solidFill>
                <a:schemeClr val="bg1"/>
              </a:solidFill>
              <a:latin typeface="Arial" pitchFamily="34" charset="0"/>
              <a:cs typeface="Arial" pitchFamily="34" charset="0"/>
            </a:endParaRPr>
          </a:p>
        </p:txBody>
      </p:sp>
      <p:sp>
        <p:nvSpPr>
          <p:cNvPr id="17" name="TextBox 16">
            <a:extLst>
              <a:ext uri="{FF2B5EF4-FFF2-40B4-BE49-F238E27FC236}">
                <a16:creationId xmlns:a16="http://schemas.microsoft.com/office/drawing/2014/main" id="{078B4CA0-094F-47FE-8C6B-1029304C3471}"/>
              </a:ext>
            </a:extLst>
          </p:cNvPr>
          <p:cNvSpPr txBox="1"/>
          <p:nvPr/>
        </p:nvSpPr>
        <p:spPr>
          <a:xfrm>
            <a:off x="507429" y="6557605"/>
            <a:ext cx="11338560" cy="107722"/>
          </a:xfrm>
          <a:prstGeom prst="rect">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endParaRPr lang="en-US" sz="1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61753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7429" y="1453524"/>
            <a:ext cx="11232956" cy="4401205"/>
          </a:xfrm>
          <a:prstGeom prst="rect">
            <a:avLst/>
          </a:prstGeom>
        </p:spPr>
        <p:txBody>
          <a:bodyPr wrap="square">
            <a:spAutoFit/>
          </a:bodyPr>
          <a:lstStyle/>
          <a:p>
            <a:pPr marL="342900" lvl="0" indent="-342900" algn="just">
              <a:spcBef>
                <a:spcPts val="1200"/>
              </a:spcBef>
              <a:buFont typeface="Arial" panose="020B0604020202020204" pitchFamily="34" charset="0"/>
              <a:buChar char="•"/>
            </a:pPr>
            <a:r>
              <a:rPr lang="en-GB" sz="2600" dirty="0" smtClean="0"/>
              <a:t>A </a:t>
            </a:r>
            <a:r>
              <a:rPr lang="en-GB" sz="2600" dirty="0"/>
              <a:t>total estimated investment of around 250 – 300 </a:t>
            </a:r>
            <a:r>
              <a:rPr lang="en-GB" sz="2600" dirty="0" smtClean="0"/>
              <a:t>Million$ is </a:t>
            </a:r>
            <a:r>
              <a:rPr lang="en-GB" sz="2600" dirty="0"/>
              <a:t>going to come into Punjab from just fifteen (15) new cement plants. </a:t>
            </a:r>
            <a:endParaRPr lang="en-GB" sz="2600" dirty="0" smtClean="0"/>
          </a:p>
          <a:p>
            <a:pPr marL="342900" lvl="0" indent="-342900" algn="just">
              <a:spcBef>
                <a:spcPts val="1200"/>
              </a:spcBef>
              <a:buFont typeface="Arial" panose="020B0604020202020204" pitchFamily="34" charset="0"/>
              <a:buChar char="•"/>
            </a:pPr>
            <a:r>
              <a:rPr lang="en-GB" sz="2600" dirty="0" smtClean="0"/>
              <a:t>The </a:t>
            </a:r>
            <a:r>
              <a:rPr lang="en-GB" sz="2600" dirty="0"/>
              <a:t>total investment potential is around 4.5 </a:t>
            </a:r>
            <a:r>
              <a:rPr lang="en-GB" sz="2600" dirty="0" smtClean="0"/>
              <a:t>Billion$ </a:t>
            </a:r>
            <a:r>
              <a:rPr lang="en-GB" sz="2600" dirty="0"/>
              <a:t>in this single sector over the next five (05) years. </a:t>
            </a:r>
            <a:endParaRPr lang="en-GB" sz="2600" dirty="0" smtClean="0"/>
          </a:p>
          <a:p>
            <a:pPr marL="342900" lvl="0" indent="-342900" algn="just">
              <a:spcBef>
                <a:spcPts val="1200"/>
              </a:spcBef>
              <a:buFont typeface="Arial" panose="020B0604020202020204" pitchFamily="34" charset="0"/>
              <a:buChar char="•"/>
            </a:pPr>
            <a:r>
              <a:rPr lang="en-GB" sz="2600" dirty="0" smtClean="0"/>
              <a:t>Each </a:t>
            </a:r>
            <a:r>
              <a:rPr lang="en-GB" sz="2600" dirty="0"/>
              <a:t>new cement plant is expected to employee around 1000 - 1500 direct jobs while the indirect impact on the construction sector is well beyond. Total economic activity expected to be generated by establishment of these new Cement plants is around PKR: 2500 – 3000 Billion. This exponential growth in the domestic industry will enhance the exports and stabilize the trade gap between imports and exports. </a:t>
            </a:r>
            <a:endParaRPr lang="en-US" sz="2600" dirty="0"/>
          </a:p>
        </p:txBody>
      </p:sp>
      <p:sp>
        <p:nvSpPr>
          <p:cNvPr id="14" name="TextBox 13">
            <a:extLst>
              <a:ext uri="{FF2B5EF4-FFF2-40B4-BE49-F238E27FC236}">
                <a16:creationId xmlns:a16="http://schemas.microsoft.com/office/drawing/2014/main" id="{0DE6F0D0-BA87-C540-9ADB-E948FD0993AE}"/>
              </a:ext>
            </a:extLst>
          </p:cNvPr>
          <p:cNvSpPr txBox="1"/>
          <p:nvPr/>
        </p:nvSpPr>
        <p:spPr>
          <a:xfrm>
            <a:off x="401825" y="501922"/>
            <a:ext cx="11338560" cy="523220"/>
          </a:xfrm>
          <a:prstGeom prst="rect">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GB" sz="2800" b="1" dirty="0" smtClean="0">
                <a:solidFill>
                  <a:schemeClr val="bg1"/>
                </a:solidFill>
              </a:rPr>
              <a:t>UPDATE ON CEMENT PLANTS IN PUNJAB </a:t>
            </a:r>
            <a:endParaRPr lang="en-US" sz="2800" dirty="0">
              <a:solidFill>
                <a:schemeClr val="bg1"/>
              </a:solidFill>
              <a:latin typeface="Arial" pitchFamily="34" charset="0"/>
              <a:cs typeface="Arial" pitchFamily="34" charset="0"/>
            </a:endParaRPr>
          </a:p>
        </p:txBody>
      </p:sp>
      <p:sp>
        <p:nvSpPr>
          <p:cNvPr id="17" name="TextBox 16">
            <a:extLst>
              <a:ext uri="{FF2B5EF4-FFF2-40B4-BE49-F238E27FC236}">
                <a16:creationId xmlns:a16="http://schemas.microsoft.com/office/drawing/2014/main" id="{078B4CA0-094F-47FE-8C6B-1029304C3471}"/>
              </a:ext>
            </a:extLst>
          </p:cNvPr>
          <p:cNvSpPr txBox="1"/>
          <p:nvPr/>
        </p:nvSpPr>
        <p:spPr>
          <a:xfrm>
            <a:off x="507429" y="6557605"/>
            <a:ext cx="11338560" cy="107722"/>
          </a:xfrm>
          <a:prstGeom prst="rect">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endParaRPr lang="en-US" sz="1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16582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A182BC2-FE8F-D540-AC18-4B0EF9269B64}"/>
              </a:ext>
            </a:extLst>
          </p:cNvPr>
          <p:cNvSpPr txBox="1"/>
          <p:nvPr/>
        </p:nvSpPr>
        <p:spPr>
          <a:xfrm>
            <a:off x="445894" y="370115"/>
            <a:ext cx="11338560" cy="400110"/>
          </a:xfrm>
          <a:prstGeom prst="rect">
            <a:avLst/>
          </a:prstGeom>
          <a:solidFill>
            <a:srgbClr val="20386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000" b="1" dirty="0" smtClean="0">
                <a:solidFill>
                  <a:schemeClr val="bg1"/>
                </a:solidFill>
                <a:latin typeface="Arial" panose="020B0604020202020204" pitchFamily="34" charset="0"/>
                <a:cs typeface="Arial" panose="020B0604020202020204" pitchFamily="34" charset="0"/>
              </a:rPr>
              <a:t>EODB Reforms </a:t>
            </a:r>
            <a:endParaRPr lang="en-US" sz="2000" b="1"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1BE5647B-DA00-4DA8-9740-5BF355914F64}"/>
              </a:ext>
            </a:extLst>
          </p:cNvPr>
          <p:cNvSpPr txBox="1"/>
          <p:nvPr/>
        </p:nvSpPr>
        <p:spPr>
          <a:xfrm>
            <a:off x="445894" y="6578864"/>
            <a:ext cx="11338560" cy="105271"/>
          </a:xfrm>
          <a:prstGeom prst="rect">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endParaRPr lang="en-US" sz="100" dirty="0">
              <a:solidFill>
                <a:schemeClr val="bg1"/>
              </a:solidFill>
              <a:latin typeface="Arial" panose="020B0604020202020204" pitchFamily="34" charset="0"/>
              <a:cs typeface="Arial" panose="020B0604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185823387"/>
              </p:ext>
            </p:extLst>
          </p:nvPr>
        </p:nvGraphicFramePr>
        <p:xfrm>
          <a:off x="655096" y="835203"/>
          <a:ext cx="10878630" cy="5604801"/>
        </p:xfrm>
        <a:graphic>
          <a:graphicData uri="http://schemas.openxmlformats.org/drawingml/2006/table">
            <a:tbl>
              <a:tblPr firstRow="1" firstCol="1" bandRow="1">
                <a:tableStyleId>{7DF18680-E054-41AD-8BC1-D1AEF772440D}</a:tableStyleId>
              </a:tblPr>
              <a:tblGrid>
                <a:gridCol w="680743">
                  <a:extLst>
                    <a:ext uri="{9D8B030D-6E8A-4147-A177-3AD203B41FA5}">
                      <a16:colId xmlns:a16="http://schemas.microsoft.com/office/drawing/2014/main" val="20001"/>
                    </a:ext>
                  </a:extLst>
                </a:gridCol>
                <a:gridCol w="10197887">
                  <a:extLst>
                    <a:ext uri="{9D8B030D-6E8A-4147-A177-3AD203B41FA5}">
                      <a16:colId xmlns:a16="http://schemas.microsoft.com/office/drawing/2014/main" val="20000"/>
                    </a:ext>
                  </a:extLst>
                </a:gridCol>
              </a:tblGrid>
              <a:tr h="414581">
                <a:tc gridSpan="2">
                  <a:txBody>
                    <a:bodyPr/>
                    <a:lstStyle/>
                    <a:p>
                      <a:pPr marL="0" marR="0" algn="ctr">
                        <a:lnSpc>
                          <a:spcPct val="115000"/>
                        </a:lnSpc>
                        <a:spcBef>
                          <a:spcPts val="0"/>
                        </a:spcBef>
                        <a:spcAft>
                          <a:spcPts val="0"/>
                        </a:spcAft>
                        <a:tabLst>
                          <a:tab pos="685800" algn="l"/>
                        </a:tabLst>
                      </a:pPr>
                      <a:r>
                        <a:rPr lang="en-US" sz="20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Starting </a:t>
                      </a:r>
                      <a:r>
                        <a:rPr lang="en-US" sz="2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 </a:t>
                      </a:r>
                      <a:r>
                        <a:rPr lang="en-US" sz="20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Business</a:t>
                      </a:r>
                      <a:endParaRPr lang="en-US" sz="2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algn="ctr">
                        <a:lnSpc>
                          <a:spcPct val="115000"/>
                        </a:lnSpc>
                        <a:spcBef>
                          <a:spcPts val="0"/>
                        </a:spcBef>
                        <a:spcAft>
                          <a:spcPts val="0"/>
                        </a:spcAft>
                        <a:tabLst>
                          <a:tab pos="685800" algn="l"/>
                        </a:tabLst>
                      </a:pPr>
                      <a:endParaRPr lang="en-US"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59569">
                <a:tc gridSpan="2">
                  <a:txBody>
                    <a:bodyPr/>
                    <a:lstStyle/>
                    <a:p>
                      <a:pPr marL="0" marR="0" algn="ctr">
                        <a:lnSpc>
                          <a:spcPct val="115000"/>
                        </a:lnSpc>
                        <a:spcBef>
                          <a:spcPts val="0"/>
                        </a:spcBef>
                        <a:spcAft>
                          <a:spcPts val="0"/>
                        </a:spcAft>
                        <a:tabLst>
                          <a:tab pos="685800" algn="l"/>
                        </a:tabLst>
                      </a:pP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aa-ET"/>
                    </a:p>
                  </a:txBody>
                  <a:tcPr/>
                </a:tc>
                <a:extLst>
                  <a:ext uri="{0D108BD9-81ED-4DB2-BD59-A6C34878D82A}">
                    <a16:rowId xmlns:a16="http://schemas.microsoft.com/office/drawing/2014/main" val="4042556453"/>
                  </a:ext>
                </a:extLst>
              </a:tr>
              <a:tr h="5627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Arial" panose="020B0604020202020204" pitchFamily="34" charset="0"/>
                          <a:cs typeface="Arial" panose="020B0604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11125" indent="0" algn="l" fontAlgn="ctr"/>
                      <a:r>
                        <a:rPr lang="en-US" sz="1800" b="0" i="0" u="none" strike="noStrike" dirty="0">
                          <a:solidFill>
                            <a:schemeClr val="tx1"/>
                          </a:solidFill>
                          <a:effectLst/>
                          <a:latin typeface="Arial" panose="020B0604020202020204" pitchFamily="34" charset="0"/>
                          <a:cs typeface="Arial" panose="020B0604020202020204" pitchFamily="34" charset="0"/>
                        </a:rPr>
                        <a:t>Complete technical integration of SECP with Punjab Business Registration </a:t>
                      </a:r>
                      <a:r>
                        <a:rPr lang="en-US" sz="1800" b="0" i="0" u="none" strike="noStrike" dirty="0" smtClean="0">
                          <a:solidFill>
                            <a:schemeClr val="tx1"/>
                          </a:solidFill>
                          <a:effectLst/>
                          <a:latin typeface="Arial" panose="020B0604020202020204" pitchFamily="34" charset="0"/>
                          <a:cs typeface="Arial" panose="020B0604020202020204" pitchFamily="34" charset="0"/>
                        </a:rPr>
                        <a:t>Portal</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5627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Arial" panose="020B0604020202020204" pitchFamily="34" charset="0"/>
                          <a:cs typeface="Arial" panose="020B0604020202020204" pitchFamily="34" charset="0"/>
                        </a:rPr>
                        <a:t>2</a:t>
                      </a:r>
                      <a:endParaRPr lang="en-US" sz="18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11125" marR="0" indent="0" algn="l" defTabSz="914400" rtl="0" eaLnBrk="1" fontAlgn="ctr" latinLnBrk="0" hangingPunct="1">
                        <a:lnSpc>
                          <a:spcPct val="100000"/>
                        </a:lnSpc>
                        <a:spcBef>
                          <a:spcPts val="0"/>
                        </a:spcBef>
                        <a:spcAft>
                          <a:spcPts val="0"/>
                        </a:spcAft>
                        <a:buClrTx/>
                        <a:buSzTx/>
                        <a:buFontTx/>
                        <a:buNone/>
                        <a:tabLst/>
                        <a:defRPr/>
                      </a:pPr>
                      <a:r>
                        <a:rPr lang="en-US" sz="1800" b="0" i="0" u="none" strike="noStrike" dirty="0" smtClean="0">
                          <a:solidFill>
                            <a:schemeClr val="tx1"/>
                          </a:solidFill>
                          <a:effectLst/>
                          <a:latin typeface="Arial" panose="020B0604020202020204" pitchFamily="34" charset="0"/>
                          <a:cs typeface="Arial" panose="020B0604020202020204" pitchFamily="34" charset="0"/>
                        </a:rPr>
                        <a:t>Issuance of registration</a:t>
                      </a:r>
                      <a:r>
                        <a:rPr lang="en-US" sz="1800" b="0" i="0" u="none" strike="noStrike" baseline="0" dirty="0" smtClean="0">
                          <a:solidFill>
                            <a:schemeClr val="tx1"/>
                          </a:solidFill>
                          <a:effectLst/>
                          <a:latin typeface="Arial" panose="020B0604020202020204" pitchFamily="34" charset="0"/>
                          <a:cs typeface="Arial" panose="020B0604020202020204" pitchFamily="34" charset="0"/>
                        </a:rPr>
                        <a:t> with </a:t>
                      </a:r>
                      <a:r>
                        <a:rPr lang="en-US" sz="1800" b="0" i="0" u="none" strike="noStrike" baseline="0" dirty="0" err="1" smtClean="0">
                          <a:solidFill>
                            <a:schemeClr val="tx1"/>
                          </a:solidFill>
                          <a:effectLst/>
                          <a:latin typeface="Arial" panose="020B0604020202020204" pitchFamily="34" charset="0"/>
                          <a:cs typeface="Arial" panose="020B0604020202020204" pitchFamily="34" charset="0"/>
                        </a:rPr>
                        <a:t>Labour</a:t>
                      </a:r>
                      <a:r>
                        <a:rPr lang="en-US" sz="1800" b="0" i="0" u="none" strike="noStrike" baseline="0" dirty="0" smtClean="0">
                          <a:solidFill>
                            <a:schemeClr val="tx1"/>
                          </a:solidFill>
                          <a:effectLst/>
                          <a:latin typeface="Arial" panose="020B0604020202020204" pitchFamily="34" charset="0"/>
                          <a:cs typeface="Arial" panose="020B0604020202020204" pitchFamily="34" charset="0"/>
                        </a:rPr>
                        <a:t> Department</a:t>
                      </a:r>
                      <a:r>
                        <a:rPr lang="en-US" sz="1800" b="0" i="0" u="none" strike="noStrike" dirty="0" smtClean="0">
                          <a:solidFill>
                            <a:schemeClr val="tx1"/>
                          </a:solidFill>
                          <a:effectLst/>
                          <a:latin typeface="Arial" panose="020B0604020202020204" pitchFamily="34" charset="0"/>
                          <a:cs typeface="Arial" panose="020B0604020202020204" pitchFamily="34" charset="0"/>
                        </a:rPr>
                        <a:t> takes</a:t>
                      </a:r>
                      <a:r>
                        <a:rPr lang="en-US" sz="1800" b="0" i="0" u="none" strike="noStrike" baseline="0" dirty="0" smtClean="0">
                          <a:solidFill>
                            <a:schemeClr val="tx1"/>
                          </a:solidFill>
                          <a:effectLst/>
                          <a:latin typeface="Arial" panose="020B0604020202020204" pitchFamily="34" charset="0"/>
                          <a:cs typeface="Arial" panose="020B0604020202020204" pitchFamily="34" charset="0"/>
                        </a:rPr>
                        <a:t> place</a:t>
                      </a:r>
                      <a:r>
                        <a:rPr lang="en-US" sz="1800" b="0" i="0" u="none" strike="noStrike" dirty="0" smtClean="0">
                          <a:solidFill>
                            <a:schemeClr val="tx1"/>
                          </a:solidFill>
                          <a:effectLst/>
                          <a:latin typeface="Arial" panose="020B0604020202020204" pitchFamily="34" charset="0"/>
                          <a:cs typeface="Arial" panose="020B0604020202020204" pitchFamily="34" charset="0"/>
                        </a:rPr>
                        <a:t> on the same day</a:t>
                      </a:r>
                      <a:r>
                        <a:rPr lang="en-US" sz="1800" b="0" i="0" u="none" strike="noStrike" baseline="0" dirty="0" smtClean="0">
                          <a:solidFill>
                            <a:schemeClr val="tx1"/>
                          </a:solidFill>
                          <a:effectLst/>
                          <a:latin typeface="Arial" panose="020B0604020202020204" pitchFamily="34" charset="0"/>
                          <a:cs typeface="Arial" panose="020B0604020202020204" pitchFamily="34" charset="0"/>
                        </a:rPr>
                        <a:t> and </a:t>
                      </a:r>
                      <a:r>
                        <a:rPr lang="en-US" sz="1800" b="0" i="0" u="none" strike="noStrike" dirty="0" smtClean="0">
                          <a:solidFill>
                            <a:schemeClr val="tx1"/>
                          </a:solidFill>
                          <a:effectLst/>
                          <a:latin typeface="Arial" panose="020B0604020202020204" pitchFamily="34" charset="0"/>
                          <a:cs typeface="Arial" panose="020B0604020202020204" pitchFamily="34" charset="0"/>
                        </a:rPr>
                        <a:t>data is visible to SECP</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7"/>
                  </a:ext>
                </a:extLst>
              </a:tr>
              <a:tr h="41283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Arial" panose="020B0604020202020204" pitchFamily="34" charset="0"/>
                          <a:cs typeface="Arial" panose="020B0604020202020204"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Online payment facility for paying business registration fee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78949331"/>
                  </a:ext>
                </a:extLst>
              </a:tr>
              <a:tr h="536065">
                <a:tc gridSpan="2">
                  <a:txBody>
                    <a:bodyPr/>
                    <a:lstStyle/>
                    <a:p>
                      <a:pPr algn="ctr" fontAlgn="ctr"/>
                      <a:r>
                        <a:rPr lang="en-US" sz="2000" b="1" i="0" u="none" strike="noStrike" dirty="0" smtClean="0">
                          <a:solidFill>
                            <a:schemeClr val="tx1"/>
                          </a:solidFill>
                          <a:effectLst/>
                          <a:latin typeface="Arial" panose="020B0604020202020204" pitchFamily="34" charset="0"/>
                          <a:cs typeface="Arial" panose="020B0604020202020204" pitchFamily="34" charset="0"/>
                        </a:rPr>
                        <a:t>Dealing </a:t>
                      </a:r>
                      <a:r>
                        <a:rPr lang="en-US" sz="2000" b="1" i="0" u="none" strike="noStrike" dirty="0">
                          <a:solidFill>
                            <a:schemeClr val="tx1"/>
                          </a:solidFill>
                          <a:effectLst/>
                          <a:latin typeface="Arial" panose="020B0604020202020204" pitchFamily="34" charset="0"/>
                          <a:cs typeface="Arial" panose="020B0604020202020204" pitchFamily="34" charset="0"/>
                        </a:rPr>
                        <a:t>with</a:t>
                      </a:r>
                      <a:r>
                        <a:rPr lang="en-US" sz="2000" b="1" i="0" u="none" strike="noStrike" baseline="0" dirty="0">
                          <a:solidFill>
                            <a:schemeClr val="tx1"/>
                          </a:solidFill>
                          <a:effectLst/>
                          <a:latin typeface="Arial" panose="020B0604020202020204" pitchFamily="34" charset="0"/>
                          <a:cs typeface="Arial" panose="020B0604020202020204" pitchFamily="34" charset="0"/>
                        </a:rPr>
                        <a:t> Construction </a:t>
                      </a:r>
                      <a:r>
                        <a:rPr lang="en-US" sz="2000" b="1" i="0" u="none" strike="noStrike" baseline="0" dirty="0" smtClean="0">
                          <a:solidFill>
                            <a:schemeClr val="tx1"/>
                          </a:solidFill>
                          <a:effectLst/>
                          <a:latin typeface="Arial" panose="020B0604020202020204" pitchFamily="34" charset="0"/>
                          <a:cs typeface="Arial" panose="020B0604020202020204" pitchFamily="34" charset="0"/>
                        </a:rPr>
                        <a:t>Permits</a:t>
                      </a:r>
                      <a:endParaRPr lang="en-US" sz="2000" b="1" i="0" u="none" strike="noStrike" baseline="0"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l" fontAlgn="ct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10003"/>
                  </a:ext>
                </a:extLst>
              </a:tr>
              <a:tr h="336034">
                <a:tc gridSpan="2">
                  <a:txBody>
                    <a:bodyPr/>
                    <a:lstStyle/>
                    <a:p>
                      <a:pPr algn="ctr" fontAlgn="ctr"/>
                      <a:endParaRPr lang="en-US" sz="1800" b="1"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aa-ET"/>
                    </a:p>
                  </a:txBody>
                  <a:tcPr/>
                </a:tc>
                <a:extLst>
                  <a:ext uri="{0D108BD9-81ED-4DB2-BD59-A6C34878D82A}">
                    <a16:rowId xmlns:a16="http://schemas.microsoft.com/office/drawing/2014/main" val="2841524725"/>
                  </a:ext>
                </a:extLst>
              </a:tr>
              <a:tr h="455895">
                <a:tc>
                  <a:txBody>
                    <a:bodyPr/>
                    <a:lstStyle/>
                    <a:p>
                      <a:pPr algn="ctr"/>
                      <a:r>
                        <a:rPr lang="en-US" sz="1800" b="1" dirty="0">
                          <a:solidFill>
                            <a:schemeClr val="tx1"/>
                          </a:solidFill>
                          <a:latin typeface="Arial" panose="020B0604020202020204" pitchFamily="34" charset="0"/>
                          <a:cs typeface="Arial" panose="020B0604020202020204" pitchFamily="34" charset="0"/>
                        </a:rPr>
                        <a:t>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chemeClr val="tx1"/>
                          </a:solidFill>
                          <a:effectLst/>
                          <a:latin typeface="Arial" panose="020B0604020202020204" pitchFamily="34" charset="0"/>
                          <a:cs typeface="Arial" panose="020B0604020202020204" pitchFamily="34" charset="0"/>
                        </a:rPr>
                        <a:t>Reduced time/documents for completion certificate for low risk buildings/warehouse.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507851">
                <a:tc>
                  <a:txBody>
                    <a:bodyPr/>
                    <a:lstStyle/>
                    <a:p>
                      <a:pPr algn="ctr"/>
                      <a:r>
                        <a:rPr lang="en-US" sz="1800" b="1" dirty="0">
                          <a:solidFill>
                            <a:schemeClr val="tx1"/>
                          </a:solidFill>
                          <a:latin typeface="Arial" panose="020B0604020202020204" pitchFamily="34" charset="0"/>
                          <a:cs typeface="Arial" panose="020B0604020202020204" pitchFamily="34" charset="0"/>
                        </a:rPr>
                        <a:t>5</a:t>
                      </a:r>
                      <a:endParaRPr lang="en-US" sz="1800" b="0" dirty="0">
                        <a:solidFill>
                          <a:schemeClr val="tx1"/>
                        </a:solidFill>
                        <a:latin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just">
                        <a:lnSpc>
                          <a:spcPct val="115000"/>
                        </a:lnSpc>
                        <a:spcBef>
                          <a:spcPts val="0"/>
                        </a:spcBef>
                        <a:spcAft>
                          <a:spcPts val="0"/>
                        </a:spcAft>
                        <a:tabLst>
                          <a:tab pos="685800" algn="l"/>
                        </a:tabLst>
                      </a:pPr>
                      <a:r>
                        <a:rPr lang="en-US" sz="1800" kern="1200" dirty="0">
                          <a:solidFill>
                            <a:schemeClr val="tx1"/>
                          </a:solidFill>
                          <a:effectLst/>
                          <a:latin typeface="Arial" panose="020B0604020202020204" pitchFamily="34" charset="0"/>
                          <a:cs typeface="Arial" panose="020B0604020202020204" pitchFamily="34" charset="0"/>
                        </a:rPr>
                        <a:t>Re-engineered business processes for all construction types to reduce time and procedures/documents for obtaining Water and Sewerage connections.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r h="4089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Arial" panose="020B0604020202020204" pitchFamily="34" charset="0"/>
                          <a:cs typeface="Arial" panose="020B0604020202020204" pitchFamily="34"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Arial" panose="020B0604020202020204" pitchFamily="34" charset="0"/>
                          <a:cs typeface="Arial" panose="020B0604020202020204" pitchFamily="34" charset="0"/>
                        </a:rPr>
                        <a:t>LDA has</a:t>
                      </a:r>
                      <a:r>
                        <a:rPr lang="en-US" sz="1800" baseline="0" dirty="0">
                          <a:solidFill>
                            <a:schemeClr val="tx1"/>
                          </a:solidFill>
                          <a:latin typeface="Arial" panose="020B0604020202020204" pitchFamily="34" charset="0"/>
                          <a:cs typeface="Arial" panose="020B0604020202020204" pitchFamily="34" charset="0"/>
                        </a:rPr>
                        <a:t> provided facility of o</a:t>
                      </a:r>
                      <a:r>
                        <a:rPr lang="en-US" sz="1800" dirty="0">
                          <a:solidFill>
                            <a:schemeClr val="tx1"/>
                          </a:solidFill>
                          <a:latin typeface="Arial" panose="020B0604020202020204" pitchFamily="34" charset="0"/>
                          <a:cs typeface="Arial" panose="020B0604020202020204" pitchFamily="34" charset="0"/>
                        </a:rPr>
                        <a:t>nline payment of</a:t>
                      </a:r>
                      <a:r>
                        <a:rPr lang="en-US" sz="1800" baseline="0" dirty="0">
                          <a:solidFill>
                            <a:schemeClr val="tx1"/>
                          </a:solidFill>
                          <a:latin typeface="Arial" panose="020B0604020202020204" pitchFamily="34" charset="0"/>
                          <a:cs typeface="Arial" panose="020B0604020202020204" pitchFamily="34" charset="0"/>
                        </a:rPr>
                        <a:t> all dues to be paid to LDA (including WASA &amp; TEPA).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7075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Arial" panose="020B0604020202020204" pitchFamily="34" charset="0"/>
                          <a:cs typeface="Arial" panose="020B0604020202020204" pitchFamily="34" charset="0"/>
                        </a:rPr>
                        <a:t>7</a:t>
                      </a:r>
                      <a:endParaRPr lang="en-US" sz="18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solidFill>
                            <a:schemeClr val="tx1"/>
                          </a:solidFill>
                          <a:latin typeface="Arial" panose="020B0604020202020204" pitchFamily="34" charset="0"/>
                          <a:cs typeface="Arial" panose="020B0604020202020204" pitchFamily="34" charset="0"/>
                        </a:rPr>
                        <a:t>LDA has set up PLRA’s counter at OWC for issuance of </a:t>
                      </a:r>
                      <a:r>
                        <a:rPr lang="en-US" sz="1800" baseline="0" dirty="0" err="1" smtClean="0">
                          <a:solidFill>
                            <a:schemeClr val="tx1"/>
                          </a:solidFill>
                          <a:latin typeface="Arial" panose="020B0604020202020204" pitchFamily="34" charset="0"/>
                          <a:cs typeface="Arial" panose="020B0604020202020204" pitchFamily="34" charset="0"/>
                        </a:rPr>
                        <a:t>fard</a:t>
                      </a:r>
                      <a:r>
                        <a:rPr lang="en-US" sz="1800" baseline="0" dirty="0" smtClean="0">
                          <a:solidFill>
                            <a:schemeClr val="tx1"/>
                          </a:solidFill>
                          <a:latin typeface="Arial" panose="020B0604020202020204" pitchFamily="34" charset="0"/>
                          <a:cs typeface="Arial" panose="020B0604020202020204" pitchFamily="34" charset="0"/>
                        </a:rPr>
                        <a:t>.</a:t>
                      </a:r>
                      <a:endParaRPr lang="en-US" sz="1800" baseline="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55279209"/>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A182BC2-FE8F-D540-AC18-4B0EF9269B64}"/>
              </a:ext>
            </a:extLst>
          </p:cNvPr>
          <p:cNvSpPr txBox="1"/>
          <p:nvPr/>
        </p:nvSpPr>
        <p:spPr>
          <a:xfrm>
            <a:off x="445894" y="315214"/>
            <a:ext cx="11338560" cy="400110"/>
          </a:xfrm>
          <a:prstGeom prst="rect">
            <a:avLst/>
          </a:prstGeom>
          <a:solidFill>
            <a:srgbClr val="20386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000" b="1" dirty="0" smtClean="0">
                <a:solidFill>
                  <a:schemeClr val="bg1"/>
                </a:solidFill>
                <a:latin typeface="Arial" panose="020B0604020202020204" pitchFamily="34" charset="0"/>
                <a:cs typeface="Arial" panose="020B0604020202020204" pitchFamily="34" charset="0"/>
              </a:rPr>
              <a:t>EODB Reforms </a:t>
            </a:r>
            <a:endParaRPr lang="en-US" sz="2000" b="1" dirty="0">
              <a:solidFill>
                <a:schemeClr val="bg1"/>
              </a:solidFill>
              <a:latin typeface="Arial" panose="020B0604020202020204" pitchFamily="34" charset="0"/>
              <a:cs typeface="Arial" panose="020B0604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971212270"/>
              </p:ext>
            </p:extLst>
          </p:nvPr>
        </p:nvGraphicFramePr>
        <p:xfrm>
          <a:off x="600036" y="1054406"/>
          <a:ext cx="11030275" cy="5460461"/>
        </p:xfrm>
        <a:graphic>
          <a:graphicData uri="http://schemas.openxmlformats.org/drawingml/2006/table">
            <a:tbl>
              <a:tblPr firstRow="1" firstCol="1" bandRow="1">
                <a:tableStyleId>{7DF18680-E054-41AD-8BC1-D1AEF772440D}</a:tableStyleId>
              </a:tblPr>
              <a:tblGrid>
                <a:gridCol w="980374">
                  <a:extLst>
                    <a:ext uri="{9D8B030D-6E8A-4147-A177-3AD203B41FA5}">
                      <a16:colId xmlns:a16="http://schemas.microsoft.com/office/drawing/2014/main" val="20001"/>
                    </a:ext>
                  </a:extLst>
                </a:gridCol>
                <a:gridCol w="10049901">
                  <a:extLst>
                    <a:ext uri="{9D8B030D-6E8A-4147-A177-3AD203B41FA5}">
                      <a16:colId xmlns:a16="http://schemas.microsoft.com/office/drawing/2014/main" val="20000"/>
                    </a:ext>
                  </a:extLst>
                </a:gridCol>
              </a:tblGrid>
              <a:tr h="681433">
                <a:tc gridSpan="2">
                  <a:txBody>
                    <a:bodyPr/>
                    <a:lstStyle/>
                    <a:p>
                      <a:pPr algn="ctr" fontAlgn="ctr"/>
                      <a:r>
                        <a:rPr lang="en-US" sz="2400" b="1" i="0" u="none" strike="noStrike" dirty="0" smtClean="0">
                          <a:solidFill>
                            <a:schemeClr val="tx1"/>
                          </a:solidFill>
                          <a:effectLst/>
                          <a:latin typeface="Arial" panose="020B0604020202020204" pitchFamily="34" charset="0"/>
                          <a:cs typeface="Arial" panose="020B0604020202020204" pitchFamily="34" charset="0"/>
                        </a:rPr>
                        <a:t>Dealing </a:t>
                      </a:r>
                      <a:r>
                        <a:rPr lang="en-US" sz="2400" b="1" i="0" u="none" strike="noStrike" dirty="0">
                          <a:solidFill>
                            <a:schemeClr val="tx1"/>
                          </a:solidFill>
                          <a:effectLst/>
                          <a:latin typeface="Arial" panose="020B0604020202020204" pitchFamily="34" charset="0"/>
                          <a:cs typeface="Arial" panose="020B0604020202020204" pitchFamily="34" charset="0"/>
                        </a:rPr>
                        <a:t>with</a:t>
                      </a:r>
                      <a:r>
                        <a:rPr lang="en-US" sz="2400" b="1" i="0" u="none" strike="noStrike" baseline="0" dirty="0">
                          <a:solidFill>
                            <a:schemeClr val="tx1"/>
                          </a:solidFill>
                          <a:effectLst/>
                          <a:latin typeface="Arial" panose="020B0604020202020204" pitchFamily="34" charset="0"/>
                          <a:cs typeface="Arial" panose="020B0604020202020204" pitchFamily="34" charset="0"/>
                        </a:rPr>
                        <a:t> Construction </a:t>
                      </a:r>
                      <a:r>
                        <a:rPr lang="en-US" sz="2400" b="1" i="0" u="none" strike="noStrike" baseline="0" dirty="0" smtClean="0">
                          <a:solidFill>
                            <a:schemeClr val="tx1"/>
                          </a:solidFill>
                          <a:effectLst/>
                          <a:latin typeface="Arial" panose="020B0604020202020204" pitchFamily="34" charset="0"/>
                          <a:cs typeface="Arial" panose="020B0604020202020204" pitchFamily="34" charset="0"/>
                        </a:rPr>
                        <a:t>Permits</a:t>
                      </a:r>
                      <a:endParaRPr lang="en-US" sz="2400" b="1" i="0" u="none" strike="noStrike" baseline="0" dirty="0">
                        <a:solidFill>
                          <a:schemeClr val="tx1"/>
                        </a:solidFill>
                        <a:effectLst/>
                        <a:latin typeface="Arial" panose="020B0604020202020204" pitchFamily="34" charset="0"/>
                        <a:cs typeface="Arial" panose="020B0604020202020204" pitchFamily="34" charset="0"/>
                      </a:endParaRPr>
                    </a:p>
                  </a:txBody>
                  <a:tcPr marL="44111" marR="441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aa-ET"/>
                    </a:p>
                  </a:txBody>
                  <a:tcPr/>
                </a:tc>
                <a:extLst>
                  <a:ext uri="{0D108BD9-81ED-4DB2-BD59-A6C34878D82A}">
                    <a16:rowId xmlns:a16="http://schemas.microsoft.com/office/drawing/2014/main" val="2799855643"/>
                  </a:ext>
                </a:extLst>
              </a:tr>
              <a:tr h="378603">
                <a:tc>
                  <a:txBody>
                    <a:bodyPr/>
                    <a:lstStyle/>
                    <a:p>
                      <a:pPr marL="0" marR="0" algn="ctr">
                        <a:lnSpc>
                          <a:spcPct val="115000"/>
                        </a:lnSpc>
                        <a:spcBef>
                          <a:spcPts val="0"/>
                        </a:spcBef>
                        <a:spcAft>
                          <a:spcPts val="0"/>
                        </a:spcAft>
                        <a:tabLst>
                          <a:tab pos="685800" algn="l"/>
                        </a:tabLst>
                      </a:pPr>
                      <a:r>
                        <a:rPr lang="en-US" sz="1800" b="1" dirty="0">
                          <a:solidFill>
                            <a:schemeClr val="tx1"/>
                          </a:solidFill>
                          <a:effectLst/>
                          <a:latin typeface="Arial" panose="020B0604020202020204" pitchFamily="34" charset="0"/>
                          <a:ea typeface="+mn-ea"/>
                          <a:cs typeface="Arial" panose="020B0604020202020204" pitchFamily="34" charset="0"/>
                        </a:rPr>
                        <a:t>8</a:t>
                      </a:r>
                      <a:endParaRPr lang="en-US" sz="18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just">
                        <a:lnSpc>
                          <a:spcPct val="115000"/>
                        </a:lnSpc>
                        <a:spcBef>
                          <a:spcPts val="0"/>
                        </a:spcBef>
                        <a:spcAft>
                          <a:spcPts val="0"/>
                        </a:spcAft>
                        <a:tabLst>
                          <a:tab pos="685800" algn="l"/>
                        </a:tabLst>
                      </a:pPr>
                      <a:r>
                        <a:rPr lang="en-US" sz="1800" dirty="0">
                          <a:solidFill>
                            <a:schemeClr val="tx1"/>
                          </a:solidFill>
                          <a:effectLst/>
                          <a:latin typeface="Arial" panose="020B0604020202020204" pitchFamily="34" charset="0"/>
                          <a:cs typeface="Arial" panose="020B0604020202020204" pitchFamily="34" charset="0"/>
                        </a:rPr>
                        <a:t>Automation of construction permits including electronic submission of applications</a:t>
                      </a:r>
                      <a:r>
                        <a:rPr lang="en-US" sz="1800" dirty="0" smtClean="0">
                          <a:solidFill>
                            <a:schemeClr val="tx1"/>
                          </a:solidFill>
                          <a:effectLst/>
                          <a:latin typeface="Arial" panose="020B0604020202020204" pitchFamily="34" charset="0"/>
                          <a:cs typeface="Arial" panose="020B0604020202020204" pitchFamily="34" charset="0"/>
                        </a:rPr>
                        <a:t>.</a:t>
                      </a:r>
                      <a:endParaRPr lang="en-US" sz="1800" dirty="0">
                        <a:solidFill>
                          <a:schemeClr val="tx1"/>
                        </a:solidFill>
                        <a:effectLst/>
                        <a:latin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38464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Arial" panose="020B0604020202020204" pitchFamily="34" charset="0"/>
                          <a:cs typeface="Arial" panose="020B0604020202020204" pitchFamily="34" charset="0"/>
                        </a:rPr>
                        <a:t>9</a:t>
                      </a:r>
                      <a:endParaRPr lang="en-US" sz="18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dirty="0">
                          <a:solidFill>
                            <a:schemeClr val="tx1"/>
                          </a:solidFill>
                          <a:latin typeface="Arial" panose="020B0604020202020204" pitchFamily="34" charset="0"/>
                          <a:cs typeface="Arial" panose="020B0604020202020204" pitchFamily="34" charset="0"/>
                        </a:rPr>
                        <a:t>Mobile application for E-permit system launched by LDA (</a:t>
                      </a:r>
                      <a:r>
                        <a:rPr lang="en-US" sz="1800" baseline="0" dirty="0" err="1">
                          <a:solidFill>
                            <a:schemeClr val="tx1"/>
                          </a:solidFill>
                          <a:latin typeface="Arial" panose="020B0604020202020204" pitchFamily="34" charset="0"/>
                          <a:cs typeface="Arial" panose="020B0604020202020204" pitchFamily="34" charset="0"/>
                        </a:rPr>
                        <a:t>Insaaf</a:t>
                      </a:r>
                      <a:r>
                        <a:rPr lang="en-US" sz="1800" baseline="0" dirty="0">
                          <a:solidFill>
                            <a:schemeClr val="tx1"/>
                          </a:solidFill>
                          <a:latin typeface="Arial" panose="020B0604020202020204" pitchFamily="34" charset="0"/>
                          <a:cs typeface="Arial" panose="020B0604020202020204" pitchFamily="34" charset="0"/>
                        </a:rPr>
                        <a:t> Portal</a:t>
                      </a:r>
                      <a:r>
                        <a:rPr lang="en-US" sz="1800" baseline="0" dirty="0" smtClean="0">
                          <a:solidFill>
                            <a:schemeClr val="tx1"/>
                          </a:solidFill>
                          <a:latin typeface="Arial" panose="020B0604020202020204" pitchFamily="34" charset="0"/>
                          <a:cs typeface="Arial" panose="020B0604020202020204" pitchFamily="34" charset="0"/>
                        </a:rPr>
                        <a:t>)</a:t>
                      </a:r>
                      <a:endParaRPr lang="en-US" sz="1800" b="0" baseline="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421662">
                <a:tc>
                  <a:txBody>
                    <a:bodyPr/>
                    <a:lstStyle/>
                    <a:p>
                      <a:pPr algn="ctr"/>
                      <a:r>
                        <a:rPr lang="en-US" sz="1800" b="1" dirty="0" smtClean="0">
                          <a:solidFill>
                            <a:schemeClr val="tx1"/>
                          </a:solidFill>
                          <a:latin typeface="Arial" panose="020B0604020202020204" pitchFamily="34" charset="0"/>
                          <a:cs typeface="Arial" panose="020B0604020202020204" pitchFamily="34" charset="0"/>
                        </a:rPr>
                        <a:t>10</a:t>
                      </a:r>
                      <a:endParaRPr lang="en-US" sz="18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Arial" panose="020B0604020202020204" pitchFamily="34" charset="0"/>
                          <a:cs typeface="Arial" panose="020B0604020202020204" pitchFamily="34" charset="0"/>
                        </a:rPr>
                        <a:t>Introduced legislation in Lahore on possible defect liability and introduced liability insurance</a:t>
                      </a:r>
                      <a:r>
                        <a:rPr lang="en-US" sz="1800" kern="1200" baseline="0" dirty="0">
                          <a:solidFill>
                            <a:schemeClr val="tx1"/>
                          </a:solidFill>
                          <a:effectLst/>
                          <a:latin typeface="Arial" panose="020B0604020202020204" pitchFamily="34" charset="0"/>
                          <a:cs typeface="Arial" panose="020B0604020202020204" pitchFamily="34" charset="0"/>
                        </a:rPr>
                        <a:t> requirement.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37521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Arial" panose="020B0604020202020204" pitchFamily="34" charset="0"/>
                          <a:cs typeface="Arial" panose="020B0604020202020204" pitchFamily="34" charset="0"/>
                        </a:rPr>
                        <a:t>11</a:t>
                      </a:r>
                      <a:endParaRPr lang="en-US" sz="18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fontAlgn="ctr"/>
                      <a:r>
                        <a:rPr lang="en-US" sz="1800" b="0" i="0" u="none" strike="noStrike" dirty="0">
                          <a:solidFill>
                            <a:schemeClr val="tx1"/>
                          </a:solidFill>
                          <a:effectLst/>
                          <a:latin typeface="Arial" panose="020B0604020202020204" pitchFamily="34" charset="0"/>
                          <a:cs typeface="Arial" panose="020B0604020202020204" pitchFamily="34" charset="0"/>
                        </a:rPr>
                        <a:t>Removed the requirement of obtaining NOC from Environmental Protection Agency by amending LDA building by-laws</a:t>
                      </a:r>
                      <a:r>
                        <a:rPr lang="en-US" sz="1800" b="0" i="0" u="none" strike="noStrike" dirty="0" smtClean="0">
                          <a:solidFill>
                            <a:schemeClr val="tx1"/>
                          </a:solidFill>
                          <a:effectLst/>
                          <a:latin typeface="Arial" panose="020B0604020202020204" pitchFamily="34" charset="0"/>
                          <a:cs typeface="Arial" panose="020B0604020202020204" pitchFamily="34" charset="0"/>
                        </a:rPr>
                        <a:t>.</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r h="32223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Arial" panose="020B0604020202020204" pitchFamily="34" charset="0"/>
                          <a:cs typeface="Arial" panose="020B0604020202020204" pitchFamily="34" charset="0"/>
                        </a:rPr>
                        <a:t>12</a:t>
                      </a:r>
                      <a:endParaRPr lang="en-US" sz="18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chemeClr val="tx1"/>
                          </a:solidFill>
                          <a:effectLst/>
                          <a:latin typeface="Arial" panose="020B0604020202020204" pitchFamily="34" charset="0"/>
                          <a:cs typeface="Arial" panose="020B0604020202020204" pitchFamily="34" charset="0"/>
                        </a:rPr>
                        <a:t>Joint inspection will</a:t>
                      </a:r>
                      <a:r>
                        <a:rPr lang="en-US" sz="1800" b="0" i="0" u="none" strike="noStrike" baseline="0" dirty="0">
                          <a:solidFill>
                            <a:schemeClr val="tx1"/>
                          </a:solidFill>
                          <a:effectLst/>
                          <a:latin typeface="Arial" panose="020B0604020202020204" pitchFamily="34" charset="0"/>
                          <a:cs typeface="Arial" panose="020B0604020202020204" pitchFamily="34" charset="0"/>
                        </a:rPr>
                        <a:t> be carried out for water and sewerage connection.</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3401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Arial" panose="020B0604020202020204" pitchFamily="34" charset="0"/>
                          <a:cs typeface="Arial" panose="020B0604020202020204" pitchFamily="34" charset="0"/>
                        </a:rPr>
                        <a:t>13</a:t>
                      </a:r>
                      <a:endParaRPr lang="en-US" sz="18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60325" marR="0" indent="0" algn="l" defTabSz="914400" rtl="0" eaLnBrk="1" fontAlgn="ctr" latinLnBrk="0" hangingPunct="1">
                        <a:lnSpc>
                          <a:spcPct val="100000"/>
                        </a:lnSpc>
                        <a:spcBef>
                          <a:spcPts val="0"/>
                        </a:spcBef>
                        <a:spcAft>
                          <a:spcPts val="0"/>
                        </a:spcAft>
                        <a:buClrTx/>
                        <a:buSzTx/>
                        <a:buFontTx/>
                        <a:buNone/>
                        <a:tabLst/>
                        <a:defRPr/>
                      </a:pPr>
                      <a:r>
                        <a:rPr lang="en-US" sz="1800" i="0" dirty="0">
                          <a:solidFill>
                            <a:schemeClr val="tx1"/>
                          </a:solidFill>
                          <a:latin typeface="Arial" panose="020B0604020202020204" pitchFamily="34" charset="0"/>
                          <a:cs typeface="Arial" panose="020B0604020202020204" pitchFamily="34" charset="0"/>
                        </a:rPr>
                        <a:t>Reduction</a:t>
                      </a:r>
                      <a:r>
                        <a:rPr lang="en-US" sz="1800" i="0" baseline="0" dirty="0">
                          <a:solidFill>
                            <a:schemeClr val="tx1"/>
                          </a:solidFill>
                          <a:latin typeface="Arial" panose="020B0604020202020204" pitchFamily="34" charset="0"/>
                          <a:cs typeface="Arial" panose="020B0604020202020204" pitchFamily="34" charset="0"/>
                        </a:rPr>
                        <a:t> in cost of obtaining water &amp; sewerage connection.</a:t>
                      </a:r>
                      <a:endParaRPr lang="en-US" sz="1800" i="0" dirty="0">
                        <a:solidFill>
                          <a:schemeClr val="tx1"/>
                        </a:solidFill>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34690417"/>
                  </a:ext>
                </a:extLst>
              </a:tr>
              <a:tr h="5283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Arial" panose="020B0604020202020204" pitchFamily="34" charset="0"/>
                          <a:cs typeface="Arial" panose="020B0604020202020204" pitchFamily="34" charset="0"/>
                        </a:rPr>
                        <a:t>14</a:t>
                      </a:r>
                      <a:endParaRPr lang="en-US" sz="18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60325" marR="0" indent="0" algn="l" defTabSz="914400" rtl="0" eaLnBrk="1" fontAlgn="ctr" latinLnBrk="0" hangingPunct="1">
                        <a:lnSpc>
                          <a:spcPct val="100000"/>
                        </a:lnSpc>
                        <a:spcBef>
                          <a:spcPts val="0"/>
                        </a:spcBef>
                        <a:spcAft>
                          <a:spcPts val="0"/>
                        </a:spcAft>
                        <a:buClrTx/>
                        <a:buSzTx/>
                        <a:buFontTx/>
                        <a:buNone/>
                        <a:tabLst/>
                        <a:defRPr/>
                      </a:pPr>
                      <a:r>
                        <a:rPr lang="en-US" sz="1800" dirty="0">
                          <a:solidFill>
                            <a:schemeClr val="tx1"/>
                          </a:solidFill>
                          <a:latin typeface="Arial" panose="020B0604020202020204" pitchFamily="34" charset="0"/>
                          <a:cs typeface="Arial" panose="020B0604020202020204" pitchFamily="34" charset="0"/>
                        </a:rPr>
                        <a:t>LDA</a:t>
                      </a:r>
                      <a:r>
                        <a:rPr lang="en-US" sz="1800" baseline="0" dirty="0">
                          <a:solidFill>
                            <a:schemeClr val="tx1"/>
                          </a:solidFill>
                          <a:latin typeface="Arial" panose="020B0604020202020204" pitchFamily="34" charset="0"/>
                          <a:cs typeface="Arial" panose="020B0604020202020204" pitchFamily="34" charset="0"/>
                        </a:rPr>
                        <a:t> has o</a:t>
                      </a:r>
                      <a:r>
                        <a:rPr lang="en-US" sz="1800" dirty="0">
                          <a:solidFill>
                            <a:schemeClr val="tx1"/>
                          </a:solidFill>
                          <a:latin typeface="Arial" panose="020B0604020202020204" pitchFamily="34" charset="0"/>
                          <a:cs typeface="Arial" panose="020B0604020202020204" pitchFamily="34" charset="0"/>
                        </a:rPr>
                        <a:t>utsourced field inspections to consultant(s) and inspection for completion certificate(s) to Architects, Town Planners and Consultants registered with LDA. </a:t>
                      </a:r>
                      <a:endParaRPr lang="en-US" sz="1800" i="0" dirty="0">
                        <a:solidFill>
                          <a:schemeClr val="tx1"/>
                        </a:solidFill>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05086300"/>
                  </a:ext>
                </a:extLst>
              </a:tr>
              <a:tr h="3583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Arial" panose="020B0604020202020204" pitchFamily="34" charset="0"/>
                          <a:cs typeface="Arial" panose="020B0604020202020204" pitchFamily="34" charset="0"/>
                        </a:rPr>
                        <a:t>15</a:t>
                      </a:r>
                      <a:endParaRPr lang="en-US" sz="18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60325" marR="0" indent="0" algn="l" defTabSz="914400" rtl="0" eaLnBrk="1" fontAlgn="ctr" latinLnBrk="0" hangingPunct="1">
                        <a:lnSpc>
                          <a:spcPct val="100000"/>
                        </a:lnSpc>
                        <a:spcBef>
                          <a:spcPts val="0"/>
                        </a:spcBef>
                        <a:spcAft>
                          <a:spcPts val="0"/>
                        </a:spcAft>
                        <a:buClrTx/>
                        <a:buSzTx/>
                        <a:buFontTx/>
                        <a:buNone/>
                        <a:tabLst/>
                        <a:defRPr/>
                      </a:pPr>
                      <a:r>
                        <a:rPr lang="en-US" sz="1800" i="0" dirty="0" smtClean="0">
                          <a:solidFill>
                            <a:schemeClr val="tx1"/>
                          </a:solidFill>
                          <a:latin typeface="Arial" panose="020B0604020202020204" pitchFamily="34" charset="0"/>
                          <a:cs typeface="Arial" panose="020B0604020202020204" pitchFamily="34" charset="0"/>
                        </a:rPr>
                        <a:t>LDA conducted risk based categorization of buildings</a:t>
                      </a:r>
                      <a:r>
                        <a:rPr lang="en-US" sz="1800" i="0" baseline="0" dirty="0" smtClean="0">
                          <a:solidFill>
                            <a:schemeClr val="tx1"/>
                          </a:solidFill>
                          <a:latin typeface="Arial" panose="020B0604020202020204" pitchFamily="34" charset="0"/>
                          <a:cs typeface="Arial" panose="020B0604020202020204" pitchFamily="34" charset="0"/>
                        </a:rPr>
                        <a:t> study</a:t>
                      </a:r>
                      <a:endParaRPr lang="en-US" sz="1800" i="0" dirty="0">
                        <a:solidFill>
                          <a:schemeClr val="tx1"/>
                        </a:solidFill>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9"/>
                  </a:ext>
                </a:extLst>
              </a:tr>
              <a:tr h="4255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Arial" panose="020B0604020202020204" pitchFamily="34" charset="0"/>
                          <a:cs typeface="Arial" panose="020B0604020202020204" pitchFamily="34" charset="0"/>
                        </a:rPr>
                        <a:t>16</a:t>
                      </a:r>
                      <a:endParaRPr lang="en-US" sz="18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60325" marR="0" indent="0" algn="l" defTabSz="914400" rtl="0" eaLnBrk="1" fontAlgn="ctr" latinLnBrk="0" hangingPunct="1">
                        <a:lnSpc>
                          <a:spcPct val="100000"/>
                        </a:lnSpc>
                        <a:spcBef>
                          <a:spcPts val="0"/>
                        </a:spcBef>
                        <a:spcAft>
                          <a:spcPts val="0"/>
                        </a:spcAft>
                        <a:buClrTx/>
                        <a:buSzTx/>
                        <a:buFontTx/>
                        <a:buNone/>
                        <a:tabLst/>
                        <a:defRPr/>
                      </a:pPr>
                      <a:r>
                        <a:rPr lang="en-US" sz="1800" i="0" dirty="0" smtClean="0">
                          <a:solidFill>
                            <a:schemeClr val="tx1"/>
                          </a:solidFill>
                          <a:latin typeface="Arial" panose="020B0604020202020204" pitchFamily="34" charset="0"/>
                          <a:cs typeface="Arial" panose="020B0604020202020204" pitchFamily="34" charset="0"/>
                        </a:rPr>
                        <a:t>Removed the property valuation form (PT-1)</a:t>
                      </a:r>
                      <a:r>
                        <a:rPr lang="en-US" sz="1800" i="0" baseline="0" dirty="0" smtClean="0">
                          <a:solidFill>
                            <a:schemeClr val="tx1"/>
                          </a:solidFill>
                          <a:latin typeface="Arial" panose="020B0604020202020204" pitchFamily="34" charset="0"/>
                          <a:cs typeface="Arial" panose="020B0604020202020204" pitchFamily="34" charset="0"/>
                        </a:rPr>
                        <a:t> as a requirement from WASA in Lahore for completion certificate</a:t>
                      </a:r>
                      <a:endParaRPr lang="en-US" sz="1800" i="0" dirty="0">
                        <a:solidFill>
                          <a:schemeClr val="tx1"/>
                        </a:solidFill>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0"/>
                  </a:ext>
                </a:extLst>
              </a:tr>
              <a:tr h="5283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Arial" panose="020B0604020202020204" pitchFamily="34" charset="0"/>
                          <a:cs typeface="Arial" panose="020B0604020202020204" pitchFamily="34" charset="0"/>
                        </a:rPr>
                        <a:t>17</a:t>
                      </a:r>
                      <a:endParaRPr lang="en-US" sz="18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60325" marR="0" indent="0" algn="l" defTabSz="914400" rtl="0" eaLnBrk="1" fontAlgn="ctr" latinLnBrk="0" hangingPunct="1">
                        <a:lnSpc>
                          <a:spcPct val="100000"/>
                        </a:lnSpc>
                        <a:spcBef>
                          <a:spcPts val="0"/>
                        </a:spcBef>
                        <a:spcAft>
                          <a:spcPts val="0"/>
                        </a:spcAft>
                        <a:buClrTx/>
                        <a:buSzTx/>
                        <a:buFontTx/>
                        <a:buNone/>
                        <a:tabLst/>
                        <a:defRPr/>
                      </a:pPr>
                      <a:r>
                        <a:rPr lang="en-US" sz="1800" i="0" dirty="0" smtClean="0">
                          <a:solidFill>
                            <a:schemeClr val="tx1"/>
                          </a:solidFill>
                          <a:latin typeface="Arial" panose="020B0604020202020204" pitchFamily="34" charset="0"/>
                          <a:cs typeface="Arial" panose="020B0604020202020204" pitchFamily="34" charset="0"/>
                        </a:rPr>
                        <a:t>Improved pre-screening</a:t>
                      </a:r>
                      <a:r>
                        <a:rPr lang="en-US" sz="1800" i="0" baseline="0" dirty="0" smtClean="0">
                          <a:solidFill>
                            <a:schemeClr val="tx1"/>
                          </a:solidFill>
                          <a:latin typeface="Arial" panose="020B0604020202020204" pitchFamily="34" charset="0"/>
                          <a:cs typeface="Arial" panose="020B0604020202020204" pitchFamily="34" charset="0"/>
                        </a:rPr>
                        <a:t> of applications for construction permit</a:t>
                      </a:r>
                      <a:endParaRPr lang="en-US" sz="1800" i="0" dirty="0">
                        <a:solidFill>
                          <a:schemeClr val="tx1"/>
                        </a:solidFill>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1"/>
                  </a:ext>
                </a:extLst>
              </a:tr>
            </a:tbl>
          </a:graphicData>
        </a:graphic>
      </p:graphicFrame>
      <p:sp>
        <p:nvSpPr>
          <p:cNvPr id="12" name="TextBox 11">
            <a:extLst>
              <a:ext uri="{FF2B5EF4-FFF2-40B4-BE49-F238E27FC236}">
                <a16:creationId xmlns:a16="http://schemas.microsoft.com/office/drawing/2014/main" id="{1BE5647B-DA00-4DA8-9740-5BF355914F64}"/>
              </a:ext>
            </a:extLst>
          </p:cNvPr>
          <p:cNvSpPr txBox="1"/>
          <p:nvPr/>
        </p:nvSpPr>
        <p:spPr>
          <a:xfrm>
            <a:off x="445894" y="6578864"/>
            <a:ext cx="11338560" cy="105271"/>
          </a:xfrm>
          <a:prstGeom prst="rect">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endParaRPr lang="en-US" sz="1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7566458"/>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A182BC2-FE8F-D540-AC18-4B0EF9269B64}"/>
              </a:ext>
            </a:extLst>
          </p:cNvPr>
          <p:cNvSpPr txBox="1"/>
          <p:nvPr/>
        </p:nvSpPr>
        <p:spPr>
          <a:xfrm>
            <a:off x="445894" y="407831"/>
            <a:ext cx="11338560" cy="400110"/>
          </a:xfrm>
          <a:prstGeom prst="rect">
            <a:avLst/>
          </a:prstGeom>
          <a:solidFill>
            <a:srgbClr val="20386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000" b="1" dirty="0" smtClean="0">
                <a:solidFill>
                  <a:schemeClr val="bg1"/>
                </a:solidFill>
                <a:latin typeface="Arial" panose="020B0604020202020204" pitchFamily="34" charset="0"/>
                <a:cs typeface="Arial" panose="020B0604020202020204" pitchFamily="34" charset="0"/>
              </a:rPr>
              <a:t>EODB Reforms </a:t>
            </a:r>
            <a:endParaRPr lang="en-US" sz="2000" b="1"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1BE5647B-DA00-4DA8-9740-5BF355914F64}"/>
              </a:ext>
            </a:extLst>
          </p:cNvPr>
          <p:cNvSpPr txBox="1"/>
          <p:nvPr/>
        </p:nvSpPr>
        <p:spPr>
          <a:xfrm>
            <a:off x="445894" y="6578864"/>
            <a:ext cx="11338560" cy="105271"/>
          </a:xfrm>
          <a:prstGeom prst="rect">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endParaRPr lang="en-US" sz="100" dirty="0">
              <a:solidFill>
                <a:schemeClr val="bg1"/>
              </a:solidFill>
              <a:latin typeface="Arial" panose="020B0604020202020204" pitchFamily="34" charset="0"/>
              <a:cs typeface="Arial" panose="020B0604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328755534"/>
              </p:ext>
            </p:extLst>
          </p:nvPr>
        </p:nvGraphicFramePr>
        <p:xfrm>
          <a:off x="579937" y="1028640"/>
          <a:ext cx="11028949" cy="5297700"/>
        </p:xfrm>
        <a:graphic>
          <a:graphicData uri="http://schemas.openxmlformats.org/drawingml/2006/table">
            <a:tbl>
              <a:tblPr firstRow="1" firstCol="1" bandRow="1">
                <a:tableStyleId>{7DF18680-E054-41AD-8BC1-D1AEF772440D}</a:tableStyleId>
              </a:tblPr>
              <a:tblGrid>
                <a:gridCol w="980256">
                  <a:extLst>
                    <a:ext uri="{9D8B030D-6E8A-4147-A177-3AD203B41FA5}">
                      <a16:colId xmlns:a16="http://schemas.microsoft.com/office/drawing/2014/main" val="20001"/>
                    </a:ext>
                  </a:extLst>
                </a:gridCol>
                <a:gridCol w="10048693">
                  <a:extLst>
                    <a:ext uri="{9D8B030D-6E8A-4147-A177-3AD203B41FA5}">
                      <a16:colId xmlns:a16="http://schemas.microsoft.com/office/drawing/2014/main" val="20000"/>
                    </a:ext>
                  </a:extLst>
                </a:gridCol>
              </a:tblGrid>
              <a:tr h="481584">
                <a:tc gridSpan="2">
                  <a:txBody>
                    <a:bodyPr/>
                    <a:lstStyle/>
                    <a:p>
                      <a:pPr algn="ctr" fontAlgn="ctr"/>
                      <a:r>
                        <a:rPr lang="en-US" sz="2000" b="1" i="0" u="none" strike="noStrike" dirty="0" smtClean="0">
                          <a:solidFill>
                            <a:schemeClr val="tx1"/>
                          </a:solidFill>
                          <a:effectLst/>
                          <a:latin typeface="Arial" panose="020B0604020202020204" pitchFamily="34" charset="0"/>
                          <a:cs typeface="Arial" panose="020B0604020202020204" pitchFamily="34" charset="0"/>
                        </a:rPr>
                        <a:t>Registering Property</a:t>
                      </a:r>
                      <a:endParaRPr lang="en-US" sz="2000" b="1" i="0" u="none" strike="noStrike" baseline="0" dirty="0">
                        <a:solidFill>
                          <a:schemeClr val="tx1"/>
                        </a:solidFill>
                        <a:effectLst/>
                        <a:latin typeface="Arial" panose="020B0604020202020204" pitchFamily="34" charset="0"/>
                        <a:cs typeface="Arial" panose="020B0604020202020204" pitchFamily="34" charset="0"/>
                      </a:endParaRPr>
                    </a:p>
                  </a:txBody>
                  <a:tcPr marL="44111" marR="441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aa-ET"/>
                    </a:p>
                  </a:txBody>
                  <a:tcPr/>
                </a:tc>
                <a:extLst>
                  <a:ext uri="{0D108BD9-81ED-4DB2-BD59-A6C34878D82A}">
                    <a16:rowId xmlns:a16="http://schemas.microsoft.com/office/drawing/2014/main" val="2799855643"/>
                  </a:ext>
                </a:extLst>
              </a:tr>
              <a:tr h="577035">
                <a:tc>
                  <a:txBody>
                    <a:bodyPr/>
                    <a:lstStyle/>
                    <a:p>
                      <a:pPr marL="0" marR="0" algn="ctr">
                        <a:lnSpc>
                          <a:spcPct val="115000"/>
                        </a:lnSpc>
                        <a:spcBef>
                          <a:spcPts val="0"/>
                        </a:spcBef>
                        <a:spcAft>
                          <a:spcPts val="0"/>
                        </a:spcAft>
                        <a:tabLst>
                          <a:tab pos="685800" algn="l"/>
                        </a:tabLst>
                      </a:pPr>
                      <a:r>
                        <a:rPr lang="en-US" sz="1800" b="1" dirty="0" smtClean="0">
                          <a:solidFill>
                            <a:schemeClr val="tx1"/>
                          </a:solidFill>
                          <a:effectLst/>
                          <a:latin typeface="Arial" panose="020B0604020202020204" pitchFamily="34" charset="0"/>
                          <a:ea typeface="+mn-ea"/>
                          <a:cs typeface="Arial" panose="020B0604020202020204" pitchFamily="34" charset="0"/>
                        </a:rPr>
                        <a:t>18</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54610" indent="0" algn="just">
                        <a:lnSpc>
                          <a:spcPct val="100000"/>
                        </a:lnSpc>
                        <a:spcBef>
                          <a:spcPts val="215"/>
                        </a:spcBef>
                        <a:buSzPct val="104761"/>
                        <a:buNone/>
                        <a:tabLst>
                          <a:tab pos="111125" algn="l"/>
                        </a:tabLst>
                      </a:pPr>
                      <a:r>
                        <a:rPr lang="en-US" sz="1800" spc="15" dirty="0">
                          <a:solidFill>
                            <a:schemeClr val="tx1"/>
                          </a:solidFill>
                          <a:latin typeface="Arial" panose="020B0604020202020204" pitchFamily="34" charset="0"/>
                          <a:cs typeface="Arial" panose="020B0604020202020204" pitchFamily="34" charset="0"/>
                        </a:rPr>
                        <a:t>Increased</a:t>
                      </a:r>
                      <a:r>
                        <a:rPr lang="en-US" sz="1800" spc="15" baseline="0" dirty="0">
                          <a:solidFill>
                            <a:schemeClr val="tx1"/>
                          </a:solidFill>
                          <a:latin typeface="Arial" panose="020B0604020202020204" pitchFamily="34" charset="0"/>
                          <a:cs typeface="Arial" panose="020B0604020202020204" pitchFamily="34" charset="0"/>
                        </a:rPr>
                        <a:t> awareness raising </a:t>
                      </a:r>
                      <a:r>
                        <a:rPr lang="en-US" sz="1800" spc="15" dirty="0">
                          <a:solidFill>
                            <a:schemeClr val="tx1"/>
                          </a:solidFill>
                          <a:latin typeface="Arial" panose="020B0604020202020204" pitchFamily="34" charset="0"/>
                          <a:cs typeface="Arial" panose="020B0604020202020204" pitchFamily="34" charset="0"/>
                        </a:rPr>
                        <a:t>efforts </a:t>
                      </a:r>
                      <a:r>
                        <a:rPr lang="en-US" sz="1800" spc="25" dirty="0">
                          <a:solidFill>
                            <a:schemeClr val="tx1"/>
                          </a:solidFill>
                          <a:latin typeface="Arial" panose="020B0604020202020204" pitchFamily="34" charset="0"/>
                          <a:cs typeface="Arial" panose="020B0604020202020204" pitchFamily="34" charset="0"/>
                        </a:rPr>
                        <a:t>on </a:t>
                      </a:r>
                      <a:r>
                        <a:rPr lang="en-US" sz="1800" spc="10" dirty="0">
                          <a:solidFill>
                            <a:schemeClr val="tx1"/>
                          </a:solidFill>
                          <a:latin typeface="Arial" panose="020B0604020202020204" pitchFamily="34" charset="0"/>
                          <a:cs typeface="Arial" panose="020B0604020202020204" pitchFamily="34" charset="0"/>
                        </a:rPr>
                        <a:t>recent reforms </a:t>
                      </a:r>
                      <a:r>
                        <a:rPr lang="en-US" sz="1800" spc="25" dirty="0">
                          <a:solidFill>
                            <a:schemeClr val="tx1"/>
                          </a:solidFill>
                          <a:latin typeface="Arial" panose="020B0604020202020204" pitchFamily="34" charset="0"/>
                          <a:cs typeface="Arial" panose="020B0604020202020204" pitchFamily="34" charset="0"/>
                        </a:rPr>
                        <a:t>and  </a:t>
                      </a:r>
                      <a:r>
                        <a:rPr lang="en-US" sz="1800" spc="10" dirty="0">
                          <a:solidFill>
                            <a:schemeClr val="tx1"/>
                          </a:solidFill>
                          <a:latin typeface="Arial" panose="020B0604020202020204" pitchFamily="34" charset="0"/>
                          <a:cs typeface="Arial" panose="020B0604020202020204" pitchFamily="34" charset="0"/>
                        </a:rPr>
                        <a:t>clarified </a:t>
                      </a:r>
                      <a:r>
                        <a:rPr lang="en-US" sz="1800" spc="25" dirty="0">
                          <a:solidFill>
                            <a:schemeClr val="tx1"/>
                          </a:solidFill>
                          <a:latin typeface="Arial" panose="020B0604020202020204" pitchFamily="34" charset="0"/>
                          <a:cs typeface="Arial" panose="020B0604020202020204" pitchFamily="34" charset="0"/>
                        </a:rPr>
                        <a:t>the </a:t>
                      </a:r>
                      <a:r>
                        <a:rPr lang="en-US" sz="1800" spc="15" dirty="0">
                          <a:solidFill>
                            <a:schemeClr val="tx1"/>
                          </a:solidFill>
                          <a:latin typeface="Arial" panose="020B0604020202020204" pitchFamily="34" charset="0"/>
                          <a:cs typeface="Arial" panose="020B0604020202020204" pitchFamily="34" charset="0"/>
                        </a:rPr>
                        <a:t>legal requirements </a:t>
                      </a:r>
                      <a:r>
                        <a:rPr lang="en-US" sz="1800" spc="30" dirty="0">
                          <a:solidFill>
                            <a:schemeClr val="tx1"/>
                          </a:solidFill>
                          <a:latin typeface="Arial" panose="020B0604020202020204" pitchFamily="34" charset="0"/>
                          <a:cs typeface="Arial" panose="020B0604020202020204" pitchFamily="34" charset="0"/>
                        </a:rPr>
                        <a:t>to </a:t>
                      </a:r>
                      <a:r>
                        <a:rPr lang="en-US" sz="1800" spc="10" dirty="0">
                          <a:solidFill>
                            <a:schemeClr val="tx1"/>
                          </a:solidFill>
                          <a:latin typeface="Arial" panose="020B0604020202020204" pitchFamily="34" charset="0"/>
                          <a:cs typeface="Arial" panose="020B0604020202020204" pitchFamily="34" charset="0"/>
                        </a:rPr>
                        <a:t>avoid </a:t>
                      </a:r>
                      <a:r>
                        <a:rPr lang="en-US" sz="1800" spc="25" dirty="0">
                          <a:solidFill>
                            <a:schemeClr val="tx1"/>
                          </a:solidFill>
                          <a:latin typeface="Arial" panose="020B0604020202020204" pitchFamily="34" charset="0"/>
                          <a:cs typeface="Arial" panose="020B0604020202020204" pitchFamily="34" charset="0"/>
                        </a:rPr>
                        <a:t>over-compliance</a:t>
                      </a:r>
                      <a:r>
                        <a:rPr lang="en-US" sz="1800" spc="125" dirty="0">
                          <a:solidFill>
                            <a:schemeClr val="tx1"/>
                          </a:solidFill>
                          <a:latin typeface="Arial" panose="020B0604020202020204" pitchFamily="34" charset="0"/>
                          <a:cs typeface="Arial" panose="020B0604020202020204" pitchFamily="34" charset="0"/>
                        </a:rPr>
                        <a:t> </a:t>
                      </a:r>
                      <a:r>
                        <a:rPr lang="en-US" sz="1800" spc="25" dirty="0">
                          <a:solidFill>
                            <a:schemeClr val="tx1"/>
                          </a:solidFill>
                          <a:latin typeface="Arial" panose="020B0604020202020204" pitchFamily="34" charset="0"/>
                          <a:cs typeface="Arial" panose="020B0604020202020204" pitchFamily="34" charset="0"/>
                        </a:rPr>
                        <a:t>and</a:t>
                      </a:r>
                      <a:r>
                        <a:rPr lang="en-US" sz="1800" spc="0" baseline="0" dirty="0">
                          <a:solidFill>
                            <a:schemeClr val="tx1"/>
                          </a:solidFill>
                          <a:latin typeface="Arial" panose="020B0604020202020204" pitchFamily="34" charset="0"/>
                          <a:cs typeface="Arial" panose="020B0604020202020204" pitchFamily="34" charset="0"/>
                        </a:rPr>
                        <a:t> </a:t>
                      </a:r>
                      <a:r>
                        <a:rPr lang="en-US" sz="1800" spc="25" dirty="0">
                          <a:solidFill>
                            <a:schemeClr val="tx1"/>
                          </a:solidFill>
                          <a:latin typeface="Arial" panose="020B0604020202020204" pitchFamily="34" charset="0"/>
                          <a:cs typeface="Arial" panose="020B0604020202020204" pitchFamily="34" charset="0"/>
                        </a:rPr>
                        <a:t>close implementation</a:t>
                      </a:r>
                      <a:r>
                        <a:rPr lang="en-US" sz="1800" spc="5" dirty="0">
                          <a:solidFill>
                            <a:schemeClr val="tx1"/>
                          </a:solidFill>
                          <a:latin typeface="Arial" panose="020B0604020202020204" pitchFamily="34" charset="0"/>
                          <a:cs typeface="Arial" panose="020B0604020202020204" pitchFamily="34" charset="0"/>
                        </a:rPr>
                        <a:t> </a:t>
                      </a:r>
                      <a:r>
                        <a:rPr lang="en-US" sz="1800" spc="30" dirty="0">
                          <a:solidFill>
                            <a:schemeClr val="tx1"/>
                          </a:solidFill>
                          <a:latin typeface="Arial" panose="020B0604020202020204" pitchFamily="34" charset="0"/>
                          <a:cs typeface="Arial" panose="020B0604020202020204" pitchFamily="34" charset="0"/>
                        </a:rPr>
                        <a:t>gaps.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420068">
                <a:tc>
                  <a:txBody>
                    <a:bodyPr/>
                    <a:lstStyle/>
                    <a:p>
                      <a:pPr marL="0" marR="0" algn="ctr">
                        <a:lnSpc>
                          <a:spcPct val="115000"/>
                        </a:lnSpc>
                        <a:spcBef>
                          <a:spcPts val="0"/>
                        </a:spcBef>
                        <a:spcAft>
                          <a:spcPts val="0"/>
                        </a:spcAft>
                        <a:tabLst>
                          <a:tab pos="685800" algn="l"/>
                        </a:tabLst>
                      </a:pPr>
                      <a:r>
                        <a:rPr lang="en-US" sz="18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19</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chemeClr val="tx1"/>
                          </a:solidFill>
                          <a:effectLst/>
                          <a:latin typeface="Arial" panose="020B0604020202020204" pitchFamily="34" charset="0"/>
                          <a:cs typeface="Arial" panose="020B0604020202020204" pitchFamily="34" charset="0"/>
                        </a:rPr>
                        <a:t>PLRA updates statistics on the number of land disputes at the economy level in the ﬁrst instance court</a:t>
                      </a:r>
                      <a:r>
                        <a:rPr lang="en-US" sz="1800" b="0" i="0" u="none" strike="noStrike" baseline="0" dirty="0">
                          <a:solidFill>
                            <a:schemeClr val="tx1"/>
                          </a:solidFill>
                          <a:effectLst/>
                          <a:latin typeface="Arial" panose="020B0604020202020204" pitchFamily="34" charset="0"/>
                          <a:cs typeface="Arial" panose="020B0604020202020204" pitchFamily="34" charset="0"/>
                        </a:rPr>
                        <a:t> on </a:t>
                      </a:r>
                      <a:r>
                        <a:rPr lang="en-US" sz="1800" b="0" i="0" u="none" strike="noStrike" dirty="0">
                          <a:solidFill>
                            <a:schemeClr val="tx1"/>
                          </a:solidFill>
                          <a:effectLst/>
                          <a:latin typeface="Arial" panose="020B0604020202020204" pitchFamily="34" charset="0"/>
                          <a:cs typeface="Arial" panose="020B0604020202020204" pitchFamily="34" charset="0"/>
                        </a:rPr>
                        <a:t>weekly basis.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363107">
                <a:tc>
                  <a:txBody>
                    <a:bodyPr/>
                    <a:lstStyle/>
                    <a:p>
                      <a:pPr marL="0" marR="0" algn="ctr">
                        <a:lnSpc>
                          <a:spcPct val="115000"/>
                        </a:lnSpc>
                        <a:spcBef>
                          <a:spcPts val="0"/>
                        </a:spcBef>
                        <a:spcAft>
                          <a:spcPts val="0"/>
                        </a:spcAft>
                        <a:tabLst>
                          <a:tab pos="685800" algn="l"/>
                        </a:tabLst>
                      </a:pPr>
                      <a:r>
                        <a:rPr lang="en-US" sz="18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20</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chemeClr val="tx1"/>
                          </a:solidFill>
                          <a:effectLst/>
                          <a:latin typeface="Arial" panose="020B0604020202020204" pitchFamily="34" charset="0"/>
                          <a:cs typeface="Arial" panose="020B0604020202020204" pitchFamily="34" charset="0"/>
                        </a:rPr>
                        <a:t>Time for execution of deed reduced to 8 days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13652373"/>
                  </a:ext>
                </a:extLst>
              </a:tr>
              <a:tr h="363106">
                <a:tc>
                  <a:txBody>
                    <a:bodyPr/>
                    <a:lstStyle/>
                    <a:p>
                      <a:pPr marL="0" marR="0" algn="ctr">
                        <a:lnSpc>
                          <a:spcPct val="115000"/>
                        </a:lnSpc>
                        <a:spcBef>
                          <a:spcPts val="0"/>
                        </a:spcBef>
                        <a:spcAft>
                          <a:spcPts val="0"/>
                        </a:spcAft>
                        <a:tabLst>
                          <a:tab pos="685800" algn="l"/>
                        </a:tabLst>
                      </a:pPr>
                      <a:r>
                        <a:rPr lang="en-US" sz="18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21</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chemeClr val="tx1"/>
                          </a:solidFill>
                          <a:effectLst/>
                          <a:latin typeface="Arial" panose="020B0604020202020204" pitchFamily="34" charset="0"/>
                          <a:cs typeface="Arial" panose="020B0604020202020204" pitchFamily="34" charset="0"/>
                        </a:rPr>
                        <a:t>Automated process for issuance and payment of </a:t>
                      </a:r>
                      <a:r>
                        <a:rPr lang="en-US" sz="1800" b="0" i="0" u="none" strike="noStrike" dirty="0" err="1">
                          <a:solidFill>
                            <a:schemeClr val="tx1"/>
                          </a:solidFill>
                          <a:effectLst/>
                          <a:latin typeface="Arial" panose="020B0604020202020204" pitchFamily="34" charset="0"/>
                          <a:cs typeface="Arial" panose="020B0604020202020204" pitchFamily="34" charset="0"/>
                        </a:rPr>
                        <a:t>Fard</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79722796"/>
                  </a:ext>
                </a:extLst>
              </a:tr>
              <a:tr h="363106">
                <a:tc>
                  <a:txBody>
                    <a:bodyPr/>
                    <a:lstStyle/>
                    <a:p>
                      <a:pPr marL="0" marR="0" algn="ctr">
                        <a:lnSpc>
                          <a:spcPct val="115000"/>
                        </a:lnSpc>
                        <a:spcBef>
                          <a:spcPts val="0"/>
                        </a:spcBef>
                        <a:spcAft>
                          <a:spcPts val="0"/>
                        </a:spcAft>
                        <a:tabLst>
                          <a:tab pos="685800" algn="l"/>
                        </a:tabLst>
                      </a:pPr>
                      <a:r>
                        <a:rPr lang="en-US" sz="18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22</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chemeClr val="tx1"/>
                          </a:solidFill>
                          <a:effectLst/>
                          <a:latin typeface="Arial" panose="020B0604020202020204" pitchFamily="34" charset="0"/>
                          <a:cs typeface="Arial" panose="020B0604020202020204" pitchFamily="34" charset="0"/>
                        </a:rPr>
                        <a:t>Digital mobile application developed to access land records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99118089"/>
                  </a:ext>
                </a:extLst>
              </a:tr>
              <a:tr h="363106">
                <a:tc>
                  <a:txBody>
                    <a:bodyPr/>
                    <a:lstStyle/>
                    <a:p>
                      <a:pPr marL="0" marR="0" algn="ctr">
                        <a:lnSpc>
                          <a:spcPct val="115000"/>
                        </a:lnSpc>
                        <a:spcBef>
                          <a:spcPts val="0"/>
                        </a:spcBef>
                        <a:spcAft>
                          <a:spcPts val="0"/>
                        </a:spcAft>
                        <a:tabLst>
                          <a:tab pos="685800" algn="l"/>
                        </a:tabLst>
                      </a:pPr>
                      <a:r>
                        <a:rPr lang="en-US" sz="18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23</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smtClean="0">
                          <a:solidFill>
                            <a:schemeClr val="tx1"/>
                          </a:solidFill>
                          <a:effectLst/>
                          <a:latin typeface="Arial" panose="020B0604020202020204" pitchFamily="34" charset="0"/>
                          <a:cs typeface="Arial" panose="020B0604020202020204" pitchFamily="34" charset="0"/>
                        </a:rPr>
                        <a:t>Automated process of payment</a:t>
                      </a:r>
                      <a:r>
                        <a:rPr lang="en-US" sz="1800" b="0" i="0" u="none" strike="noStrike" baseline="0" dirty="0" smtClean="0">
                          <a:solidFill>
                            <a:schemeClr val="tx1"/>
                          </a:solidFill>
                          <a:effectLst/>
                          <a:latin typeface="Arial" panose="020B0604020202020204" pitchFamily="34" charset="0"/>
                          <a:cs typeface="Arial" panose="020B0604020202020204" pitchFamily="34" charset="0"/>
                        </a:rPr>
                        <a:t> of Stamp duties</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7"/>
                  </a:ext>
                </a:extLst>
              </a:tr>
              <a:tr h="363106">
                <a:tc>
                  <a:txBody>
                    <a:bodyPr/>
                    <a:lstStyle/>
                    <a:p>
                      <a:pPr marL="0" marR="0" algn="ctr">
                        <a:lnSpc>
                          <a:spcPct val="115000"/>
                        </a:lnSpc>
                        <a:spcBef>
                          <a:spcPts val="0"/>
                        </a:spcBef>
                        <a:spcAft>
                          <a:spcPts val="0"/>
                        </a:spcAft>
                        <a:tabLst>
                          <a:tab pos="685800" algn="l"/>
                        </a:tabLst>
                      </a:pPr>
                      <a:r>
                        <a:rPr lang="en-US" sz="18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24</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smtClean="0">
                          <a:solidFill>
                            <a:schemeClr val="tx1"/>
                          </a:solidFill>
                          <a:effectLst/>
                          <a:latin typeface="Arial" panose="020B0604020202020204" pitchFamily="34" charset="0"/>
                          <a:cs typeface="Arial" panose="020B0604020202020204" pitchFamily="34" charset="0"/>
                        </a:rPr>
                        <a:t>PLRA has reduced number of procedures</a:t>
                      </a:r>
                      <a:r>
                        <a:rPr lang="en-US" sz="1800" b="0" i="0" u="none" strike="noStrike" baseline="0" dirty="0" smtClean="0">
                          <a:solidFill>
                            <a:schemeClr val="tx1"/>
                          </a:solidFill>
                          <a:effectLst/>
                          <a:latin typeface="Arial" panose="020B0604020202020204" pitchFamily="34" charset="0"/>
                          <a:cs typeface="Arial" panose="020B0604020202020204" pitchFamily="34" charset="0"/>
                        </a:rPr>
                        <a:t> from 7 to 4 and days from 56 to 11.</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8"/>
                  </a:ext>
                </a:extLst>
              </a:tr>
              <a:tr h="245065">
                <a:tc gridSpan="2">
                  <a:txBody>
                    <a:bodyPr/>
                    <a:lstStyle/>
                    <a:p>
                      <a:pPr algn="ctr" fontAlgn="ctr"/>
                      <a:r>
                        <a:rPr lang="en-US" sz="2000" b="1" i="0" u="none" strike="noStrike" dirty="0" smtClean="0">
                          <a:solidFill>
                            <a:schemeClr val="tx1"/>
                          </a:solidFill>
                          <a:effectLst/>
                          <a:latin typeface="Arial" panose="020B0604020202020204" pitchFamily="34" charset="0"/>
                          <a:cs typeface="Arial" panose="020B0604020202020204" pitchFamily="34" charset="0"/>
                        </a:rPr>
                        <a:t>Getting Electricity</a:t>
                      </a:r>
                      <a:endParaRPr lang="en-US" sz="2000" b="1" i="0" u="none" strike="noStrike" baseline="0" dirty="0">
                        <a:solidFill>
                          <a:schemeClr val="tx1"/>
                        </a:solidFill>
                        <a:effectLst/>
                        <a:latin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557957"/>
                  </a:ext>
                </a:extLst>
              </a:tr>
              <a:tr h="377339">
                <a:tc>
                  <a:txBody>
                    <a:bodyPr/>
                    <a:lstStyle/>
                    <a:p>
                      <a:pPr marL="0" marR="0" algn="ctr">
                        <a:lnSpc>
                          <a:spcPct val="115000"/>
                        </a:lnSpc>
                        <a:spcBef>
                          <a:spcPts val="0"/>
                        </a:spcBef>
                        <a:spcAft>
                          <a:spcPts val="0"/>
                        </a:spcAft>
                        <a:tabLst>
                          <a:tab pos="685800" algn="l"/>
                        </a:tabLst>
                      </a:pPr>
                      <a:r>
                        <a:rPr lang="en-US" sz="1800" b="1" dirty="0" smtClean="0">
                          <a:solidFill>
                            <a:schemeClr val="tx1"/>
                          </a:solidFill>
                          <a:effectLst/>
                          <a:latin typeface="Arial" panose="020B0604020202020204" pitchFamily="34" charset="0"/>
                          <a:ea typeface="+mn-ea"/>
                          <a:cs typeface="Arial" panose="020B0604020202020204" pitchFamily="34" charset="0"/>
                        </a:rPr>
                        <a:t>25</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800" dirty="0" smtClean="0">
                          <a:solidFill>
                            <a:schemeClr val="tx1"/>
                          </a:solidFill>
                          <a:latin typeface="Arial" panose="020B0604020202020204" pitchFamily="34" charset="0"/>
                          <a:cs typeface="Arial" panose="020B0604020202020204" pitchFamily="34" charset="0"/>
                        </a:rPr>
                        <a:t>Rolled out full online application system for obtaining electricity connection</a:t>
                      </a:r>
                      <a:endParaRPr lang="en-US" sz="1800" dirty="0">
                        <a:solidFill>
                          <a:schemeClr val="tx1"/>
                        </a:solidFill>
                        <a:latin typeface="Arial" panose="020B0604020202020204" pitchFamily="34" charset="0"/>
                        <a:cs typeface="Arial" panose="020B0604020202020204" pitchFamily="34" charset="0"/>
                      </a:endParaRPr>
                    </a:p>
                  </a:txBody>
                  <a:tcPr marL="74295" marR="7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329329">
                <a:tc>
                  <a:txBody>
                    <a:bodyPr/>
                    <a:lstStyle/>
                    <a:p>
                      <a:pPr marL="0" marR="0" algn="ctr">
                        <a:lnSpc>
                          <a:spcPct val="115000"/>
                        </a:lnSpc>
                        <a:spcBef>
                          <a:spcPts val="0"/>
                        </a:spcBef>
                        <a:spcAft>
                          <a:spcPts val="0"/>
                        </a:spcAft>
                        <a:tabLst>
                          <a:tab pos="685800" algn="l"/>
                        </a:tabLst>
                      </a:pPr>
                      <a:r>
                        <a:rPr lang="en-US" sz="1800" b="1" dirty="0" smtClean="0">
                          <a:solidFill>
                            <a:schemeClr val="tx1"/>
                          </a:solidFill>
                          <a:effectLst/>
                          <a:latin typeface="Arial" panose="020B0604020202020204" pitchFamily="34" charset="0"/>
                          <a:ea typeface="+mn-ea"/>
                          <a:cs typeface="Arial" panose="020B0604020202020204" pitchFamily="34" charset="0"/>
                        </a:rPr>
                        <a:t>26</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800" dirty="0" smtClean="0">
                          <a:solidFill>
                            <a:schemeClr val="tx1"/>
                          </a:solidFill>
                          <a:latin typeface="Arial" panose="020B0604020202020204" pitchFamily="34" charset="0"/>
                          <a:cs typeface="Arial" panose="020B0604020202020204" pitchFamily="34" charset="0"/>
                        </a:rPr>
                        <a:t>Made processes, guidelines and fees transparent</a:t>
                      </a:r>
                      <a:r>
                        <a:rPr lang="en-US" sz="1800" baseline="0" dirty="0" smtClean="0">
                          <a:solidFill>
                            <a:schemeClr val="tx1"/>
                          </a:solidFill>
                          <a:latin typeface="Arial" panose="020B0604020202020204" pitchFamily="34" charset="0"/>
                          <a:cs typeface="Arial" panose="020B0604020202020204" pitchFamily="34" charset="0"/>
                        </a:rPr>
                        <a:t> by uploading details on website and placed cost calculator online</a:t>
                      </a:r>
                      <a:endParaRPr lang="en-US" sz="1800" dirty="0">
                        <a:solidFill>
                          <a:schemeClr val="tx1"/>
                        </a:solidFill>
                        <a:latin typeface="Arial" panose="020B0604020202020204" pitchFamily="34" charset="0"/>
                        <a:cs typeface="Arial" panose="020B0604020202020204" pitchFamily="34" charset="0"/>
                      </a:endParaRPr>
                    </a:p>
                  </a:txBody>
                  <a:tcPr marL="74295" marR="7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r h="310748">
                <a:tc>
                  <a:txBody>
                    <a:bodyPr/>
                    <a:lstStyle/>
                    <a:p>
                      <a:pPr marL="0" marR="0" algn="ctr">
                        <a:lnSpc>
                          <a:spcPct val="115000"/>
                        </a:lnSpc>
                        <a:spcBef>
                          <a:spcPts val="0"/>
                        </a:spcBef>
                        <a:spcAft>
                          <a:spcPts val="0"/>
                        </a:spcAft>
                        <a:tabLst>
                          <a:tab pos="685800" algn="l"/>
                        </a:tabLst>
                      </a:pPr>
                      <a:r>
                        <a:rPr lang="en-US" sz="18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27</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 typeface="+mj-lt"/>
                        <a:buNone/>
                        <a:tabLst/>
                        <a:defRPr/>
                      </a:pPr>
                      <a:r>
                        <a:rPr lang="en-US" sz="1800" b="0" i="0" u="none" strike="noStrike" dirty="0">
                          <a:solidFill>
                            <a:schemeClr val="tx1"/>
                          </a:solidFill>
                          <a:effectLst/>
                          <a:latin typeface="Arial" panose="020B0604020202020204" pitchFamily="34" charset="0"/>
                          <a:cs typeface="Arial" panose="020B0604020202020204" pitchFamily="34" charset="0"/>
                        </a:rPr>
                        <a:t>Reviewed procedures to reduce time to submit application.</a:t>
                      </a:r>
                    </a:p>
                  </a:txBody>
                  <a:tcPr marL="74295" marR="7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517772366"/>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A182BC2-FE8F-D540-AC18-4B0EF9269B64}"/>
              </a:ext>
            </a:extLst>
          </p:cNvPr>
          <p:cNvSpPr txBox="1"/>
          <p:nvPr/>
        </p:nvSpPr>
        <p:spPr>
          <a:xfrm>
            <a:off x="445894" y="388886"/>
            <a:ext cx="11338560" cy="400110"/>
          </a:xfrm>
          <a:prstGeom prst="rect">
            <a:avLst/>
          </a:prstGeom>
          <a:solidFill>
            <a:srgbClr val="20386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000" b="1" dirty="0" smtClean="0">
                <a:solidFill>
                  <a:schemeClr val="bg1"/>
                </a:solidFill>
                <a:latin typeface="Arial" panose="020B0604020202020204" pitchFamily="34" charset="0"/>
                <a:cs typeface="Arial" panose="020B0604020202020204" pitchFamily="34" charset="0"/>
              </a:rPr>
              <a:t>EODB Reforms </a:t>
            </a:r>
            <a:endParaRPr lang="en-US" sz="2000" b="1" dirty="0">
              <a:solidFill>
                <a:schemeClr val="bg1"/>
              </a:solidFill>
              <a:latin typeface="Arial" panose="020B0604020202020204" pitchFamily="34" charset="0"/>
              <a:cs typeface="Arial" panose="020B0604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929423418"/>
              </p:ext>
            </p:extLst>
          </p:nvPr>
        </p:nvGraphicFramePr>
        <p:xfrm>
          <a:off x="600699" y="866382"/>
          <a:ext cx="11028949" cy="5871951"/>
        </p:xfrm>
        <a:graphic>
          <a:graphicData uri="http://schemas.openxmlformats.org/drawingml/2006/table">
            <a:tbl>
              <a:tblPr firstRow="1" firstCol="1" bandRow="1">
                <a:tableStyleId>{7DF18680-E054-41AD-8BC1-D1AEF772440D}</a:tableStyleId>
              </a:tblPr>
              <a:tblGrid>
                <a:gridCol w="980256">
                  <a:extLst>
                    <a:ext uri="{9D8B030D-6E8A-4147-A177-3AD203B41FA5}">
                      <a16:colId xmlns:a16="http://schemas.microsoft.com/office/drawing/2014/main" val="20001"/>
                    </a:ext>
                  </a:extLst>
                </a:gridCol>
                <a:gridCol w="10048693">
                  <a:extLst>
                    <a:ext uri="{9D8B030D-6E8A-4147-A177-3AD203B41FA5}">
                      <a16:colId xmlns:a16="http://schemas.microsoft.com/office/drawing/2014/main" val="20000"/>
                    </a:ext>
                  </a:extLst>
                </a:gridCol>
              </a:tblGrid>
              <a:tr h="245065">
                <a:tc gridSpan="2">
                  <a:txBody>
                    <a:bodyPr/>
                    <a:lstStyle/>
                    <a:p>
                      <a:pPr algn="ctr" fontAlgn="ctr"/>
                      <a:r>
                        <a:rPr lang="en-US" sz="2000" b="1" i="0" u="none" strike="noStrike" dirty="0" smtClean="0">
                          <a:solidFill>
                            <a:schemeClr val="tx1"/>
                          </a:solidFill>
                          <a:effectLst/>
                          <a:latin typeface="Arial" panose="020B0604020202020204" pitchFamily="34" charset="0"/>
                          <a:cs typeface="Arial" panose="020B0604020202020204" pitchFamily="34" charset="0"/>
                        </a:rPr>
                        <a:t>Getting Electricity</a:t>
                      </a:r>
                      <a:endParaRPr lang="en-US" sz="2000" b="1" i="0" u="none" strike="noStrike" baseline="0" dirty="0">
                        <a:solidFill>
                          <a:schemeClr val="tx1"/>
                        </a:solidFill>
                        <a:effectLst/>
                        <a:latin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557957"/>
                  </a:ext>
                </a:extLst>
              </a:tr>
              <a:tr h="377339">
                <a:tc>
                  <a:txBody>
                    <a:bodyPr/>
                    <a:lstStyle/>
                    <a:p>
                      <a:pPr marL="0" marR="0" algn="ctr">
                        <a:lnSpc>
                          <a:spcPct val="115000"/>
                        </a:lnSpc>
                        <a:spcBef>
                          <a:spcPts val="0"/>
                        </a:spcBef>
                        <a:spcAft>
                          <a:spcPts val="0"/>
                        </a:spcAft>
                        <a:tabLst>
                          <a:tab pos="685800" algn="l"/>
                        </a:tabLst>
                      </a:pPr>
                      <a:r>
                        <a:rPr lang="en-US" sz="1700" b="1" dirty="0" smtClean="0">
                          <a:solidFill>
                            <a:schemeClr val="tx1"/>
                          </a:solidFill>
                          <a:effectLst/>
                          <a:latin typeface="Arial" panose="020B0604020202020204" pitchFamily="34" charset="0"/>
                          <a:ea typeface="+mn-ea"/>
                          <a:cs typeface="Arial" panose="020B0604020202020204" pitchFamily="34" charset="0"/>
                        </a:rPr>
                        <a:t>28</a:t>
                      </a:r>
                      <a:endParaRPr lang="en-US" sz="17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just" defTabSz="914400" rtl="0" eaLnBrk="1" fontAlgn="auto" latinLnBrk="0" hangingPunct="1">
                        <a:lnSpc>
                          <a:spcPct val="107000"/>
                        </a:lnSpc>
                        <a:spcBef>
                          <a:spcPts val="0"/>
                        </a:spcBef>
                        <a:spcAft>
                          <a:spcPts val="0"/>
                        </a:spcAft>
                        <a:buClrTx/>
                        <a:buSzTx/>
                        <a:buFont typeface="+mj-lt"/>
                        <a:buNone/>
                        <a:tabLst/>
                        <a:defRPr/>
                      </a:pPr>
                      <a:r>
                        <a:rPr lang="en-US" sz="1700" dirty="0" smtClean="0">
                          <a:solidFill>
                            <a:schemeClr val="tx1"/>
                          </a:solidFill>
                          <a:effectLst/>
                          <a:latin typeface="Arial" panose="020B0604020202020204" pitchFamily="34" charset="0"/>
                          <a:cs typeface="Arial" panose="020B0604020202020204" pitchFamily="34" charset="0"/>
                        </a:rPr>
                        <a:t>Improve</a:t>
                      </a:r>
                      <a:r>
                        <a:rPr lang="en-US" sz="1700" baseline="0" dirty="0" smtClean="0">
                          <a:solidFill>
                            <a:schemeClr val="tx1"/>
                          </a:solidFill>
                          <a:effectLst/>
                          <a:latin typeface="Arial" panose="020B0604020202020204" pitchFamily="34" charset="0"/>
                          <a:cs typeface="Arial" panose="020B0604020202020204" pitchFamily="34" charset="0"/>
                        </a:rPr>
                        <a:t> transparency of information index in Punjab by ensuring customers are notified ahead of billing cycle</a:t>
                      </a:r>
                      <a:endParaRPr lang="en-US" sz="1700" dirty="0">
                        <a:solidFill>
                          <a:schemeClr val="tx1"/>
                        </a:solidFill>
                        <a:effectLst/>
                        <a:latin typeface="Arial" panose="020B0604020202020204" pitchFamily="34" charset="0"/>
                        <a:cs typeface="Arial" panose="020B0604020202020204" pitchFamily="34" charset="0"/>
                      </a:endParaRPr>
                    </a:p>
                  </a:txBody>
                  <a:tcPr marL="74295" marR="7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329329">
                <a:tc>
                  <a:txBody>
                    <a:bodyPr/>
                    <a:lstStyle/>
                    <a:p>
                      <a:pPr marL="0" marR="0" algn="ctr">
                        <a:lnSpc>
                          <a:spcPct val="115000"/>
                        </a:lnSpc>
                        <a:spcBef>
                          <a:spcPts val="0"/>
                        </a:spcBef>
                        <a:spcAft>
                          <a:spcPts val="0"/>
                        </a:spcAft>
                        <a:tabLst>
                          <a:tab pos="685800" algn="l"/>
                        </a:tabLst>
                      </a:pPr>
                      <a:r>
                        <a:rPr lang="en-US" sz="1700" b="1" dirty="0" smtClean="0">
                          <a:solidFill>
                            <a:schemeClr val="tx1"/>
                          </a:solidFill>
                          <a:effectLst/>
                          <a:latin typeface="Arial" panose="020B0604020202020204" pitchFamily="34" charset="0"/>
                          <a:ea typeface="+mn-ea"/>
                          <a:cs typeface="Arial" panose="020B0604020202020204" pitchFamily="34" charset="0"/>
                        </a:rPr>
                        <a:t>29</a:t>
                      </a:r>
                      <a:endParaRPr lang="en-US" sz="17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nSpc>
                          <a:spcPct val="107000"/>
                        </a:lnSpc>
                        <a:spcBef>
                          <a:spcPts val="0"/>
                        </a:spcBef>
                        <a:spcAft>
                          <a:spcPts val="0"/>
                        </a:spcAft>
                        <a:buFont typeface="+mj-lt"/>
                        <a:buNone/>
                      </a:pPr>
                      <a:r>
                        <a:rPr lang="en-US" sz="1700" dirty="0" smtClean="0">
                          <a:solidFill>
                            <a:schemeClr val="tx1"/>
                          </a:solidFill>
                          <a:effectLst/>
                          <a:latin typeface="Arial" panose="020B0604020202020204" pitchFamily="34" charset="0"/>
                          <a:cs typeface="Arial" panose="020B0604020202020204" pitchFamily="34" charset="0"/>
                        </a:rPr>
                        <a:t>Online payment of demand notice </a:t>
                      </a:r>
                      <a:endParaRPr lang="en-US" sz="1700" dirty="0">
                        <a:solidFill>
                          <a:schemeClr val="tx1"/>
                        </a:solidFill>
                        <a:effectLst/>
                        <a:latin typeface="Arial" panose="020B0604020202020204" pitchFamily="34" charset="0"/>
                        <a:cs typeface="Arial" panose="020B0604020202020204" pitchFamily="34" charset="0"/>
                      </a:endParaRPr>
                    </a:p>
                  </a:txBody>
                  <a:tcPr marL="74295" marR="7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r h="310748">
                <a:tc>
                  <a:txBody>
                    <a:bodyPr/>
                    <a:lstStyle/>
                    <a:p>
                      <a:pPr marL="0" marR="0" algn="ctr">
                        <a:lnSpc>
                          <a:spcPct val="115000"/>
                        </a:lnSpc>
                        <a:spcBef>
                          <a:spcPts val="0"/>
                        </a:spcBef>
                        <a:spcAft>
                          <a:spcPts val="0"/>
                        </a:spcAft>
                        <a:tabLst>
                          <a:tab pos="685800" algn="l"/>
                        </a:tabLst>
                      </a:pPr>
                      <a:r>
                        <a:rPr lang="en-US" sz="17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30</a:t>
                      </a:r>
                      <a:endParaRPr lang="en-US" sz="17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 typeface="+mj-lt"/>
                        <a:buNone/>
                        <a:tabLst/>
                        <a:defRPr/>
                      </a:pPr>
                      <a:r>
                        <a:rPr lang="en-US" sz="1700" b="0" i="0" u="none" strike="noStrike" dirty="0" smtClean="0">
                          <a:solidFill>
                            <a:schemeClr val="tx1"/>
                          </a:solidFill>
                          <a:effectLst/>
                          <a:latin typeface="Arial" panose="020B0604020202020204" pitchFamily="34" charset="0"/>
                          <a:cs typeface="Arial" panose="020B0604020202020204" pitchFamily="34" charset="0"/>
                        </a:rPr>
                        <a:t>Verification of</a:t>
                      </a:r>
                      <a:r>
                        <a:rPr lang="en-US" sz="1700" b="0" i="0" u="none" strike="noStrike" baseline="0" dirty="0" smtClean="0">
                          <a:solidFill>
                            <a:schemeClr val="tx1"/>
                          </a:solidFill>
                          <a:effectLst/>
                          <a:latin typeface="Arial" panose="020B0604020202020204" pitchFamily="34" charset="0"/>
                          <a:cs typeface="Arial" panose="020B0604020202020204" pitchFamily="34" charset="0"/>
                        </a:rPr>
                        <a:t> test reports to be completed within 3 days by electric inspector. </a:t>
                      </a:r>
                      <a:endParaRPr lang="en-US" sz="1700" b="0" i="0" u="none" strike="noStrike" dirty="0">
                        <a:solidFill>
                          <a:schemeClr val="tx1"/>
                        </a:solidFill>
                        <a:effectLst/>
                        <a:latin typeface="Arial" panose="020B0604020202020204" pitchFamily="34" charset="0"/>
                        <a:cs typeface="Arial" panose="020B0604020202020204" pitchFamily="34" charset="0"/>
                      </a:endParaRPr>
                    </a:p>
                  </a:txBody>
                  <a:tcPr marL="74295" marR="7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423908">
                <a:tc>
                  <a:txBody>
                    <a:bodyPr/>
                    <a:lstStyle/>
                    <a:p>
                      <a:pPr marL="0" marR="0" algn="ctr">
                        <a:lnSpc>
                          <a:spcPct val="115000"/>
                        </a:lnSpc>
                        <a:spcBef>
                          <a:spcPts val="0"/>
                        </a:spcBef>
                        <a:spcAft>
                          <a:spcPts val="0"/>
                        </a:spcAft>
                        <a:tabLst>
                          <a:tab pos="685800" algn="l"/>
                        </a:tabLst>
                      </a:pPr>
                      <a:r>
                        <a:rPr lang="en-US" sz="17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31</a:t>
                      </a:r>
                      <a:endParaRPr lang="en-US" sz="17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just" defTabSz="914400" rtl="0" eaLnBrk="1" fontAlgn="auto" latinLnBrk="0" hangingPunct="1">
                        <a:lnSpc>
                          <a:spcPct val="107000"/>
                        </a:lnSpc>
                        <a:spcBef>
                          <a:spcPts val="0"/>
                        </a:spcBef>
                        <a:spcAft>
                          <a:spcPts val="0"/>
                        </a:spcAft>
                        <a:buClrTx/>
                        <a:buSzTx/>
                        <a:buFont typeface="+mj-lt"/>
                        <a:buNone/>
                        <a:tabLst/>
                        <a:defRPr/>
                      </a:pPr>
                      <a:r>
                        <a:rPr lang="en-US" sz="1700" dirty="0" smtClean="0">
                          <a:solidFill>
                            <a:schemeClr val="tx1"/>
                          </a:solidFill>
                          <a:effectLst/>
                          <a:latin typeface="Arial" panose="020B0604020202020204" pitchFamily="34" charset="0"/>
                          <a:cs typeface="Arial" panose="020B0604020202020204" pitchFamily="34" charset="0"/>
                        </a:rPr>
                        <a:t>LESCO ensured </a:t>
                      </a:r>
                      <a:r>
                        <a:rPr lang="en-US" sz="1700" dirty="0">
                          <a:solidFill>
                            <a:schemeClr val="tx1"/>
                          </a:solidFill>
                          <a:effectLst/>
                          <a:latin typeface="Arial" panose="020B0604020202020204" pitchFamily="34" charset="0"/>
                          <a:cs typeface="Arial" panose="020B0604020202020204" pitchFamily="34" charset="0"/>
                        </a:rPr>
                        <a:t>that Test Reports are obtained after the building’s construction is complete.  </a:t>
                      </a:r>
                    </a:p>
                  </a:txBody>
                  <a:tcPr marL="74295" marR="7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34690417"/>
                  </a:ext>
                </a:extLst>
              </a:tr>
              <a:tr h="423908">
                <a:tc>
                  <a:txBody>
                    <a:bodyPr/>
                    <a:lstStyle/>
                    <a:p>
                      <a:pPr marL="0" marR="0" algn="ctr">
                        <a:lnSpc>
                          <a:spcPct val="115000"/>
                        </a:lnSpc>
                        <a:spcBef>
                          <a:spcPts val="0"/>
                        </a:spcBef>
                        <a:spcAft>
                          <a:spcPts val="0"/>
                        </a:spcAft>
                        <a:tabLst>
                          <a:tab pos="685800" algn="l"/>
                        </a:tabLst>
                      </a:pPr>
                      <a:r>
                        <a:rPr lang="en-US" sz="17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32</a:t>
                      </a:r>
                      <a:endParaRPr lang="en-US" sz="17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nSpc>
                          <a:spcPct val="107000"/>
                        </a:lnSpc>
                        <a:spcBef>
                          <a:spcPts val="0"/>
                        </a:spcBef>
                        <a:spcAft>
                          <a:spcPts val="0"/>
                        </a:spcAft>
                        <a:buFont typeface="+mj-lt"/>
                        <a:buNone/>
                      </a:pPr>
                      <a:r>
                        <a:rPr lang="en-US" sz="1700" dirty="0">
                          <a:solidFill>
                            <a:schemeClr val="tx1"/>
                          </a:solidFill>
                          <a:effectLst/>
                          <a:latin typeface="Arial" panose="020B0604020202020204" pitchFamily="34" charset="0"/>
                          <a:cs typeface="Arial" panose="020B0604020202020204" pitchFamily="34" charset="0"/>
                        </a:rPr>
                        <a:t>Introduced Geographic Information System (GIS) for the electricity distribution network.</a:t>
                      </a:r>
                    </a:p>
                  </a:txBody>
                  <a:tcPr marL="74295" marR="7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7"/>
                  </a:ext>
                </a:extLst>
              </a:tr>
              <a:tr h="423908">
                <a:tc>
                  <a:txBody>
                    <a:bodyPr/>
                    <a:lstStyle/>
                    <a:p>
                      <a:pPr marL="0" marR="0" algn="ctr">
                        <a:lnSpc>
                          <a:spcPct val="115000"/>
                        </a:lnSpc>
                        <a:spcBef>
                          <a:spcPts val="0"/>
                        </a:spcBef>
                        <a:spcAft>
                          <a:spcPts val="0"/>
                        </a:spcAft>
                        <a:tabLst>
                          <a:tab pos="685800" algn="l"/>
                        </a:tabLst>
                      </a:pPr>
                      <a:r>
                        <a:rPr lang="en-US" sz="17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33</a:t>
                      </a:r>
                      <a:endParaRPr lang="en-US" sz="17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tab pos="685800" algn="l"/>
                        </a:tabLst>
                        <a:defRPr/>
                      </a:pPr>
                      <a:r>
                        <a:rPr lang="en-US" sz="1700" b="0" i="0" u="none" strike="noStrike" dirty="0">
                          <a:solidFill>
                            <a:schemeClr val="tx1"/>
                          </a:solidFill>
                          <a:effectLst/>
                          <a:latin typeface="Arial" panose="020B0604020202020204" pitchFamily="34" charset="0"/>
                          <a:cs typeface="Arial" panose="020B0604020202020204" pitchFamily="34" charset="0"/>
                        </a:rPr>
                        <a:t>Reviewed procedures to reduce time to prepare estimates for issuance of demand notice.</a:t>
                      </a: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8"/>
                  </a:ext>
                </a:extLst>
              </a:tr>
              <a:tr h="423908">
                <a:tc>
                  <a:txBody>
                    <a:bodyPr/>
                    <a:lstStyle/>
                    <a:p>
                      <a:pPr marL="0" marR="0" algn="ctr">
                        <a:lnSpc>
                          <a:spcPct val="115000"/>
                        </a:lnSpc>
                        <a:spcBef>
                          <a:spcPts val="0"/>
                        </a:spcBef>
                        <a:spcAft>
                          <a:spcPts val="0"/>
                        </a:spcAft>
                        <a:tabLst>
                          <a:tab pos="685800" algn="l"/>
                        </a:tabLst>
                      </a:pPr>
                      <a:r>
                        <a:rPr lang="en-US" sz="17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34</a:t>
                      </a:r>
                      <a:endParaRPr lang="en-US" sz="17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tab pos="685800" algn="l"/>
                        </a:tabLst>
                        <a:defRPr/>
                      </a:pPr>
                      <a:r>
                        <a:rPr lang="en-US" sz="1700" b="0" i="0" u="none" strike="noStrike" dirty="0" smtClean="0">
                          <a:solidFill>
                            <a:schemeClr val="tx1"/>
                          </a:solidFill>
                          <a:effectLst/>
                          <a:latin typeface="Arial" panose="020B0604020202020204" pitchFamily="34" charset="0"/>
                          <a:cs typeface="Arial" panose="020B0604020202020204" pitchFamily="34" charset="0"/>
                        </a:rPr>
                        <a:t>Take steps to reduce number of outages to be able to score</a:t>
                      </a:r>
                      <a:r>
                        <a:rPr lang="en-US" sz="1700" b="0" i="0" u="none" strike="noStrike" baseline="0" dirty="0" smtClean="0">
                          <a:solidFill>
                            <a:schemeClr val="tx1"/>
                          </a:solidFill>
                          <a:effectLst/>
                          <a:latin typeface="Arial" panose="020B0604020202020204" pitchFamily="34" charset="0"/>
                          <a:cs typeface="Arial" panose="020B0604020202020204" pitchFamily="34" charset="0"/>
                        </a:rPr>
                        <a:t> on the reliability of supply and transparency of tariff index</a:t>
                      </a:r>
                      <a:endParaRPr lang="en-US" sz="1700" b="0" i="0" u="none" strike="noStrike" dirty="0">
                        <a:solidFill>
                          <a:schemeClr val="tx1"/>
                        </a:solidFill>
                        <a:effectLst/>
                        <a:latin typeface="Arial" panose="020B0604020202020204" pitchFamily="34" charset="0"/>
                        <a:cs typeface="Arial" panose="020B0604020202020204" pitchFamily="34" charset="0"/>
                      </a:endParaRP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9"/>
                  </a:ext>
                </a:extLst>
              </a:tr>
              <a:tr h="434935">
                <a:tc>
                  <a:txBody>
                    <a:bodyPr/>
                    <a:lstStyle/>
                    <a:p>
                      <a:pPr marL="0" marR="0" algn="ctr">
                        <a:lnSpc>
                          <a:spcPct val="115000"/>
                        </a:lnSpc>
                        <a:spcBef>
                          <a:spcPts val="0"/>
                        </a:spcBef>
                        <a:spcAft>
                          <a:spcPts val="0"/>
                        </a:spcAft>
                        <a:tabLst>
                          <a:tab pos="685800" algn="l"/>
                        </a:tabLst>
                      </a:pPr>
                      <a:r>
                        <a:rPr lang="en-US" sz="17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35</a:t>
                      </a:r>
                      <a:endParaRPr lang="en-US" sz="17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tab pos="685800" algn="l"/>
                        </a:tabLst>
                        <a:defRPr/>
                      </a:pPr>
                      <a:r>
                        <a:rPr lang="en-US" sz="1700" b="0" i="0" u="none" strike="noStrike" dirty="0" smtClean="0">
                          <a:solidFill>
                            <a:schemeClr val="tx1"/>
                          </a:solidFill>
                          <a:effectLst/>
                          <a:latin typeface="Arial" panose="020B0604020202020204" pitchFamily="34" charset="0"/>
                          <a:cs typeface="Arial" panose="020B0604020202020204" pitchFamily="34" charset="0"/>
                        </a:rPr>
                        <a:t>Enforced binding time limits</a:t>
                      </a:r>
                      <a:r>
                        <a:rPr lang="en-US" sz="1700" b="0" i="0" u="none" strike="noStrike" baseline="0" dirty="0" smtClean="0">
                          <a:solidFill>
                            <a:schemeClr val="tx1"/>
                          </a:solidFill>
                          <a:effectLst/>
                          <a:latin typeface="Arial" panose="020B0604020202020204" pitchFamily="34" charset="0"/>
                          <a:cs typeface="Arial" panose="020B0604020202020204" pitchFamily="34" charset="0"/>
                        </a:rPr>
                        <a:t> on procedures to connect to the electricity grid </a:t>
                      </a:r>
                      <a:endParaRPr lang="en-US" sz="1700" b="0" i="0" u="none" strike="noStrike" dirty="0">
                        <a:solidFill>
                          <a:schemeClr val="tx1"/>
                        </a:solidFill>
                        <a:effectLst/>
                        <a:latin typeface="Arial" panose="020B0604020202020204" pitchFamily="34" charset="0"/>
                        <a:cs typeface="Arial" panose="020B0604020202020204" pitchFamily="34" charset="0"/>
                      </a:endParaRP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0"/>
                  </a:ext>
                </a:extLst>
              </a:tr>
              <a:tr h="423908">
                <a:tc>
                  <a:txBody>
                    <a:bodyPr/>
                    <a:lstStyle/>
                    <a:p>
                      <a:pPr marL="0" marR="0" algn="ctr">
                        <a:lnSpc>
                          <a:spcPct val="115000"/>
                        </a:lnSpc>
                        <a:spcBef>
                          <a:spcPts val="0"/>
                        </a:spcBef>
                        <a:spcAft>
                          <a:spcPts val="0"/>
                        </a:spcAft>
                        <a:tabLst>
                          <a:tab pos="685800" algn="l"/>
                        </a:tabLst>
                      </a:pPr>
                      <a:r>
                        <a:rPr lang="en-US" sz="17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36</a:t>
                      </a:r>
                      <a:endParaRPr lang="en-US" sz="17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tab pos="685800" algn="l"/>
                        </a:tabLst>
                        <a:defRPr/>
                      </a:pPr>
                      <a:r>
                        <a:rPr lang="en-US" sz="1700" b="0" i="0" u="none" strike="noStrike" dirty="0" smtClean="0">
                          <a:solidFill>
                            <a:schemeClr val="tx1"/>
                          </a:solidFill>
                          <a:effectLst/>
                          <a:latin typeface="Arial" panose="020B0604020202020204" pitchFamily="34" charset="0"/>
                          <a:cs typeface="Arial" panose="020B0604020202020204" pitchFamily="34" charset="0"/>
                        </a:rPr>
                        <a:t>Streamlined internal wiring inspection</a:t>
                      </a:r>
                      <a:endParaRPr lang="en-US" sz="1700" b="0" i="0" u="none" strike="noStrike" dirty="0">
                        <a:solidFill>
                          <a:schemeClr val="tx1"/>
                        </a:solidFill>
                        <a:effectLst/>
                        <a:latin typeface="Arial" panose="020B0604020202020204" pitchFamily="34" charset="0"/>
                        <a:cs typeface="Arial" panose="020B0604020202020204" pitchFamily="34" charset="0"/>
                      </a:endParaRP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1"/>
                  </a:ext>
                </a:extLst>
              </a:tr>
              <a:tr h="423908">
                <a:tc gridSpan="2">
                  <a:txBody>
                    <a:bodyPr/>
                    <a:lstStyle/>
                    <a:p>
                      <a:pPr algn="ctr" fontAlgn="ctr"/>
                      <a:r>
                        <a:rPr lang="en-US" sz="2000" b="1" i="0" u="none" strike="noStrike" dirty="0" smtClean="0">
                          <a:solidFill>
                            <a:schemeClr val="tx1"/>
                          </a:solidFill>
                          <a:effectLst/>
                          <a:latin typeface="Arial" panose="020B0604020202020204" pitchFamily="34" charset="0"/>
                          <a:cs typeface="Arial" panose="020B0604020202020204" pitchFamily="34" charset="0"/>
                        </a:rPr>
                        <a:t>Paying Taxes</a:t>
                      </a:r>
                      <a:endParaRPr lang="en-US" sz="2000" b="1" i="0" u="none" strike="noStrike" baseline="0" dirty="0">
                        <a:solidFill>
                          <a:schemeClr val="tx1"/>
                        </a:solidFill>
                        <a:effectLst/>
                        <a:latin typeface="Arial" panose="020B0604020202020204" pitchFamily="34" charset="0"/>
                        <a:cs typeface="Arial" panose="020B0604020202020204" pitchFamily="34" charset="0"/>
                      </a:endParaRPr>
                    </a:p>
                  </a:txBody>
                  <a:tcPr marL="44111" marR="441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aa-E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423908">
                <a:tc>
                  <a:txBody>
                    <a:bodyPr/>
                    <a:lstStyle/>
                    <a:p>
                      <a:pPr marL="0" marR="0" algn="ctr">
                        <a:lnSpc>
                          <a:spcPct val="115000"/>
                        </a:lnSpc>
                        <a:spcBef>
                          <a:spcPts val="0"/>
                        </a:spcBef>
                        <a:spcAft>
                          <a:spcPts val="0"/>
                        </a:spcAft>
                        <a:tabLst>
                          <a:tab pos="685800" algn="l"/>
                        </a:tabLst>
                      </a:pPr>
                      <a:r>
                        <a:rPr lang="en-US" sz="17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37</a:t>
                      </a:r>
                      <a:endParaRPr lang="en-US" sz="17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fontAlgn="ctr"/>
                      <a:r>
                        <a:rPr lang="en-US" sz="1700" b="0" i="0" u="none" strike="noStrike" dirty="0" smtClean="0">
                          <a:solidFill>
                            <a:schemeClr val="tx1"/>
                          </a:solidFill>
                          <a:effectLst/>
                          <a:latin typeface="Arial" panose="020B0604020202020204" pitchFamily="34" charset="0"/>
                          <a:cs typeface="Arial" panose="020B0604020202020204" pitchFamily="34" charset="0"/>
                        </a:rPr>
                        <a:t>Over the counter payment facility for pension and social security contributions</a:t>
                      </a:r>
                      <a:r>
                        <a:rPr lang="en-US" sz="1700" b="0" i="0" u="none" strike="noStrike" baseline="0" dirty="0" smtClean="0">
                          <a:solidFill>
                            <a:schemeClr val="tx1"/>
                          </a:solidFill>
                          <a:effectLst/>
                          <a:latin typeface="Arial" panose="020B0604020202020204" pitchFamily="34" charset="0"/>
                          <a:cs typeface="Arial" panose="020B0604020202020204" pitchFamily="34" charset="0"/>
                        </a:rPr>
                        <a:t> available at Bank of Punjab </a:t>
                      </a:r>
                      <a:endParaRPr lang="en-US" sz="170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3"/>
                  </a:ext>
                </a:extLst>
              </a:tr>
              <a:tr h="423908">
                <a:tc>
                  <a:txBody>
                    <a:bodyPr/>
                    <a:lstStyle/>
                    <a:p>
                      <a:pPr marL="0" marR="0" algn="ctr">
                        <a:lnSpc>
                          <a:spcPct val="115000"/>
                        </a:lnSpc>
                        <a:spcBef>
                          <a:spcPts val="0"/>
                        </a:spcBef>
                        <a:spcAft>
                          <a:spcPts val="0"/>
                        </a:spcAft>
                        <a:tabLst>
                          <a:tab pos="685800" algn="l"/>
                        </a:tabLst>
                      </a:pPr>
                      <a:r>
                        <a:rPr lang="en-US" sz="17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38</a:t>
                      </a:r>
                      <a:endParaRPr lang="en-US" sz="17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en-US" sz="1700" b="0" i="0" u="none" strike="noStrike" dirty="0" smtClean="0">
                          <a:solidFill>
                            <a:schemeClr val="tx1"/>
                          </a:solidFill>
                          <a:effectLst/>
                          <a:latin typeface="Arial" panose="020B0604020202020204" pitchFamily="34" charset="0"/>
                          <a:cs typeface="Arial" panose="020B0604020202020204" pitchFamily="34" charset="0"/>
                        </a:rPr>
                        <a:t>Online payment facility for pension and social security contributions.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4"/>
                  </a:ext>
                </a:extLst>
              </a:tr>
            </a:tbl>
          </a:graphicData>
        </a:graphic>
      </p:graphicFrame>
      <p:sp>
        <p:nvSpPr>
          <p:cNvPr id="12" name="TextBox 11">
            <a:extLst>
              <a:ext uri="{FF2B5EF4-FFF2-40B4-BE49-F238E27FC236}">
                <a16:creationId xmlns:a16="http://schemas.microsoft.com/office/drawing/2014/main" id="{1BE5647B-DA00-4DA8-9740-5BF355914F64}"/>
              </a:ext>
            </a:extLst>
          </p:cNvPr>
          <p:cNvSpPr txBox="1"/>
          <p:nvPr/>
        </p:nvSpPr>
        <p:spPr>
          <a:xfrm>
            <a:off x="445894" y="6578864"/>
            <a:ext cx="11338560" cy="105271"/>
          </a:xfrm>
          <a:prstGeom prst="rect">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endParaRPr lang="en-US" sz="1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0612955"/>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4A4F2AF-4C14-469E-AAFA-8059887A5143}"/>
              </a:ext>
            </a:extLst>
          </p:cNvPr>
          <p:cNvPicPr>
            <a:picLocks noChangeAspect="1"/>
          </p:cNvPicPr>
          <p:nvPr/>
        </p:nvPicPr>
        <p:blipFill>
          <a:blip r:embed="rId3">
            <a:clrChange>
              <a:clrFrom>
                <a:srgbClr val="FFFFFF"/>
              </a:clrFrom>
              <a:clrTo>
                <a:srgbClr val="FFFFFF">
                  <a:alpha val="0"/>
                </a:srgbClr>
              </a:clrTo>
            </a:clrChange>
            <a:grayscl/>
            <a:extLst/>
          </a:blip>
          <a:stretch>
            <a:fillRect/>
          </a:stretch>
        </p:blipFill>
        <p:spPr>
          <a:xfrm>
            <a:off x="0" y="-47233"/>
            <a:ext cx="12188825" cy="685621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TextBox 7">
            <a:extLst>
              <a:ext uri="{FF2B5EF4-FFF2-40B4-BE49-F238E27FC236}">
                <a16:creationId xmlns:a16="http://schemas.microsoft.com/office/drawing/2014/main" id="{8A182BC2-FE8F-D540-AC18-4B0EF9269B64}"/>
              </a:ext>
            </a:extLst>
          </p:cNvPr>
          <p:cNvSpPr txBox="1"/>
          <p:nvPr/>
        </p:nvSpPr>
        <p:spPr>
          <a:xfrm>
            <a:off x="445894" y="430562"/>
            <a:ext cx="11338560" cy="400110"/>
          </a:xfrm>
          <a:prstGeom prst="rect">
            <a:avLst/>
          </a:prstGeom>
          <a:solidFill>
            <a:srgbClr val="20386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000" b="1" dirty="0" smtClean="0">
                <a:solidFill>
                  <a:schemeClr val="bg1"/>
                </a:solidFill>
                <a:latin typeface="Arial" panose="020B0604020202020204" pitchFamily="34" charset="0"/>
                <a:cs typeface="Arial" panose="020B0604020202020204" pitchFamily="34" charset="0"/>
              </a:rPr>
              <a:t>EODB Reforms </a:t>
            </a:r>
            <a:endParaRPr lang="en-US" sz="2000" b="1" dirty="0">
              <a:solidFill>
                <a:schemeClr val="bg1"/>
              </a:solidFill>
              <a:latin typeface="Arial" panose="020B0604020202020204" pitchFamily="34" charset="0"/>
              <a:cs typeface="Arial" panose="020B0604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017706311"/>
              </p:ext>
            </p:extLst>
          </p:nvPr>
        </p:nvGraphicFramePr>
        <p:xfrm>
          <a:off x="592462" y="1059637"/>
          <a:ext cx="11045424" cy="5333856"/>
        </p:xfrm>
        <a:graphic>
          <a:graphicData uri="http://schemas.openxmlformats.org/drawingml/2006/table">
            <a:tbl>
              <a:tblPr firstRow="1" firstCol="1" bandRow="1">
                <a:tableStyleId>{7DF18680-E054-41AD-8BC1-D1AEF772440D}</a:tableStyleId>
              </a:tblPr>
              <a:tblGrid>
                <a:gridCol w="981720">
                  <a:extLst>
                    <a:ext uri="{9D8B030D-6E8A-4147-A177-3AD203B41FA5}">
                      <a16:colId xmlns:a16="http://schemas.microsoft.com/office/drawing/2014/main" val="20001"/>
                    </a:ext>
                  </a:extLst>
                </a:gridCol>
                <a:gridCol w="10063704">
                  <a:extLst>
                    <a:ext uri="{9D8B030D-6E8A-4147-A177-3AD203B41FA5}">
                      <a16:colId xmlns:a16="http://schemas.microsoft.com/office/drawing/2014/main" val="20000"/>
                    </a:ext>
                  </a:extLst>
                </a:gridCol>
              </a:tblGrid>
              <a:tr h="547511">
                <a:tc gridSpan="2">
                  <a:txBody>
                    <a:bodyPr/>
                    <a:lstStyle/>
                    <a:p>
                      <a:pPr algn="ctr" fontAlgn="ctr"/>
                      <a:r>
                        <a:rPr lang="en-US" sz="2000" b="1" i="0" u="none" strike="noStrike" dirty="0" smtClean="0">
                          <a:solidFill>
                            <a:schemeClr val="tx1"/>
                          </a:solidFill>
                          <a:effectLst/>
                          <a:latin typeface="Arial" panose="020B0604020202020204" pitchFamily="34" charset="0"/>
                          <a:cs typeface="Arial" panose="020B0604020202020204" pitchFamily="34" charset="0"/>
                        </a:rPr>
                        <a:t>Enforcing Contracts</a:t>
                      </a:r>
                      <a:endParaRPr lang="en-US" sz="2000" b="1" i="0" u="none" strike="noStrike" baseline="0" dirty="0">
                        <a:solidFill>
                          <a:schemeClr val="tx1"/>
                        </a:solidFill>
                        <a:effectLst/>
                        <a:latin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557957"/>
                  </a:ext>
                </a:extLst>
              </a:tr>
              <a:tr h="369731">
                <a:tc gridSpan="2">
                  <a:txBody>
                    <a:bodyPr/>
                    <a:lstStyle/>
                    <a:p>
                      <a:pPr algn="ctr" fontAlgn="ct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aa-ET"/>
                    </a:p>
                  </a:txBody>
                  <a:tcPr/>
                </a:tc>
                <a:extLst>
                  <a:ext uri="{0D108BD9-81ED-4DB2-BD59-A6C34878D82A}">
                    <a16:rowId xmlns:a16="http://schemas.microsoft.com/office/drawing/2014/main" val="4072687071"/>
                  </a:ext>
                </a:extLst>
              </a:tr>
              <a:tr h="537338">
                <a:tc>
                  <a:txBody>
                    <a:bodyPr/>
                    <a:lstStyle/>
                    <a:p>
                      <a:pPr marL="0" marR="0" algn="ctr">
                        <a:lnSpc>
                          <a:spcPct val="115000"/>
                        </a:lnSpc>
                        <a:spcBef>
                          <a:spcPts val="0"/>
                        </a:spcBef>
                        <a:spcAft>
                          <a:spcPts val="0"/>
                        </a:spcAft>
                        <a:tabLst>
                          <a:tab pos="685800" algn="l"/>
                        </a:tabLst>
                      </a:pPr>
                      <a:r>
                        <a:rPr lang="en-US" sz="1800" b="1" dirty="0" smtClean="0">
                          <a:solidFill>
                            <a:schemeClr val="tx1"/>
                          </a:solidFill>
                          <a:effectLst/>
                          <a:latin typeface="Arial" panose="020B0604020202020204" pitchFamily="34" charset="0"/>
                          <a:ea typeface="+mn-ea"/>
                          <a:cs typeface="Arial" panose="020B0604020202020204" pitchFamily="34" charset="0"/>
                        </a:rPr>
                        <a:t>39</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ctr"/>
                      <a:r>
                        <a:rPr lang="en-US" sz="1800" b="0" i="0" u="none" strike="noStrike" dirty="0">
                          <a:solidFill>
                            <a:schemeClr val="tx1"/>
                          </a:solidFill>
                          <a:effectLst/>
                          <a:latin typeface="Arial" panose="020B0604020202020204" pitchFamily="34" charset="0"/>
                          <a:cs typeface="Arial" panose="020B0604020202020204" pitchFamily="34" charset="0"/>
                        </a:rPr>
                        <a:t>LHC</a:t>
                      </a:r>
                      <a:r>
                        <a:rPr lang="en-US" sz="1800" b="0" i="0" u="none" strike="noStrike" baseline="0" dirty="0">
                          <a:solidFill>
                            <a:schemeClr val="tx1"/>
                          </a:solidFill>
                          <a:effectLst/>
                          <a:latin typeface="Arial" panose="020B0604020202020204" pitchFamily="34" charset="0"/>
                          <a:cs typeface="Arial" panose="020B0604020202020204" pitchFamily="34" charset="0"/>
                        </a:rPr>
                        <a:t> established 3</a:t>
                      </a:r>
                      <a:r>
                        <a:rPr lang="en-US" sz="1800" b="0" i="0" u="none" strike="noStrike" dirty="0">
                          <a:solidFill>
                            <a:schemeClr val="tx1"/>
                          </a:solidFill>
                          <a:effectLst/>
                          <a:latin typeface="Arial" panose="020B0604020202020204" pitchFamily="34" charset="0"/>
                          <a:cs typeface="Arial" panose="020B0604020202020204" pitchFamily="34" charset="0"/>
                        </a:rPr>
                        <a:t> specialized commercial benches in Lahore and one each in Multan, Gujranwala, Faisalabad and Rawalpindi.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614287">
                <a:tc>
                  <a:txBody>
                    <a:bodyPr/>
                    <a:lstStyle/>
                    <a:p>
                      <a:pPr marL="0" marR="0" algn="ctr">
                        <a:lnSpc>
                          <a:spcPct val="115000"/>
                        </a:lnSpc>
                        <a:spcBef>
                          <a:spcPts val="0"/>
                        </a:spcBef>
                        <a:spcAft>
                          <a:spcPts val="0"/>
                        </a:spcAft>
                        <a:tabLst>
                          <a:tab pos="685800" algn="l"/>
                        </a:tabLst>
                      </a:pPr>
                      <a:r>
                        <a:rPr lang="en-US" sz="1800" b="1" dirty="0" smtClean="0">
                          <a:solidFill>
                            <a:schemeClr val="tx1"/>
                          </a:solidFill>
                          <a:effectLst/>
                          <a:latin typeface="Arial" panose="020B0604020202020204" pitchFamily="34" charset="0"/>
                          <a:ea typeface="+mn-ea"/>
                          <a:cs typeface="Arial" panose="020B0604020202020204" pitchFamily="34" charset="0"/>
                        </a:rPr>
                        <a:t>40</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fontAlgn="ctr"/>
                      <a:r>
                        <a:rPr lang="en-US" sz="1800" b="0" i="0" u="none" strike="noStrike" dirty="0">
                          <a:solidFill>
                            <a:schemeClr val="tx1"/>
                          </a:solidFill>
                          <a:effectLst/>
                          <a:latin typeface="Arial" panose="020B0604020202020204" pitchFamily="34" charset="0"/>
                          <a:cs typeface="Arial" panose="020B0604020202020204" pitchFamily="34" charset="0"/>
                        </a:rPr>
                        <a:t>Introduced case management practices to address delays during the trial process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r h="225515">
                <a:tc>
                  <a:txBody>
                    <a:bodyPr/>
                    <a:lstStyle/>
                    <a:p>
                      <a:pPr marL="0" marR="0" algn="ctr">
                        <a:lnSpc>
                          <a:spcPct val="115000"/>
                        </a:lnSpc>
                        <a:spcBef>
                          <a:spcPts val="0"/>
                        </a:spcBef>
                        <a:spcAft>
                          <a:spcPts val="0"/>
                        </a:spcAft>
                        <a:tabLst>
                          <a:tab pos="685800" algn="l"/>
                        </a:tabLst>
                      </a:pPr>
                      <a:r>
                        <a:rPr lang="en-US" sz="18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41</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ctr"/>
                      <a:r>
                        <a:rPr lang="en-US" sz="1800" b="0" i="0" u="none" strike="noStrike" dirty="0">
                          <a:solidFill>
                            <a:schemeClr val="tx1"/>
                          </a:solidFill>
                          <a:effectLst/>
                          <a:latin typeface="Arial" panose="020B0604020202020204" pitchFamily="34" charset="0"/>
                          <a:cs typeface="Arial" panose="020B0604020202020204" pitchFamily="34" charset="0"/>
                        </a:rPr>
                        <a:t>Promotion of ADR system, operationalization of ADR by notifying ADR Rules</a:t>
                      </a:r>
                    </a:p>
                  </a:txBody>
                  <a:tcPr marL="74295" marR="7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673301">
                <a:tc>
                  <a:txBody>
                    <a:bodyPr/>
                    <a:lstStyle/>
                    <a:p>
                      <a:pPr marL="0" marR="0" algn="ctr">
                        <a:lnSpc>
                          <a:spcPct val="115000"/>
                        </a:lnSpc>
                        <a:spcBef>
                          <a:spcPts val="0"/>
                        </a:spcBef>
                        <a:spcAft>
                          <a:spcPts val="0"/>
                        </a:spcAft>
                        <a:tabLst>
                          <a:tab pos="685800" algn="l"/>
                        </a:tabLst>
                      </a:pPr>
                      <a:r>
                        <a:rPr lang="en-US" sz="18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42</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tab pos="685800" algn="l"/>
                        </a:tabLst>
                        <a:defRPr/>
                      </a:pPr>
                      <a:r>
                        <a:rPr lang="en-US" sz="1800" b="0" i="0" u="none" strike="noStrike" dirty="0">
                          <a:solidFill>
                            <a:schemeClr val="tx1"/>
                          </a:solidFill>
                          <a:effectLst/>
                          <a:latin typeface="Arial" panose="020B0604020202020204" pitchFamily="34" charset="0"/>
                          <a:cs typeface="Arial" panose="020B0604020202020204" pitchFamily="34" charset="0"/>
                        </a:rPr>
                        <a:t>Amendments made in CPC to reduce timelines for Trial &amp; Judgement</a:t>
                      </a: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34690417"/>
                  </a:ext>
                </a:extLst>
              </a:tr>
              <a:tr h="569476">
                <a:tc>
                  <a:txBody>
                    <a:bodyPr/>
                    <a:lstStyle/>
                    <a:p>
                      <a:pPr marL="0" marR="0" algn="ctr">
                        <a:lnSpc>
                          <a:spcPct val="115000"/>
                        </a:lnSpc>
                        <a:spcBef>
                          <a:spcPts val="0"/>
                        </a:spcBef>
                        <a:spcAft>
                          <a:spcPts val="0"/>
                        </a:spcAft>
                        <a:tabLst>
                          <a:tab pos="685800" algn="l"/>
                        </a:tabLst>
                      </a:pPr>
                      <a:r>
                        <a:rPr lang="en-US" sz="18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43</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tab pos="685800" algn="l"/>
                        </a:tabLst>
                        <a:defRPr/>
                      </a:pPr>
                      <a:r>
                        <a:rPr lang="en-US" sz="1800" b="0" i="0" u="none" strike="noStrike" dirty="0" smtClean="0">
                          <a:solidFill>
                            <a:schemeClr val="tx1"/>
                          </a:solidFill>
                          <a:effectLst/>
                          <a:latin typeface="Arial" panose="020B0604020202020204" pitchFamily="34" charset="0"/>
                          <a:cs typeface="Arial" panose="020B0604020202020204" pitchFamily="34" charset="0"/>
                        </a:rPr>
                        <a:t>Court automation and Case Management System</a:t>
                      </a:r>
                      <a:r>
                        <a:rPr lang="en-US" sz="1800" b="0" i="0" u="none" strike="noStrike" baseline="0" dirty="0" smtClean="0">
                          <a:solidFill>
                            <a:schemeClr val="tx1"/>
                          </a:solidFill>
                          <a:effectLst/>
                          <a:latin typeface="Arial" panose="020B0604020202020204" pitchFamily="34" charset="0"/>
                          <a:cs typeface="Arial" panose="020B0604020202020204" pitchFamily="34" charset="0"/>
                        </a:rPr>
                        <a:t> introduced at District &amp; Session Court Lahore for use by Lawyers and Judges</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7"/>
                  </a:ext>
                </a:extLst>
              </a:tr>
              <a:tr h="569476">
                <a:tc>
                  <a:txBody>
                    <a:bodyPr/>
                    <a:lstStyle/>
                    <a:p>
                      <a:pPr marL="0" marR="0" algn="ctr">
                        <a:lnSpc>
                          <a:spcPct val="115000"/>
                        </a:lnSpc>
                        <a:spcBef>
                          <a:spcPts val="0"/>
                        </a:spcBef>
                        <a:spcAft>
                          <a:spcPts val="0"/>
                        </a:spcAft>
                        <a:tabLst>
                          <a:tab pos="685800" algn="l"/>
                        </a:tabLst>
                      </a:pPr>
                      <a:r>
                        <a:rPr lang="en-US" sz="18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44</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tab pos="685800" algn="l"/>
                        </a:tabLst>
                        <a:defRPr/>
                      </a:pPr>
                      <a:r>
                        <a:rPr lang="en-US" sz="1800" b="0" i="0" u="none" strike="noStrike" dirty="0" smtClean="0">
                          <a:solidFill>
                            <a:schemeClr val="tx1"/>
                          </a:solidFill>
                          <a:effectLst/>
                          <a:latin typeface="Arial" panose="020B0604020202020204" pitchFamily="34" charset="0"/>
                          <a:cs typeface="Arial" panose="020B0604020202020204" pitchFamily="34" charset="0"/>
                        </a:rPr>
                        <a:t>Four reports</a:t>
                      </a:r>
                      <a:r>
                        <a:rPr lang="en-US" sz="1800" b="0" i="0" u="none" strike="noStrike" baseline="0" dirty="0" smtClean="0">
                          <a:solidFill>
                            <a:schemeClr val="tx1"/>
                          </a:solidFill>
                          <a:effectLst/>
                          <a:latin typeface="Arial" panose="020B0604020202020204" pitchFamily="34" charset="0"/>
                          <a:cs typeface="Arial" panose="020B0604020202020204" pitchFamily="34" charset="0"/>
                        </a:rPr>
                        <a:t> can be generated by the Case Management System </a:t>
                      </a:r>
                      <a:r>
                        <a:rPr lang="en-US" sz="1800" b="0" i="0" u="none" strike="noStrike" baseline="0" dirty="0" err="1" smtClean="0">
                          <a:solidFill>
                            <a:schemeClr val="tx1"/>
                          </a:solidFill>
                          <a:effectLst/>
                          <a:latin typeface="Arial" panose="020B0604020202020204" pitchFamily="34" charset="0"/>
                          <a:cs typeface="Arial" panose="020B0604020202020204" pitchFamily="34" charset="0"/>
                        </a:rPr>
                        <a:t>i</a:t>
                      </a:r>
                      <a:r>
                        <a:rPr lang="en-US" sz="1800" b="0" i="0" u="none" strike="noStrike" baseline="0" dirty="0" smtClean="0">
                          <a:solidFill>
                            <a:schemeClr val="tx1"/>
                          </a:solidFill>
                          <a:effectLst/>
                          <a:latin typeface="Arial" panose="020B0604020202020204" pitchFamily="34" charset="0"/>
                          <a:cs typeface="Arial" panose="020B0604020202020204" pitchFamily="34" charset="0"/>
                        </a:rPr>
                        <a:t>. time to disposition ii. Clearance rate report iii. Age of pending cases report iv. Single case progress report </a:t>
                      </a:r>
                      <a:endParaRPr lang="en-US" sz="1800" b="0" i="0" u="none" strike="noStrike" dirty="0">
                        <a:solidFill>
                          <a:schemeClr val="tx1"/>
                        </a:solidFill>
                        <a:effectLst/>
                        <a:latin typeface="Arial" panose="020B0604020202020204" pitchFamily="34" charset="0"/>
                        <a:cs typeface="Arial" panose="020B0604020202020204" pitchFamily="34" charset="0"/>
                      </a:endParaRP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8"/>
                  </a:ext>
                </a:extLst>
              </a:tr>
              <a:tr h="569476">
                <a:tc>
                  <a:txBody>
                    <a:bodyPr/>
                    <a:lstStyle/>
                    <a:p>
                      <a:pPr marL="0" marR="0" algn="ctr">
                        <a:lnSpc>
                          <a:spcPct val="115000"/>
                        </a:lnSpc>
                        <a:spcBef>
                          <a:spcPts val="0"/>
                        </a:spcBef>
                        <a:spcAft>
                          <a:spcPts val="0"/>
                        </a:spcAft>
                        <a:tabLst>
                          <a:tab pos="685800" algn="l"/>
                        </a:tabLst>
                      </a:pPr>
                      <a:r>
                        <a:rPr lang="en-US" sz="18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45</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tab pos="685800" algn="l"/>
                        </a:tabLst>
                        <a:defRPr/>
                      </a:pPr>
                      <a:r>
                        <a:rPr lang="en-US" sz="1800" b="0" i="0" u="none" strike="noStrike" kern="1200" dirty="0" smtClean="0">
                          <a:solidFill>
                            <a:schemeClr val="tx1"/>
                          </a:solidFill>
                          <a:effectLst/>
                          <a:latin typeface="Arial" panose="020B0604020202020204" pitchFamily="34" charset="0"/>
                          <a:ea typeface="+mn-ea"/>
                          <a:cs typeface="Arial" panose="020B0604020202020204" pitchFamily="34" charset="0"/>
                        </a:rPr>
                        <a:t>Dedicated </a:t>
                      </a:r>
                      <a:r>
                        <a:rPr lang="en-US" sz="1800" b="1" i="0" u="none" strike="noStrike" kern="1200" dirty="0" smtClean="0">
                          <a:solidFill>
                            <a:schemeClr val="tx1"/>
                          </a:solidFill>
                          <a:effectLst/>
                          <a:latin typeface="Arial" panose="020B0604020202020204" pitchFamily="34" charset="0"/>
                          <a:ea typeface="+mn-ea"/>
                          <a:cs typeface="Arial" panose="020B0604020202020204" pitchFamily="34" charset="0"/>
                        </a:rPr>
                        <a:t>Commercial Courts </a:t>
                      </a:r>
                      <a:r>
                        <a:rPr lang="en-US" sz="1800" b="0" i="0" u="none" strike="noStrike" kern="1200" dirty="0" smtClean="0">
                          <a:solidFill>
                            <a:schemeClr val="tx1"/>
                          </a:solidFill>
                          <a:effectLst/>
                          <a:latin typeface="Arial" panose="020B0604020202020204" pitchFamily="34" charset="0"/>
                          <a:ea typeface="+mn-ea"/>
                          <a:cs typeface="Arial" panose="020B0604020202020204" pitchFamily="34" charset="0"/>
                        </a:rPr>
                        <a:t>are being established in Punjab to reform the dispute resolution mechanism and ensure contract enforcement in a speedy manner as part of ease of doing business</a:t>
                      </a: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42613847"/>
                  </a:ext>
                </a:extLst>
              </a:tr>
            </a:tbl>
          </a:graphicData>
        </a:graphic>
      </p:graphicFrame>
      <p:sp>
        <p:nvSpPr>
          <p:cNvPr id="12" name="TextBox 11">
            <a:extLst>
              <a:ext uri="{FF2B5EF4-FFF2-40B4-BE49-F238E27FC236}">
                <a16:creationId xmlns:a16="http://schemas.microsoft.com/office/drawing/2014/main" id="{1BE5647B-DA00-4DA8-9740-5BF355914F64}"/>
              </a:ext>
            </a:extLst>
          </p:cNvPr>
          <p:cNvSpPr txBox="1"/>
          <p:nvPr/>
        </p:nvSpPr>
        <p:spPr>
          <a:xfrm>
            <a:off x="445894" y="6578864"/>
            <a:ext cx="11338560" cy="105271"/>
          </a:xfrm>
          <a:prstGeom prst="rect">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endParaRPr lang="en-US" sz="1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289652"/>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1B0035B-51A1-4898-8BF2-B7B135E4EB02}"/>
              </a:ext>
            </a:extLst>
          </p:cNvPr>
          <p:cNvPicPr>
            <a:picLocks noChangeAspect="1"/>
          </p:cNvPicPr>
          <p:nvPr/>
        </p:nvPicPr>
        <p:blipFill>
          <a:blip r:embed="rId2">
            <a:clrChange>
              <a:clrFrom>
                <a:srgbClr val="FFFFFF"/>
              </a:clrFrom>
              <a:clrTo>
                <a:srgbClr val="FFFFFF">
                  <a:alpha val="0"/>
                </a:srgbClr>
              </a:clrTo>
            </a:clrChange>
            <a:extLst/>
          </a:blip>
          <a:stretch>
            <a:fillRect/>
          </a:stretch>
        </p:blipFill>
        <p:spPr>
          <a:xfrm>
            <a:off x="3175" y="48649"/>
            <a:ext cx="12188825" cy="6856214"/>
          </a:xfrm>
          <a:prstGeom prst="rect">
            <a:avLst/>
          </a:prstGeom>
        </p:spPr>
      </p:pic>
      <p:sp>
        <p:nvSpPr>
          <p:cNvPr id="14" name="TextBox 13"/>
          <p:cNvSpPr txBox="1"/>
          <p:nvPr/>
        </p:nvSpPr>
        <p:spPr>
          <a:xfrm>
            <a:off x="1326525" y="2765465"/>
            <a:ext cx="8963350" cy="1107996"/>
          </a:xfrm>
          <a:prstGeom prst="rect">
            <a:avLst/>
          </a:prstGeom>
          <a:noFill/>
        </p:spPr>
        <p:txBody>
          <a:bodyPr wrap="square" rtlCol="0">
            <a:spAutoFit/>
          </a:bodyPr>
          <a:lstStyle/>
          <a:p>
            <a:pPr algn="ctr"/>
            <a:r>
              <a:rPr lang="en-US" sz="6600" b="1" dirty="0">
                <a:latin typeface="Calibri (Body)"/>
                <a:cs typeface="Arial" panose="020B0604020202020204" pitchFamily="34" charset="0"/>
              </a:rPr>
              <a:t>THANK YOU!</a:t>
            </a:r>
          </a:p>
        </p:txBody>
      </p:sp>
    </p:spTree>
    <p:extLst>
      <p:ext uri="{BB962C8B-B14F-4D97-AF65-F5344CB8AC3E}">
        <p14:creationId xmlns:p14="http://schemas.microsoft.com/office/powerpoint/2010/main" val="9113979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078B4CA0-094F-47FE-8C6B-1029304C3471}"/>
              </a:ext>
            </a:extLst>
          </p:cNvPr>
          <p:cNvSpPr txBox="1"/>
          <p:nvPr/>
        </p:nvSpPr>
        <p:spPr>
          <a:xfrm>
            <a:off x="507429" y="6557605"/>
            <a:ext cx="11338560" cy="107722"/>
          </a:xfrm>
          <a:prstGeom prst="rect">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endParaRPr lang="en-US" sz="100" dirty="0">
              <a:solidFill>
                <a:schemeClr val="bg1"/>
              </a:solidFill>
              <a:latin typeface="Arial" panose="020B0604020202020204" pitchFamily="34" charset="0"/>
              <a:cs typeface="Arial" panose="020B0604020202020204" pitchFamily="34" charset="0"/>
            </a:endParaRPr>
          </a:p>
        </p:txBody>
      </p:sp>
      <p:sp>
        <p:nvSpPr>
          <p:cNvPr id="19" name="Content Placeholder 2">
            <a:extLst>
              <a:ext uri="{FF2B5EF4-FFF2-40B4-BE49-F238E27FC236}">
                <a16:creationId xmlns:a16="http://schemas.microsoft.com/office/drawing/2014/main" id="{0CAE0F3C-7791-4254-B52E-230330B493D7}"/>
              </a:ext>
            </a:extLst>
          </p:cNvPr>
          <p:cNvSpPr>
            <a:spLocks noGrp="1"/>
          </p:cNvSpPr>
          <p:nvPr>
            <p:ph idx="1"/>
          </p:nvPr>
        </p:nvSpPr>
        <p:spPr>
          <a:xfrm>
            <a:off x="401826" y="882836"/>
            <a:ext cx="11444163" cy="5639883"/>
          </a:xfrm>
        </p:spPr>
        <p:txBody>
          <a:bodyPr>
            <a:noAutofit/>
          </a:bodyPr>
          <a:lstStyle/>
          <a:p>
            <a:pPr marL="0" marR="0" indent="0">
              <a:spcBef>
                <a:spcPts val="0"/>
              </a:spcBef>
              <a:spcAft>
                <a:spcPts val="0"/>
              </a:spcAft>
              <a:buNone/>
            </a:pPr>
            <a:endParaRPr lang="en-US" sz="2000" b="1" dirty="0">
              <a:latin typeface="Arial" panose="020B0604020202020204" pitchFamily="34" charset="0"/>
              <a:ea typeface="Times New Roman" panose="02020603050405020304" pitchFamily="18" charset="0"/>
              <a:cs typeface="Arial" panose="020B0604020202020204" pitchFamily="34" charset="0"/>
            </a:endParaRPr>
          </a:p>
          <a:p>
            <a:pPr marL="403225" indent="-341313" algn="just">
              <a:lnSpc>
                <a:spcPct val="150000"/>
              </a:lnSpc>
              <a:spcBef>
                <a:spcPts val="0"/>
              </a:spcBef>
            </a:pPr>
            <a:r>
              <a:rPr lang="en-US" sz="2400" dirty="0" smtClean="0">
                <a:effectLst/>
                <a:latin typeface="Arial" panose="020B0604020202020204" pitchFamily="34" charset="0"/>
                <a:ea typeface="Times New Roman" panose="02020603050405020304" pitchFamily="18" charset="0"/>
                <a:cs typeface="Arial" panose="020B0604020202020204" pitchFamily="34" charset="0"/>
              </a:rPr>
              <a:t>Starting </a:t>
            </a:r>
            <a:r>
              <a:rPr lang="en-US" sz="2400" dirty="0">
                <a:effectLst/>
                <a:latin typeface="Arial" panose="020B0604020202020204" pitchFamily="34" charset="0"/>
                <a:ea typeface="Times New Roman" panose="02020603050405020304" pitchFamily="18" charset="0"/>
                <a:cs typeface="Arial" panose="020B0604020202020204" pitchFamily="34" charset="0"/>
              </a:rPr>
              <a:t>Business measures the number of procedures, time, cost and paid-in minimum capital requirement for a </a:t>
            </a:r>
            <a:r>
              <a:rPr lang="en-US" sz="2400" dirty="0" smtClean="0">
                <a:effectLst/>
                <a:latin typeface="Arial" panose="020B0604020202020204" pitchFamily="34" charset="0"/>
                <a:ea typeface="Times New Roman" panose="02020603050405020304" pitchFamily="18" charset="0"/>
                <a:cs typeface="Arial" panose="020B0604020202020204" pitchFamily="34" charset="0"/>
              </a:rPr>
              <a:t>small-to-medium-size </a:t>
            </a:r>
            <a:r>
              <a:rPr lang="en-US" sz="2400" dirty="0">
                <a:effectLst/>
                <a:latin typeface="Arial" panose="020B0604020202020204" pitchFamily="34" charset="0"/>
                <a:ea typeface="Times New Roman" panose="02020603050405020304" pitchFamily="18" charset="0"/>
                <a:cs typeface="Arial" panose="020B0604020202020204" pitchFamily="34" charset="0"/>
              </a:rPr>
              <a:t>limited liability company to start up and formally operate in each economy’s largest business city</a:t>
            </a:r>
            <a:r>
              <a:rPr lang="en-US" sz="2400" i="1" dirty="0">
                <a:effectLst/>
                <a:latin typeface="Arial" panose="020B0604020202020204" pitchFamily="34" charset="0"/>
                <a:ea typeface="Times New Roman" panose="02020603050405020304" pitchFamily="18" charset="0"/>
                <a:cs typeface="Arial" panose="020B0604020202020204" pitchFamily="34" charset="0"/>
              </a:rPr>
              <a:t>.</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p>
            <a:pPr marL="403225" indent="-341313" algn="just">
              <a:lnSpc>
                <a:spcPct val="150000"/>
              </a:lnSpc>
              <a:spcBef>
                <a:spcPts val="0"/>
              </a:spcBef>
            </a:pPr>
            <a:r>
              <a:rPr lang="en-US" sz="2400" dirty="0" smtClean="0">
                <a:effectLst/>
                <a:latin typeface="Arial" panose="020B0604020202020204" pitchFamily="34" charset="0"/>
                <a:ea typeface="Times New Roman" panose="02020603050405020304" pitchFamily="18" charset="0"/>
                <a:cs typeface="Arial" panose="020B0604020202020204" pitchFamily="34" charset="0"/>
              </a:rPr>
              <a:t>Business </a:t>
            </a:r>
            <a:r>
              <a:rPr lang="en-US" sz="2400" dirty="0">
                <a:effectLst/>
                <a:latin typeface="Arial" panose="020B0604020202020204" pitchFamily="34" charset="0"/>
                <a:ea typeface="Times New Roman" panose="02020603050405020304" pitchFamily="18" charset="0"/>
                <a:cs typeface="Arial" panose="020B0604020202020204" pitchFamily="34" charset="0"/>
              </a:rPr>
              <a:t>Registration Portal developed and launched for registration of businesses with Labour &amp; Human Resource Department, Excise, Taxation &amp; Narcotics Control Department, Punjab Employees Social Security Institution and Registrar of firms through </a:t>
            </a:r>
            <a:r>
              <a:rPr lang="en-US" sz="2400" u="sng" dirty="0">
                <a:effectLst/>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xmlns="" val="tx"/>
                    </a:ext>
                  </a:extLst>
                </a:hlinkClick>
              </a:rPr>
              <a:t>https://register.business.punjab.gov.pk/</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DE6F0D0-BA87-C540-9ADB-E948FD0993AE}"/>
              </a:ext>
            </a:extLst>
          </p:cNvPr>
          <p:cNvSpPr txBox="1"/>
          <p:nvPr/>
        </p:nvSpPr>
        <p:spPr>
          <a:xfrm>
            <a:off x="539020" y="555562"/>
            <a:ext cx="11338560" cy="584775"/>
          </a:xfrm>
          <a:prstGeom prst="rect">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400" b="1" dirty="0">
                <a:solidFill>
                  <a:schemeClr val="bg1"/>
                </a:solidFill>
                <a:latin typeface="Arial" panose="020B0604020202020204" pitchFamily="34" charset="0"/>
                <a:cs typeface="Arial" panose="020B0604020202020204" pitchFamily="34" charset="0"/>
              </a:rPr>
              <a:t> </a:t>
            </a:r>
            <a:r>
              <a:rPr lang="en-US" sz="3200" b="1" dirty="0">
                <a:solidFill>
                  <a:schemeClr val="bg1"/>
                </a:solidFill>
                <a:latin typeface="Arial" panose="020B0604020202020204" pitchFamily="34" charset="0"/>
                <a:ea typeface="Times New Roman" panose="02020603050405020304" pitchFamily="18" charset="0"/>
                <a:cs typeface="Arial" panose="020B0604020202020204" pitchFamily="34" charset="0"/>
              </a:rPr>
              <a:t>STARTING A BUSINESS</a:t>
            </a:r>
            <a:endParaRPr lang="en-US" sz="32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44723355"/>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0DE6F0D0-BA87-C540-9ADB-E948FD0993AE}"/>
              </a:ext>
            </a:extLst>
          </p:cNvPr>
          <p:cNvSpPr txBox="1"/>
          <p:nvPr/>
        </p:nvSpPr>
        <p:spPr>
          <a:xfrm>
            <a:off x="395737" y="392231"/>
            <a:ext cx="11338560" cy="523220"/>
          </a:xfrm>
          <a:prstGeom prst="rect">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DOING BUSINESS INDICATORS </a:t>
            </a:r>
          </a:p>
        </p:txBody>
      </p:sp>
      <p:sp>
        <p:nvSpPr>
          <p:cNvPr id="17" name="TextBox 16">
            <a:extLst>
              <a:ext uri="{FF2B5EF4-FFF2-40B4-BE49-F238E27FC236}">
                <a16:creationId xmlns:a16="http://schemas.microsoft.com/office/drawing/2014/main" id="{078B4CA0-094F-47FE-8C6B-1029304C3471}"/>
              </a:ext>
            </a:extLst>
          </p:cNvPr>
          <p:cNvSpPr txBox="1"/>
          <p:nvPr/>
        </p:nvSpPr>
        <p:spPr>
          <a:xfrm>
            <a:off x="570447" y="6684696"/>
            <a:ext cx="11338560" cy="107722"/>
          </a:xfrm>
          <a:prstGeom prst="rect">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endParaRPr lang="en-US" sz="100" dirty="0">
              <a:solidFill>
                <a:schemeClr val="bg1"/>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8B17F638-11E2-426C-BE27-B38E29A944E4}"/>
              </a:ext>
            </a:extLst>
          </p:cNvPr>
          <p:cNvSpPr/>
          <p:nvPr/>
        </p:nvSpPr>
        <p:spPr>
          <a:xfrm>
            <a:off x="3548428" y="2189818"/>
            <a:ext cx="4166262" cy="539522"/>
          </a:xfrm>
          <a:prstGeom prst="rect">
            <a:avLst/>
          </a:prstGeom>
          <a:solidFill>
            <a:srgbClr val="1D1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8456F2A7-83EC-4B6F-A43A-A2765449F85F}"/>
              </a:ext>
            </a:extLst>
          </p:cNvPr>
          <p:cNvSpPr/>
          <p:nvPr/>
        </p:nvSpPr>
        <p:spPr>
          <a:xfrm>
            <a:off x="3562858" y="2364181"/>
            <a:ext cx="859408" cy="200011"/>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BAB1208E-81BD-4F94-85C8-08B831B0FC3D}"/>
              </a:ext>
            </a:extLst>
          </p:cNvPr>
          <p:cNvSpPr/>
          <p:nvPr/>
        </p:nvSpPr>
        <p:spPr>
          <a:xfrm>
            <a:off x="3542169" y="2189818"/>
            <a:ext cx="795651" cy="5395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AF18570A-4D37-4028-9974-D5F7471AB388}"/>
              </a:ext>
            </a:extLst>
          </p:cNvPr>
          <p:cNvSpPr/>
          <p:nvPr/>
        </p:nvSpPr>
        <p:spPr>
          <a:xfrm>
            <a:off x="3581375" y="2963386"/>
            <a:ext cx="4166262" cy="539522"/>
          </a:xfrm>
          <a:prstGeom prst="rect">
            <a:avLst/>
          </a:prstGeom>
          <a:solidFill>
            <a:srgbClr val="2AB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Arrow: Pentagon 76">
            <a:extLst>
              <a:ext uri="{FF2B5EF4-FFF2-40B4-BE49-F238E27FC236}">
                <a16:creationId xmlns:a16="http://schemas.microsoft.com/office/drawing/2014/main" id="{D50E85DD-DCAB-4275-9372-DDA448E96D22}"/>
              </a:ext>
            </a:extLst>
          </p:cNvPr>
          <p:cNvSpPr/>
          <p:nvPr/>
        </p:nvSpPr>
        <p:spPr>
          <a:xfrm>
            <a:off x="3595805" y="3137749"/>
            <a:ext cx="859408" cy="200011"/>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4A938D68-960C-49F2-A9D8-FE8B9B048871}"/>
              </a:ext>
            </a:extLst>
          </p:cNvPr>
          <p:cNvSpPr/>
          <p:nvPr/>
        </p:nvSpPr>
        <p:spPr>
          <a:xfrm>
            <a:off x="3575116" y="2963386"/>
            <a:ext cx="795651" cy="5395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365608AB-FC7B-40B0-A5AD-059FE906D8D2}"/>
              </a:ext>
            </a:extLst>
          </p:cNvPr>
          <p:cNvSpPr/>
          <p:nvPr/>
        </p:nvSpPr>
        <p:spPr>
          <a:xfrm>
            <a:off x="3601494" y="3723519"/>
            <a:ext cx="4166262" cy="539522"/>
          </a:xfrm>
          <a:prstGeom prst="rect">
            <a:avLst/>
          </a:prstGeom>
          <a:solidFill>
            <a:srgbClr val="567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Arrow: Pentagon 79">
            <a:extLst>
              <a:ext uri="{FF2B5EF4-FFF2-40B4-BE49-F238E27FC236}">
                <a16:creationId xmlns:a16="http://schemas.microsoft.com/office/drawing/2014/main" id="{AE019298-3CE4-4C40-9B94-9774A1ABBE8B}"/>
              </a:ext>
            </a:extLst>
          </p:cNvPr>
          <p:cNvSpPr/>
          <p:nvPr/>
        </p:nvSpPr>
        <p:spPr>
          <a:xfrm>
            <a:off x="3615924" y="3897882"/>
            <a:ext cx="859408" cy="200011"/>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BBD2A054-1544-4443-8F25-0BF458244687}"/>
              </a:ext>
            </a:extLst>
          </p:cNvPr>
          <p:cNvSpPr/>
          <p:nvPr/>
        </p:nvSpPr>
        <p:spPr>
          <a:xfrm>
            <a:off x="3595235" y="3723519"/>
            <a:ext cx="795651" cy="5395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a:extLst>
              <a:ext uri="{FF2B5EF4-FFF2-40B4-BE49-F238E27FC236}">
                <a16:creationId xmlns:a16="http://schemas.microsoft.com/office/drawing/2014/main" id="{D28A7644-F6FE-45F5-8F85-F0450852733F}"/>
              </a:ext>
            </a:extLst>
          </p:cNvPr>
          <p:cNvSpPr/>
          <p:nvPr/>
        </p:nvSpPr>
        <p:spPr>
          <a:xfrm>
            <a:off x="3580805" y="4504679"/>
            <a:ext cx="4166262" cy="539522"/>
          </a:xfrm>
          <a:prstGeom prst="rect">
            <a:avLst/>
          </a:prstGeom>
          <a:solidFill>
            <a:srgbClr val="0B99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Arrow: Pentagon 82">
            <a:extLst>
              <a:ext uri="{FF2B5EF4-FFF2-40B4-BE49-F238E27FC236}">
                <a16:creationId xmlns:a16="http://schemas.microsoft.com/office/drawing/2014/main" id="{929A7A2F-D3DC-46BF-9002-31DC071C8157}"/>
              </a:ext>
            </a:extLst>
          </p:cNvPr>
          <p:cNvSpPr/>
          <p:nvPr/>
        </p:nvSpPr>
        <p:spPr>
          <a:xfrm>
            <a:off x="3595235" y="4679042"/>
            <a:ext cx="859408" cy="200011"/>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67F9816-51F7-4C12-91F5-B04149BB474E}"/>
              </a:ext>
            </a:extLst>
          </p:cNvPr>
          <p:cNvSpPr/>
          <p:nvPr/>
        </p:nvSpPr>
        <p:spPr>
          <a:xfrm>
            <a:off x="3574546" y="4504679"/>
            <a:ext cx="795651" cy="5395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id="{7A20D421-6FF7-48A2-8F01-361BD110ABFA}"/>
              </a:ext>
            </a:extLst>
          </p:cNvPr>
          <p:cNvSpPr/>
          <p:nvPr/>
        </p:nvSpPr>
        <p:spPr>
          <a:xfrm>
            <a:off x="3623882" y="5268696"/>
            <a:ext cx="4166262" cy="53952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Arrow: Pentagon 85">
            <a:extLst>
              <a:ext uri="{FF2B5EF4-FFF2-40B4-BE49-F238E27FC236}">
                <a16:creationId xmlns:a16="http://schemas.microsoft.com/office/drawing/2014/main" id="{470CDC6E-02D3-4F1C-97EB-7CCD245695F7}"/>
              </a:ext>
            </a:extLst>
          </p:cNvPr>
          <p:cNvSpPr/>
          <p:nvPr/>
        </p:nvSpPr>
        <p:spPr>
          <a:xfrm>
            <a:off x="3638312" y="5443059"/>
            <a:ext cx="859408" cy="200011"/>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00FF61C2-F9D7-417E-9D0B-776CF856E08E}"/>
              </a:ext>
            </a:extLst>
          </p:cNvPr>
          <p:cNvSpPr/>
          <p:nvPr/>
        </p:nvSpPr>
        <p:spPr>
          <a:xfrm>
            <a:off x="3617623" y="5268696"/>
            <a:ext cx="795651" cy="5395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87">
            <a:extLst>
              <a:ext uri="{FF2B5EF4-FFF2-40B4-BE49-F238E27FC236}">
                <a16:creationId xmlns:a16="http://schemas.microsoft.com/office/drawing/2014/main" id="{A3E554C5-F9C0-4E14-9464-A3DF62B73DC0}"/>
              </a:ext>
            </a:extLst>
          </p:cNvPr>
          <p:cNvSpPr/>
          <p:nvPr/>
        </p:nvSpPr>
        <p:spPr>
          <a:xfrm>
            <a:off x="3637639" y="6032713"/>
            <a:ext cx="4166262" cy="539522"/>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Arrow: Pentagon 88">
            <a:extLst>
              <a:ext uri="{FF2B5EF4-FFF2-40B4-BE49-F238E27FC236}">
                <a16:creationId xmlns:a16="http://schemas.microsoft.com/office/drawing/2014/main" id="{CC306CBF-C960-486C-A373-D3489E227139}"/>
              </a:ext>
            </a:extLst>
          </p:cNvPr>
          <p:cNvSpPr/>
          <p:nvPr/>
        </p:nvSpPr>
        <p:spPr>
          <a:xfrm>
            <a:off x="3652069" y="6207076"/>
            <a:ext cx="859408" cy="200011"/>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89">
            <a:extLst>
              <a:ext uri="{FF2B5EF4-FFF2-40B4-BE49-F238E27FC236}">
                <a16:creationId xmlns:a16="http://schemas.microsoft.com/office/drawing/2014/main" id="{A81B1D18-A8C9-439F-8322-E699912BDA35}"/>
              </a:ext>
            </a:extLst>
          </p:cNvPr>
          <p:cNvSpPr/>
          <p:nvPr/>
        </p:nvSpPr>
        <p:spPr>
          <a:xfrm>
            <a:off x="3631380" y="6032713"/>
            <a:ext cx="795651" cy="5395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a:extLst>
              <a:ext uri="{FF2B5EF4-FFF2-40B4-BE49-F238E27FC236}">
                <a16:creationId xmlns:a16="http://schemas.microsoft.com/office/drawing/2014/main" id="{3410C865-8B0D-4BEB-9A6C-937E98E85C77}"/>
              </a:ext>
            </a:extLst>
          </p:cNvPr>
          <p:cNvSpPr/>
          <p:nvPr/>
        </p:nvSpPr>
        <p:spPr>
          <a:xfrm>
            <a:off x="4454643" y="2081252"/>
            <a:ext cx="2068130" cy="615553"/>
          </a:xfrm>
          <a:prstGeom prst="rect">
            <a:avLst/>
          </a:prstGeom>
        </p:spPr>
        <p:txBody>
          <a:bodyPr wrap="none">
            <a:spAutoFit/>
          </a:bodyPr>
          <a:lstStyle/>
          <a:p>
            <a:pPr>
              <a:lnSpc>
                <a:spcPct val="200000"/>
              </a:lnSpc>
            </a:pPr>
            <a:r>
              <a:rPr lang="en-US" sz="1700" dirty="0">
                <a:solidFill>
                  <a:schemeClr val="bg1"/>
                </a:solidFill>
                <a:latin typeface="Arial" panose="020B0604020202020204" pitchFamily="34" charset="0"/>
                <a:cs typeface="Arial" panose="020B0604020202020204" pitchFamily="34" charset="0"/>
              </a:rPr>
              <a:t>Starting A </a:t>
            </a:r>
            <a:r>
              <a:rPr lang="en-US" sz="1700" dirty="0" smtClean="0">
                <a:solidFill>
                  <a:schemeClr val="bg1"/>
                </a:solidFill>
                <a:latin typeface="Arial" panose="020B0604020202020204" pitchFamily="34" charset="0"/>
                <a:cs typeface="Arial" panose="020B0604020202020204" pitchFamily="34" charset="0"/>
              </a:rPr>
              <a:t>Business</a:t>
            </a:r>
            <a:endParaRPr lang="en-US" sz="1700" dirty="0">
              <a:solidFill>
                <a:schemeClr val="bg1"/>
              </a:solidFill>
              <a:latin typeface="Arial" panose="020B0604020202020204" pitchFamily="34" charset="0"/>
              <a:cs typeface="Arial" panose="020B0604020202020204" pitchFamily="34" charset="0"/>
            </a:endParaRPr>
          </a:p>
        </p:txBody>
      </p:sp>
      <p:sp>
        <p:nvSpPr>
          <p:cNvPr id="93" name="Rectangle 92">
            <a:extLst>
              <a:ext uri="{FF2B5EF4-FFF2-40B4-BE49-F238E27FC236}">
                <a16:creationId xmlns:a16="http://schemas.microsoft.com/office/drawing/2014/main" id="{C042F8A1-CBA5-4784-91DA-69EBAD1A6290}"/>
              </a:ext>
            </a:extLst>
          </p:cNvPr>
          <p:cNvSpPr/>
          <p:nvPr/>
        </p:nvSpPr>
        <p:spPr>
          <a:xfrm>
            <a:off x="4465214" y="2839672"/>
            <a:ext cx="2175596" cy="534377"/>
          </a:xfrm>
          <a:prstGeom prst="rect">
            <a:avLst/>
          </a:prstGeom>
        </p:spPr>
        <p:txBody>
          <a:bodyPr wrap="none">
            <a:spAutoFit/>
          </a:bodyPr>
          <a:lstStyle/>
          <a:p>
            <a:pPr>
              <a:lnSpc>
                <a:spcPct val="200000"/>
              </a:lnSpc>
            </a:pPr>
            <a:r>
              <a:rPr lang="en-US" sz="1700" dirty="0">
                <a:solidFill>
                  <a:schemeClr val="bg1"/>
                </a:solidFill>
                <a:latin typeface="Arial" panose="020B0604020202020204" pitchFamily="34" charset="0"/>
                <a:cs typeface="Arial" panose="020B0604020202020204" pitchFamily="34" charset="0"/>
              </a:rPr>
              <a:t>Registering Property</a:t>
            </a:r>
          </a:p>
        </p:txBody>
      </p:sp>
      <p:sp>
        <p:nvSpPr>
          <p:cNvPr id="94" name="Rectangle 93">
            <a:extLst>
              <a:ext uri="{FF2B5EF4-FFF2-40B4-BE49-F238E27FC236}">
                <a16:creationId xmlns:a16="http://schemas.microsoft.com/office/drawing/2014/main" id="{B8CB35DC-05E4-4B61-950C-BCD139991F22}"/>
              </a:ext>
            </a:extLst>
          </p:cNvPr>
          <p:cNvSpPr/>
          <p:nvPr/>
        </p:nvSpPr>
        <p:spPr>
          <a:xfrm>
            <a:off x="4457045" y="3659908"/>
            <a:ext cx="3215945" cy="508344"/>
          </a:xfrm>
          <a:prstGeom prst="rect">
            <a:avLst/>
          </a:prstGeom>
        </p:spPr>
        <p:txBody>
          <a:bodyPr wrap="none">
            <a:spAutoFit/>
          </a:bodyPr>
          <a:lstStyle/>
          <a:p>
            <a:pPr>
              <a:lnSpc>
                <a:spcPct val="200000"/>
              </a:lnSpc>
            </a:pPr>
            <a:r>
              <a:rPr lang="en-US" sz="1600" dirty="0">
                <a:solidFill>
                  <a:schemeClr val="bg1"/>
                </a:solidFill>
                <a:latin typeface="Arial" panose="020B0604020202020204" pitchFamily="34" charset="0"/>
                <a:cs typeface="Arial" panose="020B0604020202020204" pitchFamily="34" charset="0"/>
              </a:rPr>
              <a:t>Dealing with Construction  Permit</a:t>
            </a:r>
          </a:p>
        </p:txBody>
      </p:sp>
      <p:sp>
        <p:nvSpPr>
          <p:cNvPr id="95" name="Rectangle 94">
            <a:extLst>
              <a:ext uri="{FF2B5EF4-FFF2-40B4-BE49-F238E27FC236}">
                <a16:creationId xmlns:a16="http://schemas.microsoft.com/office/drawing/2014/main" id="{69FE4D1D-C99C-47EE-9ACC-F27C1913853D}"/>
              </a:ext>
            </a:extLst>
          </p:cNvPr>
          <p:cNvSpPr/>
          <p:nvPr/>
        </p:nvSpPr>
        <p:spPr>
          <a:xfrm>
            <a:off x="4519020" y="4393802"/>
            <a:ext cx="1994457" cy="534377"/>
          </a:xfrm>
          <a:prstGeom prst="rect">
            <a:avLst/>
          </a:prstGeom>
        </p:spPr>
        <p:txBody>
          <a:bodyPr wrap="none">
            <a:spAutoFit/>
          </a:bodyPr>
          <a:lstStyle/>
          <a:p>
            <a:pPr>
              <a:lnSpc>
                <a:spcPct val="200000"/>
              </a:lnSpc>
            </a:pPr>
            <a:r>
              <a:rPr lang="en-US" sz="1700" dirty="0">
                <a:solidFill>
                  <a:schemeClr val="bg1"/>
                </a:solidFill>
                <a:latin typeface="Arial" panose="020B0604020202020204" pitchFamily="34" charset="0"/>
                <a:cs typeface="Arial" panose="020B0604020202020204" pitchFamily="34" charset="0"/>
              </a:rPr>
              <a:t>Enforcing Contract</a:t>
            </a:r>
          </a:p>
        </p:txBody>
      </p:sp>
      <p:sp>
        <p:nvSpPr>
          <p:cNvPr id="96" name="Rectangle 95">
            <a:extLst>
              <a:ext uri="{FF2B5EF4-FFF2-40B4-BE49-F238E27FC236}">
                <a16:creationId xmlns:a16="http://schemas.microsoft.com/office/drawing/2014/main" id="{E354D05A-2D6D-4844-BDC5-6944D926F858}"/>
              </a:ext>
            </a:extLst>
          </p:cNvPr>
          <p:cNvSpPr/>
          <p:nvPr/>
        </p:nvSpPr>
        <p:spPr>
          <a:xfrm>
            <a:off x="4537527" y="5175752"/>
            <a:ext cx="2864887" cy="534377"/>
          </a:xfrm>
          <a:prstGeom prst="rect">
            <a:avLst/>
          </a:prstGeom>
        </p:spPr>
        <p:txBody>
          <a:bodyPr wrap="none">
            <a:spAutoFit/>
          </a:bodyPr>
          <a:lstStyle/>
          <a:p>
            <a:pPr>
              <a:lnSpc>
                <a:spcPct val="200000"/>
              </a:lnSpc>
            </a:pPr>
            <a:r>
              <a:rPr lang="en-US" sz="1700" dirty="0">
                <a:solidFill>
                  <a:schemeClr val="bg1"/>
                </a:solidFill>
                <a:latin typeface="Arial" panose="020B0604020202020204" pitchFamily="34" charset="0"/>
                <a:cs typeface="Arial" panose="020B0604020202020204" pitchFamily="34" charset="0"/>
              </a:rPr>
              <a:t>Getting Electricity (Partially)</a:t>
            </a:r>
          </a:p>
        </p:txBody>
      </p:sp>
      <p:sp>
        <p:nvSpPr>
          <p:cNvPr id="97" name="Rectangle 96">
            <a:extLst>
              <a:ext uri="{FF2B5EF4-FFF2-40B4-BE49-F238E27FC236}">
                <a16:creationId xmlns:a16="http://schemas.microsoft.com/office/drawing/2014/main" id="{8722796C-067B-4868-B2AA-C338B5D62A27}"/>
              </a:ext>
            </a:extLst>
          </p:cNvPr>
          <p:cNvSpPr/>
          <p:nvPr/>
        </p:nvSpPr>
        <p:spPr>
          <a:xfrm>
            <a:off x="4537527" y="5925048"/>
            <a:ext cx="2461700" cy="534377"/>
          </a:xfrm>
          <a:prstGeom prst="rect">
            <a:avLst/>
          </a:prstGeom>
        </p:spPr>
        <p:txBody>
          <a:bodyPr wrap="none">
            <a:spAutoFit/>
          </a:bodyPr>
          <a:lstStyle/>
          <a:p>
            <a:pPr>
              <a:lnSpc>
                <a:spcPct val="200000"/>
              </a:lnSpc>
            </a:pPr>
            <a:r>
              <a:rPr lang="en-US" sz="1700" dirty="0">
                <a:solidFill>
                  <a:schemeClr val="bg1"/>
                </a:solidFill>
                <a:latin typeface="Arial" panose="020B0604020202020204" pitchFamily="34" charset="0"/>
                <a:cs typeface="Arial" panose="020B0604020202020204" pitchFamily="34" charset="0"/>
              </a:rPr>
              <a:t>Paying Taxes (Partially)</a:t>
            </a:r>
          </a:p>
        </p:txBody>
      </p:sp>
      <p:pic>
        <p:nvPicPr>
          <p:cNvPr id="19" name="Picture 18">
            <a:extLst>
              <a:ext uri="{FF2B5EF4-FFF2-40B4-BE49-F238E27FC236}">
                <a16:creationId xmlns:a16="http://schemas.microsoft.com/office/drawing/2014/main" id="{0878F463-B0F7-42D1-A60D-64BD8ACD97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9261" y="4562534"/>
            <a:ext cx="322195" cy="439605"/>
          </a:xfrm>
          <a:prstGeom prst="rect">
            <a:avLst/>
          </a:prstGeom>
        </p:spPr>
      </p:pic>
      <p:pic>
        <p:nvPicPr>
          <p:cNvPr id="21" name="Picture 20">
            <a:extLst>
              <a:ext uri="{FF2B5EF4-FFF2-40B4-BE49-F238E27FC236}">
                <a16:creationId xmlns:a16="http://schemas.microsoft.com/office/drawing/2014/main" id="{0E18941B-7054-462A-B396-1E6B7C02E2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737522" y="3778940"/>
            <a:ext cx="506302" cy="436723"/>
          </a:xfrm>
          <a:prstGeom prst="rect">
            <a:avLst/>
          </a:prstGeom>
        </p:spPr>
      </p:pic>
      <p:pic>
        <p:nvPicPr>
          <p:cNvPr id="24" name="Picture 23">
            <a:extLst>
              <a:ext uri="{FF2B5EF4-FFF2-40B4-BE49-F238E27FC236}">
                <a16:creationId xmlns:a16="http://schemas.microsoft.com/office/drawing/2014/main" id="{08087ACE-0C1F-4B91-B6E9-709C76A1878B}"/>
              </a:ext>
            </a:extLst>
          </p:cNvPr>
          <p:cNvPicPr>
            <a:picLocks noChangeAspect="1"/>
          </p:cNvPicPr>
          <p:nvPr/>
        </p:nvPicPr>
        <p:blipFill>
          <a:blip r:embed="rId5"/>
          <a:stretch>
            <a:fillRect/>
          </a:stretch>
        </p:blipFill>
        <p:spPr>
          <a:xfrm>
            <a:off x="3507324" y="2228101"/>
            <a:ext cx="691476" cy="436722"/>
          </a:xfrm>
          <a:prstGeom prst="rect">
            <a:avLst/>
          </a:prstGeom>
        </p:spPr>
      </p:pic>
      <p:pic>
        <p:nvPicPr>
          <p:cNvPr id="26" name="Picture 25">
            <a:extLst>
              <a:ext uri="{FF2B5EF4-FFF2-40B4-BE49-F238E27FC236}">
                <a16:creationId xmlns:a16="http://schemas.microsoft.com/office/drawing/2014/main" id="{F6231621-2298-4523-99C2-912759A3BB00}"/>
              </a:ext>
            </a:extLst>
          </p:cNvPr>
          <p:cNvPicPr>
            <a:picLocks noChangeAspect="1"/>
          </p:cNvPicPr>
          <p:nvPr/>
        </p:nvPicPr>
        <p:blipFill>
          <a:blip r:embed="rId6"/>
          <a:stretch>
            <a:fillRect/>
          </a:stretch>
        </p:blipFill>
        <p:spPr>
          <a:xfrm>
            <a:off x="3747015" y="3087582"/>
            <a:ext cx="368142" cy="306891"/>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 name="Picture 22">
            <a:extLst>
              <a:ext uri="{FF2B5EF4-FFF2-40B4-BE49-F238E27FC236}">
                <a16:creationId xmlns:a16="http://schemas.microsoft.com/office/drawing/2014/main" id="{D6643BEB-12DE-4912-B83D-354DA870E50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28679" y="5308398"/>
            <a:ext cx="299448" cy="482112"/>
          </a:xfrm>
          <a:prstGeom prst="rect">
            <a:avLst/>
          </a:prstGeom>
        </p:spPr>
      </p:pic>
      <p:pic>
        <p:nvPicPr>
          <p:cNvPr id="32" name="Picture 31">
            <a:extLst>
              <a:ext uri="{FF2B5EF4-FFF2-40B4-BE49-F238E27FC236}">
                <a16:creationId xmlns:a16="http://schemas.microsoft.com/office/drawing/2014/main" id="{4944427A-55FF-4344-9B86-ADFD3006C03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379" t="-721" r="62597" b="-7634"/>
          <a:stretch/>
        </p:blipFill>
        <p:spPr>
          <a:xfrm>
            <a:off x="3776322" y="6108972"/>
            <a:ext cx="361330" cy="358999"/>
          </a:xfrm>
          <a:prstGeom prst="rect">
            <a:avLst/>
          </a:prstGeom>
        </p:spPr>
      </p:pic>
      <p:sp>
        <p:nvSpPr>
          <p:cNvPr id="124" name="Rectangle 123">
            <a:extLst>
              <a:ext uri="{FF2B5EF4-FFF2-40B4-BE49-F238E27FC236}">
                <a16:creationId xmlns:a16="http://schemas.microsoft.com/office/drawing/2014/main" id="{7A12C01D-C4DD-4C62-A860-C879826CCABA}"/>
              </a:ext>
            </a:extLst>
          </p:cNvPr>
          <p:cNvSpPr/>
          <p:nvPr/>
        </p:nvSpPr>
        <p:spPr>
          <a:xfrm>
            <a:off x="4081773" y="1298947"/>
            <a:ext cx="3472142" cy="539522"/>
          </a:xfrm>
          <a:prstGeom prst="rect">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7" name="Rectangle 126">
            <a:extLst>
              <a:ext uri="{FF2B5EF4-FFF2-40B4-BE49-F238E27FC236}">
                <a16:creationId xmlns:a16="http://schemas.microsoft.com/office/drawing/2014/main" id="{0867E59C-9F87-45BD-8E87-3982704CA338}"/>
              </a:ext>
            </a:extLst>
          </p:cNvPr>
          <p:cNvSpPr/>
          <p:nvPr/>
        </p:nvSpPr>
        <p:spPr>
          <a:xfrm>
            <a:off x="4128786" y="1391735"/>
            <a:ext cx="3479414" cy="400110"/>
          </a:xfrm>
          <a:prstGeom prst="rect">
            <a:avLst/>
          </a:prstGeom>
        </p:spPr>
        <p:txBody>
          <a:bodyPr wrap="none">
            <a:spAutoFit/>
          </a:bodyPr>
          <a:lstStyle/>
          <a:p>
            <a:r>
              <a:rPr lang="en-US" sz="2000" b="1" dirty="0" smtClean="0">
                <a:solidFill>
                  <a:schemeClr val="bg1"/>
                </a:solidFill>
                <a:latin typeface="Arial" panose="020B0604020202020204" pitchFamily="34" charset="0"/>
                <a:cs typeface="Arial" panose="020B0604020202020204" pitchFamily="34" charset="0"/>
              </a:rPr>
              <a:t>PROVINCIAL  INDICATORS</a:t>
            </a:r>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5949140"/>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0DE6F0D0-BA87-C540-9ADB-E948FD0993AE}"/>
              </a:ext>
            </a:extLst>
          </p:cNvPr>
          <p:cNvSpPr txBox="1"/>
          <p:nvPr/>
        </p:nvSpPr>
        <p:spPr>
          <a:xfrm>
            <a:off x="401825" y="409683"/>
            <a:ext cx="11338560" cy="523220"/>
          </a:xfrm>
          <a:prstGeom prst="rect">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 EASE OF DOING BUSINESS RANKING </a:t>
            </a:r>
          </a:p>
        </p:txBody>
      </p:sp>
      <p:sp>
        <p:nvSpPr>
          <p:cNvPr id="17" name="TextBox 16">
            <a:extLst>
              <a:ext uri="{FF2B5EF4-FFF2-40B4-BE49-F238E27FC236}">
                <a16:creationId xmlns:a16="http://schemas.microsoft.com/office/drawing/2014/main" id="{078B4CA0-094F-47FE-8C6B-1029304C3471}"/>
              </a:ext>
            </a:extLst>
          </p:cNvPr>
          <p:cNvSpPr txBox="1"/>
          <p:nvPr/>
        </p:nvSpPr>
        <p:spPr>
          <a:xfrm>
            <a:off x="507429" y="6557605"/>
            <a:ext cx="11338560" cy="107722"/>
          </a:xfrm>
          <a:prstGeom prst="rect">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endParaRPr lang="en-US" sz="100" dirty="0">
              <a:solidFill>
                <a:schemeClr val="bg1"/>
              </a:solidFill>
              <a:latin typeface="Arial" panose="020B0604020202020204" pitchFamily="34" charset="0"/>
              <a:cs typeface="Arial" panose="020B0604020202020204" pitchFamily="34" charset="0"/>
            </a:endParaRPr>
          </a:p>
        </p:txBody>
      </p:sp>
      <p:graphicFrame>
        <p:nvGraphicFramePr>
          <p:cNvPr id="20" name="Table 19"/>
          <p:cNvGraphicFramePr>
            <a:graphicFrameLocks noGrp="1"/>
          </p:cNvGraphicFramePr>
          <p:nvPr>
            <p:extLst/>
          </p:nvPr>
        </p:nvGraphicFramePr>
        <p:xfrm>
          <a:off x="407199" y="1161145"/>
          <a:ext cx="11333186" cy="5042373"/>
        </p:xfrm>
        <a:graphic>
          <a:graphicData uri="http://schemas.openxmlformats.org/drawingml/2006/table">
            <a:tbl>
              <a:tblPr firstRow="1" firstCol="1" bandRow="1">
                <a:tableStyleId>{5C22544A-7EE6-4342-B048-85BDC9FD1C3A}</a:tableStyleId>
              </a:tblPr>
              <a:tblGrid>
                <a:gridCol w="3955844">
                  <a:extLst>
                    <a:ext uri="{9D8B030D-6E8A-4147-A177-3AD203B41FA5}">
                      <a16:colId xmlns:a16="http://schemas.microsoft.com/office/drawing/2014/main" val="20000"/>
                    </a:ext>
                  </a:extLst>
                </a:gridCol>
                <a:gridCol w="2402798">
                  <a:extLst>
                    <a:ext uri="{9D8B030D-6E8A-4147-A177-3AD203B41FA5}">
                      <a16:colId xmlns:a16="http://schemas.microsoft.com/office/drawing/2014/main" val="20001"/>
                    </a:ext>
                  </a:extLst>
                </a:gridCol>
                <a:gridCol w="1689468">
                  <a:extLst>
                    <a:ext uri="{9D8B030D-6E8A-4147-A177-3AD203B41FA5}">
                      <a16:colId xmlns:a16="http://schemas.microsoft.com/office/drawing/2014/main" val="20002"/>
                    </a:ext>
                  </a:extLst>
                </a:gridCol>
                <a:gridCol w="1670696">
                  <a:extLst>
                    <a:ext uri="{9D8B030D-6E8A-4147-A177-3AD203B41FA5}">
                      <a16:colId xmlns:a16="http://schemas.microsoft.com/office/drawing/2014/main" val="20003"/>
                    </a:ext>
                  </a:extLst>
                </a:gridCol>
                <a:gridCol w="1614380">
                  <a:extLst>
                    <a:ext uri="{9D8B030D-6E8A-4147-A177-3AD203B41FA5}">
                      <a16:colId xmlns:a16="http://schemas.microsoft.com/office/drawing/2014/main" val="20004"/>
                    </a:ext>
                  </a:extLst>
                </a:gridCol>
              </a:tblGrid>
              <a:tr h="792739">
                <a:tc>
                  <a:txBody>
                    <a:bodyPr/>
                    <a:lstStyle/>
                    <a:p>
                      <a:pPr marL="0" marR="0" algn="ct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Provincial Doing Business Indicator (Partial / Full)</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marL="0" marR="0" algn="ct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DB20 Rank</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marL="0" marR="0" algn="ct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DB18 Rank</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marL="0" marR="0" algn="ct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DB20 Score</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marL="0" marR="0" algn="ct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DB18 Score</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581109">
                <a:tc>
                  <a:txBody>
                    <a:bodyPr/>
                    <a:lstStyle/>
                    <a:p>
                      <a:pPr marL="0" marR="0">
                        <a:lnSpc>
                          <a:spcPct val="107000"/>
                        </a:lnSpc>
                        <a:spcBef>
                          <a:spcPts val="0"/>
                        </a:spcBef>
                        <a:spcAft>
                          <a:spcPts val="0"/>
                        </a:spcAft>
                      </a:pPr>
                      <a:r>
                        <a:rPr lang="en-US" sz="1800" b="1" dirty="0">
                          <a:solidFill>
                            <a:schemeClr val="tx1"/>
                          </a:solidFill>
                          <a:effectLst/>
                          <a:latin typeface="Arial" panose="020B0604020202020204" pitchFamily="34" charset="0"/>
                          <a:cs typeface="Arial" panose="020B0604020202020204" pitchFamily="34" charset="0"/>
                        </a:rPr>
                        <a:t>Overall - out of 190 economies</a:t>
                      </a:r>
                      <a:endParaRPr lang="en-US"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dirty="0">
                          <a:solidFill>
                            <a:schemeClr val="accent6">
                              <a:lumMod val="75000"/>
                            </a:schemeClr>
                          </a:solidFill>
                          <a:effectLst/>
                          <a:latin typeface="Arial" panose="020B0604020202020204" pitchFamily="34" charset="0"/>
                          <a:cs typeface="Arial" panose="020B0604020202020204" pitchFamily="34" charset="0"/>
                        </a:rPr>
                        <a:t>108</a:t>
                      </a:r>
                      <a:endParaRPr lang="en-US" sz="16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1" i="0" kern="1200" dirty="0">
                          <a:solidFill>
                            <a:schemeClr val="dk1"/>
                          </a:solidFill>
                          <a:effectLst/>
                          <a:latin typeface="Arial" panose="020B0604020202020204" pitchFamily="34" charset="0"/>
                          <a:ea typeface="+mn-ea"/>
                          <a:cs typeface="Arial" panose="020B0604020202020204" pitchFamily="34" charset="0"/>
                        </a:rPr>
                        <a:t>147</a:t>
                      </a:r>
                      <a:endParaRPr lang="en-US"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dirty="0">
                          <a:solidFill>
                            <a:schemeClr val="accent6">
                              <a:lumMod val="75000"/>
                            </a:schemeClr>
                          </a:solidFill>
                          <a:effectLst/>
                          <a:latin typeface="Arial" panose="020B0604020202020204" pitchFamily="34" charset="0"/>
                          <a:cs typeface="Arial" panose="020B0604020202020204" pitchFamily="34" charset="0"/>
                        </a:rPr>
                        <a:t>61</a:t>
                      </a:r>
                      <a:endParaRPr lang="en-US" sz="16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latin typeface="Arial" panose="020B0604020202020204" pitchFamily="34" charset="0"/>
                          <a:cs typeface="Arial" panose="020B0604020202020204" pitchFamily="34" charset="0"/>
                        </a:rPr>
                        <a:t>52.78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81109">
                <a:tc>
                  <a:txBody>
                    <a:bodyPr/>
                    <a:lstStyle/>
                    <a:p>
                      <a:pPr marL="0" marR="0">
                        <a:lnSpc>
                          <a:spcPct val="107000"/>
                        </a:lnSpc>
                        <a:spcBef>
                          <a:spcPts val="0"/>
                        </a:spcBef>
                        <a:spcAft>
                          <a:spcPts val="0"/>
                        </a:spcAft>
                      </a:pPr>
                      <a:r>
                        <a:rPr lang="en-US" sz="1800" b="0" dirty="0">
                          <a:solidFill>
                            <a:schemeClr val="tx1"/>
                          </a:solidFill>
                          <a:effectLst/>
                          <a:latin typeface="Arial" panose="020B0604020202020204" pitchFamily="34" charset="0"/>
                          <a:cs typeface="Arial" panose="020B0604020202020204" pitchFamily="34" charset="0"/>
                        </a:rPr>
                        <a:t>Starting a business (Partial)</a:t>
                      </a:r>
                      <a:endPar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dirty="0">
                          <a:solidFill>
                            <a:schemeClr val="accent6">
                              <a:lumMod val="75000"/>
                            </a:schemeClr>
                          </a:solidFill>
                          <a:effectLst/>
                          <a:latin typeface="Arial" panose="020B0604020202020204" pitchFamily="34" charset="0"/>
                          <a:cs typeface="Arial" panose="020B0604020202020204" pitchFamily="34" charset="0"/>
                        </a:rPr>
                        <a:t>72</a:t>
                      </a:r>
                      <a:endParaRPr lang="en-US" sz="1600"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latin typeface="Arial" panose="020B0604020202020204" pitchFamily="34" charset="0"/>
                          <a:cs typeface="Arial" panose="020B0604020202020204" pitchFamily="34" charset="0"/>
                        </a:rPr>
                        <a:t>142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dirty="0">
                          <a:solidFill>
                            <a:schemeClr val="accent6">
                              <a:lumMod val="75000"/>
                            </a:schemeClr>
                          </a:solidFill>
                          <a:effectLst/>
                          <a:latin typeface="Arial" panose="020B0604020202020204" pitchFamily="34" charset="0"/>
                          <a:cs typeface="Arial" panose="020B0604020202020204" pitchFamily="34" charset="0"/>
                        </a:rPr>
                        <a:t>89.3</a:t>
                      </a:r>
                      <a:endParaRPr lang="en-US" sz="1600"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latin typeface="Arial" panose="020B0604020202020204" pitchFamily="34" charset="0"/>
                          <a:cs typeface="Arial" panose="020B0604020202020204" pitchFamily="34" charset="0"/>
                        </a:rPr>
                        <a:t>76.60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762980">
                <a:tc>
                  <a:txBody>
                    <a:bodyPr/>
                    <a:lstStyle/>
                    <a:p>
                      <a:pPr marL="0" marR="0">
                        <a:lnSpc>
                          <a:spcPct val="107000"/>
                        </a:lnSpc>
                        <a:spcBef>
                          <a:spcPts val="0"/>
                        </a:spcBef>
                        <a:spcAft>
                          <a:spcPts val="0"/>
                        </a:spcAft>
                      </a:pPr>
                      <a:r>
                        <a:rPr lang="en-US" sz="1800" b="0" dirty="0">
                          <a:solidFill>
                            <a:schemeClr val="tx1"/>
                          </a:solidFill>
                          <a:effectLst/>
                          <a:latin typeface="Arial" panose="020B0604020202020204" pitchFamily="34" charset="0"/>
                          <a:cs typeface="Arial" panose="020B0604020202020204" pitchFamily="34" charset="0"/>
                        </a:rPr>
                        <a:t>Dealing with Construction Permits</a:t>
                      </a:r>
                      <a:endPar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dirty="0">
                          <a:solidFill>
                            <a:schemeClr val="accent6">
                              <a:lumMod val="75000"/>
                            </a:schemeClr>
                          </a:solidFill>
                          <a:effectLst/>
                          <a:latin typeface="Arial" panose="020B0604020202020204" pitchFamily="34" charset="0"/>
                          <a:cs typeface="Arial" panose="020B0604020202020204" pitchFamily="34" charset="0"/>
                        </a:rPr>
                        <a:t>112</a:t>
                      </a:r>
                      <a:endParaRPr lang="en-US" sz="1600"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latin typeface="Arial" panose="020B0604020202020204" pitchFamily="34" charset="0"/>
                          <a:cs typeface="Arial" panose="020B0604020202020204" pitchFamily="34" charset="0"/>
                        </a:rPr>
                        <a:t>141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dirty="0">
                          <a:solidFill>
                            <a:schemeClr val="accent6">
                              <a:lumMod val="75000"/>
                            </a:schemeClr>
                          </a:solidFill>
                          <a:effectLst/>
                          <a:latin typeface="Arial" panose="020B0604020202020204" pitchFamily="34" charset="0"/>
                          <a:cs typeface="Arial" panose="020B0604020202020204" pitchFamily="34" charset="0"/>
                        </a:rPr>
                        <a:t>66.5</a:t>
                      </a:r>
                      <a:endParaRPr lang="en-US" sz="1600"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latin typeface="Arial" panose="020B0604020202020204" pitchFamily="34" charset="0"/>
                          <a:cs typeface="Arial" panose="020B0604020202020204" pitchFamily="34" charset="0"/>
                        </a:rPr>
                        <a:t>52.80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81109">
                <a:tc>
                  <a:txBody>
                    <a:bodyPr/>
                    <a:lstStyle/>
                    <a:p>
                      <a:pPr marL="0" marR="0">
                        <a:lnSpc>
                          <a:spcPct val="107000"/>
                        </a:lnSpc>
                        <a:spcBef>
                          <a:spcPts val="0"/>
                        </a:spcBef>
                        <a:spcAft>
                          <a:spcPts val="0"/>
                        </a:spcAft>
                      </a:pPr>
                      <a:r>
                        <a:rPr lang="en-US" sz="1800" b="0" dirty="0">
                          <a:solidFill>
                            <a:schemeClr val="tx1"/>
                          </a:solidFill>
                          <a:effectLst/>
                          <a:latin typeface="Arial" panose="020B0604020202020204" pitchFamily="34" charset="0"/>
                          <a:cs typeface="Arial" panose="020B0604020202020204" pitchFamily="34" charset="0"/>
                        </a:rPr>
                        <a:t>Getting Electricity (Partial)</a:t>
                      </a:r>
                      <a:endPar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dirty="0">
                          <a:solidFill>
                            <a:schemeClr val="accent6">
                              <a:lumMod val="75000"/>
                            </a:schemeClr>
                          </a:solidFill>
                          <a:effectLst/>
                          <a:latin typeface="Arial" panose="020B0604020202020204" pitchFamily="34" charset="0"/>
                          <a:cs typeface="Arial" panose="020B0604020202020204" pitchFamily="34" charset="0"/>
                        </a:rPr>
                        <a:t>123</a:t>
                      </a:r>
                      <a:endParaRPr lang="en-US" sz="1600"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latin typeface="Arial" panose="020B0604020202020204" pitchFamily="34" charset="0"/>
                          <a:cs typeface="Arial" panose="020B0604020202020204" pitchFamily="34" charset="0"/>
                        </a:rPr>
                        <a:t>167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dirty="0">
                          <a:solidFill>
                            <a:schemeClr val="accent6">
                              <a:lumMod val="75000"/>
                            </a:schemeClr>
                          </a:solidFill>
                          <a:effectLst/>
                          <a:latin typeface="Arial" panose="020B0604020202020204" pitchFamily="34" charset="0"/>
                          <a:cs typeface="Arial" panose="020B0604020202020204" pitchFamily="34" charset="0"/>
                        </a:rPr>
                        <a:t>64</a:t>
                      </a:r>
                      <a:endParaRPr lang="en-US" sz="1600"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latin typeface="Arial" panose="020B0604020202020204" pitchFamily="34" charset="0"/>
                          <a:cs typeface="Arial" panose="020B0604020202020204" pitchFamily="34" charset="0"/>
                        </a:rPr>
                        <a:t>44.51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581109">
                <a:tc>
                  <a:txBody>
                    <a:bodyPr/>
                    <a:lstStyle/>
                    <a:p>
                      <a:pPr marL="0" marR="0">
                        <a:lnSpc>
                          <a:spcPct val="107000"/>
                        </a:lnSpc>
                        <a:spcBef>
                          <a:spcPts val="0"/>
                        </a:spcBef>
                        <a:spcAft>
                          <a:spcPts val="0"/>
                        </a:spcAft>
                      </a:pPr>
                      <a:r>
                        <a:rPr lang="en-US" sz="1800" b="0" dirty="0">
                          <a:solidFill>
                            <a:schemeClr val="tx1"/>
                          </a:solidFill>
                          <a:effectLst/>
                          <a:latin typeface="Arial" panose="020B0604020202020204" pitchFamily="34" charset="0"/>
                          <a:cs typeface="Arial" panose="020B0604020202020204" pitchFamily="34" charset="0"/>
                        </a:rPr>
                        <a:t>Registering Property</a:t>
                      </a:r>
                      <a:endPar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dirty="0">
                          <a:solidFill>
                            <a:schemeClr val="accent6">
                              <a:lumMod val="75000"/>
                            </a:schemeClr>
                          </a:solidFill>
                          <a:effectLst/>
                          <a:latin typeface="Arial" panose="020B0604020202020204" pitchFamily="34" charset="0"/>
                          <a:cs typeface="Arial" panose="020B0604020202020204" pitchFamily="34" charset="0"/>
                        </a:rPr>
                        <a:t>151</a:t>
                      </a:r>
                      <a:endParaRPr lang="en-US" sz="1600"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latin typeface="Arial" panose="020B0604020202020204" pitchFamily="34" charset="0"/>
                          <a:cs typeface="Arial" panose="020B0604020202020204" pitchFamily="34" charset="0"/>
                        </a:rPr>
                        <a:t>170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dirty="0">
                          <a:solidFill>
                            <a:schemeClr val="accent6">
                              <a:lumMod val="75000"/>
                            </a:schemeClr>
                          </a:solidFill>
                          <a:effectLst/>
                          <a:latin typeface="Arial" panose="020B0604020202020204" pitchFamily="34" charset="0"/>
                          <a:cs typeface="Arial" panose="020B0604020202020204" pitchFamily="34" charset="0"/>
                        </a:rPr>
                        <a:t>48.6</a:t>
                      </a:r>
                      <a:endParaRPr lang="en-US" sz="1600"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latin typeface="Arial" panose="020B0604020202020204" pitchFamily="34" charset="0"/>
                          <a:cs typeface="Arial" panose="020B0604020202020204" pitchFamily="34" charset="0"/>
                        </a:rPr>
                        <a:t>41.36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581109">
                <a:tc>
                  <a:txBody>
                    <a:bodyPr/>
                    <a:lstStyle/>
                    <a:p>
                      <a:pPr marL="0" marR="0">
                        <a:lnSpc>
                          <a:spcPct val="107000"/>
                        </a:lnSpc>
                        <a:spcBef>
                          <a:spcPts val="0"/>
                        </a:spcBef>
                        <a:spcAft>
                          <a:spcPts val="0"/>
                        </a:spcAft>
                      </a:pPr>
                      <a:r>
                        <a:rPr lang="en-US" sz="1800" b="0" dirty="0">
                          <a:solidFill>
                            <a:schemeClr val="tx1"/>
                          </a:solidFill>
                          <a:effectLst/>
                          <a:latin typeface="Arial" panose="020B0604020202020204" pitchFamily="34" charset="0"/>
                          <a:cs typeface="Arial" panose="020B0604020202020204" pitchFamily="34" charset="0"/>
                        </a:rPr>
                        <a:t>Paying Taxes (Partial)</a:t>
                      </a:r>
                      <a:endPar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dirty="0">
                          <a:solidFill>
                            <a:schemeClr val="accent6">
                              <a:lumMod val="75000"/>
                            </a:schemeClr>
                          </a:solidFill>
                          <a:effectLst/>
                          <a:latin typeface="Arial" panose="020B0604020202020204" pitchFamily="34" charset="0"/>
                          <a:cs typeface="Arial" panose="020B0604020202020204" pitchFamily="34" charset="0"/>
                        </a:rPr>
                        <a:t>161</a:t>
                      </a:r>
                      <a:endParaRPr lang="en-US" sz="1600"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latin typeface="Arial" panose="020B0604020202020204" pitchFamily="34" charset="0"/>
                          <a:cs typeface="Arial" panose="020B0604020202020204" pitchFamily="34" charset="0"/>
                        </a:rPr>
                        <a:t>172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dirty="0">
                          <a:solidFill>
                            <a:schemeClr val="accent6">
                              <a:lumMod val="75000"/>
                            </a:schemeClr>
                          </a:solidFill>
                          <a:effectLst/>
                          <a:latin typeface="Arial" panose="020B0604020202020204" pitchFamily="34" charset="0"/>
                          <a:cs typeface="Arial" panose="020B0604020202020204" pitchFamily="34" charset="0"/>
                        </a:rPr>
                        <a:t>52.9</a:t>
                      </a:r>
                      <a:endParaRPr lang="en-US" sz="1600"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latin typeface="Arial" panose="020B0604020202020204" pitchFamily="34" charset="0"/>
                          <a:cs typeface="Arial" panose="020B0604020202020204" pitchFamily="34" charset="0"/>
                        </a:rPr>
                        <a:t>46.42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581109">
                <a:tc>
                  <a:txBody>
                    <a:bodyPr/>
                    <a:lstStyle/>
                    <a:p>
                      <a:pPr marL="0" marR="0">
                        <a:lnSpc>
                          <a:spcPct val="107000"/>
                        </a:lnSpc>
                        <a:spcBef>
                          <a:spcPts val="0"/>
                        </a:spcBef>
                        <a:spcAft>
                          <a:spcPts val="0"/>
                        </a:spcAft>
                      </a:pPr>
                      <a:r>
                        <a:rPr lang="en-US" sz="1800" b="0" dirty="0">
                          <a:solidFill>
                            <a:schemeClr val="tx1"/>
                          </a:solidFill>
                          <a:effectLst/>
                          <a:latin typeface="Arial" panose="020B0604020202020204" pitchFamily="34" charset="0"/>
                          <a:cs typeface="Arial" panose="020B0604020202020204" pitchFamily="34" charset="0"/>
                        </a:rPr>
                        <a:t>Enforcing Contracts </a:t>
                      </a:r>
                      <a:endPar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156</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Arial" panose="020B0604020202020204" pitchFamily="34" charset="0"/>
                          <a:cs typeface="Arial" panose="020B0604020202020204" pitchFamily="34" charset="0"/>
                        </a:rPr>
                        <a:t>156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dirty="0">
                          <a:solidFill>
                            <a:schemeClr val="accent6">
                              <a:lumMod val="75000"/>
                            </a:schemeClr>
                          </a:solidFill>
                          <a:effectLst/>
                          <a:latin typeface="Arial" panose="020B0604020202020204" pitchFamily="34" charset="0"/>
                          <a:cs typeface="Arial" panose="020B0604020202020204" pitchFamily="34" charset="0"/>
                        </a:rPr>
                        <a:t>43.5</a:t>
                      </a:r>
                      <a:endParaRPr lang="en-US" sz="1600"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latin typeface="Arial" panose="020B0604020202020204" pitchFamily="34" charset="0"/>
                          <a:cs typeface="Arial" panose="020B0604020202020204" pitchFamily="34" charset="0"/>
                        </a:rPr>
                        <a:t>43.49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21" name="Up Arrow 20"/>
          <p:cNvSpPr/>
          <p:nvPr/>
        </p:nvSpPr>
        <p:spPr>
          <a:xfrm>
            <a:off x="5047488" y="2331441"/>
            <a:ext cx="137160" cy="164592"/>
          </a:xfrm>
          <a:prstGeom prst="upArrow">
            <a:avLst/>
          </a:prstGeom>
          <a:solidFill>
            <a:schemeClr val="accent6">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Up Arrow 21"/>
          <p:cNvSpPr/>
          <p:nvPr/>
        </p:nvSpPr>
        <p:spPr>
          <a:xfrm>
            <a:off x="5047488" y="2923589"/>
            <a:ext cx="137160" cy="164592"/>
          </a:xfrm>
          <a:prstGeom prst="upArrow">
            <a:avLst/>
          </a:prstGeom>
          <a:solidFill>
            <a:schemeClr val="accent6">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Up Arrow 22"/>
          <p:cNvSpPr/>
          <p:nvPr/>
        </p:nvSpPr>
        <p:spPr>
          <a:xfrm>
            <a:off x="5047488" y="3555370"/>
            <a:ext cx="137160" cy="164592"/>
          </a:xfrm>
          <a:prstGeom prst="upArrow">
            <a:avLst/>
          </a:prstGeom>
          <a:solidFill>
            <a:schemeClr val="accent6">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Up Arrow 23"/>
          <p:cNvSpPr/>
          <p:nvPr/>
        </p:nvSpPr>
        <p:spPr>
          <a:xfrm>
            <a:off x="5047488" y="4202321"/>
            <a:ext cx="137160" cy="164592"/>
          </a:xfrm>
          <a:prstGeom prst="upArrow">
            <a:avLst/>
          </a:prstGeom>
          <a:solidFill>
            <a:schemeClr val="accent6">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Up Arrow 24"/>
          <p:cNvSpPr/>
          <p:nvPr/>
        </p:nvSpPr>
        <p:spPr>
          <a:xfrm>
            <a:off x="5047488" y="4806670"/>
            <a:ext cx="137160" cy="164592"/>
          </a:xfrm>
          <a:prstGeom prst="upArrow">
            <a:avLst/>
          </a:prstGeom>
          <a:solidFill>
            <a:schemeClr val="accent6">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Up Arrow 25"/>
          <p:cNvSpPr/>
          <p:nvPr/>
        </p:nvSpPr>
        <p:spPr>
          <a:xfrm>
            <a:off x="5047488" y="5251380"/>
            <a:ext cx="137160" cy="164592"/>
          </a:xfrm>
          <a:prstGeom prst="upArrow">
            <a:avLst/>
          </a:prstGeom>
          <a:solidFill>
            <a:schemeClr val="accent6">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Up Arrow 26"/>
          <p:cNvSpPr/>
          <p:nvPr/>
        </p:nvSpPr>
        <p:spPr>
          <a:xfrm>
            <a:off x="8820310" y="2364378"/>
            <a:ext cx="137160" cy="164592"/>
          </a:xfrm>
          <a:prstGeom prst="upArrow">
            <a:avLst/>
          </a:prstGeom>
          <a:solidFill>
            <a:schemeClr val="accent6">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Up Arrow 32"/>
          <p:cNvSpPr/>
          <p:nvPr/>
        </p:nvSpPr>
        <p:spPr>
          <a:xfrm>
            <a:off x="8820310" y="2955822"/>
            <a:ext cx="137160" cy="164592"/>
          </a:xfrm>
          <a:prstGeom prst="upArrow">
            <a:avLst/>
          </a:prstGeom>
          <a:solidFill>
            <a:schemeClr val="accent6">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Up Arrow 33"/>
          <p:cNvSpPr/>
          <p:nvPr/>
        </p:nvSpPr>
        <p:spPr>
          <a:xfrm>
            <a:off x="8820310" y="3563322"/>
            <a:ext cx="137160" cy="164592"/>
          </a:xfrm>
          <a:prstGeom prst="upArrow">
            <a:avLst/>
          </a:prstGeom>
          <a:solidFill>
            <a:schemeClr val="accent6">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Up Arrow 34"/>
          <p:cNvSpPr/>
          <p:nvPr/>
        </p:nvSpPr>
        <p:spPr>
          <a:xfrm>
            <a:off x="8820310" y="4175507"/>
            <a:ext cx="137160" cy="164592"/>
          </a:xfrm>
          <a:prstGeom prst="upArrow">
            <a:avLst/>
          </a:prstGeom>
          <a:solidFill>
            <a:schemeClr val="accent6">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Up Arrow 35"/>
          <p:cNvSpPr/>
          <p:nvPr/>
        </p:nvSpPr>
        <p:spPr>
          <a:xfrm>
            <a:off x="8825166" y="4767583"/>
            <a:ext cx="137160" cy="164592"/>
          </a:xfrm>
          <a:prstGeom prst="upArrow">
            <a:avLst/>
          </a:prstGeom>
          <a:solidFill>
            <a:schemeClr val="accent6">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Up Arrow 36"/>
          <p:cNvSpPr/>
          <p:nvPr/>
        </p:nvSpPr>
        <p:spPr>
          <a:xfrm>
            <a:off x="8820310" y="5272661"/>
            <a:ext cx="137160" cy="164592"/>
          </a:xfrm>
          <a:prstGeom prst="upArrow">
            <a:avLst/>
          </a:prstGeom>
          <a:solidFill>
            <a:schemeClr val="accent6">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Up Arrow 37"/>
          <p:cNvSpPr/>
          <p:nvPr/>
        </p:nvSpPr>
        <p:spPr>
          <a:xfrm>
            <a:off x="8820310" y="5822197"/>
            <a:ext cx="137160" cy="164592"/>
          </a:xfrm>
          <a:prstGeom prst="upArrow">
            <a:avLst/>
          </a:prstGeom>
          <a:solidFill>
            <a:schemeClr val="accent6">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17807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401825" y="706010"/>
            <a:ext cx="11338560"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549222" y="98827"/>
            <a:ext cx="0" cy="5562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DE6F0D0-BA87-C540-9ADB-E948FD0993AE}"/>
              </a:ext>
            </a:extLst>
          </p:cNvPr>
          <p:cNvSpPr txBox="1"/>
          <p:nvPr/>
        </p:nvSpPr>
        <p:spPr>
          <a:xfrm>
            <a:off x="401825" y="798592"/>
            <a:ext cx="11338560" cy="523220"/>
          </a:xfrm>
          <a:prstGeom prst="rect">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DOING BUSINESS RANKING 2020</a:t>
            </a:r>
          </a:p>
        </p:txBody>
      </p:sp>
      <p:pic>
        <p:nvPicPr>
          <p:cNvPr id="15" name="Picture 14">
            <a:extLst>
              <a:ext uri="{FF2B5EF4-FFF2-40B4-BE49-F238E27FC236}">
                <a16:creationId xmlns:a16="http://schemas.microsoft.com/office/drawing/2014/main" id="{D9259C5D-FED6-4556-96B9-DDE2C5C43B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775981" y="65582"/>
            <a:ext cx="721135" cy="609359"/>
          </a:xfrm>
          <a:prstGeom prst="rect">
            <a:avLst/>
          </a:prstGeom>
        </p:spPr>
      </p:pic>
      <p:sp>
        <p:nvSpPr>
          <p:cNvPr id="17" name="TextBox 16">
            <a:extLst>
              <a:ext uri="{FF2B5EF4-FFF2-40B4-BE49-F238E27FC236}">
                <a16:creationId xmlns:a16="http://schemas.microsoft.com/office/drawing/2014/main" id="{078B4CA0-094F-47FE-8C6B-1029304C3471}"/>
              </a:ext>
            </a:extLst>
          </p:cNvPr>
          <p:cNvSpPr txBox="1"/>
          <p:nvPr/>
        </p:nvSpPr>
        <p:spPr>
          <a:xfrm>
            <a:off x="507429" y="6557605"/>
            <a:ext cx="11338560" cy="107722"/>
          </a:xfrm>
          <a:prstGeom prst="rect">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20" name="Table 19"/>
          <p:cNvGraphicFramePr>
            <a:graphicFrameLocks noGrp="1"/>
          </p:cNvGraphicFramePr>
          <p:nvPr>
            <p:extLst/>
          </p:nvPr>
        </p:nvGraphicFramePr>
        <p:xfrm>
          <a:off x="407199" y="1428107"/>
          <a:ext cx="11333186" cy="4993240"/>
        </p:xfrm>
        <a:graphic>
          <a:graphicData uri="http://schemas.openxmlformats.org/drawingml/2006/table">
            <a:tbl>
              <a:tblPr firstRow="1" firstCol="1" bandRow="1">
                <a:tableStyleId>{5C22544A-7EE6-4342-B048-85BDC9FD1C3A}</a:tableStyleId>
              </a:tblPr>
              <a:tblGrid>
                <a:gridCol w="3955844">
                  <a:extLst>
                    <a:ext uri="{9D8B030D-6E8A-4147-A177-3AD203B41FA5}">
                      <a16:colId xmlns:a16="http://schemas.microsoft.com/office/drawing/2014/main" val="20000"/>
                    </a:ext>
                  </a:extLst>
                </a:gridCol>
                <a:gridCol w="2402798">
                  <a:extLst>
                    <a:ext uri="{9D8B030D-6E8A-4147-A177-3AD203B41FA5}">
                      <a16:colId xmlns:a16="http://schemas.microsoft.com/office/drawing/2014/main" val="20001"/>
                    </a:ext>
                  </a:extLst>
                </a:gridCol>
                <a:gridCol w="1689468">
                  <a:extLst>
                    <a:ext uri="{9D8B030D-6E8A-4147-A177-3AD203B41FA5}">
                      <a16:colId xmlns:a16="http://schemas.microsoft.com/office/drawing/2014/main" val="20002"/>
                    </a:ext>
                  </a:extLst>
                </a:gridCol>
                <a:gridCol w="1670696">
                  <a:extLst>
                    <a:ext uri="{9D8B030D-6E8A-4147-A177-3AD203B41FA5}">
                      <a16:colId xmlns:a16="http://schemas.microsoft.com/office/drawing/2014/main" val="20003"/>
                    </a:ext>
                  </a:extLst>
                </a:gridCol>
                <a:gridCol w="1614380">
                  <a:extLst>
                    <a:ext uri="{9D8B030D-6E8A-4147-A177-3AD203B41FA5}">
                      <a16:colId xmlns:a16="http://schemas.microsoft.com/office/drawing/2014/main" val="20004"/>
                    </a:ext>
                  </a:extLst>
                </a:gridCol>
              </a:tblGrid>
              <a:tr h="530142">
                <a:tc>
                  <a:txBody>
                    <a:bodyPr/>
                    <a:lstStyle/>
                    <a:p>
                      <a:pPr marL="0" marR="0" algn="ct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Indicator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marL="0" marR="0" algn="ct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DB20 Rank</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marL="0" marR="0" algn="ct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DB19 Rank</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marL="0" marR="0" algn="ct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DB20 Score</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marL="0" marR="0" algn="ctr">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DB19 Score</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388615">
                <a:tc>
                  <a:txBody>
                    <a:bodyPr/>
                    <a:lstStyle/>
                    <a:p>
                      <a:pPr marL="0" marR="0">
                        <a:lnSpc>
                          <a:spcPct val="107000"/>
                        </a:lnSpc>
                        <a:spcBef>
                          <a:spcPts val="0"/>
                        </a:spcBef>
                        <a:spcAft>
                          <a:spcPts val="0"/>
                        </a:spcAft>
                      </a:pPr>
                      <a:r>
                        <a:rPr lang="en-US" sz="1800" b="0" dirty="0">
                          <a:solidFill>
                            <a:schemeClr val="bg1">
                              <a:lumMod val="85000"/>
                            </a:schemeClr>
                          </a:solidFill>
                          <a:effectLst/>
                          <a:latin typeface="Arial" panose="020B0604020202020204" pitchFamily="34" charset="0"/>
                          <a:cs typeface="Arial" panose="020B0604020202020204" pitchFamily="34" charset="0"/>
                        </a:rPr>
                        <a:t>Overall - out of 190</a:t>
                      </a:r>
                      <a:endParaRPr lang="en-US" sz="1600" b="0" dirty="0">
                        <a:solidFill>
                          <a:schemeClr val="bg1">
                            <a:lumMod val="8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dirty="0">
                          <a:solidFill>
                            <a:schemeClr val="accent6">
                              <a:lumMod val="75000"/>
                            </a:schemeClr>
                          </a:solidFill>
                          <a:effectLst/>
                          <a:latin typeface="Arial" panose="020B0604020202020204" pitchFamily="34" charset="0"/>
                          <a:cs typeface="Arial" panose="020B0604020202020204" pitchFamily="34" charset="0"/>
                        </a:rPr>
                        <a:t>108</a:t>
                      </a:r>
                      <a:endParaRPr lang="en-US" sz="1600"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dirty="0">
                          <a:solidFill>
                            <a:schemeClr val="bg1">
                              <a:lumMod val="85000"/>
                            </a:schemeClr>
                          </a:solidFill>
                          <a:effectLst/>
                          <a:latin typeface="Arial" panose="020B0604020202020204" pitchFamily="34" charset="0"/>
                          <a:cs typeface="Arial" panose="020B0604020202020204" pitchFamily="34" charset="0"/>
                        </a:rPr>
                        <a:t>136</a:t>
                      </a:r>
                      <a:endParaRPr lang="en-US" sz="1600" dirty="0">
                        <a:solidFill>
                          <a:schemeClr val="bg1">
                            <a:lumMod val="8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dirty="0">
                          <a:solidFill>
                            <a:schemeClr val="accent6">
                              <a:lumMod val="75000"/>
                            </a:schemeClr>
                          </a:solidFill>
                          <a:effectLst/>
                          <a:latin typeface="Arial" panose="020B0604020202020204" pitchFamily="34" charset="0"/>
                          <a:cs typeface="Arial" panose="020B0604020202020204" pitchFamily="34" charset="0"/>
                        </a:rPr>
                        <a:t>61</a:t>
                      </a:r>
                      <a:endParaRPr lang="en-US" sz="1600"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dirty="0">
                          <a:solidFill>
                            <a:schemeClr val="bg1">
                              <a:lumMod val="85000"/>
                            </a:schemeClr>
                          </a:solidFill>
                          <a:effectLst/>
                          <a:latin typeface="Arial" panose="020B0604020202020204" pitchFamily="34" charset="0"/>
                          <a:cs typeface="Arial" panose="020B0604020202020204" pitchFamily="34" charset="0"/>
                        </a:rPr>
                        <a:t>55.31</a:t>
                      </a:r>
                      <a:endParaRPr lang="en-US" sz="1600" dirty="0">
                        <a:solidFill>
                          <a:schemeClr val="bg1">
                            <a:lumMod val="8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88615">
                <a:tc>
                  <a:txBody>
                    <a:bodyPr/>
                    <a:lstStyle/>
                    <a:p>
                      <a:pPr marL="0" marR="0">
                        <a:lnSpc>
                          <a:spcPct val="107000"/>
                        </a:lnSpc>
                        <a:spcBef>
                          <a:spcPts val="0"/>
                        </a:spcBef>
                        <a:spcAft>
                          <a:spcPts val="0"/>
                        </a:spcAft>
                      </a:pPr>
                      <a:r>
                        <a:rPr lang="en-US" sz="1800" b="0" dirty="0">
                          <a:solidFill>
                            <a:schemeClr val="bg1">
                              <a:lumMod val="85000"/>
                            </a:schemeClr>
                          </a:solidFill>
                          <a:effectLst/>
                          <a:latin typeface="Arial" panose="020B0604020202020204" pitchFamily="34" charset="0"/>
                          <a:cs typeface="Arial" panose="020B0604020202020204" pitchFamily="34" charset="0"/>
                        </a:rPr>
                        <a:t>Starting a business</a:t>
                      </a:r>
                      <a:endParaRPr lang="en-US" sz="1600" b="0" dirty="0">
                        <a:solidFill>
                          <a:schemeClr val="bg1">
                            <a:lumMod val="8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dirty="0">
                          <a:solidFill>
                            <a:schemeClr val="accent6">
                              <a:lumMod val="75000"/>
                            </a:schemeClr>
                          </a:solidFill>
                          <a:effectLst/>
                          <a:latin typeface="Arial" panose="020B0604020202020204" pitchFamily="34" charset="0"/>
                          <a:cs typeface="Arial" panose="020B0604020202020204" pitchFamily="34" charset="0"/>
                        </a:rPr>
                        <a:t>72</a:t>
                      </a:r>
                      <a:endParaRPr lang="en-US" sz="1600"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dirty="0">
                          <a:solidFill>
                            <a:schemeClr val="bg1">
                              <a:lumMod val="85000"/>
                            </a:schemeClr>
                          </a:solidFill>
                          <a:effectLst/>
                          <a:latin typeface="Arial" panose="020B0604020202020204" pitchFamily="34" charset="0"/>
                          <a:cs typeface="Arial" panose="020B0604020202020204" pitchFamily="34" charset="0"/>
                        </a:rPr>
                        <a:t>130</a:t>
                      </a:r>
                      <a:endParaRPr lang="en-US" sz="1600" dirty="0">
                        <a:solidFill>
                          <a:schemeClr val="bg1">
                            <a:lumMod val="8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dirty="0">
                          <a:solidFill>
                            <a:schemeClr val="accent6">
                              <a:lumMod val="75000"/>
                            </a:schemeClr>
                          </a:solidFill>
                          <a:effectLst/>
                          <a:latin typeface="Arial" panose="020B0604020202020204" pitchFamily="34" charset="0"/>
                          <a:cs typeface="Arial" panose="020B0604020202020204" pitchFamily="34" charset="0"/>
                        </a:rPr>
                        <a:t>89.3</a:t>
                      </a:r>
                      <a:endParaRPr lang="en-US" sz="1600"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dirty="0">
                          <a:solidFill>
                            <a:schemeClr val="bg1">
                              <a:lumMod val="85000"/>
                            </a:schemeClr>
                          </a:solidFill>
                          <a:effectLst/>
                          <a:latin typeface="Arial" panose="020B0604020202020204" pitchFamily="34" charset="0"/>
                          <a:cs typeface="Arial" panose="020B0604020202020204" pitchFamily="34" charset="0"/>
                        </a:rPr>
                        <a:t>81.89</a:t>
                      </a:r>
                      <a:endParaRPr lang="en-US" sz="1600" dirty="0">
                        <a:solidFill>
                          <a:schemeClr val="bg1">
                            <a:lumMod val="8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10241">
                <a:tc>
                  <a:txBody>
                    <a:bodyPr/>
                    <a:lstStyle/>
                    <a:p>
                      <a:pPr marL="0" marR="0">
                        <a:lnSpc>
                          <a:spcPct val="107000"/>
                        </a:lnSpc>
                        <a:spcBef>
                          <a:spcPts val="0"/>
                        </a:spcBef>
                        <a:spcAft>
                          <a:spcPts val="0"/>
                        </a:spcAft>
                      </a:pPr>
                      <a:r>
                        <a:rPr lang="en-US" sz="1800" b="0" dirty="0">
                          <a:solidFill>
                            <a:schemeClr val="bg1">
                              <a:lumMod val="85000"/>
                            </a:schemeClr>
                          </a:solidFill>
                          <a:effectLst/>
                          <a:latin typeface="Arial" panose="020B0604020202020204" pitchFamily="34" charset="0"/>
                          <a:cs typeface="Arial" panose="020B0604020202020204" pitchFamily="34" charset="0"/>
                        </a:rPr>
                        <a:t>Dealing with Construction Permits</a:t>
                      </a:r>
                      <a:endParaRPr lang="en-US" sz="1600" b="0" dirty="0">
                        <a:solidFill>
                          <a:schemeClr val="bg1">
                            <a:lumMod val="8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dirty="0">
                          <a:solidFill>
                            <a:schemeClr val="accent6">
                              <a:lumMod val="75000"/>
                            </a:schemeClr>
                          </a:solidFill>
                          <a:effectLst/>
                          <a:latin typeface="Arial" panose="020B0604020202020204" pitchFamily="34" charset="0"/>
                          <a:cs typeface="Arial" panose="020B0604020202020204" pitchFamily="34" charset="0"/>
                        </a:rPr>
                        <a:t>112</a:t>
                      </a:r>
                      <a:endParaRPr lang="en-US" sz="1600"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dirty="0">
                          <a:solidFill>
                            <a:schemeClr val="bg1">
                              <a:lumMod val="85000"/>
                            </a:schemeClr>
                          </a:solidFill>
                          <a:effectLst/>
                          <a:latin typeface="Arial" panose="020B0604020202020204" pitchFamily="34" charset="0"/>
                          <a:cs typeface="Arial" panose="020B0604020202020204" pitchFamily="34" charset="0"/>
                        </a:rPr>
                        <a:t>166</a:t>
                      </a:r>
                      <a:endParaRPr lang="en-US" sz="1600" dirty="0">
                        <a:solidFill>
                          <a:schemeClr val="bg1">
                            <a:lumMod val="8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dirty="0">
                          <a:solidFill>
                            <a:schemeClr val="accent6">
                              <a:lumMod val="75000"/>
                            </a:schemeClr>
                          </a:solidFill>
                          <a:effectLst/>
                          <a:latin typeface="Arial" panose="020B0604020202020204" pitchFamily="34" charset="0"/>
                          <a:cs typeface="Arial" panose="020B0604020202020204" pitchFamily="34" charset="0"/>
                        </a:rPr>
                        <a:t>66.5</a:t>
                      </a:r>
                      <a:endParaRPr lang="en-US" sz="1600"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dirty="0">
                          <a:solidFill>
                            <a:schemeClr val="bg1">
                              <a:lumMod val="85000"/>
                            </a:schemeClr>
                          </a:solidFill>
                          <a:effectLst/>
                          <a:latin typeface="Arial" panose="020B0604020202020204" pitchFamily="34" charset="0"/>
                          <a:cs typeface="Arial" panose="020B0604020202020204" pitchFamily="34" charset="0"/>
                        </a:rPr>
                        <a:t>53.59</a:t>
                      </a:r>
                      <a:endParaRPr lang="en-US" sz="1600" dirty="0">
                        <a:solidFill>
                          <a:schemeClr val="bg1">
                            <a:lumMod val="8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88615">
                <a:tc>
                  <a:txBody>
                    <a:bodyPr/>
                    <a:lstStyle/>
                    <a:p>
                      <a:pPr marL="0" marR="0">
                        <a:lnSpc>
                          <a:spcPct val="107000"/>
                        </a:lnSpc>
                        <a:spcBef>
                          <a:spcPts val="0"/>
                        </a:spcBef>
                        <a:spcAft>
                          <a:spcPts val="0"/>
                        </a:spcAft>
                      </a:pPr>
                      <a:r>
                        <a:rPr lang="en-US" sz="1800" b="0" dirty="0">
                          <a:solidFill>
                            <a:schemeClr val="bg1">
                              <a:lumMod val="85000"/>
                            </a:schemeClr>
                          </a:solidFill>
                          <a:effectLst/>
                          <a:latin typeface="Arial" panose="020B0604020202020204" pitchFamily="34" charset="0"/>
                          <a:cs typeface="Arial" panose="020B0604020202020204" pitchFamily="34" charset="0"/>
                        </a:rPr>
                        <a:t>Getting Electricity</a:t>
                      </a:r>
                      <a:endParaRPr lang="en-US" sz="1600" b="0" dirty="0">
                        <a:solidFill>
                          <a:schemeClr val="bg1">
                            <a:lumMod val="8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dirty="0">
                          <a:solidFill>
                            <a:schemeClr val="accent6">
                              <a:lumMod val="75000"/>
                            </a:schemeClr>
                          </a:solidFill>
                          <a:effectLst/>
                          <a:latin typeface="Arial" panose="020B0604020202020204" pitchFamily="34" charset="0"/>
                          <a:cs typeface="Arial" panose="020B0604020202020204" pitchFamily="34" charset="0"/>
                        </a:rPr>
                        <a:t>123</a:t>
                      </a:r>
                      <a:endParaRPr lang="en-US" sz="1600"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dirty="0">
                          <a:solidFill>
                            <a:schemeClr val="bg1">
                              <a:lumMod val="85000"/>
                            </a:schemeClr>
                          </a:solidFill>
                          <a:effectLst/>
                          <a:latin typeface="Arial" panose="020B0604020202020204" pitchFamily="34" charset="0"/>
                          <a:cs typeface="Arial" panose="020B0604020202020204" pitchFamily="34" charset="0"/>
                        </a:rPr>
                        <a:t>167</a:t>
                      </a:r>
                      <a:endParaRPr lang="en-US" sz="1600" dirty="0">
                        <a:solidFill>
                          <a:schemeClr val="bg1">
                            <a:lumMod val="8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dirty="0">
                          <a:solidFill>
                            <a:schemeClr val="accent6">
                              <a:lumMod val="75000"/>
                            </a:schemeClr>
                          </a:solidFill>
                          <a:effectLst/>
                          <a:latin typeface="Arial" panose="020B0604020202020204" pitchFamily="34" charset="0"/>
                          <a:cs typeface="Arial" panose="020B0604020202020204" pitchFamily="34" charset="0"/>
                        </a:rPr>
                        <a:t>64</a:t>
                      </a:r>
                      <a:endParaRPr lang="en-US" sz="1600"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dirty="0">
                          <a:solidFill>
                            <a:schemeClr val="bg1">
                              <a:lumMod val="85000"/>
                            </a:schemeClr>
                          </a:solidFill>
                          <a:effectLst/>
                          <a:latin typeface="Arial" panose="020B0604020202020204" pitchFamily="34" charset="0"/>
                          <a:cs typeface="Arial" panose="020B0604020202020204" pitchFamily="34" charset="0"/>
                        </a:rPr>
                        <a:t>44.75</a:t>
                      </a:r>
                      <a:endParaRPr lang="en-US" sz="1600" dirty="0">
                        <a:solidFill>
                          <a:schemeClr val="bg1">
                            <a:lumMod val="8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88615">
                <a:tc>
                  <a:txBody>
                    <a:bodyPr/>
                    <a:lstStyle/>
                    <a:p>
                      <a:pPr marL="0" marR="0">
                        <a:lnSpc>
                          <a:spcPct val="107000"/>
                        </a:lnSpc>
                        <a:spcBef>
                          <a:spcPts val="0"/>
                        </a:spcBef>
                        <a:spcAft>
                          <a:spcPts val="0"/>
                        </a:spcAft>
                      </a:pPr>
                      <a:r>
                        <a:rPr lang="en-US" sz="1800" b="0" dirty="0">
                          <a:solidFill>
                            <a:schemeClr val="bg1">
                              <a:lumMod val="85000"/>
                            </a:schemeClr>
                          </a:solidFill>
                          <a:effectLst/>
                          <a:latin typeface="Arial" panose="020B0604020202020204" pitchFamily="34" charset="0"/>
                          <a:cs typeface="Arial" panose="020B0604020202020204" pitchFamily="34" charset="0"/>
                        </a:rPr>
                        <a:t>Registering Property</a:t>
                      </a:r>
                      <a:endParaRPr lang="en-US" sz="1600" b="0" dirty="0">
                        <a:solidFill>
                          <a:schemeClr val="bg1">
                            <a:lumMod val="8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dirty="0">
                          <a:solidFill>
                            <a:schemeClr val="accent6">
                              <a:lumMod val="75000"/>
                            </a:schemeClr>
                          </a:solidFill>
                          <a:effectLst/>
                          <a:latin typeface="Arial" panose="020B0604020202020204" pitchFamily="34" charset="0"/>
                          <a:cs typeface="Arial" panose="020B0604020202020204" pitchFamily="34" charset="0"/>
                        </a:rPr>
                        <a:t>151</a:t>
                      </a:r>
                      <a:endParaRPr lang="en-US" sz="1600"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dirty="0">
                          <a:solidFill>
                            <a:schemeClr val="bg1">
                              <a:lumMod val="85000"/>
                            </a:schemeClr>
                          </a:solidFill>
                          <a:effectLst/>
                          <a:latin typeface="Arial" panose="020B0604020202020204" pitchFamily="34" charset="0"/>
                          <a:cs typeface="Arial" panose="020B0604020202020204" pitchFamily="34" charset="0"/>
                        </a:rPr>
                        <a:t>161</a:t>
                      </a:r>
                      <a:endParaRPr lang="en-US" sz="1600" dirty="0">
                        <a:solidFill>
                          <a:schemeClr val="bg1">
                            <a:lumMod val="8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dirty="0">
                          <a:solidFill>
                            <a:schemeClr val="accent6">
                              <a:lumMod val="75000"/>
                            </a:schemeClr>
                          </a:solidFill>
                          <a:effectLst/>
                          <a:latin typeface="Arial" panose="020B0604020202020204" pitchFamily="34" charset="0"/>
                          <a:cs typeface="Arial" panose="020B0604020202020204" pitchFamily="34" charset="0"/>
                        </a:rPr>
                        <a:t>48.6</a:t>
                      </a:r>
                      <a:endParaRPr lang="en-US" sz="1600"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dirty="0">
                          <a:solidFill>
                            <a:schemeClr val="bg1">
                              <a:lumMod val="85000"/>
                            </a:schemeClr>
                          </a:solidFill>
                          <a:effectLst/>
                          <a:latin typeface="Arial" panose="020B0604020202020204" pitchFamily="34" charset="0"/>
                          <a:cs typeface="Arial" panose="020B0604020202020204" pitchFamily="34" charset="0"/>
                        </a:rPr>
                        <a:t>45.63</a:t>
                      </a:r>
                      <a:endParaRPr lang="en-US" sz="1600" dirty="0">
                        <a:solidFill>
                          <a:schemeClr val="bg1">
                            <a:lumMod val="8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88615">
                <a:tc>
                  <a:txBody>
                    <a:bodyPr/>
                    <a:lstStyle/>
                    <a:p>
                      <a:pPr marL="0" marR="0">
                        <a:lnSpc>
                          <a:spcPct val="107000"/>
                        </a:lnSpc>
                        <a:spcBef>
                          <a:spcPts val="0"/>
                        </a:spcBef>
                        <a:spcAft>
                          <a:spcPts val="0"/>
                        </a:spcAft>
                      </a:pPr>
                      <a:r>
                        <a:rPr lang="en-US" sz="1800" b="0" dirty="0">
                          <a:solidFill>
                            <a:schemeClr val="bg1">
                              <a:lumMod val="85000"/>
                            </a:schemeClr>
                          </a:solidFill>
                          <a:effectLst/>
                          <a:latin typeface="Arial" panose="020B0604020202020204" pitchFamily="34" charset="0"/>
                          <a:cs typeface="Arial" panose="020B0604020202020204" pitchFamily="34" charset="0"/>
                        </a:rPr>
                        <a:t>Getting Credit</a:t>
                      </a:r>
                      <a:endParaRPr lang="en-US" sz="1600" b="0" dirty="0">
                        <a:solidFill>
                          <a:schemeClr val="bg1">
                            <a:lumMod val="8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dirty="0">
                          <a:solidFill>
                            <a:srgbClr val="FF0000"/>
                          </a:solidFill>
                          <a:effectLst/>
                          <a:latin typeface="Arial" panose="020B0604020202020204" pitchFamily="34" charset="0"/>
                          <a:cs typeface="Arial" panose="020B0604020202020204" pitchFamily="34" charset="0"/>
                        </a:rPr>
                        <a:t>119</a:t>
                      </a:r>
                      <a:endParaRPr lang="en-US" sz="16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dirty="0">
                          <a:solidFill>
                            <a:schemeClr val="bg1">
                              <a:lumMod val="85000"/>
                            </a:schemeClr>
                          </a:solidFill>
                          <a:effectLst/>
                          <a:latin typeface="Arial" panose="020B0604020202020204" pitchFamily="34" charset="0"/>
                          <a:cs typeface="Arial" panose="020B0604020202020204" pitchFamily="34" charset="0"/>
                        </a:rPr>
                        <a:t>112</a:t>
                      </a:r>
                      <a:endParaRPr lang="en-US" sz="1600" dirty="0">
                        <a:solidFill>
                          <a:schemeClr val="bg1">
                            <a:lumMod val="8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dirty="0">
                          <a:solidFill>
                            <a:schemeClr val="bg1">
                              <a:lumMod val="85000"/>
                            </a:schemeClr>
                          </a:solidFill>
                          <a:effectLst/>
                          <a:latin typeface="Arial" panose="020B0604020202020204" pitchFamily="34" charset="0"/>
                          <a:cs typeface="Arial" panose="020B0604020202020204" pitchFamily="34" charset="0"/>
                        </a:rPr>
                        <a:t>45</a:t>
                      </a:r>
                      <a:endParaRPr lang="en-US" sz="1600" dirty="0">
                        <a:solidFill>
                          <a:schemeClr val="bg1">
                            <a:lumMod val="8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dirty="0">
                          <a:solidFill>
                            <a:schemeClr val="bg1">
                              <a:lumMod val="85000"/>
                            </a:schemeClr>
                          </a:solidFill>
                          <a:effectLst/>
                          <a:latin typeface="Arial" panose="020B0604020202020204" pitchFamily="34" charset="0"/>
                          <a:cs typeface="Arial" panose="020B0604020202020204" pitchFamily="34" charset="0"/>
                        </a:rPr>
                        <a:t>45</a:t>
                      </a:r>
                      <a:endParaRPr lang="en-US" sz="1600" dirty="0">
                        <a:solidFill>
                          <a:schemeClr val="bg1">
                            <a:lumMod val="8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455322">
                <a:tc>
                  <a:txBody>
                    <a:bodyPr/>
                    <a:lstStyle/>
                    <a:p>
                      <a:pPr marL="0" marR="0">
                        <a:lnSpc>
                          <a:spcPct val="107000"/>
                        </a:lnSpc>
                        <a:spcBef>
                          <a:spcPts val="0"/>
                        </a:spcBef>
                        <a:spcAft>
                          <a:spcPts val="0"/>
                        </a:spcAft>
                      </a:pPr>
                      <a:r>
                        <a:rPr lang="en-US" sz="1800" b="0" dirty="0">
                          <a:solidFill>
                            <a:schemeClr val="bg1">
                              <a:lumMod val="85000"/>
                            </a:schemeClr>
                          </a:solidFill>
                          <a:effectLst/>
                          <a:latin typeface="Arial" panose="020B0604020202020204" pitchFamily="34" charset="0"/>
                          <a:cs typeface="Arial" panose="020B0604020202020204" pitchFamily="34" charset="0"/>
                        </a:rPr>
                        <a:t>Protecting Minority Investors</a:t>
                      </a:r>
                      <a:endParaRPr lang="en-US" sz="1600" b="0" dirty="0">
                        <a:solidFill>
                          <a:schemeClr val="bg1">
                            <a:lumMod val="8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dirty="0">
                          <a:solidFill>
                            <a:srgbClr val="FF0000"/>
                          </a:solidFill>
                          <a:effectLst/>
                          <a:latin typeface="Arial" panose="020B0604020202020204" pitchFamily="34" charset="0"/>
                          <a:cs typeface="Arial" panose="020B0604020202020204" pitchFamily="34" charset="0"/>
                        </a:rPr>
                        <a:t>28</a:t>
                      </a:r>
                      <a:endParaRPr lang="en-US" sz="16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dirty="0">
                          <a:solidFill>
                            <a:schemeClr val="bg1">
                              <a:lumMod val="85000"/>
                            </a:schemeClr>
                          </a:solidFill>
                          <a:effectLst/>
                          <a:latin typeface="Arial" panose="020B0604020202020204" pitchFamily="34" charset="0"/>
                          <a:cs typeface="Arial" panose="020B0604020202020204" pitchFamily="34" charset="0"/>
                        </a:rPr>
                        <a:t>26</a:t>
                      </a:r>
                      <a:endParaRPr lang="en-US" sz="1600" dirty="0">
                        <a:solidFill>
                          <a:schemeClr val="bg1">
                            <a:lumMod val="8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dirty="0">
                          <a:solidFill>
                            <a:schemeClr val="accent6">
                              <a:lumMod val="75000"/>
                            </a:schemeClr>
                          </a:solidFill>
                          <a:effectLst/>
                          <a:latin typeface="Arial" panose="020B0604020202020204" pitchFamily="34" charset="0"/>
                          <a:cs typeface="Arial" panose="020B0604020202020204" pitchFamily="34" charset="0"/>
                        </a:rPr>
                        <a:t>72</a:t>
                      </a:r>
                      <a:endParaRPr lang="en-US" sz="1600"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dirty="0">
                          <a:solidFill>
                            <a:schemeClr val="bg1">
                              <a:lumMod val="85000"/>
                            </a:schemeClr>
                          </a:solidFill>
                          <a:effectLst/>
                          <a:latin typeface="Arial" panose="020B0604020202020204" pitchFamily="34" charset="0"/>
                          <a:cs typeface="Arial" panose="020B0604020202020204" pitchFamily="34" charset="0"/>
                        </a:rPr>
                        <a:t>71.67</a:t>
                      </a:r>
                      <a:endParaRPr lang="en-US" sz="1600" dirty="0">
                        <a:solidFill>
                          <a:schemeClr val="bg1">
                            <a:lumMod val="8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88615">
                <a:tc>
                  <a:txBody>
                    <a:bodyPr/>
                    <a:lstStyle/>
                    <a:p>
                      <a:pPr marL="0" marR="0">
                        <a:lnSpc>
                          <a:spcPct val="107000"/>
                        </a:lnSpc>
                        <a:spcBef>
                          <a:spcPts val="0"/>
                        </a:spcBef>
                        <a:spcAft>
                          <a:spcPts val="0"/>
                        </a:spcAft>
                      </a:pPr>
                      <a:r>
                        <a:rPr lang="en-US" sz="1800" b="0" dirty="0">
                          <a:solidFill>
                            <a:schemeClr val="bg1">
                              <a:lumMod val="85000"/>
                            </a:schemeClr>
                          </a:solidFill>
                          <a:effectLst/>
                          <a:latin typeface="Arial" panose="020B0604020202020204" pitchFamily="34" charset="0"/>
                          <a:cs typeface="Arial" panose="020B0604020202020204" pitchFamily="34" charset="0"/>
                        </a:rPr>
                        <a:t>Paying Taxes</a:t>
                      </a:r>
                      <a:endParaRPr lang="en-US" sz="1600" b="0" dirty="0">
                        <a:solidFill>
                          <a:schemeClr val="bg1">
                            <a:lumMod val="8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dirty="0">
                          <a:solidFill>
                            <a:schemeClr val="accent6">
                              <a:lumMod val="75000"/>
                            </a:schemeClr>
                          </a:solidFill>
                          <a:effectLst/>
                          <a:latin typeface="Arial" panose="020B0604020202020204" pitchFamily="34" charset="0"/>
                          <a:cs typeface="Arial" panose="020B0604020202020204" pitchFamily="34" charset="0"/>
                        </a:rPr>
                        <a:t>161</a:t>
                      </a:r>
                      <a:endParaRPr lang="en-US" sz="1600"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dirty="0">
                          <a:solidFill>
                            <a:schemeClr val="bg1">
                              <a:lumMod val="85000"/>
                            </a:schemeClr>
                          </a:solidFill>
                          <a:effectLst/>
                          <a:latin typeface="Arial" panose="020B0604020202020204" pitchFamily="34" charset="0"/>
                          <a:cs typeface="Arial" panose="020B0604020202020204" pitchFamily="34" charset="0"/>
                        </a:rPr>
                        <a:t>173</a:t>
                      </a:r>
                      <a:endParaRPr lang="en-US" sz="1600" dirty="0">
                        <a:solidFill>
                          <a:schemeClr val="bg1">
                            <a:lumMod val="8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dirty="0">
                          <a:solidFill>
                            <a:schemeClr val="accent6">
                              <a:lumMod val="75000"/>
                            </a:schemeClr>
                          </a:solidFill>
                          <a:effectLst/>
                          <a:latin typeface="Arial" panose="020B0604020202020204" pitchFamily="34" charset="0"/>
                          <a:cs typeface="Arial" panose="020B0604020202020204" pitchFamily="34" charset="0"/>
                        </a:rPr>
                        <a:t>52.9</a:t>
                      </a:r>
                      <a:endParaRPr lang="en-US" sz="1600"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dirty="0">
                          <a:solidFill>
                            <a:schemeClr val="bg1">
                              <a:lumMod val="85000"/>
                            </a:schemeClr>
                          </a:solidFill>
                          <a:effectLst/>
                          <a:latin typeface="Arial" panose="020B0604020202020204" pitchFamily="34" charset="0"/>
                          <a:cs typeface="Arial" panose="020B0604020202020204" pitchFamily="34" charset="0"/>
                        </a:rPr>
                        <a:t>47.05</a:t>
                      </a:r>
                      <a:endParaRPr lang="en-US" sz="1600" dirty="0">
                        <a:solidFill>
                          <a:schemeClr val="bg1">
                            <a:lumMod val="8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88615">
                <a:tc>
                  <a:txBody>
                    <a:bodyPr/>
                    <a:lstStyle/>
                    <a:p>
                      <a:pPr marL="0" marR="0">
                        <a:lnSpc>
                          <a:spcPct val="107000"/>
                        </a:lnSpc>
                        <a:spcBef>
                          <a:spcPts val="0"/>
                        </a:spcBef>
                        <a:spcAft>
                          <a:spcPts val="0"/>
                        </a:spcAft>
                      </a:pPr>
                      <a:r>
                        <a:rPr lang="en-US" sz="1800" b="0" dirty="0">
                          <a:solidFill>
                            <a:schemeClr val="bg1">
                              <a:lumMod val="85000"/>
                            </a:schemeClr>
                          </a:solidFill>
                          <a:effectLst/>
                          <a:latin typeface="Arial" panose="020B0604020202020204" pitchFamily="34" charset="0"/>
                          <a:cs typeface="Arial" panose="020B0604020202020204" pitchFamily="34" charset="0"/>
                        </a:rPr>
                        <a:t>Trading Across Borders</a:t>
                      </a:r>
                      <a:endParaRPr lang="en-US" sz="1600" b="0" dirty="0">
                        <a:solidFill>
                          <a:schemeClr val="bg1">
                            <a:lumMod val="8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dirty="0">
                          <a:solidFill>
                            <a:schemeClr val="accent6">
                              <a:lumMod val="75000"/>
                            </a:schemeClr>
                          </a:solidFill>
                          <a:effectLst/>
                          <a:latin typeface="Arial" panose="020B0604020202020204" pitchFamily="34" charset="0"/>
                          <a:cs typeface="Arial" panose="020B0604020202020204" pitchFamily="34" charset="0"/>
                        </a:rPr>
                        <a:t>111</a:t>
                      </a:r>
                      <a:endParaRPr lang="en-US" sz="1600"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dirty="0">
                          <a:solidFill>
                            <a:schemeClr val="bg1">
                              <a:lumMod val="85000"/>
                            </a:schemeClr>
                          </a:solidFill>
                          <a:effectLst/>
                          <a:latin typeface="Arial" panose="020B0604020202020204" pitchFamily="34" charset="0"/>
                          <a:cs typeface="Arial" panose="020B0604020202020204" pitchFamily="34" charset="0"/>
                        </a:rPr>
                        <a:t>142</a:t>
                      </a:r>
                      <a:endParaRPr lang="en-US" sz="1600" dirty="0">
                        <a:solidFill>
                          <a:schemeClr val="bg1">
                            <a:lumMod val="8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dirty="0">
                          <a:solidFill>
                            <a:schemeClr val="accent6">
                              <a:lumMod val="75000"/>
                            </a:schemeClr>
                          </a:solidFill>
                          <a:effectLst/>
                          <a:latin typeface="Arial" panose="020B0604020202020204" pitchFamily="34" charset="0"/>
                          <a:cs typeface="Arial" panose="020B0604020202020204" pitchFamily="34" charset="0"/>
                        </a:rPr>
                        <a:t>68.8</a:t>
                      </a:r>
                      <a:endParaRPr lang="en-US" sz="1600"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dirty="0">
                          <a:solidFill>
                            <a:schemeClr val="bg1">
                              <a:lumMod val="85000"/>
                            </a:schemeClr>
                          </a:solidFill>
                          <a:effectLst/>
                          <a:latin typeface="Arial" panose="020B0604020202020204" pitchFamily="34" charset="0"/>
                          <a:cs typeface="Arial" panose="020B0604020202020204" pitchFamily="34" charset="0"/>
                        </a:rPr>
                        <a:t>60.12</a:t>
                      </a:r>
                      <a:endParaRPr lang="en-US" sz="1600" dirty="0">
                        <a:solidFill>
                          <a:schemeClr val="bg1">
                            <a:lumMod val="8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388615">
                <a:tc>
                  <a:txBody>
                    <a:bodyPr/>
                    <a:lstStyle/>
                    <a:p>
                      <a:pPr marL="0" marR="0">
                        <a:lnSpc>
                          <a:spcPct val="107000"/>
                        </a:lnSpc>
                        <a:spcBef>
                          <a:spcPts val="0"/>
                        </a:spcBef>
                        <a:spcAft>
                          <a:spcPts val="0"/>
                        </a:spcAft>
                      </a:pPr>
                      <a:r>
                        <a:rPr lang="en-US" sz="1800" b="0" dirty="0">
                          <a:solidFill>
                            <a:schemeClr val="bg1">
                              <a:lumMod val="85000"/>
                            </a:schemeClr>
                          </a:solidFill>
                          <a:effectLst/>
                          <a:latin typeface="Arial" panose="020B0604020202020204" pitchFamily="34" charset="0"/>
                          <a:cs typeface="Arial" panose="020B0604020202020204" pitchFamily="34" charset="0"/>
                        </a:rPr>
                        <a:t>Enforcing Contracts </a:t>
                      </a:r>
                      <a:endParaRPr lang="en-US" sz="1600" b="0" dirty="0">
                        <a:solidFill>
                          <a:schemeClr val="bg1">
                            <a:lumMod val="8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dirty="0">
                          <a:solidFill>
                            <a:schemeClr val="bg1">
                              <a:lumMod val="85000"/>
                            </a:schemeClr>
                          </a:solidFill>
                          <a:effectLst/>
                          <a:latin typeface="Arial" panose="020B0604020202020204" pitchFamily="34" charset="0"/>
                          <a:cs typeface="Arial" panose="020B0604020202020204" pitchFamily="34" charset="0"/>
                        </a:rPr>
                        <a:t>156</a:t>
                      </a:r>
                      <a:endParaRPr lang="en-US" sz="1600" dirty="0">
                        <a:solidFill>
                          <a:schemeClr val="bg1">
                            <a:lumMod val="8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dirty="0">
                          <a:solidFill>
                            <a:schemeClr val="bg1">
                              <a:lumMod val="85000"/>
                            </a:schemeClr>
                          </a:solidFill>
                          <a:effectLst/>
                          <a:latin typeface="Arial" panose="020B0604020202020204" pitchFamily="34" charset="0"/>
                          <a:cs typeface="Arial" panose="020B0604020202020204" pitchFamily="34" charset="0"/>
                        </a:rPr>
                        <a:t>156</a:t>
                      </a:r>
                      <a:endParaRPr lang="en-US" sz="1600" dirty="0">
                        <a:solidFill>
                          <a:schemeClr val="bg1">
                            <a:lumMod val="8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dirty="0">
                          <a:solidFill>
                            <a:schemeClr val="accent6">
                              <a:lumMod val="75000"/>
                            </a:schemeClr>
                          </a:solidFill>
                          <a:effectLst/>
                          <a:latin typeface="Arial" panose="020B0604020202020204" pitchFamily="34" charset="0"/>
                          <a:cs typeface="Arial" panose="020B0604020202020204" pitchFamily="34" charset="0"/>
                        </a:rPr>
                        <a:t>43.5</a:t>
                      </a:r>
                      <a:endParaRPr lang="en-US" sz="1600"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dirty="0">
                          <a:solidFill>
                            <a:schemeClr val="bg1">
                              <a:lumMod val="85000"/>
                            </a:schemeClr>
                          </a:solidFill>
                          <a:effectLst/>
                          <a:latin typeface="Arial" panose="020B0604020202020204" pitchFamily="34" charset="0"/>
                          <a:cs typeface="Arial" panose="020B0604020202020204" pitchFamily="34" charset="0"/>
                        </a:rPr>
                        <a:t>43.49</a:t>
                      </a:r>
                      <a:endParaRPr lang="en-US" sz="1600" dirty="0">
                        <a:solidFill>
                          <a:schemeClr val="bg1">
                            <a:lumMod val="8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388615">
                <a:tc>
                  <a:txBody>
                    <a:bodyPr/>
                    <a:lstStyle/>
                    <a:p>
                      <a:pPr marL="0" marR="0">
                        <a:lnSpc>
                          <a:spcPct val="107000"/>
                        </a:lnSpc>
                        <a:spcBef>
                          <a:spcPts val="0"/>
                        </a:spcBef>
                        <a:spcAft>
                          <a:spcPts val="0"/>
                        </a:spcAft>
                      </a:pPr>
                      <a:r>
                        <a:rPr lang="en-US" sz="1800" b="0" dirty="0">
                          <a:solidFill>
                            <a:schemeClr val="bg1">
                              <a:lumMod val="85000"/>
                            </a:schemeClr>
                          </a:solidFill>
                          <a:effectLst/>
                          <a:latin typeface="Arial" panose="020B0604020202020204" pitchFamily="34" charset="0"/>
                          <a:cs typeface="Arial" panose="020B0604020202020204" pitchFamily="34" charset="0"/>
                        </a:rPr>
                        <a:t>Resolving Insolvency</a:t>
                      </a:r>
                      <a:endParaRPr lang="en-US" sz="1600" b="0" dirty="0">
                        <a:solidFill>
                          <a:schemeClr val="bg1">
                            <a:lumMod val="8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dirty="0">
                          <a:solidFill>
                            <a:srgbClr val="FF0000"/>
                          </a:solidFill>
                          <a:effectLst/>
                          <a:latin typeface="Arial" panose="020B0604020202020204" pitchFamily="34" charset="0"/>
                          <a:cs typeface="Arial" panose="020B0604020202020204" pitchFamily="34" charset="0"/>
                        </a:rPr>
                        <a:t>58</a:t>
                      </a:r>
                      <a:endParaRPr lang="en-US" sz="16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dirty="0">
                          <a:solidFill>
                            <a:schemeClr val="bg1">
                              <a:lumMod val="85000"/>
                            </a:schemeClr>
                          </a:solidFill>
                          <a:effectLst/>
                          <a:latin typeface="Arial" panose="020B0604020202020204" pitchFamily="34" charset="0"/>
                          <a:cs typeface="Arial" panose="020B0604020202020204" pitchFamily="34" charset="0"/>
                        </a:rPr>
                        <a:t>53</a:t>
                      </a:r>
                      <a:endParaRPr lang="en-US" sz="1600" dirty="0">
                        <a:solidFill>
                          <a:schemeClr val="bg1">
                            <a:lumMod val="8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dirty="0">
                          <a:solidFill>
                            <a:srgbClr val="FF0000"/>
                          </a:solidFill>
                          <a:effectLst/>
                          <a:latin typeface="Arial" panose="020B0604020202020204" pitchFamily="34" charset="0"/>
                          <a:cs typeface="Arial" panose="020B0604020202020204" pitchFamily="34" charset="0"/>
                        </a:rPr>
                        <a:t>59</a:t>
                      </a:r>
                      <a:endParaRPr lang="en-US" sz="16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dirty="0">
                          <a:solidFill>
                            <a:schemeClr val="bg1">
                              <a:lumMod val="85000"/>
                            </a:schemeClr>
                          </a:solidFill>
                          <a:effectLst/>
                          <a:latin typeface="Arial" panose="020B0604020202020204" pitchFamily="34" charset="0"/>
                          <a:cs typeface="Arial" panose="020B0604020202020204" pitchFamily="34" charset="0"/>
                        </a:rPr>
                        <a:t>59.86</a:t>
                      </a:r>
                      <a:endParaRPr lang="en-US" sz="1600" dirty="0">
                        <a:solidFill>
                          <a:schemeClr val="bg1">
                            <a:lumMod val="8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bl>
          </a:graphicData>
        </a:graphic>
      </p:graphicFrame>
      <p:sp>
        <p:nvSpPr>
          <p:cNvPr id="21" name="Up Arrow 20"/>
          <p:cNvSpPr/>
          <p:nvPr/>
        </p:nvSpPr>
        <p:spPr>
          <a:xfrm>
            <a:off x="5116068" y="2088518"/>
            <a:ext cx="137160" cy="164592"/>
          </a:xfrm>
          <a:prstGeom prst="upArrow">
            <a:avLst/>
          </a:prstGeom>
          <a:solidFill>
            <a:schemeClr val="accent6">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2" name="Up Arrow 21"/>
          <p:cNvSpPr/>
          <p:nvPr/>
        </p:nvSpPr>
        <p:spPr>
          <a:xfrm>
            <a:off x="5116068" y="2468663"/>
            <a:ext cx="137160" cy="164592"/>
          </a:xfrm>
          <a:prstGeom prst="upArrow">
            <a:avLst/>
          </a:prstGeom>
          <a:solidFill>
            <a:schemeClr val="accent6">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Up Arrow 22"/>
          <p:cNvSpPr/>
          <p:nvPr/>
        </p:nvSpPr>
        <p:spPr>
          <a:xfrm>
            <a:off x="5116068" y="2855224"/>
            <a:ext cx="137160" cy="164592"/>
          </a:xfrm>
          <a:prstGeom prst="upArrow">
            <a:avLst/>
          </a:prstGeom>
          <a:solidFill>
            <a:schemeClr val="accent6">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4" name="Up Arrow 23"/>
          <p:cNvSpPr/>
          <p:nvPr/>
        </p:nvSpPr>
        <p:spPr>
          <a:xfrm>
            <a:off x="5116068" y="3384920"/>
            <a:ext cx="137160" cy="164592"/>
          </a:xfrm>
          <a:prstGeom prst="upArrow">
            <a:avLst/>
          </a:prstGeom>
          <a:solidFill>
            <a:schemeClr val="accent6">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5" name="Up Arrow 24"/>
          <p:cNvSpPr/>
          <p:nvPr/>
        </p:nvSpPr>
        <p:spPr>
          <a:xfrm>
            <a:off x="5116068" y="3775116"/>
            <a:ext cx="137160" cy="164592"/>
          </a:xfrm>
          <a:prstGeom prst="upArrow">
            <a:avLst/>
          </a:prstGeom>
          <a:solidFill>
            <a:schemeClr val="accent6">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6" name="Up Arrow 25"/>
          <p:cNvSpPr/>
          <p:nvPr/>
        </p:nvSpPr>
        <p:spPr>
          <a:xfrm>
            <a:off x="5184648" y="4971263"/>
            <a:ext cx="137160" cy="164592"/>
          </a:xfrm>
          <a:prstGeom prst="upArrow">
            <a:avLst/>
          </a:prstGeom>
          <a:solidFill>
            <a:schemeClr val="accent6">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Up Arrow 26"/>
          <p:cNvSpPr/>
          <p:nvPr/>
        </p:nvSpPr>
        <p:spPr>
          <a:xfrm>
            <a:off x="5163637" y="5344945"/>
            <a:ext cx="137160" cy="164592"/>
          </a:xfrm>
          <a:prstGeom prst="upArrow">
            <a:avLst/>
          </a:prstGeom>
          <a:solidFill>
            <a:schemeClr val="accent6">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8" name="Down Arrow 27"/>
          <p:cNvSpPr/>
          <p:nvPr/>
        </p:nvSpPr>
        <p:spPr>
          <a:xfrm>
            <a:off x="5116068" y="4137036"/>
            <a:ext cx="137160" cy="23018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9" name="Down Arrow 28"/>
          <p:cNvSpPr/>
          <p:nvPr/>
        </p:nvSpPr>
        <p:spPr>
          <a:xfrm>
            <a:off x="5122541" y="4482486"/>
            <a:ext cx="137160" cy="23018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0" name="Down Arrow 29"/>
          <p:cNvSpPr/>
          <p:nvPr/>
        </p:nvSpPr>
        <p:spPr>
          <a:xfrm>
            <a:off x="5184648" y="6046729"/>
            <a:ext cx="137160" cy="23018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1" name="TextBox 30">
            <a:extLst>
              <a:ext uri="{FF2B5EF4-FFF2-40B4-BE49-F238E27FC236}">
                <a16:creationId xmlns:a16="http://schemas.microsoft.com/office/drawing/2014/main" id="{F3F15688-DCF1-4911-8026-0FAF2EBA2A3C}"/>
              </a:ext>
            </a:extLst>
          </p:cNvPr>
          <p:cNvSpPr txBox="1"/>
          <p:nvPr/>
        </p:nvSpPr>
        <p:spPr>
          <a:xfrm>
            <a:off x="3601329" y="223548"/>
            <a:ext cx="813905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Industries, Commerce, Investment &amp; Skills Development Department, Government of Punjab</a:t>
            </a:r>
          </a:p>
        </p:txBody>
      </p:sp>
    </p:spTree>
    <p:extLst>
      <p:ext uri="{BB962C8B-B14F-4D97-AF65-F5344CB8AC3E}">
        <p14:creationId xmlns:p14="http://schemas.microsoft.com/office/powerpoint/2010/main" val="670197696"/>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078B4CA0-094F-47FE-8C6B-1029304C3471}"/>
              </a:ext>
            </a:extLst>
          </p:cNvPr>
          <p:cNvSpPr txBox="1"/>
          <p:nvPr/>
        </p:nvSpPr>
        <p:spPr>
          <a:xfrm>
            <a:off x="507429" y="6557605"/>
            <a:ext cx="11338560" cy="107722"/>
          </a:xfrm>
          <a:prstGeom prst="rect">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endParaRPr lang="en-US" sz="100" dirty="0">
              <a:solidFill>
                <a:schemeClr val="bg1"/>
              </a:solidFill>
              <a:latin typeface="Arial" panose="020B0604020202020204" pitchFamily="34" charset="0"/>
              <a:cs typeface="Arial" panose="020B0604020202020204" pitchFamily="34" charset="0"/>
            </a:endParaRPr>
          </a:p>
        </p:txBody>
      </p:sp>
      <p:sp>
        <p:nvSpPr>
          <p:cNvPr id="19" name="Content Placeholder 2">
            <a:extLst>
              <a:ext uri="{FF2B5EF4-FFF2-40B4-BE49-F238E27FC236}">
                <a16:creationId xmlns:a16="http://schemas.microsoft.com/office/drawing/2014/main" id="{0CAE0F3C-7791-4254-B52E-230330B493D7}"/>
              </a:ext>
            </a:extLst>
          </p:cNvPr>
          <p:cNvSpPr>
            <a:spLocks noGrp="1"/>
          </p:cNvSpPr>
          <p:nvPr>
            <p:ph idx="1"/>
          </p:nvPr>
        </p:nvSpPr>
        <p:spPr>
          <a:xfrm>
            <a:off x="401826" y="882836"/>
            <a:ext cx="11612948" cy="5639883"/>
          </a:xfrm>
        </p:spPr>
        <p:txBody>
          <a:bodyPr>
            <a:noAutofit/>
          </a:bodyPr>
          <a:lstStyle/>
          <a:p>
            <a:pPr marL="0" marR="0" indent="0">
              <a:spcBef>
                <a:spcPts val="0"/>
              </a:spcBef>
              <a:spcAft>
                <a:spcPts val="0"/>
              </a:spcAft>
              <a:buNone/>
            </a:pPr>
            <a:endParaRPr lang="en-US" sz="2000" b="1" dirty="0">
              <a:latin typeface="Arial" panose="020B0604020202020204" pitchFamily="34" charset="0"/>
              <a:ea typeface="Times New Roman" panose="02020603050405020304" pitchFamily="18" charset="0"/>
              <a:cs typeface="Arial" panose="020B0604020202020204" pitchFamily="34" charset="0"/>
            </a:endParaRPr>
          </a:p>
          <a:p>
            <a:pPr marL="0" marR="0" indent="0">
              <a:spcBef>
                <a:spcPts val="0"/>
              </a:spcBef>
              <a:spcAft>
                <a:spcPts val="0"/>
              </a:spcAft>
              <a:buNone/>
            </a:pPr>
            <a:r>
              <a:rPr lang="en-US" sz="2000" b="1" dirty="0">
                <a:effectLst/>
                <a:latin typeface="Arial" panose="020B0604020202020204" pitchFamily="34" charset="0"/>
                <a:ea typeface="Times New Roman" panose="02020603050405020304" pitchFamily="18" charset="0"/>
                <a:cs typeface="Arial" panose="020B0604020202020204" pitchFamily="34" charset="0"/>
              </a:rPr>
              <a:t>Provincial Government</a:t>
            </a:r>
          </a:p>
          <a:p>
            <a:pPr marL="1087438">
              <a:lnSpc>
                <a:spcPct val="100000"/>
              </a:lnSpc>
              <a:spcBef>
                <a:spcPts val="0"/>
              </a:spcBef>
            </a:pPr>
            <a:r>
              <a:rPr lang="en-US" sz="2000" dirty="0">
                <a:effectLst/>
                <a:latin typeface="Arial" panose="020B0604020202020204" pitchFamily="34" charset="0"/>
                <a:ea typeface="Times New Roman" panose="02020603050405020304" pitchFamily="18" charset="0"/>
                <a:cs typeface="Arial" panose="020B0604020202020204" pitchFamily="34" charset="0"/>
              </a:rPr>
              <a:t>Industries, Commerce &amp; Investment Department – Lead Agency</a:t>
            </a:r>
          </a:p>
          <a:p>
            <a:pPr marL="1087438">
              <a:lnSpc>
                <a:spcPct val="100000"/>
              </a:lnSpc>
              <a:spcBef>
                <a:spcPts val="0"/>
              </a:spcBef>
            </a:pPr>
            <a:r>
              <a:rPr lang="en-US" sz="2000" dirty="0">
                <a:effectLst/>
                <a:latin typeface="Arial" panose="020B0604020202020204" pitchFamily="34" charset="0"/>
                <a:ea typeface="Times New Roman" panose="02020603050405020304" pitchFamily="18" charset="0"/>
                <a:cs typeface="Arial" panose="020B0604020202020204" pitchFamily="34" charset="0"/>
              </a:rPr>
              <a:t>Labour &amp; Human Resource Department</a:t>
            </a:r>
          </a:p>
          <a:p>
            <a:pPr marL="1087438">
              <a:lnSpc>
                <a:spcPct val="100000"/>
              </a:lnSpc>
              <a:spcBef>
                <a:spcPts val="0"/>
              </a:spcBef>
            </a:pPr>
            <a:r>
              <a:rPr lang="en-US" sz="2000" dirty="0">
                <a:effectLst/>
                <a:latin typeface="Arial" panose="020B0604020202020204" pitchFamily="34" charset="0"/>
                <a:ea typeface="Times New Roman" panose="02020603050405020304" pitchFamily="18" charset="0"/>
                <a:cs typeface="Arial" panose="020B0604020202020204" pitchFamily="34" charset="0"/>
              </a:rPr>
              <a:t>Punjab Employee Social Security Institution</a:t>
            </a:r>
          </a:p>
          <a:p>
            <a:pPr marL="1087438">
              <a:lnSpc>
                <a:spcPct val="100000"/>
              </a:lnSpc>
              <a:spcBef>
                <a:spcPts val="0"/>
              </a:spcBef>
            </a:pPr>
            <a:r>
              <a:rPr lang="en-US" sz="2000" dirty="0">
                <a:effectLst/>
                <a:latin typeface="Arial" panose="020B0604020202020204" pitchFamily="34" charset="0"/>
                <a:ea typeface="Times New Roman" panose="02020603050405020304" pitchFamily="18" charset="0"/>
                <a:cs typeface="Arial" panose="020B0604020202020204" pitchFamily="34" charset="0"/>
              </a:rPr>
              <a:t>Excise &amp; Taxation Department</a:t>
            </a:r>
          </a:p>
          <a:p>
            <a:pPr marL="1087438">
              <a:lnSpc>
                <a:spcPct val="100000"/>
              </a:lnSpc>
              <a:spcBef>
                <a:spcPts val="0"/>
              </a:spcBef>
            </a:pPr>
            <a:r>
              <a:rPr lang="en-US" sz="2000" dirty="0">
                <a:effectLst/>
                <a:latin typeface="Arial" panose="020B0604020202020204" pitchFamily="34" charset="0"/>
                <a:ea typeface="Times New Roman" panose="02020603050405020304" pitchFamily="18" charset="0"/>
                <a:cs typeface="Arial" panose="020B0604020202020204" pitchFamily="34" charset="0"/>
              </a:rPr>
              <a:t>Punjab Revenue Authority</a:t>
            </a:r>
          </a:p>
          <a:p>
            <a:pPr marL="0" marR="0" indent="0">
              <a:spcBef>
                <a:spcPts val="0"/>
              </a:spcBef>
              <a:spcAft>
                <a:spcPts val="0"/>
              </a:spcAft>
              <a:buNone/>
            </a:pP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spcBef>
                <a:spcPts val="0"/>
              </a:spcBef>
              <a:spcAft>
                <a:spcPts val="0"/>
              </a:spcAft>
              <a:buNone/>
            </a:pPr>
            <a:r>
              <a:rPr lang="en-US" sz="2000" b="1" dirty="0">
                <a:effectLst/>
                <a:latin typeface="Arial" panose="020B0604020202020204" pitchFamily="34" charset="0"/>
                <a:ea typeface="Times New Roman" panose="02020603050405020304" pitchFamily="18" charset="0"/>
                <a:cs typeface="Arial" panose="020B0604020202020204" pitchFamily="34" charset="0"/>
              </a:rPr>
              <a:t>Federal Government</a:t>
            </a:r>
          </a:p>
          <a:p>
            <a:pPr marL="1087438">
              <a:lnSpc>
                <a:spcPct val="100000"/>
              </a:lnSpc>
              <a:spcBef>
                <a:spcPts val="0"/>
              </a:spcBef>
            </a:pPr>
            <a:r>
              <a:rPr lang="en-US" sz="2000" dirty="0">
                <a:effectLst/>
                <a:latin typeface="Arial" panose="020B0604020202020204" pitchFamily="34" charset="0"/>
                <a:ea typeface="Times New Roman" panose="02020603050405020304" pitchFamily="18" charset="0"/>
                <a:cs typeface="Arial" panose="020B0604020202020204" pitchFamily="34" charset="0"/>
              </a:rPr>
              <a:t>Security and Exchange Commission of Pakistan (SECP)</a:t>
            </a:r>
          </a:p>
          <a:p>
            <a:pPr marL="1087438">
              <a:lnSpc>
                <a:spcPct val="100000"/>
              </a:lnSpc>
              <a:spcBef>
                <a:spcPts val="0"/>
              </a:spcBef>
            </a:pPr>
            <a:r>
              <a:rPr lang="en-US" sz="2000" dirty="0">
                <a:effectLst/>
                <a:latin typeface="Arial" panose="020B0604020202020204" pitchFamily="34" charset="0"/>
                <a:ea typeface="Times New Roman" panose="02020603050405020304" pitchFamily="18" charset="0"/>
                <a:cs typeface="Arial" panose="020B0604020202020204" pitchFamily="34" charset="0"/>
              </a:rPr>
              <a:t>Federal Board of Revenue (FBR)</a:t>
            </a:r>
          </a:p>
          <a:p>
            <a:pPr marL="1087438">
              <a:lnSpc>
                <a:spcPct val="100000"/>
              </a:lnSpc>
              <a:spcBef>
                <a:spcPts val="0"/>
              </a:spcBef>
            </a:pPr>
            <a:r>
              <a:rPr lang="en-US" sz="2000" dirty="0">
                <a:effectLst/>
                <a:latin typeface="Arial" panose="020B0604020202020204" pitchFamily="34" charset="0"/>
                <a:ea typeface="Times New Roman" panose="02020603050405020304" pitchFamily="18" charset="0"/>
                <a:cs typeface="Arial" panose="020B0604020202020204" pitchFamily="34" charset="0"/>
              </a:rPr>
              <a:t>Employees Old-Age Benefits Institution (EOBI)</a:t>
            </a:r>
          </a:p>
          <a:p>
            <a:pPr marL="1087438">
              <a:lnSpc>
                <a:spcPct val="100000"/>
              </a:lnSpc>
              <a:spcBef>
                <a:spcPts val="0"/>
              </a:spcBef>
            </a:pPr>
            <a:r>
              <a:rPr lang="en-US" sz="2000" dirty="0">
                <a:effectLst/>
                <a:latin typeface="Arial" panose="020B0604020202020204" pitchFamily="34" charset="0"/>
                <a:ea typeface="Times New Roman" panose="02020603050405020304" pitchFamily="18" charset="0"/>
                <a:cs typeface="Arial" panose="020B0604020202020204" pitchFamily="34" charset="0"/>
              </a:rPr>
              <a:t>National Database and Registration Authority (NADRA)</a:t>
            </a:r>
          </a:p>
          <a:p>
            <a:pPr marL="0" marR="0" indent="0">
              <a:spcBef>
                <a:spcPts val="0"/>
              </a:spcBef>
              <a:spcAft>
                <a:spcPts val="0"/>
              </a:spcAft>
              <a:buNone/>
            </a:pP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spcBef>
                <a:spcPts val="0"/>
              </a:spcBef>
              <a:spcAft>
                <a:spcPts val="0"/>
              </a:spcAft>
              <a:buNone/>
            </a:pPr>
            <a:r>
              <a:rPr lang="en-US" sz="2000" b="1" dirty="0">
                <a:effectLst/>
                <a:latin typeface="Arial" panose="020B0604020202020204" pitchFamily="34" charset="0"/>
                <a:ea typeface="Times New Roman" panose="02020603050405020304" pitchFamily="18" charset="0"/>
                <a:cs typeface="Arial" panose="020B0604020202020204" pitchFamily="34" charset="0"/>
              </a:rPr>
              <a:t>Beneficiaries</a:t>
            </a:r>
          </a:p>
          <a:p>
            <a:pPr marL="1087438">
              <a:lnSpc>
                <a:spcPct val="100000"/>
              </a:lnSpc>
              <a:spcBef>
                <a:spcPts val="0"/>
              </a:spcBef>
            </a:pPr>
            <a:r>
              <a:rPr lang="en-US" sz="2000" dirty="0">
                <a:effectLst/>
                <a:latin typeface="Arial" panose="020B0604020202020204" pitchFamily="34" charset="0"/>
                <a:ea typeface="Times New Roman" panose="02020603050405020304" pitchFamily="18" charset="0"/>
                <a:cs typeface="Arial" panose="020B0604020202020204" pitchFamily="34" charset="0"/>
              </a:rPr>
              <a:t>Business Entities</a:t>
            </a:r>
          </a:p>
          <a:p>
            <a:pPr marL="1087438">
              <a:lnSpc>
                <a:spcPct val="100000"/>
              </a:lnSpc>
              <a:spcBef>
                <a:spcPts val="0"/>
              </a:spcBef>
            </a:pPr>
            <a:r>
              <a:rPr lang="en-US" sz="2000" dirty="0">
                <a:effectLst/>
                <a:latin typeface="Arial" panose="020B0604020202020204" pitchFamily="34" charset="0"/>
                <a:ea typeface="Times New Roman" panose="02020603050405020304" pitchFamily="18" charset="0"/>
                <a:cs typeface="Arial" panose="020B0604020202020204" pitchFamily="34" charset="0"/>
              </a:rPr>
              <a:t>Tax/Business Consultants </a:t>
            </a:r>
          </a:p>
          <a:p>
            <a:pPr marL="1087438">
              <a:lnSpc>
                <a:spcPct val="100000"/>
              </a:lnSpc>
              <a:spcBef>
                <a:spcPts val="0"/>
              </a:spcBef>
            </a:pPr>
            <a:r>
              <a:rPr lang="en-US" sz="2000" dirty="0">
                <a:effectLst/>
                <a:latin typeface="Arial" panose="020B0604020202020204" pitchFamily="34" charset="0"/>
                <a:ea typeface="Times New Roman" panose="02020603050405020304" pitchFamily="18" charset="0"/>
                <a:cs typeface="Arial" panose="020B0604020202020204" pitchFamily="34" charset="0"/>
              </a:rPr>
              <a:t>Chambers of Commerce</a:t>
            </a:r>
          </a:p>
        </p:txBody>
      </p:sp>
      <p:sp>
        <p:nvSpPr>
          <p:cNvPr id="8" name="TextBox 7">
            <a:extLst>
              <a:ext uri="{FF2B5EF4-FFF2-40B4-BE49-F238E27FC236}">
                <a16:creationId xmlns:a16="http://schemas.microsoft.com/office/drawing/2014/main" id="{0DE6F0D0-BA87-C540-9ADB-E948FD0993AE}"/>
              </a:ext>
            </a:extLst>
          </p:cNvPr>
          <p:cNvSpPr txBox="1"/>
          <p:nvPr/>
        </p:nvSpPr>
        <p:spPr>
          <a:xfrm>
            <a:off x="401826" y="342173"/>
            <a:ext cx="11338560" cy="584775"/>
          </a:xfrm>
          <a:prstGeom prst="rect">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400" b="1" dirty="0">
                <a:solidFill>
                  <a:schemeClr val="bg1"/>
                </a:solidFill>
                <a:latin typeface="Arial" panose="020B0604020202020204" pitchFamily="34" charset="0"/>
                <a:cs typeface="Arial" panose="020B0604020202020204" pitchFamily="34" charset="0"/>
              </a:rPr>
              <a:t> </a:t>
            </a:r>
            <a:r>
              <a:rPr lang="en-US" sz="3200" b="1" dirty="0" smtClean="0">
                <a:solidFill>
                  <a:schemeClr val="bg1"/>
                </a:solidFill>
              </a:rPr>
              <a:t>STAKEHOLDERS</a:t>
            </a:r>
            <a:endParaRPr lang="en-US" sz="2800" b="1" dirty="0">
              <a:solidFill>
                <a:schemeClr val="bg1"/>
              </a:solidFill>
            </a:endParaRPr>
          </a:p>
        </p:txBody>
      </p:sp>
    </p:spTree>
    <p:extLst>
      <p:ext uri="{BB962C8B-B14F-4D97-AF65-F5344CB8AC3E}">
        <p14:creationId xmlns:p14="http://schemas.microsoft.com/office/powerpoint/2010/main" val="3040955715"/>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4A4F2AF-4C14-469E-AAFA-8059887A5143}"/>
              </a:ext>
            </a:extLst>
          </p:cNvPr>
          <p:cNvPicPr>
            <a:picLocks noChangeAspect="1"/>
          </p:cNvPicPr>
          <p:nvPr/>
        </p:nvPicPr>
        <p:blipFill>
          <a:blip r:embed="rId3">
            <a:clrChange>
              <a:clrFrom>
                <a:srgbClr val="FFFFFF"/>
              </a:clrFrom>
              <a:clrTo>
                <a:srgbClr val="FFFFFF">
                  <a:alpha val="0"/>
                </a:srgbClr>
              </a:clrTo>
            </a:clrChange>
            <a:grayscl/>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0" y="-47233"/>
            <a:ext cx="12188825" cy="685621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TextBox 7">
            <a:extLst>
              <a:ext uri="{FF2B5EF4-FFF2-40B4-BE49-F238E27FC236}">
                <a16:creationId xmlns:a16="http://schemas.microsoft.com/office/drawing/2014/main" id="{8A182BC2-FE8F-D540-AC18-4B0EF9269B64}"/>
              </a:ext>
            </a:extLst>
          </p:cNvPr>
          <p:cNvSpPr txBox="1"/>
          <p:nvPr/>
        </p:nvSpPr>
        <p:spPr>
          <a:xfrm>
            <a:off x="425132" y="437990"/>
            <a:ext cx="11338560" cy="400110"/>
          </a:xfrm>
          <a:prstGeom prst="rect">
            <a:avLst/>
          </a:prstGeom>
          <a:solidFill>
            <a:srgbClr val="20386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  </a:t>
            </a:r>
            <a:r>
              <a:rPr lang="en-US" sz="2000" b="1" dirty="0" smtClean="0">
                <a:solidFill>
                  <a:schemeClr val="bg1"/>
                </a:solidFill>
                <a:latin typeface="Arial" panose="020B0604020202020204" pitchFamily="34" charset="0"/>
                <a:cs typeface="Arial" panose="020B0604020202020204" pitchFamily="34" charset="0"/>
              </a:rPr>
              <a:t>PUNJAB EASE OF DOING BUSINESS REFORMS – COMPARATIVE ANALYSIS</a:t>
            </a:r>
            <a:endParaRPr lang="en-US" sz="2000" b="1" dirty="0">
              <a:solidFill>
                <a:schemeClr val="bg1"/>
              </a:solidFill>
              <a:latin typeface="Arial" panose="020B0604020202020204" pitchFamily="34" charset="0"/>
              <a:cs typeface="Arial" panose="020B0604020202020204" pitchFamily="34" charset="0"/>
            </a:endParaRPr>
          </a:p>
        </p:txBody>
      </p:sp>
      <p:graphicFrame>
        <p:nvGraphicFramePr>
          <p:cNvPr id="10" name="Table 9"/>
          <p:cNvGraphicFramePr>
            <a:graphicFrameLocks noGrp="1"/>
          </p:cNvGraphicFramePr>
          <p:nvPr>
            <p:extLst/>
          </p:nvPr>
        </p:nvGraphicFramePr>
        <p:xfrm>
          <a:off x="539015" y="1045031"/>
          <a:ext cx="11245439" cy="5386249"/>
        </p:xfrm>
        <a:graphic>
          <a:graphicData uri="http://schemas.openxmlformats.org/drawingml/2006/table">
            <a:tbl>
              <a:tblPr firstRow="1" firstCol="1" bandRow="1">
                <a:tableStyleId>{7DF18680-E054-41AD-8BC1-D1AEF772440D}</a:tableStyleId>
              </a:tblPr>
              <a:tblGrid>
                <a:gridCol w="766280">
                  <a:extLst>
                    <a:ext uri="{9D8B030D-6E8A-4147-A177-3AD203B41FA5}">
                      <a16:colId xmlns:a16="http://schemas.microsoft.com/office/drawing/2014/main" val="20001"/>
                    </a:ext>
                  </a:extLst>
                </a:gridCol>
                <a:gridCol w="3475067">
                  <a:extLst>
                    <a:ext uri="{9D8B030D-6E8A-4147-A177-3AD203B41FA5}">
                      <a16:colId xmlns:a16="http://schemas.microsoft.com/office/drawing/2014/main" val="20000"/>
                    </a:ext>
                  </a:extLst>
                </a:gridCol>
                <a:gridCol w="3621958">
                  <a:extLst>
                    <a:ext uri="{9D8B030D-6E8A-4147-A177-3AD203B41FA5}">
                      <a16:colId xmlns:a16="http://schemas.microsoft.com/office/drawing/2014/main" val="20002"/>
                    </a:ext>
                  </a:extLst>
                </a:gridCol>
                <a:gridCol w="3382134">
                  <a:extLst>
                    <a:ext uri="{9D8B030D-6E8A-4147-A177-3AD203B41FA5}">
                      <a16:colId xmlns:a16="http://schemas.microsoft.com/office/drawing/2014/main" val="20003"/>
                    </a:ext>
                  </a:extLst>
                </a:gridCol>
              </a:tblGrid>
              <a:tr h="821776">
                <a:tc>
                  <a:txBody>
                    <a:bodyPr/>
                    <a:lstStyle/>
                    <a:p>
                      <a:pPr marL="0" marR="0" algn="ctr">
                        <a:lnSpc>
                          <a:spcPct val="115000"/>
                        </a:lnSpc>
                        <a:spcBef>
                          <a:spcPts val="0"/>
                        </a:spcBef>
                        <a:spcAft>
                          <a:spcPts val="0"/>
                        </a:spcAft>
                        <a:tabLst>
                          <a:tab pos="685800" algn="l"/>
                        </a:tabLst>
                      </a:pPr>
                      <a:r>
                        <a:rPr lang="en-US" sz="1600" b="1" dirty="0">
                          <a:effectLst/>
                          <a:latin typeface="Arial" panose="020B0604020202020204" pitchFamily="34" charset="0"/>
                          <a:cs typeface="Arial" panose="020B0604020202020204" pitchFamily="34" charset="0"/>
                        </a:rPr>
                        <a:t>#</a:t>
                      </a:r>
                      <a:endPar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marL="0" marR="0" algn="ctr">
                        <a:lnSpc>
                          <a:spcPct val="115000"/>
                        </a:lnSpc>
                        <a:spcBef>
                          <a:spcPts val="0"/>
                        </a:spcBef>
                        <a:spcAft>
                          <a:spcPts val="0"/>
                        </a:spcAft>
                        <a:tabLst>
                          <a:tab pos="685800" algn="l"/>
                        </a:tabLst>
                      </a:pPr>
                      <a:r>
                        <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Doing Business Indicators</a:t>
                      </a:r>
                    </a:p>
                  </a:txBody>
                  <a:tcPr marL="44111" marR="441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marL="0" marR="0" algn="ctr">
                        <a:lnSpc>
                          <a:spcPct val="115000"/>
                        </a:lnSpc>
                        <a:spcBef>
                          <a:spcPts val="0"/>
                        </a:spcBef>
                        <a:spcAft>
                          <a:spcPts val="0"/>
                        </a:spcAft>
                        <a:tabLst>
                          <a:tab pos="685800" algn="l"/>
                        </a:tabLst>
                      </a:pPr>
                      <a:r>
                        <a:rPr lang="en-US" sz="1600" b="1" dirty="0">
                          <a:effectLst/>
                          <a:latin typeface="Arial" panose="020B0604020202020204" pitchFamily="34" charset="0"/>
                          <a:cs typeface="Arial" panose="020B0604020202020204" pitchFamily="34" charset="0"/>
                        </a:rPr>
                        <a:t>No. of Reforms Completed from August 2018 to July 2020</a:t>
                      </a:r>
                      <a:endPar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4111" marR="441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marL="0" marR="0" algn="ctr">
                        <a:lnSpc>
                          <a:spcPct val="115000"/>
                        </a:lnSpc>
                        <a:spcBef>
                          <a:spcPts val="0"/>
                        </a:spcBef>
                        <a:spcAft>
                          <a:spcPts val="0"/>
                        </a:spcAft>
                        <a:tabLst>
                          <a:tab pos="685800" algn="l"/>
                        </a:tabLst>
                      </a:pPr>
                      <a:r>
                        <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No. of Reforms Completed from July 2016</a:t>
                      </a:r>
                      <a:r>
                        <a:rPr lang="en-US" sz="1600" b="1" baseline="0" dirty="0">
                          <a:solidFill>
                            <a:schemeClr val="bg1"/>
                          </a:solidFill>
                          <a:effectLst/>
                          <a:latin typeface="Arial" panose="020B0604020202020204" pitchFamily="34" charset="0"/>
                          <a:ea typeface="Calibri" panose="020F0502020204030204" pitchFamily="34" charset="0"/>
                          <a:cs typeface="Arial" panose="020B0604020202020204" pitchFamily="34" charset="0"/>
                        </a:rPr>
                        <a:t> to June </a:t>
                      </a:r>
                      <a:r>
                        <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2018</a:t>
                      </a:r>
                    </a:p>
                  </a:txBody>
                  <a:tcPr marL="44111" marR="4411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783490">
                <a:tc>
                  <a:txBody>
                    <a:bodyPr/>
                    <a:lstStyle/>
                    <a:p>
                      <a:pPr marL="0" marR="0" algn="ctr">
                        <a:lnSpc>
                          <a:spcPct val="115000"/>
                        </a:lnSpc>
                        <a:spcBef>
                          <a:spcPts val="0"/>
                        </a:spcBef>
                        <a:spcAft>
                          <a:spcPts val="0"/>
                        </a:spcAft>
                        <a:tabLst>
                          <a:tab pos="685800" algn="l"/>
                        </a:tabLst>
                      </a:pPr>
                      <a:r>
                        <a:rPr lang="en-US" sz="1600" b="0" dirty="0">
                          <a:solidFill>
                            <a:schemeClr val="tx1"/>
                          </a:solidFill>
                          <a:effectLst/>
                          <a:latin typeface="Arial" panose="020B0604020202020204" pitchFamily="34" charset="0"/>
                          <a:ea typeface="+mn-ea"/>
                          <a:cs typeface="Arial" panose="020B0604020202020204" pitchFamily="34" charset="0"/>
                        </a:rPr>
                        <a:t>1</a:t>
                      </a:r>
                      <a:endPar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just">
                        <a:lnSpc>
                          <a:spcPct val="115000"/>
                        </a:lnSpc>
                        <a:spcBef>
                          <a:spcPts val="0"/>
                        </a:spcBef>
                        <a:spcAft>
                          <a:spcPts val="0"/>
                        </a:spcAft>
                        <a:tabLst>
                          <a:tab pos="685800" algn="l"/>
                        </a:tabLst>
                      </a:pPr>
                      <a:r>
                        <a:rPr lang="en-US" sz="1600" dirty="0">
                          <a:effectLst/>
                          <a:latin typeface="Arial" panose="020B0604020202020204" pitchFamily="34" charset="0"/>
                          <a:cs typeface="Arial" panose="020B0604020202020204" pitchFamily="34" charset="0"/>
                        </a:rPr>
                        <a:t>Starting a Business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tabLst>
                          <a:tab pos="685800" algn="l"/>
                        </a:tabLst>
                      </a:pPr>
                      <a:r>
                        <a:rPr lang="en-US" sz="1600" dirty="0">
                          <a:effectLst/>
                          <a:latin typeface="Arial" panose="020B0604020202020204" pitchFamily="34" charset="0"/>
                          <a:cs typeface="Arial" panose="020B0604020202020204" pitchFamily="34" charset="0"/>
                        </a:rPr>
                        <a:t>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dirty="0">
                          <a:latin typeface="Arial" panose="020B0604020202020204" pitchFamily="34" charset="0"/>
                          <a:cs typeface="Arial" panose="020B0604020202020204" pitchFamily="34" charset="0"/>
                        </a:rPr>
                        <a:t>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72928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Arial" panose="020B0604020202020204" pitchFamily="34" charset="0"/>
                          <a:cs typeface="Arial" panose="020B060402020202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baseline="0" dirty="0">
                          <a:latin typeface="Arial" panose="020B0604020202020204" pitchFamily="34" charset="0"/>
                          <a:cs typeface="Arial" panose="020B0604020202020204" pitchFamily="34" charset="0"/>
                        </a:rPr>
                        <a:t>Paying Taxes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kern="1200" dirty="0">
                          <a:effectLst/>
                          <a:latin typeface="Arial" panose="020B0604020202020204" pitchFamily="34" charset="0"/>
                          <a:cs typeface="Arial" panose="020B0604020202020204" pitchFamily="34"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491279">
                <a:tc>
                  <a:txBody>
                    <a:bodyPr/>
                    <a:lstStyle/>
                    <a:p>
                      <a:pPr algn="ctr"/>
                      <a:r>
                        <a:rPr lang="en-US" sz="1600" b="0" dirty="0">
                          <a:solidFill>
                            <a:schemeClr val="tx1"/>
                          </a:solidFill>
                          <a:latin typeface="Arial" panose="020B0604020202020204" pitchFamily="34" charset="0"/>
                          <a:cs typeface="Arial" panose="020B0604020202020204"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kern="1200" baseline="0" dirty="0">
                          <a:effectLst/>
                          <a:latin typeface="Arial" panose="020B0604020202020204" pitchFamily="34" charset="0"/>
                          <a:cs typeface="Arial" panose="020B0604020202020204" pitchFamily="34" charset="0"/>
                        </a:rPr>
                        <a:t>Dealing with Construction Permits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49127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Arial" panose="020B0604020202020204" pitchFamily="34" charset="0"/>
                          <a:cs typeface="Arial" panose="020B0604020202020204" pitchFamily="34"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fontAlgn="ctr"/>
                      <a:r>
                        <a:rPr lang="en-US" sz="1600" b="0" i="0" u="none" strike="noStrike" dirty="0">
                          <a:solidFill>
                            <a:srgbClr val="000000"/>
                          </a:solidFill>
                          <a:effectLst/>
                          <a:latin typeface="Arial" panose="020B0604020202020204" pitchFamily="34" charset="0"/>
                          <a:cs typeface="Arial" panose="020B0604020202020204" pitchFamily="34" charset="0"/>
                        </a:rPr>
                        <a:t>Registering a Property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kern="1200" dirty="0">
                          <a:effectLst/>
                          <a:latin typeface="Arial" panose="020B0604020202020204" pitchFamily="34" charset="0"/>
                          <a:cs typeface="Arial" panose="020B0604020202020204" pitchFamily="34"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r h="6105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Arial" panose="020B0604020202020204" pitchFamily="34" charset="0"/>
                          <a:cs typeface="Arial" panose="020B0604020202020204" pitchFamily="34"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Arial" panose="020B0604020202020204" pitchFamily="34" charset="0"/>
                          <a:cs typeface="Arial" panose="020B0604020202020204" pitchFamily="34" charset="0"/>
                        </a:rPr>
                        <a:t>Contract Enforcement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72928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Arial" panose="020B0604020202020204" pitchFamily="34" charset="0"/>
                          <a:cs typeface="Arial" panose="020B0604020202020204" pitchFamily="34"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Arial" panose="020B0604020202020204" pitchFamily="34" charset="0"/>
                          <a:cs typeface="Arial" panose="020B0604020202020204" pitchFamily="34" charset="0"/>
                        </a:rPr>
                        <a:t>Getting Electricity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27641734"/>
                  </a:ext>
                </a:extLst>
              </a:tr>
              <a:tr h="729287">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Arial" panose="020B0604020202020204" pitchFamily="34" charset="0"/>
                          <a:cs typeface="Arial" panose="020B0604020202020204" pitchFamily="34" charset="0"/>
                        </a:rPr>
                        <a:t>Total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latin typeface="Arial" panose="020B0604020202020204" pitchFamily="34" charset="0"/>
                          <a:cs typeface="Arial" panose="020B0604020202020204" pitchFamily="34" charset="0"/>
                        </a:rPr>
                        <a:t>47</a:t>
                      </a:r>
                      <a:endParaRPr lang="en-US" sz="1600" b="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Arial" panose="020B0604020202020204" pitchFamily="34" charset="0"/>
                          <a:cs typeface="Arial" panose="020B0604020202020204" pitchFamily="34"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2720614114"/>
                  </a:ext>
                </a:extLst>
              </a:tr>
            </a:tbl>
          </a:graphicData>
        </a:graphic>
      </p:graphicFrame>
      <p:sp>
        <p:nvSpPr>
          <p:cNvPr id="12" name="TextBox 11">
            <a:extLst>
              <a:ext uri="{FF2B5EF4-FFF2-40B4-BE49-F238E27FC236}">
                <a16:creationId xmlns:a16="http://schemas.microsoft.com/office/drawing/2014/main" id="{1BE5647B-DA00-4DA8-9740-5BF355914F64}"/>
              </a:ext>
            </a:extLst>
          </p:cNvPr>
          <p:cNvSpPr txBox="1"/>
          <p:nvPr/>
        </p:nvSpPr>
        <p:spPr>
          <a:xfrm>
            <a:off x="445894" y="6578864"/>
            <a:ext cx="11338560" cy="105271"/>
          </a:xfrm>
          <a:prstGeom prst="rect">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endParaRPr lang="en-US" sz="1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2775627"/>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078B4CA0-094F-47FE-8C6B-1029304C3471}"/>
              </a:ext>
            </a:extLst>
          </p:cNvPr>
          <p:cNvSpPr txBox="1"/>
          <p:nvPr/>
        </p:nvSpPr>
        <p:spPr>
          <a:xfrm>
            <a:off x="507429" y="6557605"/>
            <a:ext cx="11338560" cy="107722"/>
          </a:xfrm>
          <a:prstGeom prst="rect">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endParaRPr lang="en-US" sz="100" dirty="0">
              <a:solidFill>
                <a:schemeClr val="bg1"/>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F3F15688-DCF1-4911-8026-0FAF2EBA2A3C}"/>
              </a:ext>
            </a:extLst>
          </p:cNvPr>
          <p:cNvSpPr txBox="1"/>
          <p:nvPr/>
        </p:nvSpPr>
        <p:spPr>
          <a:xfrm>
            <a:off x="3601329" y="223548"/>
            <a:ext cx="8139054" cy="338554"/>
          </a:xfrm>
          <a:prstGeom prst="rect">
            <a:avLst/>
          </a:prstGeom>
          <a:noFill/>
        </p:spPr>
        <p:txBody>
          <a:bodyPr wrap="square" rtlCol="0">
            <a:spAutoFit/>
          </a:bodyPr>
          <a:lstStyle/>
          <a:p>
            <a:r>
              <a:rPr lang="en-US" sz="1600" dirty="0">
                <a:solidFill>
                  <a:schemeClr val="bg1"/>
                </a:solidFill>
              </a:rPr>
              <a:t>Industries, Commerce, Investment &amp; Skills Development Department, Government of Punjab</a:t>
            </a:r>
          </a:p>
        </p:txBody>
      </p:sp>
      <p:graphicFrame>
        <p:nvGraphicFramePr>
          <p:cNvPr id="8" name="Table 7">
            <a:extLst>
              <a:ext uri="{FF2B5EF4-FFF2-40B4-BE49-F238E27FC236}">
                <a16:creationId xmlns:a16="http://schemas.microsoft.com/office/drawing/2014/main" id="{A6EC1FE2-8D7A-473A-8ADE-B18D637996ED}"/>
              </a:ext>
            </a:extLst>
          </p:cNvPr>
          <p:cNvGraphicFramePr>
            <a:graphicFrameLocks noGrp="1"/>
          </p:cNvGraphicFramePr>
          <p:nvPr>
            <p:extLst/>
          </p:nvPr>
        </p:nvGraphicFramePr>
        <p:xfrm>
          <a:off x="264310" y="1235020"/>
          <a:ext cx="11668763" cy="5035154"/>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3659667">
                  <a:extLst>
                    <a:ext uri="{9D8B030D-6E8A-4147-A177-3AD203B41FA5}">
                      <a16:colId xmlns:a16="http://schemas.microsoft.com/office/drawing/2014/main" val="20000"/>
                    </a:ext>
                  </a:extLst>
                </a:gridCol>
                <a:gridCol w="3268466">
                  <a:extLst>
                    <a:ext uri="{9D8B030D-6E8A-4147-A177-3AD203B41FA5}">
                      <a16:colId xmlns:a16="http://schemas.microsoft.com/office/drawing/2014/main" val="20001"/>
                    </a:ext>
                  </a:extLst>
                </a:gridCol>
                <a:gridCol w="2372223">
                  <a:extLst>
                    <a:ext uri="{9D8B030D-6E8A-4147-A177-3AD203B41FA5}">
                      <a16:colId xmlns:a16="http://schemas.microsoft.com/office/drawing/2014/main" val="20002"/>
                    </a:ext>
                  </a:extLst>
                </a:gridCol>
                <a:gridCol w="2368407">
                  <a:extLst>
                    <a:ext uri="{9D8B030D-6E8A-4147-A177-3AD203B41FA5}">
                      <a16:colId xmlns:a16="http://schemas.microsoft.com/office/drawing/2014/main" val="20003"/>
                    </a:ext>
                  </a:extLst>
                </a:gridCol>
              </a:tblGrid>
              <a:tr h="440540">
                <a:tc rowSpan="2">
                  <a:txBody>
                    <a:bodyPr/>
                    <a:lstStyle/>
                    <a:p>
                      <a:pPr algn="ctr"/>
                      <a:r>
                        <a:rPr lang="en-US" sz="2000" b="1" dirty="0">
                          <a:solidFill>
                            <a:schemeClr val="tx1"/>
                          </a:solidFill>
                          <a:latin typeface="Arial" panose="020B0604020202020204" pitchFamily="34" charset="0"/>
                          <a:cs typeface="Arial" panose="020B0604020202020204" pitchFamily="34" charset="0"/>
                        </a:rPr>
                        <a:t>Department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rowSpan="2">
                  <a:txBody>
                    <a:bodyPr/>
                    <a:lstStyle/>
                    <a:p>
                      <a:pPr algn="ctr"/>
                      <a:r>
                        <a:rPr lang="en-US" sz="2000" b="1" dirty="0">
                          <a:solidFill>
                            <a:schemeClr val="tx1"/>
                          </a:solidFill>
                          <a:latin typeface="Arial" panose="020B0604020202020204" pitchFamily="34" charset="0"/>
                          <a:cs typeface="Arial" panose="020B0604020202020204" pitchFamily="34" charset="0"/>
                        </a:rPr>
                        <a:t>Registration</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2">
                  <a:txBody>
                    <a:bodyPr/>
                    <a:lstStyle/>
                    <a:p>
                      <a:pPr algn="ctr"/>
                      <a:r>
                        <a:rPr lang="en-US" sz="2000" b="1" dirty="0">
                          <a:solidFill>
                            <a:schemeClr val="tx1"/>
                          </a:solidFill>
                          <a:latin typeface="Arial" panose="020B0604020202020204" pitchFamily="34" charset="0"/>
                          <a:cs typeface="Arial" panose="020B0604020202020204" pitchFamily="34" charset="0"/>
                        </a:rPr>
                        <a:t>Time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00"/>
                  </a:ext>
                </a:extLst>
              </a:tr>
              <a:tr h="440540">
                <a:tc vMerge="1">
                  <a:txBody>
                    <a:bodyPr/>
                    <a:lstStyle/>
                    <a:p>
                      <a:endParaRPr lang="en-US"/>
                    </a:p>
                  </a:txBody>
                  <a:tcPr/>
                </a:tc>
                <a:tc vMerge="1">
                  <a:txBody>
                    <a:bodyPr/>
                    <a:lstStyle/>
                    <a:p>
                      <a:endParaRPr lang="en-US"/>
                    </a:p>
                  </a:txBody>
                  <a:tcPr/>
                </a:tc>
                <a:tc>
                  <a:txBody>
                    <a:bodyPr/>
                    <a:lstStyle/>
                    <a:p>
                      <a:pPr algn="ctr"/>
                      <a:r>
                        <a:rPr lang="en-US" sz="2000" b="1" dirty="0">
                          <a:solidFill>
                            <a:schemeClr val="tx1"/>
                          </a:solidFill>
                          <a:latin typeface="Arial" panose="020B0604020202020204" pitchFamily="34" charset="0"/>
                          <a:cs typeface="Arial" panose="020B0604020202020204" pitchFamily="34" charset="0"/>
                        </a:rPr>
                        <a:t>Manual</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r>
                        <a:rPr lang="en-US" sz="2000" b="1" dirty="0">
                          <a:solidFill>
                            <a:schemeClr val="tx1"/>
                          </a:solidFill>
                          <a:latin typeface="Arial" panose="020B0604020202020204" pitchFamily="34" charset="0"/>
                          <a:cs typeface="Arial" panose="020B0604020202020204" pitchFamily="34" charset="0"/>
                        </a:rPr>
                        <a:t>Online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1"/>
                  </a:ext>
                </a:extLst>
              </a:tr>
              <a:tr h="1167174">
                <a:tc>
                  <a:txBody>
                    <a:bodyPr/>
                    <a:lstStyle/>
                    <a:p>
                      <a:pPr marL="342900" indent="-342900" algn="l">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Labour &amp; HR</a:t>
                      </a:r>
                      <a:r>
                        <a:rPr lang="en-US" sz="2000" baseline="0" dirty="0">
                          <a:solidFill>
                            <a:schemeClr val="tx1"/>
                          </a:solidFill>
                          <a:latin typeface="Arial" panose="020B0604020202020204" pitchFamily="34" charset="0"/>
                          <a:cs typeface="Arial" panose="020B0604020202020204" pitchFamily="34" charset="0"/>
                        </a:rPr>
                        <a:t> Department</a:t>
                      </a:r>
                      <a:endParaRPr lang="en-US" sz="20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r>
                        <a:rPr lang="en-US" sz="2000" dirty="0">
                          <a:solidFill>
                            <a:schemeClr val="tx1"/>
                          </a:solidFill>
                          <a:latin typeface="Arial" panose="020B0604020202020204" pitchFamily="34" charset="0"/>
                          <a:cs typeface="Arial" panose="020B0604020202020204" pitchFamily="34" charset="0"/>
                        </a:rPr>
                        <a:t>Shops &amp; Establishments Registration</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r>
                        <a:rPr lang="en-US" sz="2000" dirty="0">
                          <a:solidFill>
                            <a:schemeClr val="tx1"/>
                          </a:solidFill>
                          <a:latin typeface="Arial" panose="020B0604020202020204" pitchFamily="34" charset="0"/>
                          <a:cs typeface="Arial" panose="020B0604020202020204" pitchFamily="34" charset="0"/>
                        </a:rPr>
                        <a:t>7 Days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r>
                        <a:rPr lang="en-US" sz="2000" dirty="0">
                          <a:solidFill>
                            <a:schemeClr val="tx1"/>
                          </a:solidFill>
                          <a:latin typeface="Arial" panose="020B0604020202020204" pitchFamily="34" charset="0"/>
                          <a:cs typeface="Arial" panose="020B0604020202020204" pitchFamily="34" charset="0"/>
                        </a:rPr>
                        <a:t>2</a:t>
                      </a:r>
                      <a:r>
                        <a:rPr lang="en-US" sz="2000" baseline="0" dirty="0">
                          <a:solidFill>
                            <a:schemeClr val="tx1"/>
                          </a:solidFill>
                          <a:latin typeface="Arial" panose="020B0604020202020204" pitchFamily="34" charset="0"/>
                          <a:cs typeface="Arial" panose="020B0604020202020204" pitchFamily="34" charset="0"/>
                        </a:rPr>
                        <a:t> Working Days</a:t>
                      </a:r>
                      <a:endParaRPr lang="en-US" sz="20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2"/>
                  </a:ext>
                </a:extLst>
              </a:tr>
              <a:tr h="1459196">
                <a:tc>
                  <a:txBody>
                    <a:bodyPr/>
                    <a:lstStyle/>
                    <a:p>
                      <a:pPr marL="342900" indent="-342900" algn="l">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Punjab Employee Social Security Institution (PESSI)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r>
                        <a:rPr lang="en-US" sz="2000" dirty="0">
                          <a:solidFill>
                            <a:schemeClr val="tx1"/>
                          </a:solidFill>
                          <a:latin typeface="Arial" panose="020B0604020202020204" pitchFamily="34" charset="0"/>
                          <a:cs typeface="Arial" panose="020B0604020202020204" pitchFamily="34" charset="0"/>
                        </a:rPr>
                        <a:t>Initial Registration</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r>
                        <a:rPr lang="en-US" sz="2000" dirty="0">
                          <a:solidFill>
                            <a:schemeClr val="tx1"/>
                          </a:solidFill>
                          <a:latin typeface="Arial" panose="020B0604020202020204" pitchFamily="34" charset="0"/>
                          <a:cs typeface="Arial" panose="020B0604020202020204" pitchFamily="34" charset="0"/>
                        </a:rPr>
                        <a:t>7 Days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r>
                        <a:rPr lang="en-US" sz="2000" dirty="0">
                          <a:solidFill>
                            <a:schemeClr val="tx1"/>
                          </a:solidFill>
                          <a:latin typeface="Arial" panose="020B0604020202020204" pitchFamily="34" charset="0"/>
                          <a:cs typeface="Arial" panose="020B0604020202020204" pitchFamily="34" charset="0"/>
                        </a:rPr>
                        <a:t>2</a:t>
                      </a:r>
                      <a:r>
                        <a:rPr lang="en-US" sz="2000" baseline="0" dirty="0">
                          <a:solidFill>
                            <a:schemeClr val="tx1"/>
                          </a:solidFill>
                          <a:latin typeface="Arial" panose="020B0604020202020204" pitchFamily="34" charset="0"/>
                          <a:cs typeface="Arial" panose="020B0604020202020204" pitchFamily="34" charset="0"/>
                        </a:rPr>
                        <a:t> Working Days</a:t>
                      </a:r>
                      <a:endParaRPr lang="en-US" sz="20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3"/>
                  </a:ext>
                </a:extLst>
              </a:tr>
              <a:tr h="1527704">
                <a:tc>
                  <a:txBody>
                    <a:bodyPr/>
                    <a:lstStyle/>
                    <a:p>
                      <a:pPr marL="342900" indent="-342900" algn="l">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Industries,</a:t>
                      </a:r>
                      <a:r>
                        <a:rPr lang="en-US" sz="2000" baseline="0" dirty="0">
                          <a:solidFill>
                            <a:schemeClr val="tx1"/>
                          </a:solidFill>
                          <a:latin typeface="Arial" panose="020B0604020202020204" pitchFamily="34" charset="0"/>
                          <a:cs typeface="Arial" panose="020B0604020202020204" pitchFamily="34" charset="0"/>
                        </a:rPr>
                        <a:t> </a:t>
                      </a:r>
                      <a:r>
                        <a:rPr lang="en-US" sz="2000" baseline="0" dirty="0" smtClean="0">
                          <a:solidFill>
                            <a:schemeClr val="tx1"/>
                          </a:solidFill>
                          <a:latin typeface="Arial" panose="020B0604020202020204" pitchFamily="34" charset="0"/>
                          <a:cs typeface="Arial" panose="020B0604020202020204" pitchFamily="34" charset="0"/>
                        </a:rPr>
                        <a:t>Commerce, Investment &amp; Skills Development Department </a:t>
                      </a:r>
                      <a:r>
                        <a:rPr lang="en-US" sz="2000" baseline="0" dirty="0">
                          <a:solidFill>
                            <a:schemeClr val="tx1"/>
                          </a:solidFill>
                          <a:latin typeface="Arial" panose="020B0604020202020204" pitchFamily="34" charset="0"/>
                          <a:cs typeface="Arial" panose="020B0604020202020204" pitchFamily="34" charset="0"/>
                        </a:rPr>
                        <a:t>(</a:t>
                      </a:r>
                      <a:r>
                        <a:rPr lang="en-US" sz="2000" baseline="0" dirty="0" smtClean="0">
                          <a:solidFill>
                            <a:schemeClr val="tx1"/>
                          </a:solidFill>
                          <a:latin typeface="Arial" panose="020B0604020202020204" pitchFamily="34" charset="0"/>
                          <a:cs typeface="Arial" panose="020B0604020202020204" pitchFamily="34" charset="0"/>
                        </a:rPr>
                        <a:t>ICI&amp;SDD) </a:t>
                      </a:r>
                      <a:endParaRPr lang="en-US" sz="20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r>
                        <a:rPr lang="en-US" sz="2000" dirty="0">
                          <a:solidFill>
                            <a:schemeClr val="tx1"/>
                          </a:solidFill>
                          <a:latin typeface="Arial" panose="020B0604020202020204" pitchFamily="34" charset="0"/>
                          <a:cs typeface="Arial" panose="020B0604020202020204" pitchFamily="34" charset="0"/>
                        </a:rPr>
                        <a:t>AOP/ Firm Registration</a:t>
                      </a:r>
                      <a:r>
                        <a:rPr lang="en-US" sz="2000" baseline="0" dirty="0">
                          <a:solidFill>
                            <a:schemeClr val="tx1"/>
                          </a:solidFill>
                          <a:latin typeface="Arial" panose="020B0604020202020204" pitchFamily="34" charset="0"/>
                          <a:cs typeface="Arial" panose="020B0604020202020204" pitchFamily="34" charset="0"/>
                        </a:rPr>
                        <a:t> </a:t>
                      </a:r>
                      <a:endParaRPr lang="en-US" sz="20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r>
                        <a:rPr lang="en-US" sz="2000" dirty="0">
                          <a:solidFill>
                            <a:schemeClr val="tx1"/>
                          </a:solidFill>
                          <a:latin typeface="Arial" panose="020B0604020202020204" pitchFamily="34" charset="0"/>
                          <a:cs typeface="Arial" panose="020B0604020202020204" pitchFamily="34" charset="0"/>
                        </a:rPr>
                        <a:t>1-2 Days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r>
                        <a:rPr lang="en-US" sz="2000" dirty="0" smtClean="0">
                          <a:solidFill>
                            <a:schemeClr val="tx1"/>
                          </a:solidFill>
                          <a:latin typeface="Arial" panose="020B0604020202020204" pitchFamily="34" charset="0"/>
                          <a:cs typeface="Arial" panose="020B0604020202020204" pitchFamily="34" charset="0"/>
                        </a:rPr>
                        <a:t>1</a:t>
                      </a:r>
                      <a:r>
                        <a:rPr lang="en-US" sz="2000" baseline="0" dirty="0" smtClean="0">
                          <a:solidFill>
                            <a:schemeClr val="tx1"/>
                          </a:solidFill>
                          <a:latin typeface="Arial" panose="020B0604020202020204" pitchFamily="34" charset="0"/>
                          <a:cs typeface="Arial" panose="020B0604020202020204" pitchFamily="34" charset="0"/>
                        </a:rPr>
                        <a:t> </a:t>
                      </a:r>
                      <a:r>
                        <a:rPr lang="en-US" sz="2000" baseline="0" dirty="0">
                          <a:solidFill>
                            <a:schemeClr val="tx1"/>
                          </a:solidFill>
                          <a:latin typeface="Arial" panose="020B0604020202020204" pitchFamily="34" charset="0"/>
                          <a:cs typeface="Arial" panose="020B0604020202020204" pitchFamily="34" charset="0"/>
                        </a:rPr>
                        <a:t>Working </a:t>
                      </a:r>
                      <a:r>
                        <a:rPr lang="en-US" sz="2000" baseline="0" dirty="0" smtClean="0">
                          <a:solidFill>
                            <a:schemeClr val="tx1"/>
                          </a:solidFill>
                          <a:latin typeface="Arial" panose="020B0604020202020204" pitchFamily="34" charset="0"/>
                          <a:cs typeface="Arial" panose="020B0604020202020204" pitchFamily="34" charset="0"/>
                        </a:rPr>
                        <a:t>Day</a:t>
                      </a:r>
                      <a:endParaRPr lang="en-US" sz="20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10" name="TextBox 9">
            <a:extLst>
              <a:ext uri="{FF2B5EF4-FFF2-40B4-BE49-F238E27FC236}">
                <a16:creationId xmlns:a16="http://schemas.microsoft.com/office/drawing/2014/main" id="{0DE6F0D0-BA87-C540-9ADB-E948FD0993AE}"/>
              </a:ext>
            </a:extLst>
          </p:cNvPr>
          <p:cNvSpPr txBox="1"/>
          <p:nvPr/>
        </p:nvSpPr>
        <p:spPr>
          <a:xfrm>
            <a:off x="401823" y="269714"/>
            <a:ext cx="11338560" cy="584775"/>
          </a:xfrm>
          <a:prstGeom prst="rect">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400" b="1" dirty="0">
                <a:solidFill>
                  <a:schemeClr val="bg1"/>
                </a:solidFill>
                <a:latin typeface="Arial" panose="020B0604020202020204" pitchFamily="34" charset="0"/>
                <a:cs typeface="Arial" panose="020B0604020202020204" pitchFamily="34" charset="0"/>
              </a:rPr>
              <a:t> </a:t>
            </a:r>
            <a:r>
              <a:rPr lang="en-US" sz="3200" b="1" dirty="0" smtClean="0">
                <a:solidFill>
                  <a:schemeClr val="bg1"/>
                </a:solidFill>
              </a:rPr>
              <a:t>PROCESS / DAYS REDUCTION</a:t>
            </a:r>
            <a:endParaRPr lang="en-US" sz="2800" b="1" dirty="0">
              <a:solidFill>
                <a:schemeClr val="bg1"/>
              </a:solidFill>
            </a:endParaRPr>
          </a:p>
        </p:txBody>
      </p:sp>
    </p:spTree>
    <p:extLst>
      <p:ext uri="{BB962C8B-B14F-4D97-AF65-F5344CB8AC3E}">
        <p14:creationId xmlns:p14="http://schemas.microsoft.com/office/powerpoint/2010/main" val="2596512058"/>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0DE6F0D0-BA87-C540-9ADB-E948FD0993AE}"/>
              </a:ext>
            </a:extLst>
          </p:cNvPr>
          <p:cNvSpPr txBox="1"/>
          <p:nvPr/>
        </p:nvSpPr>
        <p:spPr>
          <a:xfrm>
            <a:off x="401825" y="437613"/>
            <a:ext cx="11338560" cy="461665"/>
          </a:xfrm>
          <a:prstGeom prst="rect">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400" b="1" dirty="0">
                <a:solidFill>
                  <a:schemeClr val="bg1"/>
                </a:solidFill>
                <a:latin typeface="Arial" panose="020B0604020202020204" pitchFamily="34" charset="0"/>
                <a:cs typeface="Arial" panose="020B0604020202020204" pitchFamily="34" charset="0"/>
              </a:rPr>
              <a:t> REGISTRATION OF BUSINESS FRIMS UNDER PARTNERSHIP ACT </a:t>
            </a:r>
            <a:r>
              <a:rPr lang="en-US" sz="2400" b="1" dirty="0" smtClean="0">
                <a:solidFill>
                  <a:schemeClr val="bg1"/>
                </a:solidFill>
                <a:latin typeface="Arial" pitchFamily="34" charset="0"/>
                <a:cs typeface="Arial" pitchFamily="34" charset="0"/>
              </a:rPr>
              <a:t>1932</a:t>
            </a:r>
            <a:endParaRPr lang="en-US" sz="2400" dirty="0">
              <a:solidFill>
                <a:schemeClr val="bg1"/>
              </a:solidFill>
              <a:latin typeface="Arial" pitchFamily="34" charset="0"/>
              <a:cs typeface="Arial" pitchFamily="34" charset="0"/>
            </a:endParaRPr>
          </a:p>
        </p:txBody>
      </p:sp>
      <p:sp>
        <p:nvSpPr>
          <p:cNvPr id="17" name="TextBox 16">
            <a:extLst>
              <a:ext uri="{FF2B5EF4-FFF2-40B4-BE49-F238E27FC236}">
                <a16:creationId xmlns:a16="http://schemas.microsoft.com/office/drawing/2014/main" id="{078B4CA0-094F-47FE-8C6B-1029304C3471}"/>
              </a:ext>
            </a:extLst>
          </p:cNvPr>
          <p:cNvSpPr txBox="1"/>
          <p:nvPr/>
        </p:nvSpPr>
        <p:spPr>
          <a:xfrm>
            <a:off x="507429" y="6557605"/>
            <a:ext cx="11338560" cy="107722"/>
          </a:xfrm>
          <a:prstGeom prst="rect">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endParaRPr lang="en-US" sz="100" dirty="0">
              <a:solidFill>
                <a:schemeClr val="bg1"/>
              </a:solidFill>
              <a:latin typeface="Arial" panose="020B0604020202020204" pitchFamily="34" charset="0"/>
              <a:cs typeface="Arial" panose="020B0604020202020204" pitchFamily="34" charset="0"/>
            </a:endParaRPr>
          </a:p>
        </p:txBody>
      </p:sp>
      <p:sp>
        <p:nvSpPr>
          <p:cNvPr id="3" name="Rectangle 2"/>
          <p:cNvSpPr/>
          <p:nvPr/>
        </p:nvSpPr>
        <p:spPr>
          <a:xfrm>
            <a:off x="507429" y="1453524"/>
            <a:ext cx="11232956" cy="4549835"/>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US" sz="2800" dirty="0" smtClean="0">
                <a:cs typeface="Times New Roman" panose="02020603050405020304" pitchFamily="18" charset="0"/>
              </a:rPr>
              <a:t>Online business registration portal was launched in Lahore in Nov-2017</a:t>
            </a:r>
          </a:p>
          <a:p>
            <a:pPr marL="342900" indent="-342900" algn="just">
              <a:lnSpc>
                <a:spcPct val="150000"/>
              </a:lnSpc>
              <a:buFont typeface="Arial" panose="020B0604020202020204" pitchFamily="34" charset="0"/>
              <a:buChar char="•"/>
            </a:pPr>
            <a:r>
              <a:rPr lang="en-US" sz="2800" dirty="0" smtClean="0">
                <a:cs typeface="Times New Roman" panose="02020603050405020304" pitchFamily="18" charset="0"/>
              </a:rPr>
              <a:t>The </a:t>
            </a:r>
            <a:r>
              <a:rPr lang="en-US" sz="2800" dirty="0">
                <a:cs typeface="Times New Roman" panose="02020603050405020304" pitchFamily="18" charset="0"/>
              </a:rPr>
              <a:t>portal has been replicated all over the Punjab in July 2020</a:t>
            </a:r>
          </a:p>
          <a:p>
            <a:pPr marL="342900" indent="-342900" algn="just">
              <a:lnSpc>
                <a:spcPct val="150000"/>
              </a:lnSpc>
              <a:buFont typeface="Arial" panose="020B0604020202020204" pitchFamily="34" charset="0"/>
              <a:buChar char="•"/>
            </a:pPr>
            <a:r>
              <a:rPr lang="en-US" sz="2800" dirty="0">
                <a:cs typeface="Times New Roman" panose="02020603050405020304" pitchFamily="18" charset="0"/>
              </a:rPr>
              <a:t>Till date 24555 business firms have been registered through this portal with an average time of 19 </a:t>
            </a:r>
            <a:r>
              <a:rPr lang="en-US" sz="2800" dirty="0" err="1">
                <a:cs typeface="Times New Roman" panose="02020603050405020304" pitchFamily="18" charset="0"/>
              </a:rPr>
              <a:t>Hrs</a:t>
            </a:r>
            <a:r>
              <a:rPr lang="en-US" sz="2800" dirty="0">
                <a:cs typeface="Times New Roman" panose="02020603050405020304" pitchFamily="18" charset="0"/>
              </a:rPr>
              <a:t> &amp; 3 Minutes </a:t>
            </a:r>
            <a:r>
              <a:rPr lang="en-US" sz="2800" dirty="0" err="1">
                <a:cs typeface="Times New Roman" panose="02020603050405020304" pitchFamily="18" charset="0"/>
              </a:rPr>
              <a:t>i</a:t>
            </a:r>
            <a:r>
              <a:rPr lang="en-US" sz="2800" dirty="0">
                <a:cs typeface="Times New Roman" panose="02020603050405020304" pitchFamily="18" charset="0"/>
              </a:rPr>
              <a:t>-e less than a day</a:t>
            </a:r>
          </a:p>
          <a:p>
            <a:pPr marL="342900" indent="-342900" algn="just">
              <a:lnSpc>
                <a:spcPct val="150000"/>
              </a:lnSpc>
              <a:buFont typeface="Arial" panose="020B0604020202020204" pitchFamily="34" charset="0"/>
              <a:buChar char="•"/>
            </a:pPr>
            <a:r>
              <a:rPr lang="en-US" sz="2800" dirty="0">
                <a:cs typeface="Times New Roman" panose="02020603050405020304" pitchFamily="18" charset="0"/>
              </a:rPr>
              <a:t>Any person can submit his application for registration of firm through </a:t>
            </a:r>
            <a:r>
              <a:rPr lang="en-US" sz="2800" dirty="0">
                <a:cs typeface="Times New Roman" panose="02020603050405020304" pitchFamily="18" charset="0"/>
                <a:hlinkClick r:id="rId3"/>
              </a:rPr>
              <a:t>www.register.business.Punjab.gov.pk</a:t>
            </a:r>
            <a:endParaRPr lang="en-US" sz="2800" dirty="0">
              <a:cs typeface="Times New Roman" panose="02020603050405020304" pitchFamily="18" charset="0"/>
            </a:endParaRPr>
          </a:p>
          <a:p>
            <a:pPr marL="342900" indent="-342900" algn="just">
              <a:lnSpc>
                <a:spcPct val="150000"/>
              </a:lnSpc>
              <a:buFont typeface="Arial" panose="020B0604020202020204" pitchFamily="34" charset="0"/>
              <a:buChar char="•"/>
            </a:pPr>
            <a:r>
              <a:rPr lang="en-US" sz="2800" dirty="0">
                <a:cs typeface="Times New Roman" panose="02020603050405020304" pitchFamily="18" charset="0"/>
              </a:rPr>
              <a:t>Online fee payment is also made part of this portal since last one year</a:t>
            </a:r>
          </a:p>
        </p:txBody>
      </p:sp>
    </p:spTree>
    <p:extLst>
      <p:ext uri="{BB962C8B-B14F-4D97-AF65-F5344CB8AC3E}">
        <p14:creationId xmlns:p14="http://schemas.microsoft.com/office/powerpoint/2010/main" val="34894181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7429" y="1453524"/>
            <a:ext cx="11232956" cy="4770537"/>
          </a:xfrm>
          <a:prstGeom prst="rect">
            <a:avLst/>
          </a:prstGeom>
        </p:spPr>
        <p:txBody>
          <a:bodyPr wrap="square">
            <a:spAutoFit/>
          </a:bodyPr>
          <a:lstStyle/>
          <a:p>
            <a:pPr marL="457200" indent="-457200" algn="just">
              <a:spcBef>
                <a:spcPts val="1200"/>
              </a:spcBef>
              <a:buFont typeface="Arial" panose="020B0604020202020204" pitchFamily="34" charset="0"/>
              <a:buChar char="•"/>
            </a:pPr>
            <a:r>
              <a:rPr lang="en-US" sz="2400" dirty="0"/>
              <a:t>In order to minimize the interface of </a:t>
            </a:r>
            <a:r>
              <a:rPr lang="en-US" sz="2400" dirty="0" err="1"/>
              <a:t>Govt</a:t>
            </a:r>
            <a:r>
              <a:rPr lang="en-US" sz="2400" dirty="0"/>
              <a:t> Inspectors with industrial units, the </a:t>
            </a:r>
            <a:r>
              <a:rPr lang="en-US" sz="2400" dirty="0" err="1"/>
              <a:t>Govt</a:t>
            </a:r>
            <a:r>
              <a:rPr lang="en-US" sz="2400" dirty="0"/>
              <a:t> of the Punjab has outsourced the inspection work of pressure vessels to </a:t>
            </a:r>
            <a:r>
              <a:rPr lang="en-US" sz="2400" b="1" dirty="0"/>
              <a:t>Inspection Authorities (3</a:t>
            </a:r>
            <a:r>
              <a:rPr lang="en-US" sz="2400" b="1" baseline="30000" dirty="0"/>
              <a:t>rd</a:t>
            </a:r>
            <a:r>
              <a:rPr lang="en-US" sz="2400" b="1" dirty="0"/>
              <a:t> parties</a:t>
            </a:r>
            <a:r>
              <a:rPr lang="en-US" sz="2400" b="1" dirty="0" smtClean="0"/>
              <a:t>)</a:t>
            </a:r>
            <a:endParaRPr lang="en-US" sz="2400" dirty="0"/>
          </a:p>
          <a:p>
            <a:pPr marL="457200" indent="-457200" algn="just">
              <a:spcBef>
                <a:spcPts val="1200"/>
              </a:spcBef>
              <a:buFont typeface="Arial" panose="020B0604020202020204" pitchFamily="34" charset="0"/>
              <a:buChar char="•"/>
            </a:pPr>
            <a:r>
              <a:rPr lang="en-US" sz="2400" dirty="0"/>
              <a:t>In this regard, Punjab Boilers &amp; Pressure Vessels Safety Board, ICI&amp;SD Department registered and authorized15-Inspection Authorities (3</a:t>
            </a:r>
            <a:r>
              <a:rPr lang="en-US" sz="2400" baseline="30000" dirty="0"/>
              <a:t>rd</a:t>
            </a:r>
            <a:r>
              <a:rPr lang="en-US" sz="2400" dirty="0"/>
              <a:t> parties) </a:t>
            </a:r>
          </a:p>
          <a:p>
            <a:pPr marL="457200" indent="-457200" algn="just">
              <a:spcBef>
                <a:spcPts val="1200"/>
              </a:spcBef>
              <a:buFont typeface="Arial" panose="020B0604020202020204" pitchFamily="34" charset="0"/>
              <a:buChar char="•"/>
            </a:pPr>
            <a:r>
              <a:rPr lang="en-US" sz="2400" dirty="0"/>
              <a:t>Since 01.04.2021, the Inspection Authorities have commenced the abovementioned work smoothly   </a:t>
            </a:r>
          </a:p>
          <a:p>
            <a:pPr marL="457200" indent="-457200" algn="just">
              <a:spcBef>
                <a:spcPts val="1200"/>
              </a:spcBef>
              <a:buFont typeface="Arial" panose="020B0604020202020204" pitchFamily="34" charset="0"/>
              <a:buChar char="•"/>
            </a:pPr>
            <a:r>
              <a:rPr lang="en-US" sz="2400" dirty="0"/>
              <a:t>The industrial owners directly apply to inspection authorities and get their pressure vessels registered without any intervention of Govt. Inspectors   </a:t>
            </a:r>
          </a:p>
          <a:p>
            <a:pPr marL="457200" indent="-457200" algn="just">
              <a:spcBef>
                <a:spcPts val="1200"/>
              </a:spcBef>
              <a:buFont typeface="Arial" panose="020B0604020202020204" pitchFamily="34" charset="0"/>
              <a:buChar char="•"/>
            </a:pPr>
            <a:r>
              <a:rPr lang="en-US" sz="2400" dirty="0"/>
              <a:t>It will help promote business, productivity and will create investment friendly </a:t>
            </a:r>
            <a:r>
              <a:rPr lang="en-US" sz="2400" dirty="0" smtClean="0"/>
              <a:t>atmosphere</a:t>
            </a:r>
            <a:endParaRPr lang="en-US" sz="2400" dirty="0"/>
          </a:p>
        </p:txBody>
      </p:sp>
      <p:sp>
        <p:nvSpPr>
          <p:cNvPr id="14" name="TextBox 13">
            <a:extLst>
              <a:ext uri="{FF2B5EF4-FFF2-40B4-BE49-F238E27FC236}">
                <a16:creationId xmlns:a16="http://schemas.microsoft.com/office/drawing/2014/main" id="{0DE6F0D0-BA87-C540-9ADB-E948FD0993AE}"/>
              </a:ext>
            </a:extLst>
          </p:cNvPr>
          <p:cNvSpPr txBox="1"/>
          <p:nvPr/>
        </p:nvSpPr>
        <p:spPr>
          <a:xfrm>
            <a:off x="401825" y="501922"/>
            <a:ext cx="11338560" cy="523220"/>
          </a:xfrm>
          <a:prstGeom prst="rect">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GB" sz="2800" b="1" dirty="0" smtClean="0">
                <a:solidFill>
                  <a:schemeClr val="bg1"/>
                </a:solidFill>
              </a:rPr>
              <a:t>INSPECTION OF BOILERS/PRESSURE VESSELS THROUGH THIRD PARTIES</a:t>
            </a:r>
            <a:endParaRPr lang="en-US" sz="2800" dirty="0">
              <a:solidFill>
                <a:schemeClr val="bg1"/>
              </a:solidFill>
              <a:latin typeface="Arial" pitchFamily="34" charset="0"/>
              <a:cs typeface="Arial" pitchFamily="34" charset="0"/>
            </a:endParaRPr>
          </a:p>
        </p:txBody>
      </p:sp>
      <p:sp>
        <p:nvSpPr>
          <p:cNvPr id="17" name="TextBox 16">
            <a:extLst>
              <a:ext uri="{FF2B5EF4-FFF2-40B4-BE49-F238E27FC236}">
                <a16:creationId xmlns:a16="http://schemas.microsoft.com/office/drawing/2014/main" id="{078B4CA0-094F-47FE-8C6B-1029304C3471}"/>
              </a:ext>
            </a:extLst>
          </p:cNvPr>
          <p:cNvSpPr txBox="1"/>
          <p:nvPr/>
        </p:nvSpPr>
        <p:spPr>
          <a:xfrm>
            <a:off x="507429" y="6557605"/>
            <a:ext cx="11338560" cy="107722"/>
          </a:xfrm>
          <a:prstGeom prst="rect">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endParaRPr lang="en-US" sz="1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77079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7429" y="1453524"/>
            <a:ext cx="11232956" cy="4985980"/>
          </a:xfrm>
          <a:prstGeom prst="rect">
            <a:avLst/>
          </a:prstGeom>
        </p:spPr>
        <p:txBody>
          <a:bodyPr wrap="square">
            <a:spAutoFit/>
          </a:bodyPr>
          <a:lstStyle/>
          <a:p>
            <a:pPr marL="342900" indent="-342900" algn="just">
              <a:spcBef>
                <a:spcPts val="1200"/>
              </a:spcBef>
              <a:buFont typeface="Arial" panose="020B0604020202020204" pitchFamily="34" charset="0"/>
              <a:buChar char="•"/>
            </a:pPr>
            <a:r>
              <a:rPr lang="en-GB" sz="2400" dirty="0"/>
              <a:t>To introduce transparency and efficiency in business sector SOPs regarding Inspection of Weights and Measures in factories have been issued to field formation by Director General Industries, Prices, Weights &amp; Measures.</a:t>
            </a:r>
          </a:p>
          <a:p>
            <a:pPr marL="342900" indent="-342900" algn="just">
              <a:spcBef>
                <a:spcPts val="1200"/>
              </a:spcBef>
              <a:buFont typeface="Arial" panose="020B0604020202020204" pitchFamily="34" charset="0"/>
              <a:buChar char="•"/>
            </a:pPr>
            <a:r>
              <a:rPr lang="en-GB" sz="2400" dirty="0"/>
              <a:t>Inspections of Weights and Measures at factory level have been halted and are instead carried out at retail level in public interest.</a:t>
            </a:r>
          </a:p>
          <a:p>
            <a:pPr marL="342900" indent="-342900" algn="just">
              <a:spcBef>
                <a:spcPts val="1200"/>
              </a:spcBef>
              <a:buFont typeface="Arial" panose="020B0604020202020204" pitchFamily="34" charset="0"/>
              <a:buChar char="•"/>
            </a:pPr>
            <a:r>
              <a:rPr lang="en-GB" sz="2400" dirty="0"/>
              <a:t>Entrepreneurs are encouraged to deposit Government fee in the treasury themselves on self assessment basis.</a:t>
            </a:r>
          </a:p>
          <a:p>
            <a:pPr marL="342900" indent="-342900" algn="just">
              <a:spcBef>
                <a:spcPts val="1200"/>
              </a:spcBef>
              <a:buFont typeface="Arial" panose="020B0604020202020204" pitchFamily="34" charset="0"/>
              <a:buChar char="•"/>
            </a:pPr>
            <a:r>
              <a:rPr lang="en-GB" sz="2400" dirty="0"/>
              <a:t>As a result of a special initiative taken by the </a:t>
            </a:r>
            <a:r>
              <a:rPr lang="en-GB" sz="2400" b="1" dirty="0" err="1"/>
              <a:t>Honorable</a:t>
            </a:r>
            <a:r>
              <a:rPr lang="en-GB" sz="2400" b="1" dirty="0"/>
              <a:t> Minister of Industries, Punjab </a:t>
            </a:r>
            <a:r>
              <a:rPr lang="en-GB" sz="2400" b="1" dirty="0" err="1"/>
              <a:t>Mian</a:t>
            </a:r>
            <a:r>
              <a:rPr lang="en-GB" sz="2400" b="1" dirty="0"/>
              <a:t> Aslam Iqbal </a:t>
            </a:r>
            <a:r>
              <a:rPr lang="en-GB" sz="2400" dirty="0"/>
              <a:t>the verification fee of Weights and weighing machines of </a:t>
            </a:r>
            <a:r>
              <a:rPr lang="en-GB" sz="2400" dirty="0" err="1"/>
              <a:t>upto</a:t>
            </a:r>
            <a:r>
              <a:rPr lang="en-GB" sz="2400" dirty="0"/>
              <a:t> 20 kg was exempted by the Government of Punjab and hence a relief was provided to almost 200,000 small vendors/shopkeepers of Punjab saving them from the black mailing of Repairers.</a:t>
            </a:r>
            <a:endParaRPr lang="en-US" sz="2400" dirty="0"/>
          </a:p>
        </p:txBody>
      </p:sp>
      <p:sp>
        <p:nvSpPr>
          <p:cNvPr id="14" name="TextBox 13">
            <a:extLst>
              <a:ext uri="{FF2B5EF4-FFF2-40B4-BE49-F238E27FC236}">
                <a16:creationId xmlns:a16="http://schemas.microsoft.com/office/drawing/2014/main" id="{0DE6F0D0-BA87-C540-9ADB-E948FD0993AE}"/>
              </a:ext>
            </a:extLst>
          </p:cNvPr>
          <p:cNvSpPr txBox="1"/>
          <p:nvPr/>
        </p:nvSpPr>
        <p:spPr>
          <a:xfrm>
            <a:off x="401825" y="482508"/>
            <a:ext cx="11338560" cy="523220"/>
          </a:xfrm>
          <a:prstGeom prst="rect">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GB" sz="2800" b="1" dirty="0" smtClean="0">
                <a:solidFill>
                  <a:schemeClr val="bg1"/>
                </a:solidFill>
              </a:rPr>
              <a:t>INSPECTION FREE REGIME OF WEIGHTS &amp; MEASURES</a:t>
            </a:r>
            <a:endParaRPr lang="en-US" sz="2800" dirty="0">
              <a:solidFill>
                <a:schemeClr val="bg1"/>
              </a:solidFill>
              <a:latin typeface="Arial" pitchFamily="34" charset="0"/>
              <a:cs typeface="Arial" pitchFamily="34" charset="0"/>
            </a:endParaRPr>
          </a:p>
        </p:txBody>
      </p:sp>
      <p:sp>
        <p:nvSpPr>
          <p:cNvPr id="17" name="TextBox 16">
            <a:extLst>
              <a:ext uri="{FF2B5EF4-FFF2-40B4-BE49-F238E27FC236}">
                <a16:creationId xmlns:a16="http://schemas.microsoft.com/office/drawing/2014/main" id="{078B4CA0-094F-47FE-8C6B-1029304C3471}"/>
              </a:ext>
            </a:extLst>
          </p:cNvPr>
          <p:cNvSpPr txBox="1"/>
          <p:nvPr/>
        </p:nvSpPr>
        <p:spPr>
          <a:xfrm>
            <a:off x="507429" y="6557605"/>
            <a:ext cx="11338560" cy="107722"/>
          </a:xfrm>
          <a:prstGeom prst="rect">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endParaRPr lang="en-US" sz="1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9698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0DE6F0D0-BA87-C540-9ADB-E948FD0993AE}"/>
              </a:ext>
            </a:extLst>
          </p:cNvPr>
          <p:cNvSpPr txBox="1"/>
          <p:nvPr/>
        </p:nvSpPr>
        <p:spPr>
          <a:xfrm>
            <a:off x="419463" y="442496"/>
            <a:ext cx="11338560" cy="523220"/>
          </a:xfrm>
          <a:prstGeom prst="rect">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400" b="1" dirty="0">
                <a:solidFill>
                  <a:schemeClr val="bg1"/>
                </a:solidFill>
                <a:latin typeface="Arial" panose="020B0604020202020204" pitchFamily="34" charset="0"/>
                <a:cs typeface="Arial" panose="020B0604020202020204" pitchFamily="34" charset="0"/>
              </a:rPr>
              <a:t> </a:t>
            </a:r>
            <a:r>
              <a:rPr lang="en-US" sz="2800" b="1" dirty="0">
                <a:solidFill>
                  <a:schemeClr val="bg1"/>
                </a:solidFill>
              </a:rPr>
              <a:t>ONE WINDOW </a:t>
            </a:r>
            <a:r>
              <a:rPr lang="en-US" sz="2800" b="1" dirty="0" smtClean="0">
                <a:solidFill>
                  <a:schemeClr val="bg1"/>
                </a:solidFill>
              </a:rPr>
              <a:t>SERVICE </a:t>
            </a:r>
            <a:r>
              <a:rPr lang="en-US" sz="2800" b="1" dirty="0">
                <a:solidFill>
                  <a:schemeClr val="bg1"/>
                </a:solidFill>
              </a:rPr>
              <a:t>CENTER (OWSC)</a:t>
            </a:r>
          </a:p>
        </p:txBody>
      </p:sp>
      <p:sp>
        <p:nvSpPr>
          <p:cNvPr id="17" name="TextBox 16">
            <a:extLst>
              <a:ext uri="{FF2B5EF4-FFF2-40B4-BE49-F238E27FC236}">
                <a16:creationId xmlns:a16="http://schemas.microsoft.com/office/drawing/2014/main" id="{078B4CA0-094F-47FE-8C6B-1029304C3471}"/>
              </a:ext>
            </a:extLst>
          </p:cNvPr>
          <p:cNvSpPr txBox="1"/>
          <p:nvPr/>
        </p:nvSpPr>
        <p:spPr>
          <a:xfrm>
            <a:off x="507429" y="6557605"/>
            <a:ext cx="11338560" cy="107722"/>
          </a:xfrm>
          <a:prstGeom prst="rect">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endParaRPr lang="en-US" sz="100" dirty="0">
              <a:solidFill>
                <a:schemeClr val="bg1"/>
              </a:solidFill>
              <a:latin typeface="Arial" panose="020B0604020202020204" pitchFamily="34" charset="0"/>
              <a:cs typeface="Arial" panose="020B0604020202020204" pitchFamily="34" charset="0"/>
            </a:endParaRPr>
          </a:p>
        </p:txBody>
      </p:sp>
      <p:sp>
        <p:nvSpPr>
          <p:cNvPr id="3" name="Rectangle 2"/>
          <p:cNvSpPr/>
          <p:nvPr/>
        </p:nvSpPr>
        <p:spPr>
          <a:xfrm>
            <a:off x="507429" y="1453524"/>
            <a:ext cx="11232956" cy="5078313"/>
          </a:xfrm>
          <a:prstGeom prst="rect">
            <a:avLst/>
          </a:prstGeom>
        </p:spPr>
        <p:txBody>
          <a:bodyPr wrap="square">
            <a:spAutoFit/>
          </a:bodyPr>
          <a:lstStyle/>
          <a:p>
            <a:pPr algn="just"/>
            <a:r>
              <a:rPr lang="en-US" sz="2800" b="1" dirty="0" smtClean="0">
                <a:cs typeface="Times New Roman" panose="02020603050405020304" pitchFamily="18" charset="0"/>
              </a:rPr>
              <a:t>PIEDMC </a:t>
            </a:r>
            <a:r>
              <a:rPr lang="en-US" sz="2800" dirty="0" smtClean="0">
                <a:cs typeface="Times New Roman" panose="02020603050405020304" pitchFamily="18" charset="0"/>
              </a:rPr>
              <a:t>has established </a:t>
            </a:r>
            <a:r>
              <a:rPr lang="en-US" sz="2800" dirty="0">
                <a:cs typeface="Times New Roman" panose="02020603050405020304" pitchFamily="18" charset="0"/>
              </a:rPr>
              <a:t>OWSC </a:t>
            </a:r>
            <a:r>
              <a:rPr lang="en-US" sz="2800" dirty="0" smtClean="0">
                <a:cs typeface="Times New Roman" panose="02020603050405020304" pitchFamily="18" charset="0"/>
              </a:rPr>
              <a:t>in </a:t>
            </a:r>
            <a:r>
              <a:rPr lang="en-US" sz="2800" dirty="0">
                <a:cs typeface="Times New Roman" panose="02020603050405020304" pitchFamily="18" charset="0"/>
              </a:rPr>
              <a:t>Quaid-e-</a:t>
            </a:r>
            <a:r>
              <a:rPr lang="en-US" sz="2800" dirty="0" err="1">
                <a:cs typeface="Times New Roman" panose="02020603050405020304" pitchFamily="18" charset="0"/>
              </a:rPr>
              <a:t>Azam</a:t>
            </a:r>
            <a:r>
              <a:rPr lang="en-US" sz="2800" dirty="0">
                <a:cs typeface="Times New Roman" panose="02020603050405020304" pitchFamily="18" charset="0"/>
              </a:rPr>
              <a:t> Industrial Estate, </a:t>
            </a:r>
            <a:r>
              <a:rPr lang="en-US" sz="2800" dirty="0" err="1">
                <a:cs typeface="Times New Roman" panose="02020603050405020304" pitchFamily="18" charset="0"/>
              </a:rPr>
              <a:t>Kot</a:t>
            </a:r>
            <a:r>
              <a:rPr lang="en-US" sz="2800" dirty="0">
                <a:cs typeface="Times New Roman" panose="02020603050405020304" pitchFamily="18" charset="0"/>
              </a:rPr>
              <a:t> </a:t>
            </a:r>
            <a:r>
              <a:rPr lang="en-US" sz="2800" dirty="0" err="1">
                <a:cs typeface="Times New Roman" panose="02020603050405020304" pitchFamily="18" charset="0"/>
              </a:rPr>
              <a:t>Lakhpat</a:t>
            </a:r>
            <a:r>
              <a:rPr lang="en-US" sz="2800" dirty="0">
                <a:cs typeface="Times New Roman" panose="02020603050405020304" pitchFamily="18" charset="0"/>
              </a:rPr>
              <a:t> with Efficient and timely delivery of following services from land acquisition to start of production </a:t>
            </a:r>
            <a:r>
              <a:rPr lang="en-US" sz="2800" dirty="0" smtClean="0">
                <a:cs typeface="Times New Roman" panose="02020603050405020304" pitchFamily="18" charset="0"/>
              </a:rPr>
              <a:t>under one roof:</a:t>
            </a:r>
          </a:p>
          <a:p>
            <a:pPr algn="just"/>
            <a:endParaRPr lang="en-US" sz="2600" dirty="0">
              <a:cs typeface="Times New Roman" panose="02020603050405020304" pitchFamily="18" charset="0"/>
            </a:endParaRPr>
          </a:p>
          <a:p>
            <a:pPr marL="342900" indent="-342900">
              <a:buFont typeface="Arial" panose="020B0604020202020204" pitchFamily="34" charset="0"/>
              <a:buChar char="•"/>
            </a:pPr>
            <a:endParaRPr lang="en-US" sz="2600" dirty="0" smtClean="0">
              <a:cs typeface="Times New Roman" panose="02020603050405020304" pitchFamily="18" charset="0"/>
            </a:endParaRPr>
          </a:p>
          <a:p>
            <a:pPr marL="342900" indent="-342900">
              <a:buFont typeface="Arial" panose="020B0604020202020204" pitchFamily="34" charset="0"/>
              <a:buChar char="•"/>
            </a:pPr>
            <a:endParaRPr lang="en-US" sz="2600" dirty="0" smtClean="0">
              <a:cs typeface="Times New Roman" panose="02020603050405020304" pitchFamily="18" charset="0"/>
            </a:endParaRPr>
          </a:p>
          <a:p>
            <a:pPr marL="342900" indent="-342900">
              <a:buFont typeface="Arial" panose="020B0604020202020204" pitchFamily="34" charset="0"/>
              <a:buChar char="•"/>
            </a:pPr>
            <a:endParaRPr lang="en-US" sz="2600" dirty="0">
              <a:cs typeface="Times New Roman" panose="02020603050405020304" pitchFamily="18" charset="0"/>
            </a:endParaRPr>
          </a:p>
          <a:p>
            <a:pPr marL="342900" indent="-342900">
              <a:buFont typeface="Arial" panose="020B0604020202020204" pitchFamily="34" charset="0"/>
              <a:buChar char="•"/>
            </a:pPr>
            <a:endParaRPr lang="en-US" sz="2600" dirty="0">
              <a:cs typeface="Times New Roman" panose="02020603050405020304" pitchFamily="18" charset="0"/>
            </a:endParaRPr>
          </a:p>
          <a:p>
            <a:pPr marL="342900" indent="-342900">
              <a:buFont typeface="Arial" panose="020B0604020202020204" pitchFamily="34" charset="0"/>
              <a:buChar char="•"/>
            </a:pPr>
            <a:endParaRPr lang="en-US" sz="2600" dirty="0">
              <a:cs typeface="Times New Roman" panose="02020603050405020304" pitchFamily="18" charset="0"/>
            </a:endParaRPr>
          </a:p>
          <a:p>
            <a:pPr marL="342900" indent="-342900" algn="just">
              <a:buFont typeface="Arial" panose="020B0604020202020204" pitchFamily="34" charset="0"/>
              <a:buChar char="•"/>
            </a:pPr>
            <a:endParaRPr lang="en-US" sz="2800" dirty="0" smtClean="0">
              <a:cs typeface="Times New Roman" panose="02020603050405020304" pitchFamily="18" charset="0"/>
            </a:endParaRPr>
          </a:p>
          <a:p>
            <a:pPr marL="342900" indent="-342900" algn="just">
              <a:buFont typeface="Arial" panose="020B0604020202020204" pitchFamily="34" charset="0"/>
              <a:buChar char="•"/>
            </a:pPr>
            <a:r>
              <a:rPr lang="en-US" sz="2800" b="1" dirty="0" smtClean="0">
                <a:cs typeface="Times New Roman" panose="02020603050405020304" pitchFamily="18" charset="0"/>
              </a:rPr>
              <a:t>FIEDMC </a:t>
            </a:r>
            <a:r>
              <a:rPr lang="en-US" sz="2800" dirty="0">
                <a:cs typeface="Times New Roman" panose="02020603050405020304" pitchFamily="18" charset="0"/>
              </a:rPr>
              <a:t>has established </a:t>
            </a:r>
            <a:r>
              <a:rPr lang="en-US" sz="2800" dirty="0" smtClean="0">
                <a:cs typeface="Times New Roman" panose="02020603050405020304" pitchFamily="18" charset="0"/>
              </a:rPr>
              <a:t>One Window Service Center </a:t>
            </a:r>
            <a:r>
              <a:rPr lang="en-US" sz="2800" dirty="0">
                <a:cs typeface="Times New Roman" panose="02020603050405020304" pitchFamily="18" charset="0"/>
              </a:rPr>
              <a:t>at M3 Industrial City for </a:t>
            </a:r>
            <a:r>
              <a:rPr lang="en-US" sz="2800" dirty="0" smtClean="0">
                <a:cs typeface="Times New Roman" panose="02020603050405020304" pitchFamily="18" charset="0"/>
              </a:rPr>
              <a:t>Electricity and Gas connections</a:t>
            </a:r>
            <a:endParaRPr lang="en-US" sz="2800" dirty="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226559852"/>
              </p:ext>
            </p:extLst>
          </p:nvPr>
        </p:nvGraphicFramePr>
        <p:xfrm>
          <a:off x="609600" y="2785260"/>
          <a:ext cx="10958286" cy="2560320"/>
        </p:xfrm>
        <a:graphic>
          <a:graphicData uri="http://schemas.openxmlformats.org/drawingml/2006/table">
            <a:tbl>
              <a:tblPr firstRow="1" bandRow="1">
                <a:tableStyleId>{5C22544A-7EE6-4342-B048-85BDC9FD1C3A}</a:tableStyleId>
              </a:tblPr>
              <a:tblGrid>
                <a:gridCol w="5479143">
                  <a:extLst>
                    <a:ext uri="{9D8B030D-6E8A-4147-A177-3AD203B41FA5}">
                      <a16:colId xmlns:a16="http://schemas.microsoft.com/office/drawing/2014/main" val="4129583998"/>
                    </a:ext>
                  </a:extLst>
                </a:gridCol>
                <a:gridCol w="5479143">
                  <a:extLst>
                    <a:ext uri="{9D8B030D-6E8A-4147-A177-3AD203B41FA5}">
                      <a16:colId xmlns:a16="http://schemas.microsoft.com/office/drawing/2014/main" val="2073920538"/>
                    </a:ext>
                  </a:extLst>
                </a:gridCol>
              </a:tblGrid>
              <a:tr h="382457">
                <a:tc>
                  <a:txBody>
                    <a:bodyPr/>
                    <a:lstStyle/>
                    <a:p>
                      <a:pPr marL="342900" indent="-342900">
                        <a:buFont typeface="Arial" panose="020B0604020202020204" pitchFamily="34" charset="0"/>
                        <a:buChar char="•"/>
                      </a:pPr>
                      <a:r>
                        <a:rPr lang="en-US" sz="2200" b="0" dirty="0" smtClean="0">
                          <a:solidFill>
                            <a:schemeClr val="tx1"/>
                          </a:solidFill>
                          <a:cs typeface="Times New Roman" panose="02020603050405020304" pitchFamily="18" charset="0"/>
                        </a:rPr>
                        <a:t>Allotment of Land </a:t>
                      </a:r>
                      <a:endParaRPr lang="en-US" sz="2200" b="0" dirty="0">
                        <a:solidFill>
                          <a:schemeClr val="tx1"/>
                        </a:solidFill>
                      </a:endParaRPr>
                    </a:p>
                  </a:txBody>
                  <a:tcPr>
                    <a:solidFill>
                      <a:schemeClr val="bg1">
                        <a:lumMod val="95000"/>
                      </a:schemeClr>
                    </a:solidFill>
                  </a:tcPr>
                </a:tc>
                <a:tc>
                  <a:txBody>
                    <a:bodyPr/>
                    <a:lstStyle/>
                    <a:p>
                      <a:pPr marL="342900" indent="-342900">
                        <a:buFont typeface="Arial" panose="020B0604020202020204" pitchFamily="34" charset="0"/>
                        <a:buChar char="•"/>
                      </a:pPr>
                      <a:r>
                        <a:rPr lang="en-US" sz="2200" b="0" dirty="0" smtClean="0">
                          <a:solidFill>
                            <a:schemeClr val="tx1"/>
                          </a:solidFill>
                          <a:cs typeface="Times New Roman" panose="02020603050405020304" pitchFamily="18" charset="0"/>
                        </a:rPr>
                        <a:t>Transfer of Plot</a:t>
                      </a:r>
                      <a:endParaRPr lang="en-US" sz="2200" b="0" dirty="0">
                        <a:solidFill>
                          <a:schemeClr val="tx1"/>
                        </a:solidFill>
                      </a:endParaRPr>
                    </a:p>
                  </a:txBody>
                  <a:tcPr>
                    <a:solidFill>
                      <a:schemeClr val="bg1">
                        <a:lumMod val="95000"/>
                      </a:schemeClr>
                    </a:solidFill>
                  </a:tcPr>
                </a:tc>
                <a:extLst>
                  <a:ext uri="{0D108BD9-81ED-4DB2-BD59-A6C34878D82A}">
                    <a16:rowId xmlns:a16="http://schemas.microsoft.com/office/drawing/2014/main" val="2469335458"/>
                  </a:ext>
                </a:extLst>
              </a:tr>
              <a:tr h="382457">
                <a:tc>
                  <a:txBody>
                    <a:bodyPr/>
                    <a:lstStyle/>
                    <a:p>
                      <a:pPr marL="342900" indent="-342900">
                        <a:buFont typeface="Arial" panose="020B0604020202020204" pitchFamily="34" charset="0"/>
                        <a:buChar char="•"/>
                      </a:pPr>
                      <a:r>
                        <a:rPr lang="en-US" sz="2200" b="0" dirty="0" smtClean="0">
                          <a:cs typeface="Times New Roman" panose="02020603050405020304" pitchFamily="18" charset="0"/>
                        </a:rPr>
                        <a:t>Electricity Connection</a:t>
                      </a:r>
                      <a:endParaRPr lang="en-US" sz="2200" b="0" dirty="0"/>
                    </a:p>
                  </a:txBody>
                  <a:tcPr>
                    <a:solidFill>
                      <a:schemeClr val="bg1">
                        <a:lumMod val="95000"/>
                      </a:schemeClr>
                    </a:solidFill>
                  </a:tcPr>
                </a:tc>
                <a:tc>
                  <a:txBody>
                    <a:bodyPr/>
                    <a:lstStyle/>
                    <a:p>
                      <a:pPr marL="342900" indent="-342900">
                        <a:buFont typeface="Arial" panose="020B0604020202020204" pitchFamily="34" charset="0"/>
                        <a:buChar char="•"/>
                      </a:pPr>
                      <a:r>
                        <a:rPr lang="en-US" sz="2200" b="0" dirty="0" smtClean="0">
                          <a:cs typeface="Times New Roman" panose="02020603050405020304" pitchFamily="18" charset="0"/>
                        </a:rPr>
                        <a:t>EOBI &amp; Social Security</a:t>
                      </a:r>
                      <a:endParaRPr lang="en-US" sz="2200" b="0" dirty="0"/>
                    </a:p>
                  </a:txBody>
                  <a:tcPr>
                    <a:solidFill>
                      <a:schemeClr val="bg1">
                        <a:lumMod val="95000"/>
                      </a:schemeClr>
                    </a:solidFill>
                  </a:tcPr>
                </a:tc>
                <a:extLst>
                  <a:ext uri="{0D108BD9-81ED-4DB2-BD59-A6C34878D82A}">
                    <a16:rowId xmlns:a16="http://schemas.microsoft.com/office/drawing/2014/main" val="2974226199"/>
                  </a:ext>
                </a:extLst>
              </a:tr>
              <a:tr h="382457">
                <a:tc>
                  <a:txBody>
                    <a:bodyPr/>
                    <a:lstStyle/>
                    <a:p>
                      <a:pPr marL="342900" indent="-342900">
                        <a:buFont typeface="Arial" panose="020B0604020202020204" pitchFamily="34" charset="0"/>
                        <a:buChar char="•"/>
                      </a:pPr>
                      <a:r>
                        <a:rPr lang="en-US" sz="2200" b="0" dirty="0" smtClean="0"/>
                        <a:t>Water Connection </a:t>
                      </a:r>
                      <a:endParaRPr lang="en-US" sz="2200" b="0" dirty="0"/>
                    </a:p>
                  </a:txBody>
                  <a:tcPr>
                    <a:solidFill>
                      <a:schemeClr val="bg1">
                        <a:lumMod val="95000"/>
                      </a:schemeClr>
                    </a:solidFill>
                  </a:tcPr>
                </a:tc>
                <a:tc>
                  <a:txBody>
                    <a:bodyPr/>
                    <a:lstStyle/>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b="0" dirty="0" smtClean="0">
                          <a:cs typeface="Times New Roman" panose="02020603050405020304" pitchFamily="18" charset="0"/>
                        </a:rPr>
                        <a:t>Complaint Registration</a:t>
                      </a:r>
                    </a:p>
                  </a:txBody>
                  <a:tcPr>
                    <a:solidFill>
                      <a:schemeClr val="bg1">
                        <a:lumMod val="95000"/>
                      </a:schemeClr>
                    </a:solidFill>
                  </a:tcPr>
                </a:tc>
                <a:extLst>
                  <a:ext uri="{0D108BD9-81ED-4DB2-BD59-A6C34878D82A}">
                    <a16:rowId xmlns:a16="http://schemas.microsoft.com/office/drawing/2014/main" val="2142114445"/>
                  </a:ext>
                </a:extLst>
              </a:tr>
              <a:tr h="382457">
                <a:tc>
                  <a:txBody>
                    <a:bodyPr/>
                    <a:lstStyle/>
                    <a:p>
                      <a:pPr marL="342900" indent="-342900">
                        <a:buFont typeface="Arial" panose="020B0604020202020204" pitchFamily="34" charset="0"/>
                        <a:buChar char="•"/>
                      </a:pPr>
                      <a:r>
                        <a:rPr lang="en-US" sz="2200" b="0" dirty="0" smtClean="0"/>
                        <a:t>Environmental Approval (Assistance)</a:t>
                      </a:r>
                      <a:endParaRPr lang="en-US" sz="2200" b="0" dirty="0"/>
                    </a:p>
                  </a:txBody>
                  <a:tcPr>
                    <a:solidFill>
                      <a:schemeClr val="bg1">
                        <a:lumMod val="95000"/>
                      </a:schemeClr>
                    </a:solidFill>
                  </a:tcPr>
                </a:tc>
                <a:tc>
                  <a:txBody>
                    <a:bodyPr/>
                    <a:lstStyle/>
                    <a:p>
                      <a:pPr marL="342900" indent="-342900">
                        <a:buFont typeface="Arial" panose="020B0604020202020204" pitchFamily="34" charset="0"/>
                        <a:buChar char="•"/>
                      </a:pPr>
                      <a:r>
                        <a:rPr lang="en-US" sz="2200" b="0" dirty="0" smtClean="0">
                          <a:cs typeface="Times New Roman" panose="02020603050405020304" pitchFamily="18" charset="0"/>
                        </a:rPr>
                        <a:t>Registration with SEP</a:t>
                      </a:r>
                      <a:endParaRPr lang="en-US" sz="2200" b="0" dirty="0"/>
                    </a:p>
                  </a:txBody>
                  <a:tcPr>
                    <a:solidFill>
                      <a:schemeClr val="bg1">
                        <a:lumMod val="95000"/>
                      </a:schemeClr>
                    </a:solidFill>
                  </a:tcPr>
                </a:tc>
                <a:extLst>
                  <a:ext uri="{0D108BD9-81ED-4DB2-BD59-A6C34878D82A}">
                    <a16:rowId xmlns:a16="http://schemas.microsoft.com/office/drawing/2014/main" val="3432886176"/>
                  </a:ext>
                </a:extLst>
              </a:tr>
              <a:tr h="382457">
                <a:tc>
                  <a:txBody>
                    <a:bodyPr/>
                    <a:lstStyle/>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b="0" dirty="0" smtClean="0">
                          <a:cs typeface="Times New Roman" panose="02020603050405020304" pitchFamily="18" charset="0"/>
                        </a:rPr>
                        <a:t>Construction Plan / Building Approval</a:t>
                      </a:r>
                    </a:p>
                  </a:txBody>
                  <a:tcPr>
                    <a:solidFill>
                      <a:schemeClr val="bg1">
                        <a:lumMod val="95000"/>
                      </a:schemeClr>
                    </a:solidFill>
                  </a:tcPr>
                </a:tc>
                <a:tc>
                  <a:txBody>
                    <a:bodyPr/>
                    <a:lstStyle/>
                    <a:p>
                      <a:pPr marL="342900" indent="-342900">
                        <a:buFont typeface="Arial" panose="020B0604020202020204" pitchFamily="34" charset="0"/>
                        <a:buChar char="•"/>
                      </a:pPr>
                      <a:r>
                        <a:rPr lang="en-US" sz="2200" b="0" dirty="0" smtClean="0">
                          <a:cs typeface="Times New Roman" panose="02020603050405020304" pitchFamily="18" charset="0"/>
                        </a:rPr>
                        <a:t>Services related to FBR</a:t>
                      </a:r>
                      <a:endParaRPr lang="en-US" sz="2200" b="0" dirty="0"/>
                    </a:p>
                  </a:txBody>
                  <a:tcPr>
                    <a:solidFill>
                      <a:schemeClr val="bg1">
                        <a:lumMod val="95000"/>
                      </a:schemeClr>
                    </a:solidFill>
                  </a:tcPr>
                </a:tc>
                <a:extLst>
                  <a:ext uri="{0D108BD9-81ED-4DB2-BD59-A6C34878D82A}">
                    <a16:rowId xmlns:a16="http://schemas.microsoft.com/office/drawing/2014/main" val="1883336873"/>
                  </a:ext>
                </a:extLst>
              </a:tr>
              <a:tr h="382457">
                <a:tc>
                  <a:txBody>
                    <a:bodyPr/>
                    <a:lstStyle/>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b="0" dirty="0" smtClean="0">
                          <a:cs typeface="Times New Roman" panose="02020603050405020304" pitchFamily="18" charset="0"/>
                        </a:rPr>
                        <a:t>Change of Nature of Business</a:t>
                      </a:r>
                    </a:p>
                  </a:txBody>
                  <a:tcPr>
                    <a:solidFill>
                      <a:schemeClr val="bg1">
                        <a:lumMod val="95000"/>
                      </a:schemeClr>
                    </a:solidFill>
                  </a:tcPr>
                </a:tc>
                <a:tc>
                  <a:txBody>
                    <a:bodyPr/>
                    <a:lstStyle/>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b="0" dirty="0" smtClean="0">
                          <a:cs typeface="Times New Roman" panose="02020603050405020304" pitchFamily="18" charset="0"/>
                        </a:rPr>
                        <a:t>All Services related to SEZ Registration</a:t>
                      </a:r>
                    </a:p>
                  </a:txBody>
                  <a:tcPr>
                    <a:solidFill>
                      <a:schemeClr val="bg1">
                        <a:lumMod val="95000"/>
                      </a:schemeClr>
                    </a:solidFill>
                  </a:tcPr>
                </a:tc>
                <a:extLst>
                  <a:ext uri="{0D108BD9-81ED-4DB2-BD59-A6C34878D82A}">
                    <a16:rowId xmlns:a16="http://schemas.microsoft.com/office/drawing/2014/main" val="2549758474"/>
                  </a:ext>
                </a:extLst>
              </a:tr>
            </a:tbl>
          </a:graphicData>
        </a:graphic>
      </p:graphicFrame>
    </p:spTree>
    <p:extLst>
      <p:ext uri="{BB962C8B-B14F-4D97-AF65-F5344CB8AC3E}">
        <p14:creationId xmlns:p14="http://schemas.microsoft.com/office/powerpoint/2010/main" val="17432482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13185</TotalTime>
  <Words>1917</Words>
  <Application>Microsoft Office PowerPoint</Application>
  <PresentationFormat>Widescreen</PresentationFormat>
  <Paragraphs>359</Paragraphs>
  <Slides>21</Slides>
  <Notes>18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Arial</vt:lpstr>
      <vt:lpstr>Calibri</vt:lpstr>
      <vt:lpstr>Calibri (Body)</vt:lpstr>
      <vt:lpstr>Calibri Light</vt:lpstr>
      <vt:lpstr>Cambria</vt:lpstr>
      <vt:lpstr>Times New Roman</vt:lpstr>
      <vt:lpstr>Office Theme</vt:lpstr>
      <vt:lpstr>1_Office Theme</vt:lpstr>
      <vt:lpstr>Punjab Ease of Doing Business (EODB)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Usman</cp:lastModifiedBy>
  <cp:revision>1117</cp:revision>
  <cp:lastPrinted>2020-01-24T06:58:03Z</cp:lastPrinted>
  <dcterms:created xsi:type="dcterms:W3CDTF">2018-02-26T12:57:02Z</dcterms:created>
  <dcterms:modified xsi:type="dcterms:W3CDTF">2021-07-14T19:10:17Z</dcterms:modified>
</cp:coreProperties>
</file>