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handoutMasterIdLst>
    <p:handoutMasterId r:id="rId20"/>
  </p:handoutMasterIdLst>
  <p:sldIdLst>
    <p:sldId id="452" r:id="rId2"/>
    <p:sldId id="478" r:id="rId3"/>
    <p:sldId id="313" r:id="rId4"/>
    <p:sldId id="402" r:id="rId5"/>
    <p:sldId id="380" r:id="rId6"/>
    <p:sldId id="280" r:id="rId7"/>
    <p:sldId id="417" r:id="rId8"/>
    <p:sldId id="416" r:id="rId9"/>
    <p:sldId id="354" r:id="rId10"/>
    <p:sldId id="344" r:id="rId11"/>
    <p:sldId id="345" r:id="rId12"/>
    <p:sldId id="411" r:id="rId13"/>
    <p:sldId id="412" r:id="rId14"/>
    <p:sldId id="415" r:id="rId15"/>
    <p:sldId id="419" r:id="rId16"/>
    <p:sldId id="420" r:id="rId17"/>
    <p:sldId id="421" r:id="rId18"/>
  </p:sldIdLst>
  <p:sldSz cx="9144000" cy="6858000" type="screen4x3"/>
  <p:notesSz cx="7010400" cy="92964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7AC316-3174-4FE3-B78E-3DF40F1BA4B3}">
          <p14:sldIdLst>
            <p14:sldId id="452"/>
            <p14:sldId id="478"/>
            <p14:sldId id="313"/>
            <p14:sldId id="402"/>
            <p14:sldId id="380"/>
            <p14:sldId id="280"/>
            <p14:sldId id="417"/>
            <p14:sldId id="416"/>
            <p14:sldId id="354"/>
            <p14:sldId id="344"/>
            <p14:sldId id="345"/>
            <p14:sldId id="411"/>
            <p14:sldId id="412"/>
            <p14:sldId id="415"/>
            <p14:sldId id="419"/>
            <p14:sldId id="420"/>
            <p14:sldId id="4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7" autoAdjust="0"/>
    <p:restoredTop sz="94354" autoAdjust="0"/>
  </p:normalViewPr>
  <p:slideViewPr>
    <p:cSldViewPr>
      <p:cViewPr varScale="1">
        <p:scale>
          <a:sx n="67" d="100"/>
          <a:sy n="67" d="100"/>
        </p:scale>
        <p:origin x="1208" y="56"/>
      </p:cViewPr>
      <p:guideLst>
        <p:guide orient="horz" pos="2160"/>
        <p:guide pos="2880"/>
      </p:guideLst>
    </p:cSldViewPr>
  </p:slideViewPr>
  <p:notesTextViewPr>
    <p:cViewPr>
      <p:scale>
        <a:sx n="1" d="1"/>
        <a:sy n="1" d="1"/>
      </p:scale>
      <p:origin x="0" y="0"/>
    </p:cViewPr>
  </p:notesTextViewPr>
  <p:sorterViewPr>
    <p:cViewPr>
      <p:scale>
        <a:sx n="100" d="100"/>
        <a:sy n="100" d="100"/>
      </p:scale>
      <p:origin x="0" y="30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4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CA18C304-790A-426F-BDC0-F1EA5BD4F17B}">
      <dgm:prSet phldrT="[Text]" custT="1"/>
      <dgm:spPr/>
      <dgm:t>
        <a:bodyPr/>
        <a:lstStyle/>
        <a:p>
          <a:r>
            <a:rPr lang="en-US" sz="2800" dirty="0"/>
            <a:t>Table of Contents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5738">
        <dgm:presLayoutVars>
          <dgm:chMax val="0"/>
          <dgm:bulletEnabled val="1"/>
        </dgm:presLayoutVars>
      </dgm:prSet>
      <dgm:spPr/>
    </dgm:pt>
  </dgm:ptLst>
  <dgm:cxnLst>
    <dgm:cxn modelId="{FE12BC07-7B60-4462-9CB2-404C709A9330}" type="presOf" srcId="{CA18C304-790A-426F-BDC0-F1EA5BD4F17B}" destId="{BB70550F-8890-47CC-B5F1-2A73E13ED811}" srcOrd="0" destOrd="0" presId="urn:microsoft.com/office/officeart/2005/8/layout/vList2"/>
    <dgm:cxn modelId="{AB690A0F-DC24-4DA3-BBE3-C278F091386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F94E342-C1D4-4B7E-A870-00D71B9D0B3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8"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Classification intend to risk factor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E152A11-2F96-4D12-B014-89F020B418A8}" type="presOf" srcId="{CA18C304-790A-426F-BDC0-F1EA5BD4F17B}" destId="{BB70550F-8890-47CC-B5F1-2A73E13ED811}" srcOrd="0" destOrd="0" presId="urn:microsoft.com/office/officeart/2005/8/layout/vList2"/>
    <dgm:cxn modelId="{177D6683-458D-4017-A762-3EA95023382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4ED43767-AC78-4297-A47E-D87D9ECD7E6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Requirements for product Variants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939">
        <dgm:presLayoutVars>
          <dgm:chMax val="0"/>
          <dgm:bulletEnabled val="1"/>
        </dgm:presLayoutVars>
      </dgm:prSet>
      <dgm:spPr/>
    </dgm:pt>
  </dgm:ptLst>
  <dgm:cxnLst>
    <dgm:cxn modelId="{ECBEC53F-06E2-4B2F-B003-AE21C24F3649}" type="presOf" srcId="{EE030BBD-CC10-48B5-BE47-80E41777220A}" destId="{4718474C-CCF3-4B29-A69B-BE6E44EB506B}" srcOrd="0" destOrd="0" presId="urn:microsoft.com/office/officeart/2005/8/layout/vList2"/>
    <dgm:cxn modelId="{E360E168-3162-495C-A3A7-0F91DDB92235}"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D69A675-7521-4E3D-83C7-0CEF018D9F0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Materials Information</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B4C9A07-422C-4121-975F-E9D6B396ADF4}" type="presOf" srcId="{EE030BBD-CC10-48B5-BE47-80E41777220A}" destId="{4718474C-CCF3-4B29-A69B-BE6E44EB506B}" srcOrd="0" destOrd="0" presId="urn:microsoft.com/office/officeart/2005/8/layout/vList2"/>
    <dgm:cxn modelId="{ABB4A244-C580-4684-BFF6-8B55824A934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86A6DE7-EEFF-4AD6-9308-2626935FCC2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4"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Process Validations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DD51433-F4B3-454E-A498-D14E61007F65}" type="presOf" srcId="{CA18C304-790A-426F-BDC0-F1EA5BD4F17B}" destId="{BB70550F-8890-47CC-B5F1-2A73E13ED811}" srcOrd="0" destOrd="0" presId="urn:microsoft.com/office/officeart/2005/8/layout/vList2"/>
    <dgm:cxn modelId="{600F927B-0919-4378-98F2-9FA9C2B4D55B}"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8359DEE-0E1B-4FEF-B39A-229BD145953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5" csCatId="colorful" phldr="1"/>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Lst>
  <dgm:cxnLst>
    <dgm:cxn modelId="{BC890F36-1196-4333-A334-BB276F815504}" type="presOf" srcId="{EE030BBD-CC10-48B5-BE47-80E41777220A}" destId="{4718474C-CCF3-4B29-A69B-BE6E44EB506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0" csCatId="colorful" phldr="1"/>
      <dgm:spPr/>
      <dgm:t>
        <a:bodyPr/>
        <a:lstStyle/>
        <a:p>
          <a:endParaRPr lang="en-US"/>
        </a:p>
      </dgm:t>
    </dgm:pt>
    <dgm:pt modelId="{CA18C304-790A-426F-BDC0-F1EA5BD4F17B}">
      <dgm:prSet phldrT="[Text]" custT="1"/>
      <dgm:spPr/>
      <dgm:t>
        <a:bodyPr/>
        <a:lstStyle/>
        <a:p>
          <a:r>
            <a:rPr lang="en-US" sz="3200" dirty="0"/>
            <a:t>Definition of Medical Devices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478">
        <dgm:presLayoutVars>
          <dgm:chMax val="0"/>
          <dgm:bulletEnabled val="1"/>
        </dgm:presLayoutVars>
      </dgm:prSet>
      <dgm:spPr/>
    </dgm:pt>
  </dgm:ptLst>
  <dgm:cxnLst>
    <dgm:cxn modelId="{0C56BC73-4909-424F-9509-FB27F003CE1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64BAFA-ED3A-4A64-83C6-9EDA47C1E03E}" type="presOf" srcId="{EE030BBD-CC10-48B5-BE47-80E41777220A}" destId="{4718474C-CCF3-4B29-A69B-BE6E44EB506B}" srcOrd="0" destOrd="0" presId="urn:microsoft.com/office/officeart/2005/8/layout/vList2"/>
    <dgm:cxn modelId="{6D501CDE-679F-429C-8A40-41986328DAD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1" csCatId="colorful" phldr="1"/>
      <dgm:spPr/>
      <dgm:t>
        <a:bodyPr/>
        <a:lstStyle/>
        <a:p>
          <a:endParaRPr lang="en-US"/>
        </a:p>
      </dgm:t>
    </dgm:pt>
    <dgm:pt modelId="{65381B58-FFD8-430D-BB55-9B9E14ED833C}">
      <dgm:prSet/>
      <dgm:spPr/>
      <dgm:t>
        <a:bodyPr/>
        <a:lstStyle/>
        <a:p>
          <a:r>
            <a:rPr lang="en-US" dirty="0"/>
            <a:t>Technical Definition Continued</a:t>
          </a:r>
        </a:p>
      </dgm:t>
    </dgm:pt>
    <dgm:pt modelId="{D6523477-E774-4C48-842C-B753A32ACAEC}" type="parTrans" cxnId="{B1A291B7-32F1-46FF-9AEB-FEA48733941C}">
      <dgm:prSet/>
      <dgm:spPr/>
      <dgm:t>
        <a:bodyPr/>
        <a:lstStyle/>
        <a:p>
          <a:endParaRPr lang="en-US"/>
        </a:p>
      </dgm:t>
    </dgm:pt>
    <dgm:pt modelId="{05E20C78-C316-424A-9F94-137C3748BD30}" type="sibTrans" cxnId="{B1A291B7-32F1-46FF-9AEB-FEA48733941C}">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E135D6B2-D8DC-4541-9B0C-84AB4124BE66}" type="pres">
      <dgm:prSet presAssocID="{65381B58-FFD8-430D-BB55-9B9E14ED833C}" presName="parentText" presStyleLbl="node1" presStyleIdx="0" presStyleCnt="1">
        <dgm:presLayoutVars>
          <dgm:chMax val="0"/>
          <dgm:bulletEnabled val="1"/>
        </dgm:presLayoutVars>
      </dgm:prSet>
      <dgm:spPr/>
    </dgm:pt>
  </dgm:ptLst>
  <dgm:cxnLst>
    <dgm:cxn modelId="{DFEA40B0-7E19-4E6B-9C61-C9537E6947D0}" type="presOf" srcId="{EE030BBD-CC10-48B5-BE47-80E41777220A}" destId="{4718474C-CCF3-4B29-A69B-BE6E44EB506B}" srcOrd="0" destOrd="0" presId="urn:microsoft.com/office/officeart/2005/8/layout/vList2"/>
    <dgm:cxn modelId="{B1A291B7-32F1-46FF-9AEB-FEA48733941C}" srcId="{EE030BBD-CC10-48B5-BE47-80E41777220A}" destId="{65381B58-FFD8-430D-BB55-9B9E14ED833C}" srcOrd="0" destOrd="0" parTransId="{D6523477-E774-4C48-842C-B753A32ACAEC}" sibTransId="{05E20C78-C316-424A-9F94-137C3748BD30}"/>
    <dgm:cxn modelId="{AD189DD5-9A5A-439C-9C54-ECC35B3220C8}" type="presOf" srcId="{65381B58-FFD8-430D-BB55-9B9E14ED833C}" destId="{E135D6B2-D8DC-4541-9B0C-84AB4124BE66}" srcOrd="0" destOrd="0" presId="urn:microsoft.com/office/officeart/2005/8/layout/vList2"/>
    <dgm:cxn modelId="{47C67A79-19B1-42EF-B1FB-E7F08FE4109C}" type="presParOf" srcId="{4718474C-CCF3-4B29-A69B-BE6E44EB506B}" destId="{E135D6B2-D8DC-4541-9B0C-84AB4124BE6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2"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Major Groups of Instruments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12F0F60-C89C-4897-9B30-5350ADD4996D}" type="presOf" srcId="{EE030BBD-CC10-48B5-BE47-80E41777220A}" destId="{4718474C-CCF3-4B29-A69B-BE6E44EB506B}" srcOrd="0" destOrd="0" presId="urn:microsoft.com/office/officeart/2005/8/layout/vList2"/>
    <dgm:cxn modelId="{190F3976-2BF3-4F88-A00A-9B9CBBE7C15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F6AB2C-6A72-41EB-AFB7-E7A47EC56B3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Anatomy Wise Categories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B2D2E66-9E55-4A1C-A625-686E9821D2E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FD299F7-5968-4633-B54B-4FE9A66EDAAC}" type="presOf" srcId="{CA18C304-790A-426F-BDC0-F1EA5BD4F17B}" destId="{BB70550F-8890-47CC-B5F1-2A73E13ED811}" srcOrd="0" destOrd="0" presId="urn:microsoft.com/office/officeart/2005/8/layout/vList2"/>
    <dgm:cxn modelId="{F5F81B49-7D20-47F2-A7A9-D6E9A5DB1FE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4"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Anatomy Wise Categories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4651C36-53F6-459E-A108-CCA6BE5E71C5}" type="presOf" srcId="{CA18C304-790A-426F-BDC0-F1EA5BD4F17B}" destId="{BB70550F-8890-47CC-B5F1-2A73E13ED811}" srcOrd="0" destOrd="0" presId="urn:microsoft.com/office/officeart/2005/8/layout/vList2"/>
    <dgm:cxn modelId="{C8C227BF-7A5B-4711-9F75-CC9E67E7774A}"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028814-FB4B-411F-9E12-A6B5C972978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5"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Types of Treatment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DDF8A00F-C203-44C2-B08E-8688B91697A7}" type="presOf" srcId="{CA18C304-790A-426F-BDC0-F1EA5BD4F17B}" destId="{BB70550F-8890-47CC-B5F1-2A73E13ED811}" srcOrd="0" destOrd="0" presId="urn:microsoft.com/office/officeart/2005/8/layout/vList2"/>
    <dgm:cxn modelId="{262203A8-374F-403B-92DC-A35E7FECCF3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1D6A9F9-662D-4833-B613-4DA47967418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6"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Types of Treatment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44848D1-BF1C-43E6-84B9-517C990F0D73}" type="presOf" srcId="{CA18C304-790A-426F-BDC0-F1EA5BD4F17B}" destId="{BB70550F-8890-47CC-B5F1-2A73E13ED811}" srcOrd="0" destOrd="0" presId="urn:microsoft.com/office/officeart/2005/8/layout/vList2"/>
    <dgm:cxn modelId="{DD69E9D1-EF65-48DE-9350-DF188D66D40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4833556-1F66-4D51-B1BE-37FC1905D2A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7"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800" dirty="0"/>
            <a:t>Types of Surgery</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Table of Contents</a:t>
          </a:r>
        </a:p>
      </dsp:txBody>
      <dsp:txXfrm>
        <a:off x="189582" y="37201"/>
        <a:ext cx="8764834" cy="68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586169"/>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Classification intend to risk factor</a:t>
          </a:r>
        </a:p>
      </dsp:txBody>
      <dsp:txXfrm>
        <a:off x="180998" y="28614"/>
        <a:ext cx="8782002" cy="5289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Requirements for product Variants </a:t>
          </a:r>
        </a:p>
      </dsp:txBody>
      <dsp:txXfrm>
        <a:off x="189582" y="37198"/>
        <a:ext cx="8764834" cy="68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Materials Information</a:t>
          </a:r>
        </a:p>
      </dsp:txBody>
      <dsp:txXfrm>
        <a:off x="189582" y="37198"/>
        <a:ext cx="8764834" cy="687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Process Validations</a:t>
          </a:r>
        </a:p>
      </dsp:txBody>
      <dsp:txXfrm>
        <a:off x="189582" y="37198"/>
        <a:ext cx="8764834" cy="68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Definition of Medical Devices</a:t>
          </a:r>
        </a:p>
      </dsp:txBody>
      <dsp:txXfrm>
        <a:off x="189582" y="37198"/>
        <a:ext cx="8764834" cy="68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5D6B2-D8DC-4541-9B0C-84AB4124BE66}">
      <dsp:nvSpPr>
        <dsp:cNvPr id="0" name=""/>
        <dsp:cNvSpPr/>
      </dsp:nvSpPr>
      <dsp:spPr>
        <a:xfrm>
          <a:off x="0" y="4552"/>
          <a:ext cx="9144000" cy="7528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Technical Definition Continued</a:t>
          </a:r>
        </a:p>
      </dsp:txBody>
      <dsp:txXfrm>
        <a:off x="36753" y="41305"/>
        <a:ext cx="9070494" cy="679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Major Groups of Instruments</a:t>
          </a:r>
        </a:p>
      </dsp:txBody>
      <dsp:txXfrm>
        <a:off x="189582" y="37198"/>
        <a:ext cx="8764834" cy="68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Anatomy Wise Categories</a:t>
          </a:r>
        </a:p>
      </dsp:txBody>
      <dsp:txXfrm>
        <a:off x="189582" y="37198"/>
        <a:ext cx="8764834" cy="68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Anatomy Wise Categories</a:t>
          </a:r>
        </a:p>
      </dsp:txBody>
      <dsp:txXfrm>
        <a:off x="189582" y="37198"/>
        <a:ext cx="8764834" cy="68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Types of Treatment</a:t>
          </a:r>
        </a:p>
      </dsp:txBody>
      <dsp:txXfrm>
        <a:off x="189582" y="37198"/>
        <a:ext cx="8764834" cy="68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Types of Treatment</a:t>
          </a:r>
        </a:p>
      </dsp:txBody>
      <dsp:txXfrm>
        <a:off x="189582" y="37198"/>
        <a:ext cx="8764834" cy="68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Types of Surgery</a:t>
          </a:r>
        </a:p>
      </dsp:txBody>
      <dsp:txXfrm>
        <a:off x="189582" y="37198"/>
        <a:ext cx="8764834" cy="68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0A968EAA-E26B-4235-8FC3-8F1A6F10C581}" type="datetimeFigureOut">
              <a:rPr lang="en-US" smtClean="0"/>
              <a:pPr/>
              <a:t>8/25/2021</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963667A2-7008-465F-B5DB-16CC31CE8223}" type="slidenum">
              <a:rPr lang="en-US" smtClean="0"/>
              <a:pPr/>
              <a:t>‹#›</a:t>
            </a:fld>
            <a:endParaRPr lang="en-US" dirty="0"/>
          </a:p>
        </p:txBody>
      </p:sp>
    </p:spTree>
    <p:extLst>
      <p:ext uri="{BB962C8B-B14F-4D97-AF65-F5344CB8AC3E}">
        <p14:creationId xmlns:p14="http://schemas.microsoft.com/office/powerpoint/2010/main" val="3987051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CE908E2B-2BC2-4127-91C9-86F8D7FE03F5}"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42A7AE9E-C9DF-464C-B6CC-034AB433984A}" type="slidenum">
              <a:rPr lang="en-US" smtClean="0"/>
              <a:pPr/>
              <a:t>‹#›</a:t>
            </a:fld>
            <a:endParaRPr lang="en-US" dirty="0"/>
          </a:p>
        </p:txBody>
      </p:sp>
    </p:spTree>
    <p:extLst>
      <p:ext uri="{BB962C8B-B14F-4D97-AF65-F5344CB8AC3E}">
        <p14:creationId xmlns:p14="http://schemas.microsoft.com/office/powerpoint/2010/main" val="2835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9</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BB6931A-50BE-49B7-B032-3FC1BC242EA0}" type="datetime1">
              <a:rPr lang="en-US" smtClean="0"/>
              <a:pPr/>
              <a:t>8/25/2021</a:t>
            </a:fld>
            <a:endParaRPr lang="en-US" dirty="0"/>
          </a:p>
        </p:txBody>
      </p:sp>
      <p:sp>
        <p:nvSpPr>
          <p:cNvPr id="5" name="Footer Placeholder 4"/>
          <p:cNvSpPr>
            <a:spLocks noGrp="1"/>
          </p:cNvSpPr>
          <p:nvPr>
            <p:ph type="ftr" sz="quarter" idx="11"/>
          </p:nvPr>
        </p:nvSpPr>
        <p:spPr/>
        <p:txBody>
          <a:bodyPr/>
          <a:lstStyle/>
          <a:p>
            <a:r>
              <a:rPr lang="en-US"/>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18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1E6D61-2717-4442-A4E3-34FB851FEECB}" type="datetime1">
              <a:rPr lang="en-US" smtClean="0"/>
              <a:pPr/>
              <a:t>8/25/2021</a:t>
            </a:fld>
            <a:endParaRPr lang="en-US" dirty="0"/>
          </a:p>
        </p:txBody>
      </p:sp>
      <p:sp>
        <p:nvSpPr>
          <p:cNvPr id="5" name="Footer Placeholder 4"/>
          <p:cNvSpPr>
            <a:spLocks noGrp="1"/>
          </p:cNvSpPr>
          <p:nvPr>
            <p:ph type="ftr" sz="quarter" idx="11"/>
          </p:nvPr>
        </p:nvSpPr>
        <p:spPr/>
        <p:txBody>
          <a:bodyPr/>
          <a:lstStyle/>
          <a:p>
            <a:r>
              <a:rPr lang="en-US"/>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106749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33B60-A784-4E79-ACAC-F339D752152E}" type="datetime1">
              <a:rPr lang="en-US" smtClean="0"/>
              <a:pPr/>
              <a:t>8/25/2021</a:t>
            </a:fld>
            <a:endParaRPr lang="en-US" dirty="0"/>
          </a:p>
        </p:txBody>
      </p:sp>
      <p:sp>
        <p:nvSpPr>
          <p:cNvPr id="5" name="Footer Placeholder 4"/>
          <p:cNvSpPr>
            <a:spLocks noGrp="1"/>
          </p:cNvSpPr>
          <p:nvPr>
            <p:ph type="ftr" sz="quarter" idx="11"/>
          </p:nvPr>
        </p:nvSpPr>
        <p:spPr/>
        <p:txBody>
          <a:bodyPr/>
          <a:lstStyle/>
          <a:p>
            <a:r>
              <a:rPr lang="en-US"/>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4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910596-3432-4859-987E-430F9BCFEAB4}" type="datetime1">
              <a:rPr lang="en-US" smtClean="0"/>
              <a:pPr/>
              <a:t>8/25/2021</a:t>
            </a:fld>
            <a:endParaRPr lang="en-US" dirty="0"/>
          </a:p>
        </p:txBody>
      </p:sp>
      <p:sp>
        <p:nvSpPr>
          <p:cNvPr id="5" name="Footer Placeholder 4"/>
          <p:cNvSpPr>
            <a:spLocks noGrp="1"/>
          </p:cNvSpPr>
          <p:nvPr>
            <p:ph type="ftr" sz="quarter" idx="11"/>
          </p:nvPr>
        </p:nvSpPr>
        <p:spPr/>
        <p:txBody>
          <a:bodyPr/>
          <a:lstStyle/>
          <a:p>
            <a:r>
              <a:rPr lang="en-US"/>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120196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FEE58-AD59-476E-900D-546718FE2E46}" type="datetime1">
              <a:rPr lang="en-US" smtClean="0"/>
              <a:pPr/>
              <a:t>8/25/2021</a:t>
            </a:fld>
            <a:endParaRPr lang="en-US" dirty="0"/>
          </a:p>
        </p:txBody>
      </p:sp>
      <p:sp>
        <p:nvSpPr>
          <p:cNvPr id="5" name="Footer Placeholder 4"/>
          <p:cNvSpPr>
            <a:spLocks noGrp="1"/>
          </p:cNvSpPr>
          <p:nvPr>
            <p:ph type="ftr" sz="quarter" idx="11"/>
          </p:nvPr>
        </p:nvSpPr>
        <p:spPr/>
        <p:txBody>
          <a:bodyPr/>
          <a:lstStyle/>
          <a:p>
            <a:r>
              <a:rPr lang="en-US"/>
              <a:t>Club Secretary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54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FA457-6EF9-47E0-BEE8-A261F8CAE552}" type="datetime1">
              <a:rPr lang="en-US" smtClean="0"/>
              <a:pPr/>
              <a:t>8/25/2021</a:t>
            </a:fld>
            <a:endParaRPr lang="en-US" dirty="0"/>
          </a:p>
        </p:txBody>
      </p:sp>
      <p:sp>
        <p:nvSpPr>
          <p:cNvPr id="6" name="Footer Placeholder 5"/>
          <p:cNvSpPr>
            <a:spLocks noGrp="1"/>
          </p:cNvSpPr>
          <p:nvPr>
            <p:ph type="ftr" sz="quarter" idx="11"/>
          </p:nvPr>
        </p:nvSpPr>
        <p:spPr/>
        <p:txBody>
          <a:bodyPr/>
          <a:lstStyle/>
          <a:p>
            <a:r>
              <a:rPr lang="en-US"/>
              <a:t>Club Secretary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7293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636E8-4816-41CD-9EF8-970927435EC0}" type="datetime1">
              <a:rPr lang="en-US" smtClean="0"/>
              <a:pPr/>
              <a:t>8/25/2021</a:t>
            </a:fld>
            <a:endParaRPr lang="en-US" dirty="0"/>
          </a:p>
        </p:txBody>
      </p:sp>
      <p:sp>
        <p:nvSpPr>
          <p:cNvPr id="8" name="Footer Placeholder 7"/>
          <p:cNvSpPr>
            <a:spLocks noGrp="1"/>
          </p:cNvSpPr>
          <p:nvPr>
            <p:ph type="ftr" sz="quarter" idx="11"/>
          </p:nvPr>
        </p:nvSpPr>
        <p:spPr/>
        <p:txBody>
          <a:bodyPr/>
          <a:lstStyle/>
          <a:p>
            <a:r>
              <a:rPr lang="en-US"/>
              <a:t>Club Secretary Training</a:t>
            </a:r>
            <a:endParaRPr lang="en-US" dirty="0"/>
          </a:p>
        </p:txBody>
      </p:sp>
      <p:sp>
        <p:nvSpPr>
          <p:cNvPr id="9" name="Slide Number Placeholder 8"/>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47069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E3297-BEC8-4B91-803E-614B6FD9DB8B}" type="datetime1">
              <a:rPr lang="en-US" smtClean="0"/>
              <a:pPr/>
              <a:t>8/25/2021</a:t>
            </a:fld>
            <a:endParaRPr lang="en-US" dirty="0"/>
          </a:p>
        </p:txBody>
      </p:sp>
      <p:sp>
        <p:nvSpPr>
          <p:cNvPr id="4" name="Footer Placeholder 3"/>
          <p:cNvSpPr>
            <a:spLocks noGrp="1"/>
          </p:cNvSpPr>
          <p:nvPr>
            <p:ph type="ftr" sz="quarter" idx="11"/>
          </p:nvPr>
        </p:nvSpPr>
        <p:spPr/>
        <p:txBody>
          <a:bodyPr/>
          <a:lstStyle/>
          <a:p>
            <a:r>
              <a:rPr lang="en-US"/>
              <a:t>Club Secretary Training</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19283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82E59-2304-478B-9132-F987207454ED}" type="datetime1">
              <a:rPr lang="en-US" smtClean="0"/>
              <a:pPr/>
              <a:t>8/25/2021</a:t>
            </a:fld>
            <a:endParaRPr lang="en-US" dirty="0"/>
          </a:p>
        </p:txBody>
      </p:sp>
      <p:sp>
        <p:nvSpPr>
          <p:cNvPr id="3" name="Footer Placeholder 2"/>
          <p:cNvSpPr>
            <a:spLocks noGrp="1"/>
          </p:cNvSpPr>
          <p:nvPr>
            <p:ph type="ftr" sz="quarter" idx="11"/>
          </p:nvPr>
        </p:nvSpPr>
        <p:spPr/>
        <p:txBody>
          <a:bodyPr/>
          <a:lstStyle/>
          <a:p>
            <a:r>
              <a:rPr lang="en-US"/>
              <a:t>Club Secretary Training</a:t>
            </a:r>
            <a:endParaRPr lang="en-US" dirty="0"/>
          </a:p>
        </p:txBody>
      </p:sp>
      <p:sp>
        <p:nvSpPr>
          <p:cNvPr id="4" name="Slide Number Placeholder 3"/>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300322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8B119A-A0CF-4945-AEDE-524E9E7F3F41}" type="datetime1">
              <a:rPr lang="en-US" smtClean="0"/>
              <a:pPr/>
              <a:t>8/25/2021</a:t>
            </a:fld>
            <a:endParaRPr lang="en-US" dirty="0"/>
          </a:p>
        </p:txBody>
      </p:sp>
      <p:sp>
        <p:nvSpPr>
          <p:cNvPr id="6" name="Footer Placeholder 5"/>
          <p:cNvSpPr>
            <a:spLocks noGrp="1"/>
          </p:cNvSpPr>
          <p:nvPr>
            <p:ph type="ftr" sz="quarter" idx="11"/>
          </p:nvPr>
        </p:nvSpPr>
        <p:spPr/>
        <p:txBody>
          <a:bodyPr/>
          <a:lstStyle/>
          <a:p>
            <a:r>
              <a:rPr lang="en-US"/>
              <a:t>Club Secretary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a:t>
            </a:fld>
            <a:endParaRPr lang="en-US" dirty="0"/>
          </a:p>
        </p:txBody>
      </p:sp>
    </p:spTree>
    <p:extLst>
      <p:ext uri="{BB962C8B-B14F-4D97-AF65-F5344CB8AC3E}">
        <p14:creationId xmlns:p14="http://schemas.microsoft.com/office/powerpoint/2010/main" val="287750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1D9C5B-9125-42AB-BA54-977125755B4C}" type="datetime1">
              <a:rPr lang="en-US" smtClean="0"/>
              <a:pPr/>
              <a:t>8/25/2021</a:t>
            </a:fld>
            <a:endParaRPr lang="en-US" dirty="0"/>
          </a:p>
        </p:txBody>
      </p:sp>
      <p:sp>
        <p:nvSpPr>
          <p:cNvPr id="6" name="Footer Placeholder 5"/>
          <p:cNvSpPr>
            <a:spLocks noGrp="1"/>
          </p:cNvSpPr>
          <p:nvPr>
            <p:ph type="ftr" sz="quarter" idx="11"/>
          </p:nvPr>
        </p:nvSpPr>
        <p:spPr/>
        <p:txBody>
          <a:bodyPr/>
          <a:lstStyle/>
          <a:p>
            <a:r>
              <a:rPr lang="en-US"/>
              <a:t>Club Secretary Training</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83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948630-72C2-4A03-80CA-2AE7A8F69544}" type="datetime1">
              <a:rPr lang="en-US" smtClean="0"/>
              <a:pPr/>
              <a:t>8/25/2021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Club Secretary Training</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57AB9D-7DAF-4932-8D90-97F45FB0A796}"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6867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8.jp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image" Target="../media/image16.jpeg"/><Relationship Id="rId5" Type="http://schemas.openxmlformats.org/officeDocument/2006/relationships/diagramQuickStyle" Target="../diagrams/quickStyle8.xml"/><Relationship Id="rId10" Type="http://schemas.openxmlformats.org/officeDocument/2006/relationships/image" Target="../media/image7.png"/><Relationship Id="rId4" Type="http://schemas.openxmlformats.org/officeDocument/2006/relationships/diagramLayout" Target="../diagrams/layout8.xml"/><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image" Target="../media/image19.jpg"/><Relationship Id="rId5" Type="http://schemas.openxmlformats.org/officeDocument/2006/relationships/diagramQuickStyle" Target="../diagrams/quickStyle9.xml"/><Relationship Id="rId10" Type="http://schemas.openxmlformats.org/officeDocument/2006/relationships/image" Target="../media/image7.png"/><Relationship Id="rId4" Type="http://schemas.openxmlformats.org/officeDocument/2006/relationships/diagramLayout" Target="../diagrams/layout9.xml"/><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7.png"/><Relationship Id="rId4" Type="http://schemas.openxmlformats.org/officeDocument/2006/relationships/diagramLayout" Target="../diagrams/layout10.xml"/><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7.png"/><Relationship Id="rId4" Type="http://schemas.openxmlformats.org/officeDocument/2006/relationships/diagramLayout" Target="../diagrams/layout11.xml"/><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7.png"/><Relationship Id="rId4" Type="http://schemas.openxmlformats.org/officeDocument/2006/relationships/diagramLayout" Target="../diagrams/layout12.xml"/><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7.png"/><Relationship Id="rId4" Type="http://schemas.openxmlformats.org/officeDocument/2006/relationships/diagramLayout" Target="../diagrams/layout13.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7.xml"/><Relationship Id="rId7" Type="http://schemas.openxmlformats.org/officeDocument/2006/relationships/diagramQuickStyle" Target="../diagrams/quickStyle3.xml"/><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3.xml"/><Relationship Id="rId11" Type="http://schemas.openxmlformats.org/officeDocument/2006/relationships/slide" Target="slide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8.jpg"/><Relationship Id="rId5" Type="http://schemas.openxmlformats.org/officeDocument/2006/relationships/diagramQuickStyle" Target="../diagrams/quickStyle5.xml"/><Relationship Id="rId10" Type="http://schemas.openxmlformats.org/officeDocument/2006/relationships/image" Target="../media/image7.png"/><Relationship Id="rId4" Type="http://schemas.openxmlformats.org/officeDocument/2006/relationships/diagramLayout" Target="../diagrams/layout5.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9.png"/><Relationship Id="rId5" Type="http://schemas.openxmlformats.org/officeDocument/2006/relationships/diagramQuickStyle" Target="../diagrams/quickStyle6.xml"/><Relationship Id="rId10" Type="http://schemas.openxmlformats.org/officeDocument/2006/relationships/image" Target="../media/image7.png"/><Relationship Id="rId4" Type="http://schemas.openxmlformats.org/officeDocument/2006/relationships/diagramLayout" Target="../diagrams/layout6.xml"/><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1.jpeg"/><Relationship Id="rId2" Type="http://schemas.openxmlformats.org/officeDocument/2006/relationships/notesSlide" Target="../notesSlides/notesSlide8.xml"/><Relationship Id="rId16" Type="http://schemas.openxmlformats.org/officeDocument/2006/relationships/image" Target="../media/image15.webp"/><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10.webp"/><Relationship Id="rId5" Type="http://schemas.openxmlformats.org/officeDocument/2006/relationships/diagramQuickStyle" Target="../diagrams/quickStyle7.xml"/><Relationship Id="rId15" Type="http://schemas.openxmlformats.org/officeDocument/2006/relationships/image" Target="../media/image14.jpg"/><Relationship Id="rId10" Type="http://schemas.openxmlformats.org/officeDocument/2006/relationships/image" Target="../media/image7.png"/><Relationship Id="rId4" Type="http://schemas.openxmlformats.org/officeDocument/2006/relationships/diagramLayout" Target="../diagrams/layout7.xml"/><Relationship Id="rId9" Type="http://schemas.openxmlformats.org/officeDocument/2006/relationships/slide" Target="slide3.xml"/><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404290-3ED7-440D-A644-4673BB9BE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478" y="1678060"/>
            <a:ext cx="4996064" cy="3122540"/>
          </a:xfrm>
          <a:prstGeom prst="rect">
            <a:avLst/>
          </a:prstGeom>
        </p:spPr>
      </p:pic>
      <p:sp>
        <p:nvSpPr>
          <p:cNvPr id="9" name="TextBox 8"/>
          <p:cNvSpPr txBox="1"/>
          <p:nvPr/>
        </p:nvSpPr>
        <p:spPr>
          <a:xfrm>
            <a:off x="237068" y="4648200"/>
            <a:ext cx="8686799" cy="954107"/>
          </a:xfrm>
          <a:prstGeom prst="rect">
            <a:avLst/>
          </a:prstGeom>
          <a:noFill/>
        </p:spPr>
        <p:txBody>
          <a:bodyPr wrap="square" rtlCol="0">
            <a:spAutoFit/>
          </a:bodyPr>
          <a:lstStyle/>
          <a:p>
            <a:pPr algn="ctr"/>
            <a:endParaRPr lang="en-US" sz="1600" dirty="0">
              <a:latin typeface="Algerian" panose="04020705040A02060702" pitchFamily="82" charset="0"/>
            </a:endParaRPr>
          </a:p>
          <a:p>
            <a:pPr algn="ctr"/>
            <a:r>
              <a:rPr lang="en-US" sz="4000" dirty="0">
                <a:latin typeface="Algerian" panose="04020705040A02060702" pitchFamily="82" charset="0"/>
              </a:rPr>
              <a:t>Introduction</a:t>
            </a:r>
          </a:p>
        </p:txBody>
      </p:sp>
      <p:sp>
        <p:nvSpPr>
          <p:cNvPr id="3" name="Footer Placeholder 2"/>
          <p:cNvSpPr>
            <a:spLocks noGrp="1"/>
          </p:cNvSpPr>
          <p:nvPr>
            <p:ph type="ftr" sz="quarter" idx="11"/>
          </p:nvPr>
        </p:nvSpPr>
        <p:spPr/>
        <p:txBody>
          <a:bodyPr/>
          <a:lstStyle/>
          <a:p>
            <a:r>
              <a:rPr lang="en-US" dirty="0"/>
              <a:t>Medical Devices Introduction</a:t>
            </a:r>
          </a:p>
        </p:txBody>
      </p:sp>
      <p:sp>
        <p:nvSpPr>
          <p:cNvPr id="6" name="Slide Number Placeholder 5"/>
          <p:cNvSpPr>
            <a:spLocks noGrp="1"/>
          </p:cNvSpPr>
          <p:nvPr>
            <p:ph type="sldNum" sz="quarter" idx="12"/>
          </p:nvPr>
        </p:nvSpPr>
        <p:spPr/>
        <p:txBody>
          <a:bodyPr/>
          <a:lstStyle/>
          <a:p>
            <a:fld id="{D057AB9D-7DAF-4932-8D90-97F45FB0A796}" type="slidenum">
              <a:rPr lang="en-US" smtClean="0"/>
              <a:pPr/>
              <a:t>1</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99E8BF2-935C-49FC-9A2A-F2EC33325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28600"/>
            <a:ext cx="914400" cy="914400"/>
          </a:xfrm>
          <a:prstGeom prst="rect">
            <a:avLst/>
          </a:prstGeom>
        </p:spPr>
      </p:pic>
      <p:pic>
        <p:nvPicPr>
          <p:cNvPr id="11" name="Picture 10">
            <a:extLst>
              <a:ext uri="{FF2B5EF4-FFF2-40B4-BE49-F238E27FC236}">
                <a16:creationId xmlns:a16="http://schemas.microsoft.com/office/drawing/2014/main" id="{5A0EBA80-AFA1-4B78-99DE-916FDD085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3422" y="304800"/>
            <a:ext cx="951978" cy="914400"/>
          </a:xfrm>
          <a:prstGeom prst="rect">
            <a:avLst/>
          </a:prstGeom>
        </p:spPr>
      </p:pic>
      <p:sp>
        <p:nvSpPr>
          <p:cNvPr id="17" name="TextBox 16">
            <a:extLst>
              <a:ext uri="{FF2B5EF4-FFF2-40B4-BE49-F238E27FC236}">
                <a16:creationId xmlns:a16="http://schemas.microsoft.com/office/drawing/2014/main" id="{252BE2C3-F2C7-482F-9FC6-9A05571BC3C2}"/>
              </a:ext>
            </a:extLst>
          </p:cNvPr>
          <p:cNvSpPr txBox="1"/>
          <p:nvPr/>
        </p:nvSpPr>
        <p:spPr>
          <a:xfrm>
            <a:off x="1143000" y="641588"/>
            <a:ext cx="6915293" cy="1015663"/>
          </a:xfrm>
          <a:prstGeom prst="rect">
            <a:avLst/>
          </a:prstGeom>
          <a:noFill/>
        </p:spPr>
        <p:txBody>
          <a:bodyPr wrap="square">
            <a:spAutoFit/>
          </a:bodyPr>
          <a:lstStyle/>
          <a:p>
            <a:pPr algn="ctr"/>
            <a:r>
              <a:rPr lang="en-US" sz="6000" dirty="0">
                <a:latin typeface="Algerian" panose="04020705040A02060702" pitchFamily="82" charset="0"/>
              </a:rPr>
              <a:t>Medical devices</a:t>
            </a:r>
          </a:p>
        </p:txBody>
      </p:sp>
    </p:spTree>
    <p:extLst>
      <p:ext uri="{BB962C8B-B14F-4D97-AF65-F5344CB8AC3E}">
        <p14:creationId xmlns:p14="http://schemas.microsoft.com/office/powerpoint/2010/main" val="34505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8439452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057AB9D-7DAF-4932-8D90-97F45FB0A796}" type="slidenum">
              <a:rPr lang="en-US" smtClean="0"/>
              <a:pPr/>
              <a:t>10</a:t>
            </a:fld>
            <a:endParaRPr lang="en-US"/>
          </a:p>
        </p:txBody>
      </p:sp>
      <p:pic>
        <p:nvPicPr>
          <p:cNvPr id="10"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D3E411-983E-4F33-A274-5F2F635B8A93}"/>
              </a:ext>
            </a:extLst>
          </p:cNvPr>
          <p:cNvSpPr txBox="1"/>
          <p:nvPr/>
        </p:nvSpPr>
        <p:spPr>
          <a:xfrm>
            <a:off x="533400" y="1533911"/>
            <a:ext cx="8229600" cy="584775"/>
          </a:xfrm>
          <a:prstGeom prst="rect">
            <a:avLst/>
          </a:prstGeom>
          <a:noFill/>
        </p:spPr>
        <p:txBody>
          <a:bodyPr wrap="square">
            <a:spAutoFit/>
          </a:bodyPr>
          <a:lstStyle/>
          <a:p>
            <a:pPr algn="ctr"/>
            <a:r>
              <a:rPr lang="en-US" sz="3200" dirty="0"/>
              <a:t>Via Body Orifice (Eyes, ENT, Gynecology, Anal )</a:t>
            </a:r>
          </a:p>
        </p:txBody>
      </p:sp>
      <p:pic>
        <p:nvPicPr>
          <p:cNvPr id="8" name="Picture 7">
            <a:extLst>
              <a:ext uri="{FF2B5EF4-FFF2-40B4-BE49-F238E27FC236}">
                <a16:creationId xmlns:a16="http://schemas.microsoft.com/office/drawing/2014/main" id="{C30D4197-07A2-4BB7-8932-EADD9B8551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188" y="3576142"/>
            <a:ext cx="2539998" cy="1904999"/>
          </a:xfrm>
          <a:prstGeom prst="rect">
            <a:avLst/>
          </a:prstGeom>
        </p:spPr>
      </p:pic>
      <p:pic>
        <p:nvPicPr>
          <p:cNvPr id="15" name="Picture 14">
            <a:extLst>
              <a:ext uri="{FF2B5EF4-FFF2-40B4-BE49-F238E27FC236}">
                <a16:creationId xmlns:a16="http://schemas.microsoft.com/office/drawing/2014/main" id="{230A1E71-163F-4ECA-AA8A-DF45BCE33F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08294" y="3477265"/>
            <a:ext cx="2849956" cy="2003876"/>
          </a:xfrm>
          <a:prstGeom prst="rect">
            <a:avLst/>
          </a:prstGeom>
        </p:spPr>
      </p:pic>
      <p:pic>
        <p:nvPicPr>
          <p:cNvPr id="17" name="Picture 16">
            <a:extLst>
              <a:ext uri="{FF2B5EF4-FFF2-40B4-BE49-F238E27FC236}">
                <a16:creationId xmlns:a16="http://schemas.microsoft.com/office/drawing/2014/main" id="{8A11A006-8399-47EB-870E-70246347BF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54923" y="3429000"/>
            <a:ext cx="2762250" cy="2219008"/>
          </a:xfrm>
          <a:prstGeom prst="rect">
            <a:avLst/>
          </a:prstGeom>
        </p:spPr>
      </p:pic>
    </p:spTree>
    <p:extLst>
      <p:ext uri="{BB962C8B-B14F-4D97-AF65-F5344CB8AC3E}">
        <p14:creationId xmlns:p14="http://schemas.microsoft.com/office/powerpoint/2010/main" val="37457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6943420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04800" y="1373022"/>
            <a:ext cx="8382000" cy="584775"/>
          </a:xfrm>
          <a:prstGeom prst="rect">
            <a:avLst/>
          </a:prstGeom>
          <a:noFill/>
          <a:ln>
            <a:noFill/>
          </a:ln>
        </p:spPr>
        <p:txBody>
          <a:bodyPr wrap="square" rtlCol="0">
            <a:spAutoFit/>
          </a:bodyPr>
          <a:lstStyle/>
          <a:p>
            <a:pPr algn="ctr"/>
            <a:r>
              <a:rPr lang="en-US" sz="3200" dirty="0"/>
              <a:t>Minimal Surgery  and   Open Surgery</a:t>
            </a:r>
            <a:endParaRPr lang="en-US" sz="2200"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11</a:t>
            </a:fld>
            <a:endParaRPr lang="en-US"/>
          </a:p>
        </p:txBody>
      </p:sp>
      <p:pic>
        <p:nvPicPr>
          <p:cNvPr id="15"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B0E658-87FB-4974-B359-44409E9187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200" y="2438400"/>
            <a:ext cx="7010400" cy="3207372"/>
          </a:xfrm>
          <a:prstGeom prst="rect">
            <a:avLst/>
          </a:prstGeom>
        </p:spPr>
      </p:pic>
    </p:spTree>
    <p:extLst>
      <p:ext uri="{BB962C8B-B14F-4D97-AF65-F5344CB8AC3E}">
        <p14:creationId xmlns:p14="http://schemas.microsoft.com/office/powerpoint/2010/main" val="120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500"/>
                                        <p:tgtEl>
                                          <p:spTgt spid="9">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03919079"/>
              </p:ext>
            </p:extLst>
          </p:nvPr>
        </p:nvGraphicFramePr>
        <p:xfrm>
          <a:off x="0" y="228600"/>
          <a:ext cx="9144000" cy="58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057AB9D-7DAF-4932-8D90-97F45FB0A796}" type="slidenum">
              <a:rPr lang="en-US" smtClean="0"/>
              <a:pPr/>
              <a:t>12</a:t>
            </a:fld>
            <a:endParaRPr lang="en-US"/>
          </a:p>
        </p:txBody>
      </p:sp>
      <p:pic>
        <p:nvPicPr>
          <p:cNvPr id="15"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6">
            <a:extLst>
              <a:ext uri="{FF2B5EF4-FFF2-40B4-BE49-F238E27FC236}">
                <a16:creationId xmlns:a16="http://schemas.microsoft.com/office/drawing/2014/main" id="{164B35F3-181E-496E-96B5-593A52DF0176}"/>
              </a:ext>
            </a:extLst>
          </p:cNvPr>
          <p:cNvGraphicFramePr>
            <a:graphicFrameLocks noGrp="1"/>
          </p:cNvGraphicFramePr>
          <p:nvPr>
            <p:extLst>
              <p:ext uri="{D42A27DB-BD31-4B8C-83A1-F6EECF244321}">
                <p14:modId xmlns:p14="http://schemas.microsoft.com/office/powerpoint/2010/main" val="3604425706"/>
              </p:ext>
            </p:extLst>
          </p:nvPr>
        </p:nvGraphicFramePr>
        <p:xfrm>
          <a:off x="241300" y="942341"/>
          <a:ext cx="8686800" cy="538579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3968698162"/>
                    </a:ext>
                  </a:extLst>
                </a:gridCol>
                <a:gridCol w="1816100">
                  <a:extLst>
                    <a:ext uri="{9D8B030D-6E8A-4147-A177-3AD203B41FA5}">
                      <a16:colId xmlns:a16="http://schemas.microsoft.com/office/drawing/2014/main" val="1642051067"/>
                    </a:ext>
                  </a:extLst>
                </a:gridCol>
                <a:gridCol w="2090228">
                  <a:extLst>
                    <a:ext uri="{9D8B030D-6E8A-4147-A177-3AD203B41FA5}">
                      <a16:colId xmlns:a16="http://schemas.microsoft.com/office/drawing/2014/main" val="3585822669"/>
                    </a:ext>
                  </a:extLst>
                </a:gridCol>
                <a:gridCol w="1884872">
                  <a:extLst>
                    <a:ext uri="{9D8B030D-6E8A-4147-A177-3AD203B41FA5}">
                      <a16:colId xmlns:a16="http://schemas.microsoft.com/office/drawing/2014/main" val="2259063970"/>
                    </a:ext>
                  </a:extLst>
                </a:gridCol>
              </a:tblGrid>
              <a:tr h="1002305">
                <a:tc>
                  <a:txBody>
                    <a:bodyPr/>
                    <a:lstStyle/>
                    <a:p>
                      <a:pPr algn="ctr"/>
                      <a:endParaRPr lang="en-US" sz="2000" dirty="0"/>
                    </a:p>
                    <a:p>
                      <a:pPr algn="ctr"/>
                      <a:r>
                        <a:rPr lang="en-US" sz="2000" dirty="0"/>
                        <a:t>Product Type</a:t>
                      </a:r>
                    </a:p>
                  </a:txBody>
                  <a:tcPr/>
                </a:tc>
                <a:tc>
                  <a:txBody>
                    <a:bodyPr/>
                    <a:lstStyle/>
                    <a:p>
                      <a:pPr algn="ctr"/>
                      <a:endParaRPr lang="en-US" sz="2000" dirty="0"/>
                    </a:p>
                    <a:p>
                      <a:pPr algn="ctr"/>
                      <a:r>
                        <a:rPr lang="en-US" sz="2000" dirty="0"/>
                        <a:t>Duration of use</a:t>
                      </a:r>
                    </a:p>
                  </a:txBody>
                  <a:tcPr/>
                </a:tc>
                <a:tc>
                  <a:txBody>
                    <a:bodyPr/>
                    <a:lstStyle/>
                    <a:p>
                      <a:pPr algn="ctr"/>
                      <a:endParaRPr lang="en-US" sz="2000" dirty="0"/>
                    </a:p>
                    <a:p>
                      <a:pPr algn="ctr"/>
                      <a:r>
                        <a:rPr lang="en-US" sz="2000" dirty="0"/>
                        <a:t>Contact with active devices</a:t>
                      </a:r>
                    </a:p>
                  </a:txBody>
                  <a:tcPr/>
                </a:tc>
                <a:tc>
                  <a:txBody>
                    <a:bodyPr/>
                    <a:lstStyle/>
                    <a:p>
                      <a:pPr algn="ctr"/>
                      <a:endParaRPr lang="en-US" sz="2000" dirty="0"/>
                    </a:p>
                    <a:p>
                      <a:pPr algn="ctr"/>
                      <a:r>
                        <a:rPr lang="en-US" sz="2000" dirty="0"/>
                        <a:t>Risk Class</a:t>
                      </a:r>
                    </a:p>
                  </a:txBody>
                  <a:tcPr/>
                </a:tc>
                <a:extLst>
                  <a:ext uri="{0D108BD9-81ED-4DB2-BD59-A6C34878D82A}">
                    <a16:rowId xmlns:a16="http://schemas.microsoft.com/office/drawing/2014/main" val="2848340157"/>
                  </a:ext>
                </a:extLst>
              </a:tr>
              <a:tr h="481528">
                <a:tc>
                  <a:txBody>
                    <a:bodyPr/>
                    <a:lstStyle/>
                    <a:p>
                      <a:r>
                        <a:rPr lang="en-US" sz="1400" dirty="0"/>
                        <a:t>Central Nervous System</a:t>
                      </a:r>
                    </a:p>
                  </a:txBody>
                  <a:tcPr/>
                </a:tc>
                <a:tc>
                  <a:txBody>
                    <a:bodyPr/>
                    <a:lstStyle/>
                    <a:p>
                      <a:r>
                        <a:rPr lang="en-US" sz="1400" dirty="0"/>
                        <a:t>Transient to Long</a:t>
                      </a:r>
                    </a:p>
                  </a:txBody>
                  <a:tcPr/>
                </a:tc>
                <a:tc>
                  <a:txBody>
                    <a:bodyPr/>
                    <a:lstStyle/>
                    <a:p>
                      <a:pPr algn="ctr"/>
                      <a:r>
                        <a:rPr lang="en-US" sz="1400" dirty="0"/>
                        <a:t>Any</a:t>
                      </a:r>
                    </a:p>
                  </a:txBody>
                  <a:tcPr/>
                </a:tc>
                <a:tc>
                  <a:txBody>
                    <a:bodyPr/>
                    <a:lstStyle/>
                    <a:p>
                      <a:r>
                        <a:rPr lang="en-US" sz="1400" dirty="0"/>
                        <a:t>Very High </a:t>
                      </a:r>
                    </a:p>
                  </a:txBody>
                  <a:tcPr/>
                </a:tc>
                <a:extLst>
                  <a:ext uri="{0D108BD9-81ED-4DB2-BD59-A6C34878D82A}">
                    <a16:rowId xmlns:a16="http://schemas.microsoft.com/office/drawing/2014/main" val="3584263919"/>
                  </a:ext>
                </a:extLst>
              </a:tr>
              <a:tr h="481528">
                <a:tc>
                  <a:txBody>
                    <a:bodyPr/>
                    <a:lstStyle/>
                    <a:p>
                      <a:r>
                        <a:rPr lang="en-US" sz="1400" dirty="0"/>
                        <a:t>Central Circulatory System</a:t>
                      </a:r>
                    </a:p>
                  </a:txBody>
                  <a:tcPr/>
                </a:tc>
                <a:tc>
                  <a:txBody>
                    <a:bodyPr/>
                    <a:lstStyle/>
                    <a:p>
                      <a:r>
                        <a:rPr lang="en-US" sz="1400" dirty="0"/>
                        <a:t>Transient to Long</a:t>
                      </a:r>
                    </a:p>
                  </a:txBody>
                  <a:tcPr/>
                </a:tc>
                <a:tc>
                  <a:txBody>
                    <a:bodyPr/>
                    <a:lstStyle/>
                    <a:p>
                      <a:pPr algn="ctr"/>
                      <a:r>
                        <a:rPr lang="en-US" sz="1400" dirty="0"/>
                        <a:t>Any</a:t>
                      </a:r>
                    </a:p>
                  </a:txBody>
                  <a:tcPr/>
                </a:tc>
                <a:tc>
                  <a:txBody>
                    <a:bodyPr/>
                    <a:lstStyle/>
                    <a:p>
                      <a:r>
                        <a:rPr lang="en-US" sz="1400" dirty="0"/>
                        <a:t>Very High </a:t>
                      </a:r>
                    </a:p>
                  </a:txBody>
                  <a:tcPr/>
                </a:tc>
                <a:extLst>
                  <a:ext uri="{0D108BD9-81ED-4DB2-BD59-A6C34878D82A}">
                    <a16:rowId xmlns:a16="http://schemas.microsoft.com/office/drawing/2014/main" val="1881743937"/>
                  </a:ext>
                </a:extLst>
              </a:tr>
              <a:tr h="524846">
                <a:tc>
                  <a:txBody>
                    <a:bodyPr/>
                    <a:lstStyle/>
                    <a:p>
                      <a:r>
                        <a:rPr lang="en-US" sz="1400" dirty="0"/>
                        <a:t>Active Implantable Devices</a:t>
                      </a:r>
                    </a:p>
                  </a:txBody>
                  <a:tcPr/>
                </a:tc>
                <a:tc>
                  <a:txBody>
                    <a:bodyPr/>
                    <a:lstStyle/>
                    <a:p>
                      <a:r>
                        <a:rPr lang="en-US" sz="1400" dirty="0"/>
                        <a:t>Short to Long </a:t>
                      </a:r>
                    </a:p>
                  </a:txBody>
                  <a:tcPr/>
                </a:tc>
                <a:tc>
                  <a:txBody>
                    <a:bodyPr/>
                    <a:lstStyle/>
                    <a:p>
                      <a:pPr algn="ctr"/>
                      <a:r>
                        <a:rPr lang="en-US" sz="1400" dirty="0"/>
                        <a:t>Any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Very High </a:t>
                      </a:r>
                    </a:p>
                    <a:p>
                      <a:endParaRPr lang="en-US" sz="1400" dirty="0"/>
                    </a:p>
                  </a:txBody>
                  <a:tcPr/>
                </a:tc>
                <a:extLst>
                  <a:ext uri="{0D108BD9-81ED-4DB2-BD59-A6C34878D82A}">
                    <a16:rowId xmlns:a16="http://schemas.microsoft.com/office/drawing/2014/main" val="3915820121"/>
                  </a:ext>
                </a:extLst>
              </a:tr>
              <a:tr h="481528">
                <a:tc>
                  <a:txBody>
                    <a:bodyPr/>
                    <a:lstStyle/>
                    <a:p>
                      <a:r>
                        <a:rPr lang="en-US" sz="1400" dirty="0"/>
                        <a:t>Implantable Devices</a:t>
                      </a:r>
                    </a:p>
                  </a:txBody>
                  <a:tcPr/>
                </a:tc>
                <a:tc>
                  <a:txBody>
                    <a:bodyPr/>
                    <a:lstStyle/>
                    <a:p>
                      <a:r>
                        <a:rPr lang="en-US" sz="1400" dirty="0"/>
                        <a:t>Short to Long </a:t>
                      </a:r>
                    </a:p>
                  </a:txBody>
                  <a:tcPr/>
                </a:tc>
                <a:tc>
                  <a:txBody>
                    <a:bodyPr/>
                    <a:lstStyle/>
                    <a:p>
                      <a:pPr algn="ctr"/>
                      <a:r>
                        <a:rPr lang="en-US" sz="1400" dirty="0"/>
                        <a:t>Any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Very High and High</a:t>
                      </a:r>
                    </a:p>
                  </a:txBody>
                  <a:tcPr/>
                </a:tc>
                <a:extLst>
                  <a:ext uri="{0D108BD9-81ED-4DB2-BD59-A6C34878D82A}">
                    <a16:rowId xmlns:a16="http://schemas.microsoft.com/office/drawing/2014/main" val="1017413247"/>
                  </a:ext>
                </a:extLst>
              </a:tr>
              <a:tr h="481528">
                <a:tc>
                  <a:txBody>
                    <a:bodyPr/>
                    <a:lstStyle/>
                    <a:p>
                      <a:r>
                        <a:rPr lang="en-US" sz="1400" dirty="0"/>
                        <a:t>Active Medical Devices</a:t>
                      </a:r>
                    </a:p>
                  </a:txBody>
                  <a:tcPr/>
                </a:tc>
                <a:tc>
                  <a:txBody>
                    <a:bodyPr/>
                    <a:lstStyle/>
                    <a:p>
                      <a:r>
                        <a:rPr lang="en-US" sz="1400" dirty="0"/>
                        <a:t>Transient </a:t>
                      </a:r>
                    </a:p>
                  </a:txBody>
                  <a:tcPr/>
                </a:tc>
                <a:tc>
                  <a:txBody>
                    <a:bodyPr/>
                    <a:lstStyle/>
                    <a:p>
                      <a:pPr algn="ctr"/>
                      <a:r>
                        <a:rPr lang="en-US" sz="1400" dirty="0"/>
                        <a:t>Any</a:t>
                      </a:r>
                    </a:p>
                  </a:txBody>
                  <a:tcPr/>
                </a:tc>
                <a:tc>
                  <a:txBody>
                    <a:bodyPr/>
                    <a:lstStyle/>
                    <a:p>
                      <a:r>
                        <a:rPr lang="en-US" sz="1400" dirty="0"/>
                        <a:t>High</a:t>
                      </a:r>
                    </a:p>
                  </a:txBody>
                  <a:tcPr/>
                </a:tc>
                <a:extLst>
                  <a:ext uri="{0D108BD9-81ED-4DB2-BD59-A6C34878D82A}">
                    <a16:rowId xmlns:a16="http://schemas.microsoft.com/office/drawing/2014/main" val="3408990931"/>
                  </a:ext>
                </a:extLst>
              </a:tr>
              <a:tr h="687898">
                <a:tc>
                  <a:txBody>
                    <a:bodyPr/>
                    <a:lstStyle/>
                    <a:p>
                      <a:r>
                        <a:rPr lang="en-US" sz="1400" dirty="0"/>
                        <a:t>Non Active Medical Devices </a:t>
                      </a:r>
                    </a:p>
                    <a:p>
                      <a:r>
                        <a:rPr lang="en-US" sz="1400" dirty="0"/>
                        <a:t>(Surgically Invasive)</a:t>
                      </a:r>
                    </a:p>
                  </a:txBody>
                  <a:tcPr/>
                </a:tc>
                <a:tc>
                  <a:txBody>
                    <a:bodyPr/>
                    <a:lstStyle/>
                    <a:p>
                      <a:r>
                        <a:rPr lang="en-US" sz="1400" dirty="0"/>
                        <a:t>Transient </a:t>
                      </a:r>
                    </a:p>
                  </a:txBody>
                  <a:tcPr/>
                </a:tc>
                <a:tc>
                  <a:txBody>
                    <a:bodyPr/>
                    <a:lstStyle/>
                    <a:p>
                      <a:pPr algn="ctr"/>
                      <a:r>
                        <a:rPr lang="en-US" sz="1400" dirty="0"/>
                        <a:t>If contact:</a:t>
                      </a:r>
                    </a:p>
                    <a:p>
                      <a:pPr algn="ctr"/>
                      <a:r>
                        <a:rPr lang="en-US" sz="1400" dirty="0"/>
                        <a:t>If not contact:</a:t>
                      </a:r>
                    </a:p>
                  </a:txBody>
                  <a:tcPr/>
                </a:tc>
                <a:tc>
                  <a:txBody>
                    <a:bodyPr/>
                    <a:lstStyle/>
                    <a:p>
                      <a:r>
                        <a:rPr lang="en-US" sz="1400" dirty="0"/>
                        <a:t>Medium</a:t>
                      </a:r>
                    </a:p>
                    <a:p>
                      <a:r>
                        <a:rPr lang="en-US" sz="1400" dirty="0"/>
                        <a:t>Low</a:t>
                      </a:r>
                    </a:p>
                  </a:txBody>
                  <a:tcPr/>
                </a:tc>
                <a:extLst>
                  <a:ext uri="{0D108BD9-81ED-4DB2-BD59-A6C34878D82A}">
                    <a16:rowId xmlns:a16="http://schemas.microsoft.com/office/drawing/2014/main" val="2626173603"/>
                  </a:ext>
                </a:extLst>
              </a:tr>
              <a:tr h="553202">
                <a:tc>
                  <a:txBody>
                    <a:bodyPr/>
                    <a:lstStyle/>
                    <a:p>
                      <a:r>
                        <a:rPr lang="en-US" sz="1400" dirty="0"/>
                        <a:t>Non Active Medical Devices</a:t>
                      </a:r>
                      <a:br>
                        <a:rPr lang="en-US" sz="1400" dirty="0"/>
                      </a:br>
                      <a:r>
                        <a:rPr lang="en-US" sz="1400" dirty="0"/>
                        <a:t>(Invasive via bodily orifices)</a:t>
                      </a:r>
                    </a:p>
                  </a:txBody>
                  <a:tcPr/>
                </a:tc>
                <a:tc>
                  <a:txBody>
                    <a:bodyPr/>
                    <a:lstStyle/>
                    <a:p>
                      <a:r>
                        <a:rPr lang="en-US" sz="1400" dirty="0"/>
                        <a:t>Transient </a:t>
                      </a:r>
                    </a:p>
                  </a:txBody>
                  <a:tcPr/>
                </a:tc>
                <a:tc>
                  <a:txBody>
                    <a:bodyPr/>
                    <a:lstStyle/>
                    <a:p>
                      <a:pPr algn="ctr"/>
                      <a:r>
                        <a:rPr lang="en-US" sz="1400" dirty="0"/>
                        <a:t>If contact:</a:t>
                      </a:r>
                    </a:p>
                    <a:p>
                      <a:pPr algn="ctr"/>
                      <a:r>
                        <a:rPr lang="en-US" sz="1400" dirty="0"/>
                        <a:t>If not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Medium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Low</a:t>
                      </a: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txBody>
                  <a:tcPr/>
                </a:tc>
                <a:extLst>
                  <a:ext uri="{0D108BD9-81ED-4DB2-BD59-A6C34878D82A}">
                    <a16:rowId xmlns:a16="http://schemas.microsoft.com/office/drawing/2014/main" val="2276395473"/>
                  </a:ext>
                </a:extLst>
              </a:tr>
              <a:tr h="687898">
                <a:tc>
                  <a:txBody>
                    <a:bodyPr/>
                    <a:lstStyle/>
                    <a:p>
                      <a:r>
                        <a:rPr lang="en-US" sz="1400" dirty="0"/>
                        <a:t>Non Active Medical Devices </a:t>
                      </a:r>
                      <a:br>
                        <a:rPr lang="en-US" sz="1400" dirty="0"/>
                      </a:br>
                      <a:r>
                        <a:rPr lang="en-US" sz="1400" dirty="0"/>
                        <a:t>Surface Contact</a:t>
                      </a:r>
                    </a:p>
                  </a:txBody>
                  <a:tcPr/>
                </a:tc>
                <a:tc>
                  <a:txBody>
                    <a:bodyPr/>
                    <a:lstStyle/>
                    <a:p>
                      <a:r>
                        <a:rPr lang="en-US" sz="1400" dirty="0"/>
                        <a:t>Transient </a:t>
                      </a:r>
                    </a:p>
                  </a:txBody>
                  <a:tcPr/>
                </a:tc>
                <a:tc>
                  <a:txBody>
                    <a:bodyPr/>
                    <a:lstStyle/>
                    <a:p>
                      <a:pPr algn="ctr"/>
                      <a:r>
                        <a:rPr lang="en-US" sz="1400" dirty="0"/>
                        <a:t>If contact:</a:t>
                      </a:r>
                    </a:p>
                    <a:p>
                      <a:pPr algn="ctr"/>
                      <a:r>
                        <a:rPr lang="en-US" sz="1400" dirty="0"/>
                        <a:t>If not contact: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Medium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Low</a:t>
                      </a:r>
                    </a:p>
                  </a:txBody>
                  <a:tcPr/>
                </a:tc>
                <a:extLst>
                  <a:ext uri="{0D108BD9-81ED-4DB2-BD59-A6C34878D82A}">
                    <a16:rowId xmlns:a16="http://schemas.microsoft.com/office/drawing/2014/main" val="1020894713"/>
                  </a:ext>
                </a:extLst>
              </a:tr>
            </a:tbl>
          </a:graphicData>
        </a:graphic>
      </p:graphicFrame>
    </p:spTree>
    <p:extLst>
      <p:ext uri="{BB962C8B-B14F-4D97-AF65-F5344CB8AC3E}">
        <p14:creationId xmlns:p14="http://schemas.microsoft.com/office/powerpoint/2010/main" val="203111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057AB9D-7DAF-4932-8D90-97F45FB0A796}" type="slidenum">
              <a:rPr lang="en-US" smtClean="0"/>
              <a:pPr/>
              <a:t>13</a:t>
            </a:fld>
            <a:endParaRPr lang="en-US"/>
          </a:p>
        </p:txBody>
      </p:sp>
      <p:pic>
        <p:nvPicPr>
          <p:cNvPr id="15" name="Picture 3" descr="C:\Users\vcicero\AppData\Local\Microsoft\Windows\Temporary Internet Files\Content.IE5\BV7KX1XL\MC90043261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cicero\AppData\Local\Microsoft\Windows\Temporary Internet Files\Content.IE5\UDH751QD\MC900442122[1].png">
            <a:hlinkClick r:id="rId4" action="ppaction://hlinksldjump" tooltip="Click here to return to the Table of Contents Page"/>
          </p:cNvPr>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EE78DCF-16AF-4F47-8E91-920AFE71618B}"/>
              </a:ext>
            </a:extLst>
          </p:cNvPr>
          <p:cNvSpPr txBox="1"/>
          <p:nvPr/>
        </p:nvSpPr>
        <p:spPr>
          <a:xfrm>
            <a:off x="533400" y="1676400"/>
            <a:ext cx="8077200" cy="2123658"/>
          </a:xfrm>
          <a:prstGeom prst="rect">
            <a:avLst/>
          </a:prstGeom>
          <a:noFill/>
        </p:spPr>
        <p:txBody>
          <a:bodyPr wrap="square">
            <a:spAutoFit/>
          </a:bodyPr>
          <a:lstStyle/>
          <a:p>
            <a:pPr algn="ctr"/>
            <a:r>
              <a:rPr lang="en-US" sz="4400" dirty="0">
                <a:effectLst/>
                <a:latin typeface="Algerian" panose="04020705040A02060702" pitchFamily="82" charset="0"/>
                <a:ea typeface="Calibri" panose="020F0502020204030204" pitchFamily="34" charset="0"/>
                <a:cs typeface="Arial" panose="020B0604020202020204" pitchFamily="34" charset="0"/>
              </a:rPr>
              <a:t>Variants </a:t>
            </a:r>
          </a:p>
          <a:p>
            <a:pPr algn="ctr"/>
            <a:r>
              <a:rPr lang="en-US" sz="4400" dirty="0">
                <a:effectLst/>
                <a:latin typeface="Algerian" panose="04020705040A02060702" pitchFamily="82" charset="0"/>
                <a:ea typeface="Calibri" panose="020F0502020204030204" pitchFamily="34" charset="0"/>
                <a:cs typeface="Arial" panose="020B0604020202020204" pitchFamily="34" charset="0"/>
              </a:rPr>
              <a:t>and </a:t>
            </a:r>
          </a:p>
          <a:p>
            <a:pPr algn="ctr"/>
            <a:r>
              <a:rPr lang="en-US" sz="4400" dirty="0">
                <a:effectLst/>
                <a:latin typeface="Algerian" panose="04020705040A02060702" pitchFamily="82" charset="0"/>
                <a:ea typeface="Calibri" panose="020F0502020204030204" pitchFamily="34" charset="0"/>
                <a:cs typeface="Arial" panose="020B0604020202020204" pitchFamily="34" charset="0"/>
              </a:rPr>
              <a:t>Material information</a:t>
            </a:r>
            <a:endParaRPr lang="en-US" sz="4400" dirty="0">
              <a:latin typeface="Algerian" panose="04020705040A02060702" pitchFamily="82" charset="0"/>
            </a:endParaRPr>
          </a:p>
        </p:txBody>
      </p:sp>
    </p:spTree>
    <p:extLst>
      <p:ext uri="{BB962C8B-B14F-4D97-AF65-F5344CB8AC3E}">
        <p14:creationId xmlns:p14="http://schemas.microsoft.com/office/powerpoint/2010/main" val="1731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0694" y="1676400"/>
            <a:ext cx="7467600" cy="5109091"/>
          </a:xfrm>
          <a:prstGeom prst="rect">
            <a:avLst/>
          </a:prstGeom>
          <a:noFill/>
        </p:spPr>
        <p:txBody>
          <a:bodyPr wrap="square" rtlCol="0">
            <a:spAutoFit/>
          </a:bodyPr>
          <a:lstStyle/>
          <a:p>
            <a:pPr lvl="1">
              <a:spcAft>
                <a:spcPts val="1200"/>
              </a:spcAft>
            </a:pPr>
            <a:r>
              <a:rPr lang="en-US" sz="3200" dirty="0"/>
              <a:t>Surgical Forceps/Scissors/Retractors etc. </a:t>
            </a:r>
          </a:p>
          <a:p>
            <a:pPr marL="914400" lvl="1" indent="-457200">
              <a:spcAft>
                <a:spcPts val="1200"/>
              </a:spcAft>
              <a:buFont typeface="+mj-lt"/>
              <a:buAutoNum type="arabicPeriod"/>
            </a:pPr>
            <a:endParaRPr lang="en-US" sz="3200" dirty="0"/>
          </a:p>
          <a:p>
            <a:pPr marL="914400" lvl="1" indent="-457200">
              <a:spcAft>
                <a:spcPts val="1200"/>
              </a:spcAft>
              <a:buFont typeface="+mj-lt"/>
              <a:buAutoNum type="arabicPeriod"/>
            </a:pPr>
            <a:r>
              <a:rPr lang="en-US" sz="3200" dirty="0"/>
              <a:t>Construction of devices shall be similar</a:t>
            </a:r>
          </a:p>
          <a:p>
            <a:pPr marL="914400" lvl="1" indent="-457200">
              <a:spcAft>
                <a:spcPts val="1200"/>
              </a:spcAft>
              <a:buFont typeface="+mj-lt"/>
              <a:buAutoNum type="arabicPeriod"/>
            </a:pPr>
            <a:r>
              <a:rPr lang="en-US" sz="3200" dirty="0"/>
              <a:t>Intended use shall be similar </a:t>
            </a:r>
          </a:p>
          <a:p>
            <a:pPr marL="914400" lvl="1" indent="-457200">
              <a:spcAft>
                <a:spcPts val="1200"/>
              </a:spcAft>
              <a:buFont typeface="+mj-lt"/>
              <a:buAutoNum type="arabicPeriod"/>
            </a:pPr>
            <a:r>
              <a:rPr lang="en-US" sz="3200" dirty="0"/>
              <a:t>Anatomy for use shall be similar</a:t>
            </a:r>
          </a:p>
          <a:p>
            <a:pPr marL="914400" lvl="1" indent="-457200">
              <a:spcAft>
                <a:spcPts val="1200"/>
              </a:spcAft>
              <a:buFont typeface="+mj-lt"/>
              <a:buAutoNum type="arabicPeriod"/>
            </a:pPr>
            <a:r>
              <a:rPr lang="en-US" sz="3200" dirty="0"/>
              <a:t>Risk factors shall be similar</a:t>
            </a:r>
          </a:p>
          <a:p>
            <a:pPr marL="914400" lvl="1" indent="-457200">
              <a:spcAft>
                <a:spcPts val="1200"/>
              </a:spcAft>
              <a:buFont typeface="+mj-lt"/>
              <a:buAutoNum type="arabicPeriod"/>
            </a:pPr>
            <a:r>
              <a:rPr lang="en-US" sz="3200" dirty="0"/>
              <a:t>Acceptability Criteria </a:t>
            </a:r>
          </a:p>
          <a:p>
            <a:pPr lvl="1">
              <a:spcAft>
                <a:spcPts val="1200"/>
              </a:spcAft>
            </a:pPr>
            <a:endParaRPr lang="en-US" sz="3200" dirty="0"/>
          </a:p>
        </p:txBody>
      </p:sp>
      <p:graphicFrame>
        <p:nvGraphicFramePr>
          <p:cNvPr id="4" name="Diagram 3"/>
          <p:cNvGraphicFramePr/>
          <p:nvPr>
            <p:extLst>
              <p:ext uri="{D42A27DB-BD31-4B8C-83A1-F6EECF244321}">
                <p14:modId xmlns:p14="http://schemas.microsoft.com/office/powerpoint/2010/main" val="232488462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057AB9D-7DAF-4932-8D90-97F45FB0A796}" type="slidenum">
              <a:rPr lang="en-US" smtClean="0"/>
              <a:pPr/>
              <a:t>14</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39292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88925" y="1188356"/>
            <a:ext cx="8229600" cy="6370975"/>
          </a:xfrm>
          <a:prstGeom prst="rect">
            <a:avLst/>
          </a:prstGeom>
          <a:noFill/>
          <a:ln>
            <a:noFill/>
          </a:ln>
        </p:spPr>
        <p:txBody>
          <a:bodyPr wrap="square" rtlCol="0">
            <a:spAutoFit/>
          </a:bodyPr>
          <a:lstStyle/>
          <a:p>
            <a:r>
              <a:rPr lang="en-US" sz="2400" dirty="0"/>
              <a:t>Medical Grade Stainless Steel 300 and 400 series</a:t>
            </a:r>
          </a:p>
          <a:p>
            <a:r>
              <a:rPr lang="en-US" sz="2400" dirty="0"/>
              <a:t>Polymers &amp; Rubbers</a:t>
            </a:r>
          </a:p>
          <a:p>
            <a:endParaRPr lang="en-US" sz="2400" dirty="0"/>
          </a:p>
          <a:p>
            <a:pPr marL="342900" indent="-342900">
              <a:buFont typeface="Arial" panose="020B0604020202020204" pitchFamily="34" charset="0"/>
              <a:buChar char="•"/>
            </a:pPr>
            <a:r>
              <a:rPr lang="en-US" sz="2400" u="sng" dirty="0">
                <a:solidFill>
                  <a:schemeClr val="accent1">
                    <a:lumMod val="75000"/>
                  </a:schemeClr>
                </a:solidFill>
              </a:rPr>
              <a:t>Material Selection Requirements:</a:t>
            </a:r>
          </a:p>
          <a:p>
            <a:endParaRPr lang="en-US" sz="2400" u="sng" dirty="0"/>
          </a:p>
          <a:p>
            <a:pPr marL="457200" indent="-457200">
              <a:buFont typeface="+mj-lt"/>
              <a:buAutoNum type="arabicPeriod"/>
            </a:pPr>
            <a:r>
              <a:rPr lang="en-US" sz="2400" dirty="0"/>
              <a:t>Material shall meet the composition or specifications of any international harmonized standards i.e. ASTM / ISO.</a:t>
            </a:r>
          </a:p>
          <a:p>
            <a:pPr marL="457200" indent="-457200">
              <a:buFont typeface="+mj-lt"/>
              <a:buAutoNum type="arabicPeriod"/>
            </a:pPr>
            <a:r>
              <a:rPr lang="en-US" sz="2400" dirty="0"/>
              <a:t>Material shall be Biocompatible ISO 10993-1</a:t>
            </a:r>
          </a:p>
          <a:p>
            <a:pPr marL="457200" indent="-457200">
              <a:buFont typeface="+mj-lt"/>
              <a:buAutoNum type="arabicPeriod"/>
            </a:pPr>
            <a:r>
              <a:rPr lang="en-US" sz="2400" dirty="0"/>
              <a:t>Material shall be compatible with applicable cleaning agents</a:t>
            </a:r>
          </a:p>
          <a:p>
            <a:pPr marL="457200" indent="-457200">
              <a:buFont typeface="+mj-lt"/>
              <a:buAutoNum type="arabicPeriod"/>
            </a:pPr>
            <a:r>
              <a:rPr lang="en-US" sz="2400" dirty="0"/>
              <a:t>Material shall meet the requirements of Sterilization ISO 11135 / ISO 17665</a:t>
            </a:r>
          </a:p>
          <a:p>
            <a:pPr marL="457200" indent="-457200">
              <a:buFont typeface="+mj-lt"/>
              <a:buAutoNum type="arabicPeriod"/>
            </a:pPr>
            <a:r>
              <a:rPr lang="en-US" sz="2400" dirty="0"/>
              <a:t>Material shall meet the requirements of claimed shelf-life</a:t>
            </a:r>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a:p>
            <a:endParaRPr lang="en-US" sz="2400" dirty="0"/>
          </a:p>
          <a:p>
            <a:endParaRPr lang="en-US" sz="2400"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15</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881277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57200" y="1128237"/>
            <a:ext cx="8438295" cy="877163"/>
          </a:xfrm>
          <a:prstGeom prst="rect">
            <a:avLst/>
          </a:prstGeom>
          <a:noFill/>
          <a:ln>
            <a:noFill/>
          </a:ln>
        </p:spPr>
        <p:txBody>
          <a:bodyPr wrap="square" rtlCol="0">
            <a:spAutoFit/>
          </a:bodyPr>
          <a:lstStyle/>
          <a:p>
            <a:endParaRPr lang="en-US" sz="1100" dirty="0"/>
          </a:p>
          <a:p>
            <a:r>
              <a:rPr lang="en-US" sz="2000" b="0" i="0" dirty="0">
                <a:solidFill>
                  <a:srgbClr val="4D5156"/>
                </a:solidFill>
                <a:effectLst/>
                <a:latin typeface="arial" panose="020B0604020202020204" pitchFamily="34" charset="0"/>
              </a:rPr>
              <a:t>Product quality in the context of </a:t>
            </a:r>
            <a:r>
              <a:rPr lang="en-US" sz="2000" b="1" i="0" dirty="0">
                <a:solidFill>
                  <a:srgbClr val="5F6368"/>
                </a:solidFill>
                <a:effectLst/>
                <a:latin typeface="arial" panose="020B0604020202020204" pitchFamily="34" charset="0"/>
              </a:rPr>
              <a:t>process validation</a:t>
            </a:r>
            <a:r>
              <a:rPr lang="en-US" sz="2000" b="0" i="0" dirty="0">
                <a:solidFill>
                  <a:srgbClr val="4D5156"/>
                </a:solidFill>
                <a:effectLst/>
                <a:latin typeface="arial" panose="020B0604020202020204" pitchFamily="34" charset="0"/>
              </a:rPr>
              <a:t> means that product performance is consistent from batch-to-batch and unit-to- unit. </a:t>
            </a:r>
            <a:endParaRPr lang="en-US" sz="2000"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16</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42547" y="2152562"/>
            <a:ext cx="7467600" cy="2092881"/>
          </a:xfrm>
          <a:prstGeom prst="rect">
            <a:avLst/>
          </a:prstGeom>
          <a:noFill/>
        </p:spPr>
        <p:txBody>
          <a:bodyPr wrap="square" rtlCol="0">
            <a:spAutoFit/>
          </a:bodyPr>
          <a:lstStyle/>
          <a:p>
            <a:pPr marL="742950" lvl="1" indent="-285750">
              <a:spcAft>
                <a:spcPts val="1200"/>
              </a:spcAft>
              <a:buFont typeface="Wingdings" pitchFamily="2" charset="2"/>
              <a:buChar char="v"/>
            </a:pPr>
            <a:r>
              <a:rPr lang="en-US" sz="2000" dirty="0"/>
              <a:t>Identify the internal and external critical manufacturing processes.</a:t>
            </a:r>
          </a:p>
          <a:p>
            <a:pPr marL="742950" lvl="1" indent="-285750">
              <a:spcAft>
                <a:spcPts val="1200"/>
              </a:spcAft>
              <a:buFont typeface="Wingdings" pitchFamily="2" charset="2"/>
              <a:buChar char="v"/>
            </a:pPr>
            <a:r>
              <a:rPr lang="en-US" sz="2000" dirty="0"/>
              <a:t>Adopt risk based approach (Low-medium-high)</a:t>
            </a:r>
          </a:p>
          <a:p>
            <a:pPr marL="742950" lvl="1" indent="-285750">
              <a:spcAft>
                <a:spcPts val="1200"/>
              </a:spcAft>
              <a:buFont typeface="Wingdings" pitchFamily="2" charset="2"/>
              <a:buChar char="v"/>
            </a:pPr>
            <a:r>
              <a:rPr lang="en-US" sz="2000" dirty="0"/>
              <a:t>Targeted expectation (output)</a:t>
            </a:r>
          </a:p>
          <a:p>
            <a:pPr marL="742950" lvl="1" indent="-285750">
              <a:spcAft>
                <a:spcPts val="1200"/>
              </a:spcAft>
              <a:buFont typeface="Wingdings" pitchFamily="2" charset="2"/>
              <a:buChar char="v"/>
            </a:pPr>
            <a:r>
              <a:rPr lang="en-US" sz="2000" dirty="0"/>
              <a:t>Process approach (</a:t>
            </a:r>
            <a:r>
              <a:rPr lang="en-US" b="1" dirty="0"/>
              <a:t>Money, material, machine and manpower</a:t>
            </a:r>
            <a:r>
              <a:rPr lang="en-US" sz="2000" dirty="0"/>
              <a:t>)</a:t>
            </a:r>
          </a:p>
        </p:txBody>
      </p:sp>
      <p:sp>
        <p:nvSpPr>
          <p:cNvPr id="9" name="TextBox 8">
            <a:extLst>
              <a:ext uri="{FF2B5EF4-FFF2-40B4-BE49-F238E27FC236}">
                <a16:creationId xmlns:a16="http://schemas.microsoft.com/office/drawing/2014/main" id="{3778C51B-9757-493E-849A-59D7F27956CE}"/>
              </a:ext>
            </a:extLst>
          </p:cNvPr>
          <p:cNvSpPr txBox="1"/>
          <p:nvPr/>
        </p:nvSpPr>
        <p:spPr>
          <a:xfrm>
            <a:off x="505680" y="4210465"/>
            <a:ext cx="8438295" cy="2108269"/>
          </a:xfrm>
          <a:prstGeom prst="rect">
            <a:avLst/>
          </a:prstGeom>
          <a:noFill/>
          <a:ln>
            <a:noFill/>
          </a:ln>
        </p:spPr>
        <p:txBody>
          <a:bodyPr wrap="square" rtlCol="0">
            <a:spAutoFit/>
          </a:bodyPr>
          <a:lstStyle/>
          <a:p>
            <a:endParaRPr lang="en-US" sz="1100" dirty="0"/>
          </a:p>
          <a:p>
            <a:r>
              <a:rPr lang="en-US" sz="2000" b="0" i="0" dirty="0">
                <a:solidFill>
                  <a:srgbClr val="4D5156"/>
                </a:solidFill>
                <a:effectLst/>
                <a:latin typeface="arial" panose="020B0604020202020204" pitchFamily="34" charset="0"/>
              </a:rPr>
              <a:t>3 Main </a:t>
            </a:r>
            <a:r>
              <a:rPr lang="en-US" sz="2000" dirty="0">
                <a:solidFill>
                  <a:srgbClr val="4D5156"/>
                </a:solidFill>
                <a:latin typeface="arial" panose="020B0604020202020204" pitchFamily="34" charset="0"/>
              </a:rPr>
              <a:t>phases </a:t>
            </a:r>
            <a:r>
              <a:rPr lang="en-US" sz="2000" b="0" i="0" dirty="0">
                <a:solidFill>
                  <a:srgbClr val="4D5156"/>
                </a:solidFill>
                <a:effectLst/>
                <a:latin typeface="arial" panose="020B0604020202020204" pitchFamily="34" charset="0"/>
              </a:rPr>
              <a:t>of Validation:</a:t>
            </a:r>
          </a:p>
          <a:p>
            <a:endParaRPr lang="en-US" sz="2000" dirty="0">
              <a:solidFill>
                <a:srgbClr val="4D5156"/>
              </a:solidFill>
              <a:latin typeface="arial" panose="020B0604020202020204" pitchFamily="34" charset="0"/>
            </a:endParaRPr>
          </a:p>
          <a:p>
            <a:r>
              <a:rPr lang="en-US" sz="2000" b="0" i="0" dirty="0">
                <a:solidFill>
                  <a:srgbClr val="4D5156"/>
                </a:solidFill>
                <a:effectLst/>
                <a:latin typeface="arial" panose="020B0604020202020204" pitchFamily="34" charset="0"/>
              </a:rPr>
              <a:t>IQ: Installation Qualification</a:t>
            </a:r>
          </a:p>
          <a:p>
            <a:r>
              <a:rPr lang="en-US" sz="2000" dirty="0">
                <a:solidFill>
                  <a:srgbClr val="4D5156"/>
                </a:solidFill>
                <a:latin typeface="arial" panose="020B0604020202020204" pitchFamily="34" charset="0"/>
              </a:rPr>
              <a:t>OQ: Operational Qualification </a:t>
            </a:r>
          </a:p>
          <a:p>
            <a:r>
              <a:rPr lang="en-US" sz="2000" b="0" i="0" dirty="0">
                <a:solidFill>
                  <a:srgbClr val="4D5156"/>
                </a:solidFill>
                <a:effectLst/>
                <a:latin typeface="arial" panose="020B0604020202020204" pitchFamily="34" charset="0"/>
              </a:rPr>
              <a:t>PQ: Performance Qualification </a:t>
            </a:r>
          </a:p>
          <a:p>
            <a:endParaRPr lang="en-US" sz="2000" dirty="0"/>
          </a:p>
        </p:txBody>
      </p:sp>
    </p:spTree>
    <p:extLst>
      <p:ext uri="{BB962C8B-B14F-4D97-AF65-F5344CB8AC3E}">
        <p14:creationId xmlns:p14="http://schemas.microsoft.com/office/powerpoint/2010/main" val="24570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370155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057AB9D-7DAF-4932-8D90-97F45FB0A796}" type="slidenum">
              <a:rPr lang="en-US" smtClean="0"/>
              <a:pPr/>
              <a:t>17</a:t>
            </a:fld>
            <a:endParaRPr lang="en-US"/>
          </a:p>
        </p:txBody>
      </p:sp>
      <p:pic>
        <p:nvPicPr>
          <p:cNvPr id="17" name="Picture 2" descr="C:\Users\vcicero\AppData\Local\Microsoft\Windows\Temporary Internet Files\Content.IE5\UDH751QD\MC900442122[1].png">
            <a:hlinkClick r:id="rId8" action="ppaction://hlinksldjump" tooltip="Click here to return to the Table of Contents Page"/>
          </p:cNvPr>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1490BC-1D37-4A95-B888-50D91E891E06}"/>
              </a:ext>
            </a:extLst>
          </p:cNvPr>
          <p:cNvSpPr txBox="1"/>
          <p:nvPr/>
        </p:nvSpPr>
        <p:spPr>
          <a:xfrm>
            <a:off x="352852" y="2490877"/>
            <a:ext cx="8438295" cy="1862048"/>
          </a:xfrm>
          <a:prstGeom prst="rect">
            <a:avLst/>
          </a:prstGeom>
          <a:noFill/>
          <a:ln>
            <a:noFill/>
          </a:ln>
        </p:spPr>
        <p:txBody>
          <a:bodyPr wrap="square" rtlCol="0">
            <a:spAutoFit/>
          </a:bodyPr>
          <a:lstStyle/>
          <a:p>
            <a:pPr algn="ctr"/>
            <a:r>
              <a:rPr lang="en-US" sz="11500" dirty="0">
                <a:solidFill>
                  <a:schemeClr val="accent1">
                    <a:lumMod val="75000"/>
                  </a:schemeClr>
                </a:solidFill>
                <a:latin typeface="Algerian" panose="04020705040A02060702" pitchFamily="82" charset="0"/>
              </a:rPr>
              <a:t>THANK YOU</a:t>
            </a:r>
            <a:endParaRPr lang="en-US" sz="28700" dirty="0">
              <a:solidFill>
                <a:schemeClr val="accent1">
                  <a:lumMod val="75000"/>
                </a:schemeClr>
              </a:solidFill>
              <a:latin typeface="Algerian" panose="04020705040A02060702" pitchFamily="82" charset="0"/>
            </a:endParaRPr>
          </a:p>
        </p:txBody>
      </p:sp>
    </p:spTree>
    <p:extLst>
      <p:ext uri="{BB962C8B-B14F-4D97-AF65-F5344CB8AC3E}">
        <p14:creationId xmlns:p14="http://schemas.microsoft.com/office/powerpoint/2010/main" val="40791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Medical Devices Introduction</a:t>
            </a:r>
          </a:p>
        </p:txBody>
      </p:sp>
      <p:sp>
        <p:nvSpPr>
          <p:cNvPr id="3" name="Slide Number Placeholder 2"/>
          <p:cNvSpPr>
            <a:spLocks noGrp="1"/>
          </p:cNvSpPr>
          <p:nvPr>
            <p:ph type="sldNum" sz="quarter" idx="12"/>
          </p:nvPr>
        </p:nvSpPr>
        <p:spPr/>
        <p:txBody>
          <a:bodyPr/>
          <a:lstStyle/>
          <a:p>
            <a:fld id="{D057AB9D-7DAF-4932-8D90-97F45FB0A796}" type="slidenum">
              <a:rPr lang="en-US" smtClean="0"/>
              <a:pPr/>
              <a:t>2</a:t>
            </a:fld>
            <a:endParaRPr lang="en-US" dirty="0"/>
          </a:p>
        </p:txBody>
      </p:sp>
      <p:sp>
        <p:nvSpPr>
          <p:cNvPr id="4" name="TextBox 3"/>
          <p:cNvSpPr txBox="1"/>
          <p:nvPr/>
        </p:nvSpPr>
        <p:spPr>
          <a:xfrm>
            <a:off x="381000" y="445830"/>
            <a:ext cx="4495800" cy="5755422"/>
          </a:xfrm>
          <a:prstGeom prst="rect">
            <a:avLst/>
          </a:prstGeom>
          <a:noFill/>
        </p:spPr>
        <p:txBody>
          <a:bodyPr wrap="square" rtlCol="0">
            <a:spAutoFit/>
          </a:bodyPr>
          <a:lstStyle/>
          <a:p>
            <a:r>
              <a:rPr lang="en-US" sz="2200" b="1" u="sng" dirty="0"/>
              <a:t>Presenter’s Profile</a:t>
            </a:r>
          </a:p>
          <a:p>
            <a:endParaRPr lang="en-US" sz="2200" b="1" u="sng" dirty="0">
              <a:solidFill>
                <a:schemeClr val="accent1">
                  <a:lumMod val="75000"/>
                </a:schemeClr>
              </a:solidFill>
            </a:endParaRPr>
          </a:p>
          <a:p>
            <a:r>
              <a:rPr lang="en-US" sz="2200" b="1" u="sng" dirty="0">
                <a:solidFill>
                  <a:schemeClr val="accent1">
                    <a:lumMod val="75000"/>
                  </a:schemeClr>
                </a:solidFill>
              </a:rPr>
              <a:t>Muhammad Waqas Ali</a:t>
            </a:r>
          </a:p>
          <a:p>
            <a:endParaRPr lang="en-US" sz="2200" b="1" u="sng" dirty="0">
              <a:solidFill>
                <a:schemeClr val="accent1">
                  <a:lumMod val="75000"/>
                </a:schemeClr>
              </a:solidFill>
            </a:endParaRPr>
          </a:p>
          <a:p>
            <a:r>
              <a:rPr lang="en-US" sz="1400" dirty="0"/>
              <a:t> </a:t>
            </a:r>
          </a:p>
          <a:p>
            <a:endParaRPr lang="en-US" sz="1400" dirty="0"/>
          </a:p>
          <a:p>
            <a:r>
              <a:rPr lang="en-US" sz="1400" b="1" u="sng" dirty="0"/>
              <a:t>Expertise</a:t>
            </a:r>
            <a:endParaRPr lang="en-GB" sz="1400" dirty="0"/>
          </a:p>
          <a:p>
            <a:pPr marL="285750" indent="-285750">
              <a:buFont typeface="Wingdings" panose="05000000000000000000" pitchFamily="2" charset="2"/>
              <a:buChar char="§"/>
            </a:pPr>
            <a:r>
              <a:rPr lang="en-GB" sz="1400" dirty="0"/>
              <a:t>Regulatory Affairs</a:t>
            </a:r>
          </a:p>
          <a:p>
            <a:pPr marL="285750" indent="-285750">
              <a:buFont typeface="Wingdings" panose="05000000000000000000" pitchFamily="2" charset="2"/>
              <a:buChar char="§"/>
            </a:pPr>
            <a:r>
              <a:rPr lang="en-GB" sz="1400" dirty="0"/>
              <a:t>Quality Management System,</a:t>
            </a:r>
          </a:p>
          <a:p>
            <a:pPr marL="285750" indent="-285750">
              <a:buFont typeface="Wingdings" panose="05000000000000000000" pitchFamily="2" charset="2"/>
              <a:buChar char="§"/>
            </a:pPr>
            <a:r>
              <a:rPr lang="en-GB" sz="1400" dirty="0"/>
              <a:t>Environmental management system</a:t>
            </a:r>
          </a:p>
          <a:p>
            <a:pPr marL="285750" indent="-285750">
              <a:buFont typeface="Wingdings" panose="05000000000000000000" pitchFamily="2" charset="2"/>
              <a:buChar char="§"/>
            </a:pPr>
            <a:r>
              <a:rPr lang="en-GB" sz="1400" dirty="0"/>
              <a:t>Occupational health and safety</a:t>
            </a:r>
          </a:p>
          <a:p>
            <a:pPr marL="285750" indent="-285750">
              <a:buFont typeface="Wingdings" panose="05000000000000000000" pitchFamily="2" charset="2"/>
              <a:buChar char="§"/>
            </a:pPr>
            <a:r>
              <a:rPr lang="en-GB" sz="1400" dirty="0"/>
              <a:t>Social Compliance </a:t>
            </a:r>
          </a:p>
          <a:p>
            <a:pPr marL="285750" indent="-285750">
              <a:buFont typeface="Wingdings" panose="05000000000000000000" pitchFamily="2" charset="2"/>
              <a:buChar char="§"/>
            </a:pPr>
            <a:r>
              <a:rPr lang="en-GB" sz="1400" dirty="0"/>
              <a:t>R&amp;D 	and </a:t>
            </a:r>
          </a:p>
          <a:p>
            <a:pPr marL="285750" indent="-285750">
              <a:buFont typeface="Wingdings" panose="05000000000000000000" pitchFamily="2" charset="2"/>
              <a:buChar char="§"/>
            </a:pPr>
            <a:r>
              <a:rPr lang="en-GB" sz="1400" dirty="0"/>
              <a:t>Process validations</a:t>
            </a:r>
          </a:p>
          <a:p>
            <a:endParaRPr lang="en-US" sz="1400" u="sng" dirty="0"/>
          </a:p>
          <a:p>
            <a:r>
              <a:rPr lang="en-US" sz="1400" b="1" u="sng" dirty="0"/>
              <a:t>Qualification:</a:t>
            </a:r>
          </a:p>
          <a:p>
            <a:pPr marL="285750" indent="-285750">
              <a:buFont typeface="Arial" panose="020B0604020202020204" pitchFamily="34" charset="0"/>
              <a:buChar char="•"/>
            </a:pPr>
            <a:r>
              <a:rPr lang="en-US" sz="1400" dirty="0"/>
              <a:t>Masters English Literature</a:t>
            </a:r>
          </a:p>
          <a:p>
            <a:pPr marL="285750" indent="-285750">
              <a:buFont typeface="Arial" panose="020B0604020202020204" pitchFamily="34" charset="0"/>
              <a:buChar char="•"/>
            </a:pPr>
            <a:r>
              <a:rPr lang="en-US" sz="1400" dirty="0"/>
              <a:t>BSc Double Math &amp; Physics</a:t>
            </a:r>
          </a:p>
          <a:p>
            <a:pPr marL="285750" indent="-285750">
              <a:buFont typeface="Arial" panose="020B0604020202020204" pitchFamily="34" charset="0"/>
              <a:buChar char="•"/>
            </a:pPr>
            <a:r>
              <a:rPr lang="en-US" sz="1400" dirty="0"/>
              <a:t>Various Business and Auditing Courses</a:t>
            </a:r>
          </a:p>
          <a:p>
            <a:pPr marL="285750" indent="-285750">
              <a:buFont typeface="Arial" panose="020B0604020202020204" pitchFamily="34" charset="0"/>
              <a:buChar char="•"/>
            </a:pPr>
            <a:endParaRPr lang="en-US" sz="1400" dirty="0"/>
          </a:p>
          <a:p>
            <a:r>
              <a:rPr lang="en-US" sz="1400" b="1" u="sng" dirty="0"/>
              <a:t>Profession:</a:t>
            </a:r>
          </a:p>
          <a:p>
            <a:pPr marL="285750" indent="-285750">
              <a:buFont typeface="Arial" panose="020B0604020202020204" pitchFamily="34" charset="0"/>
              <a:buChar char="•"/>
            </a:pPr>
            <a:r>
              <a:rPr lang="en-US" sz="1400" dirty="0"/>
              <a:t>Working as MR in Global Tech International for the last 12 years</a:t>
            </a:r>
          </a:p>
          <a:p>
            <a:endParaRPr lang="en-US" sz="1400" u="sn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216400" y="1422400"/>
            <a:ext cx="5334000" cy="3556000"/>
          </a:xfrm>
          <a:prstGeom prst="rect">
            <a:avLst/>
          </a:prstGeom>
        </p:spPr>
      </p:pic>
    </p:spTree>
    <p:extLst>
      <p:ext uri="{BB962C8B-B14F-4D97-AF65-F5344CB8AC3E}">
        <p14:creationId xmlns:p14="http://schemas.microsoft.com/office/powerpoint/2010/main" val="17680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3389942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066800" y="1136704"/>
            <a:ext cx="8534400" cy="4401205"/>
          </a:xfrm>
          <a:prstGeom prst="rect">
            <a:avLst/>
          </a:prstGeom>
          <a:noFill/>
        </p:spPr>
        <p:txBody>
          <a:bodyPr wrap="square" rtlCol="0">
            <a:spAutoFit/>
          </a:bodyPr>
          <a:lstStyle/>
          <a:p>
            <a:pPr lvl="0" algn="ctr"/>
            <a:endParaRPr lang="en-US" sz="2800" dirty="0"/>
          </a:p>
          <a:p>
            <a:r>
              <a:rPr lang="en-US" sz="2800" dirty="0"/>
              <a:t>Section 1: Definition of Medical Devices</a:t>
            </a:r>
          </a:p>
          <a:p>
            <a:endParaRPr lang="en-US" sz="2800" dirty="0"/>
          </a:p>
          <a:p>
            <a:r>
              <a:rPr lang="en-US" sz="2800" dirty="0"/>
              <a:t>Section 2: Major Groups of Instruments</a:t>
            </a:r>
          </a:p>
          <a:p>
            <a:endParaRPr lang="en-US" sz="2800" dirty="0"/>
          </a:p>
          <a:p>
            <a:r>
              <a:rPr lang="en-US" sz="2800" dirty="0"/>
              <a:t>Section 3: Classification Intend to risk factor</a:t>
            </a:r>
          </a:p>
          <a:p>
            <a:endParaRPr lang="en-US" sz="2800" dirty="0"/>
          </a:p>
          <a:p>
            <a:r>
              <a:rPr lang="en-US" sz="2800" dirty="0"/>
              <a:t>Section 4: Variants and Material information</a:t>
            </a:r>
          </a:p>
          <a:p>
            <a:endParaRPr lang="en-US" sz="2800" dirty="0"/>
          </a:p>
          <a:p>
            <a:r>
              <a:rPr lang="en-US" sz="2800" dirty="0"/>
              <a:t>Section 5: Examples of Process Validations</a:t>
            </a:r>
          </a:p>
        </p:txBody>
      </p:sp>
      <p:sp>
        <p:nvSpPr>
          <p:cNvPr id="3" name="Footer Placeholder 2"/>
          <p:cNvSpPr>
            <a:spLocks noGrp="1"/>
          </p:cNvSpPr>
          <p:nvPr>
            <p:ph type="ftr" sz="quarter" idx="11"/>
          </p:nvPr>
        </p:nvSpPr>
        <p:spPr/>
        <p:txBody>
          <a:bodyPr/>
          <a:lstStyle/>
          <a:p>
            <a:r>
              <a:rPr lang="en-US" dirty="0"/>
              <a:t>Medical Devices Introduction</a:t>
            </a:r>
          </a:p>
        </p:txBody>
      </p:sp>
      <p:sp>
        <p:nvSpPr>
          <p:cNvPr id="5" name="Slide Number Placeholder 4"/>
          <p:cNvSpPr>
            <a:spLocks noGrp="1"/>
          </p:cNvSpPr>
          <p:nvPr>
            <p:ph type="sldNum" sz="quarter" idx="12"/>
          </p:nvPr>
        </p:nvSpPr>
        <p:spPr/>
        <p:txBody>
          <a:bodyPr/>
          <a:lstStyle/>
          <a:p>
            <a:fld id="{D057AB9D-7DAF-4932-8D90-97F45FB0A796}" type="slidenum">
              <a:rPr lang="en-US" smtClean="0"/>
              <a:pPr/>
              <a:t>3</a:t>
            </a:fld>
            <a:endParaRPr lang="en-US"/>
          </a:p>
        </p:txBody>
      </p:sp>
      <p:pic>
        <p:nvPicPr>
          <p:cNvPr id="7"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barn(inVertical)">
                                      <p:cBhvr>
                                        <p:cTn id="15" dur="500"/>
                                        <p:tgtEl>
                                          <p:spTgt spid="9">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barn(inVertical)">
                                      <p:cBhvr>
                                        <p:cTn id="18" dur="500"/>
                                        <p:tgtEl>
                                          <p:spTgt spid="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barn(inVertical)">
                                      <p:cBhvr>
                                        <p:cTn id="21" dur="500"/>
                                        <p:tgtEl>
                                          <p:spTgt spid="9">
                                            <p:txEl>
                                              <p:pRg st="7" end="7"/>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9" end="9"/>
                                            </p:txEl>
                                          </p:spTgt>
                                        </p:tgtEl>
                                        <p:attrNameLst>
                                          <p:attrName>style.visibility</p:attrName>
                                        </p:attrNameLst>
                                      </p:cBhvr>
                                      <p:to>
                                        <p:strVal val="visible"/>
                                      </p:to>
                                    </p:set>
                                    <p:animEffect transition="in" filter="barn(inVertical)">
                                      <p:cBhvr>
                                        <p:cTn id="2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4064472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Medical Devices Introduction</a:t>
            </a:r>
          </a:p>
        </p:txBody>
      </p:sp>
      <p:sp>
        <p:nvSpPr>
          <p:cNvPr id="5" name="Slide Number Placeholder 4"/>
          <p:cNvSpPr>
            <a:spLocks noGrp="1"/>
          </p:cNvSpPr>
          <p:nvPr>
            <p:ph type="sldNum" sz="quarter" idx="12"/>
          </p:nvPr>
        </p:nvSpPr>
        <p:spPr/>
        <p:txBody>
          <a:bodyPr/>
          <a:lstStyle/>
          <a:p>
            <a:fld id="{D057AB9D-7DAF-4932-8D90-97F45FB0A796}" type="slidenum">
              <a:rPr lang="en-US" smtClean="0"/>
              <a:pPr/>
              <a:t>4</a:t>
            </a:fld>
            <a:endParaRPr lang="en-US"/>
          </a:p>
        </p:txBody>
      </p:sp>
      <p:pic>
        <p:nvPicPr>
          <p:cNvPr id="7"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1162518"/>
            <a:ext cx="8534400" cy="5509200"/>
          </a:xfrm>
          <a:prstGeom prst="rect">
            <a:avLst/>
          </a:prstGeom>
          <a:noFill/>
        </p:spPr>
        <p:txBody>
          <a:bodyPr wrap="square" rtlCol="0">
            <a:spAutoFit/>
          </a:bodyPr>
          <a:lstStyle/>
          <a:p>
            <a:pPr algn="just"/>
            <a:r>
              <a:rPr lang="en-US" sz="3600" dirty="0"/>
              <a:t>General Definition</a:t>
            </a:r>
          </a:p>
          <a:p>
            <a:pPr algn="just"/>
            <a:r>
              <a:rPr lang="en-US" sz="2400" dirty="0"/>
              <a:t>A </a:t>
            </a:r>
            <a:r>
              <a:rPr lang="en-US" sz="2400" b="1" dirty="0"/>
              <a:t>medical device</a:t>
            </a:r>
            <a:r>
              <a:rPr lang="en-US" sz="2400" dirty="0"/>
              <a:t> is any device intended to be used for medical purposes. Medical devices benefit patients by helping health care providers diagnose and treat patients and helping patients overcome sickness or disease, improving their quality of life.</a:t>
            </a:r>
          </a:p>
          <a:p>
            <a:pPr algn="just"/>
            <a:endParaRPr lang="en-US" sz="2000" dirty="0"/>
          </a:p>
          <a:p>
            <a:pPr algn="just"/>
            <a:r>
              <a:rPr lang="en-US" sz="3600" dirty="0"/>
              <a:t>Technical Definition </a:t>
            </a:r>
          </a:p>
          <a:p>
            <a:pPr algn="just"/>
            <a:r>
              <a:rPr lang="en-US" sz="2400" dirty="0"/>
              <a:t>medical device’ means any instrument, apparatus, appliance, software, material or other article, whether used alone or in combination, including the software intended by its manufacturer to be used specifically for diagnostic and/or therapeutic purposes and necessary for its proper application, intended by the manufacturer to be used for human beings for the purpose of:</a:t>
            </a:r>
          </a:p>
          <a:p>
            <a:r>
              <a:rPr lang="en-US" sz="2000" dirty="0"/>
              <a:t> </a:t>
            </a:r>
            <a:endParaRPr lang="en-US" sz="3200" dirty="0"/>
          </a:p>
        </p:txBody>
      </p:sp>
      <p:pic>
        <p:nvPicPr>
          <p:cNvPr id="9"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p:cTn id="2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val="323617699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5"/>
          <p:cNvSpPr>
            <a:spLocks noGrp="1"/>
          </p:cNvSpPr>
          <p:nvPr>
            <p:ph type="ftr" sz="quarter" idx="11"/>
          </p:nvPr>
        </p:nvSpPr>
        <p:spPr/>
        <p:txBody>
          <a:bodyPr/>
          <a:lstStyle/>
          <a:p>
            <a:r>
              <a:rPr lang="en-US" dirty="0"/>
              <a:t>Medical Devices Introduction</a:t>
            </a:r>
          </a:p>
        </p:txBody>
      </p:sp>
      <p:sp>
        <p:nvSpPr>
          <p:cNvPr id="10" name="Slide Number Placeholder 9"/>
          <p:cNvSpPr>
            <a:spLocks noGrp="1"/>
          </p:cNvSpPr>
          <p:nvPr>
            <p:ph type="sldNum" sz="quarter" idx="12"/>
          </p:nvPr>
        </p:nvSpPr>
        <p:spPr/>
        <p:txBody>
          <a:bodyPr/>
          <a:lstStyle/>
          <a:p>
            <a:fld id="{D057AB9D-7DAF-4932-8D90-97F45FB0A796}" type="slidenum">
              <a:rPr lang="en-US" smtClean="0"/>
              <a:pPr/>
              <a:t>5</a:t>
            </a:fld>
            <a:endParaRPr lang="en-US"/>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C4EB6E8-2429-495B-9CCB-862F8C2CA8AA}"/>
              </a:ext>
            </a:extLst>
          </p:cNvPr>
          <p:cNvSpPr txBox="1"/>
          <p:nvPr/>
        </p:nvSpPr>
        <p:spPr>
          <a:xfrm>
            <a:off x="285750" y="1295400"/>
            <a:ext cx="8572500" cy="5324535"/>
          </a:xfrm>
          <a:prstGeom prst="rect">
            <a:avLst/>
          </a:prstGeom>
          <a:noFill/>
        </p:spPr>
        <p:txBody>
          <a:bodyPr wrap="square">
            <a:spAutoFit/>
          </a:bodyPr>
          <a:lstStyle/>
          <a:p>
            <a:pPr algn="just"/>
            <a:r>
              <a:rPr lang="en-US" sz="2800" dirty="0"/>
              <a:t>— diagnosis, prevention, monitoring, treatment or alleviation of Disease, alleviation of or compensation for an injury or handicap,</a:t>
            </a:r>
          </a:p>
          <a:p>
            <a:pPr algn="just"/>
            <a:r>
              <a:rPr lang="en-US" sz="2800" dirty="0"/>
              <a:t> </a:t>
            </a:r>
          </a:p>
          <a:p>
            <a:pPr algn="just"/>
            <a:r>
              <a:rPr lang="en-US" sz="2800" dirty="0"/>
              <a:t>— investigation, replacement or modification of the anatomy</a:t>
            </a:r>
          </a:p>
          <a:p>
            <a:pPr algn="just"/>
            <a:endParaRPr lang="en-US" sz="2800" dirty="0"/>
          </a:p>
          <a:p>
            <a:pPr algn="just"/>
            <a:r>
              <a:rPr lang="en-US" sz="2800" dirty="0"/>
              <a:t>and which does not achieve its principal intended action in or on the human body by pharmacological, immunological or metabolic means.</a:t>
            </a:r>
            <a:endParaRPr lang="en-US" sz="4000" dirty="0"/>
          </a:p>
          <a:p>
            <a:pPr algn="just"/>
            <a:endParaRPr lang="en-US" sz="2000" dirty="0"/>
          </a:p>
          <a:p>
            <a:pPr algn="just"/>
            <a:r>
              <a:rPr lang="en-US" sz="2000" dirty="0"/>
              <a:t> </a:t>
            </a:r>
          </a:p>
          <a:p>
            <a:endParaRPr lang="en-US" sz="2000" dirty="0"/>
          </a:p>
        </p:txBody>
      </p:sp>
    </p:spTree>
    <p:custDataLst>
      <p:tags r:id="rId1"/>
    </p:custDataLst>
    <p:extLst>
      <p:ext uri="{BB962C8B-B14F-4D97-AF65-F5344CB8AC3E}">
        <p14:creationId xmlns:p14="http://schemas.microsoft.com/office/powerpoint/2010/main" val="342809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anim calcmode="lin" valueType="num">
                                      <p:cBhvr>
                                        <p:cTn id="1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1000"/>
                                        <p:tgtEl>
                                          <p:spTgt spid="15">
                                            <p:txEl>
                                              <p:pRg st="4" end="4"/>
                                            </p:txEl>
                                          </p:spTgt>
                                        </p:tgtEl>
                                      </p:cBhvr>
                                    </p:animEffect>
                                    <p:anim calcmode="lin" valueType="num">
                                      <p:cBhvr>
                                        <p:cTn id="2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404118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7200" y="1302603"/>
            <a:ext cx="8229600" cy="584775"/>
          </a:xfrm>
          <a:prstGeom prst="rect">
            <a:avLst/>
          </a:prstGeom>
          <a:noFill/>
          <a:ln>
            <a:noFill/>
          </a:ln>
        </p:spPr>
        <p:txBody>
          <a:bodyPr wrap="square" rtlCol="0">
            <a:spAutoFit/>
          </a:bodyPr>
          <a:lstStyle/>
          <a:p>
            <a:r>
              <a:rPr lang="en-US" sz="3200" dirty="0"/>
              <a:t>There are Six major groups of Instruments</a:t>
            </a:r>
          </a:p>
        </p:txBody>
      </p:sp>
      <p:sp>
        <p:nvSpPr>
          <p:cNvPr id="3" name="TextBox 2"/>
          <p:cNvSpPr txBox="1"/>
          <p:nvPr/>
        </p:nvSpPr>
        <p:spPr>
          <a:xfrm>
            <a:off x="838200" y="2320245"/>
            <a:ext cx="7467600" cy="4278094"/>
          </a:xfrm>
          <a:prstGeom prst="rect">
            <a:avLst/>
          </a:prstGeom>
          <a:noFill/>
        </p:spPr>
        <p:txBody>
          <a:bodyPr wrap="square" rtlCol="0">
            <a:spAutoFit/>
          </a:bodyPr>
          <a:lstStyle/>
          <a:p>
            <a:pPr marL="742950" lvl="1" indent="-285750">
              <a:spcAft>
                <a:spcPts val="1200"/>
              </a:spcAft>
              <a:buFont typeface="Wingdings" pitchFamily="2" charset="2"/>
              <a:buChar char="v"/>
            </a:pPr>
            <a:r>
              <a:rPr lang="en-US" sz="3200" dirty="0"/>
              <a:t>Surgical Instruments</a:t>
            </a:r>
          </a:p>
          <a:p>
            <a:pPr marL="742950" lvl="1" indent="-285750">
              <a:spcAft>
                <a:spcPts val="1200"/>
              </a:spcAft>
              <a:buFont typeface="Wingdings" pitchFamily="2" charset="2"/>
              <a:buChar char="v"/>
            </a:pPr>
            <a:r>
              <a:rPr lang="en-US" sz="3200" dirty="0"/>
              <a:t>Dental &amp; Orthopedic Instruments</a:t>
            </a:r>
          </a:p>
          <a:p>
            <a:pPr marL="742950" lvl="1" indent="-285750">
              <a:spcAft>
                <a:spcPts val="1200"/>
              </a:spcAft>
              <a:buFont typeface="Wingdings" pitchFamily="2" charset="2"/>
              <a:buChar char="v"/>
            </a:pPr>
            <a:r>
              <a:rPr lang="en-US" sz="3200" dirty="0"/>
              <a:t>Ophthalmology Instruments</a:t>
            </a:r>
          </a:p>
          <a:p>
            <a:pPr marL="742950" lvl="1" indent="-285750">
              <a:spcAft>
                <a:spcPts val="1200"/>
              </a:spcAft>
              <a:buFont typeface="Wingdings" pitchFamily="2" charset="2"/>
              <a:buChar char="v"/>
            </a:pPr>
            <a:r>
              <a:rPr lang="en-US" sz="3200" dirty="0"/>
              <a:t>Implants </a:t>
            </a:r>
          </a:p>
          <a:p>
            <a:pPr marL="742950" lvl="1" indent="-285750">
              <a:spcAft>
                <a:spcPts val="1200"/>
              </a:spcAft>
              <a:buFont typeface="Wingdings" pitchFamily="2" charset="2"/>
              <a:buChar char="v"/>
            </a:pPr>
            <a:r>
              <a:rPr lang="en-US" sz="3200" dirty="0"/>
              <a:t>Diagnostic Instruments</a:t>
            </a:r>
          </a:p>
          <a:p>
            <a:pPr marL="742950" lvl="1" indent="-285750">
              <a:spcAft>
                <a:spcPts val="1200"/>
              </a:spcAft>
              <a:buFont typeface="Wingdings" pitchFamily="2" charset="2"/>
              <a:buChar char="v"/>
            </a:pPr>
            <a:r>
              <a:rPr lang="en-US" sz="3200" dirty="0"/>
              <a:t>Electrosurgical Instruments</a:t>
            </a:r>
          </a:p>
          <a:p>
            <a:pPr marL="742950" lvl="1" indent="-285750">
              <a:spcAft>
                <a:spcPts val="1200"/>
              </a:spcAft>
              <a:buFont typeface="Wingdings" pitchFamily="2" charset="2"/>
              <a:buChar char="v"/>
            </a:pPr>
            <a:endParaRPr lang="en-US" sz="2000"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6</a:t>
            </a:fld>
            <a:endParaRPr lang="en-US"/>
          </a:p>
        </p:txBody>
      </p:sp>
      <p:pic>
        <p:nvPicPr>
          <p:cNvPr id="11"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42" presetClass="entr" presetSubtype="0" fill="hold"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750"/>
                            </p:stCondLst>
                            <p:childTnLst>
                              <p:par>
                                <p:cTn id="23" presetID="42" presetClass="entr" presetSubtype="0" fill="hold" nodeType="after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3000"/>
                            </p:stCondLst>
                            <p:childTnLst>
                              <p:par>
                                <p:cTn id="29" presetID="42" presetClass="entr" presetSubtype="0" fill="hold" nodeType="afterEffect">
                                  <p:stCondLst>
                                    <p:cond delay="2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6250"/>
                            </p:stCondLst>
                            <p:childTnLst>
                              <p:par>
                                <p:cTn id="35" presetID="42" presetClass="entr" presetSubtype="0" fill="hold" nodeType="afterEffect">
                                  <p:stCondLst>
                                    <p:cond delay="2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anim calcmode="lin" valueType="num">
                                      <p:cBhvr>
                                        <p:cTn id="38"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9500"/>
                            </p:stCondLst>
                            <p:childTnLst>
                              <p:par>
                                <p:cTn id="41" presetID="10" presetClass="entr" presetSubtype="0" fill="hold" nodeType="after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4178077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D057AB9D-7DAF-4932-8D90-97F45FB0A796}" type="slidenum">
              <a:rPr lang="en-US" smtClean="0"/>
              <a:pPr/>
              <a:t>7</a:t>
            </a:fld>
            <a:endParaRPr lang="en-US"/>
          </a:p>
        </p:txBody>
      </p:sp>
      <p:pic>
        <p:nvPicPr>
          <p:cNvPr id="11"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1270962"/>
            <a:ext cx="7959090" cy="461665"/>
          </a:xfrm>
          <a:prstGeom prst="rect">
            <a:avLst/>
          </a:prstGeom>
          <a:noFill/>
        </p:spPr>
        <p:txBody>
          <a:bodyPr wrap="square" rtlCol="0">
            <a:spAutoFit/>
          </a:bodyPr>
          <a:lstStyle/>
          <a:p>
            <a:r>
              <a:rPr lang="en-US" sz="2400" dirty="0"/>
              <a:t>There </a:t>
            </a:r>
            <a:r>
              <a:rPr lang="en-US" sz="2400"/>
              <a:t>are four </a:t>
            </a:r>
            <a:r>
              <a:rPr lang="en-US" sz="2400" dirty="0"/>
              <a:t>main categories of instruments / devices</a:t>
            </a:r>
          </a:p>
        </p:txBody>
      </p:sp>
      <p:sp>
        <p:nvSpPr>
          <p:cNvPr id="12" name="TextBox 11">
            <a:extLst>
              <a:ext uri="{FF2B5EF4-FFF2-40B4-BE49-F238E27FC236}">
                <a16:creationId xmlns:a16="http://schemas.microsoft.com/office/drawing/2014/main" id="{9739A681-B70A-42BE-9178-37CF87BE9A63}"/>
              </a:ext>
            </a:extLst>
          </p:cNvPr>
          <p:cNvSpPr txBox="1"/>
          <p:nvPr/>
        </p:nvSpPr>
        <p:spPr>
          <a:xfrm>
            <a:off x="381000" y="2003464"/>
            <a:ext cx="4648200" cy="2215991"/>
          </a:xfrm>
          <a:prstGeom prst="rect">
            <a:avLst/>
          </a:prstGeom>
          <a:noFill/>
        </p:spPr>
        <p:txBody>
          <a:bodyPr wrap="square" rtlCol="0">
            <a:spAutoFit/>
          </a:bodyPr>
          <a:lstStyle/>
          <a:p>
            <a:pPr lvl="1">
              <a:spcAft>
                <a:spcPts val="1200"/>
              </a:spcAft>
            </a:pPr>
            <a:r>
              <a:rPr lang="en-US" sz="3200" dirty="0"/>
              <a:t>Central Nervous System</a:t>
            </a:r>
          </a:p>
          <a:p>
            <a:pPr lvl="1">
              <a:spcAft>
                <a:spcPts val="1200"/>
              </a:spcAft>
            </a:pPr>
            <a:r>
              <a:rPr lang="en-US" sz="2400" dirty="0"/>
              <a:t>(Neurological Instruments)</a:t>
            </a:r>
          </a:p>
          <a:p>
            <a:pPr lvl="1">
              <a:spcAft>
                <a:spcPts val="1200"/>
              </a:spcAft>
            </a:pPr>
            <a:endParaRPr lang="en-US" sz="3200" dirty="0"/>
          </a:p>
          <a:p>
            <a:pPr marL="742950" lvl="1" indent="-285750">
              <a:spcAft>
                <a:spcPts val="1200"/>
              </a:spcAft>
              <a:buFont typeface="Wingdings" pitchFamily="2" charset="2"/>
              <a:buChar char="v"/>
            </a:pPr>
            <a:endParaRPr lang="en-US" sz="2000" dirty="0"/>
          </a:p>
        </p:txBody>
      </p:sp>
      <p:pic>
        <p:nvPicPr>
          <p:cNvPr id="8" name="Picture 7">
            <a:extLst>
              <a:ext uri="{FF2B5EF4-FFF2-40B4-BE49-F238E27FC236}">
                <a16:creationId xmlns:a16="http://schemas.microsoft.com/office/drawing/2014/main" id="{E788AADC-BB10-4B03-887A-EE9ACEDBAB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62513" y="1660739"/>
            <a:ext cx="3443288" cy="4688732"/>
          </a:xfrm>
          <a:prstGeom prst="rect">
            <a:avLst/>
          </a:prstGeom>
        </p:spPr>
      </p:pic>
    </p:spTree>
    <p:extLst>
      <p:ext uri="{BB962C8B-B14F-4D97-AF65-F5344CB8AC3E}">
        <p14:creationId xmlns:p14="http://schemas.microsoft.com/office/powerpoint/2010/main" val="32297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500"/>
                            </p:stCondLst>
                            <p:childTnLst>
                              <p:par>
                                <p:cTn id="9" presetID="42" presetClass="entr" presetSubtype="0" fill="hold" nodeType="afterEffect">
                                  <p:stCondLst>
                                    <p:cond delay="2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250"/>
                                        <p:tgtEl>
                                          <p:spTgt spid="12">
                                            <p:txEl>
                                              <p:pRg st="0" end="0"/>
                                            </p:txEl>
                                          </p:spTgt>
                                        </p:tgtEl>
                                      </p:cBhvr>
                                    </p:animEffect>
                                    <p:anim calcmode="lin" valueType="num">
                                      <p:cBhvr>
                                        <p:cTn id="12" dur="1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12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4750"/>
                            </p:stCondLst>
                            <p:childTnLst>
                              <p:par>
                                <p:cTn id="15" presetID="42" presetClass="entr" presetSubtype="0" fill="hold" nodeType="afterEffect">
                                  <p:stCondLst>
                                    <p:cond delay="200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250"/>
                                        <p:tgtEl>
                                          <p:spTgt spid="12">
                                            <p:txEl>
                                              <p:pRg st="1" end="1"/>
                                            </p:txEl>
                                          </p:spTgt>
                                        </p:tgtEl>
                                      </p:cBhvr>
                                    </p:animEffect>
                                    <p:anim calcmode="lin" valueType="num">
                                      <p:cBhvr>
                                        <p:cTn id="18" dur="125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25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4704069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63525" y="1013861"/>
            <a:ext cx="8229600" cy="1492716"/>
          </a:xfrm>
          <a:prstGeom prst="rect">
            <a:avLst/>
          </a:prstGeom>
          <a:noFill/>
          <a:ln>
            <a:noFill/>
          </a:ln>
        </p:spPr>
        <p:txBody>
          <a:bodyPr wrap="square" rtlCol="0">
            <a:spAutoFit/>
          </a:bodyPr>
          <a:lstStyle/>
          <a:p>
            <a:endParaRPr lang="en-US" sz="1100" dirty="0"/>
          </a:p>
          <a:p>
            <a:r>
              <a:rPr lang="en-US" sz="3200" dirty="0"/>
              <a:t>Central Circulatory System</a:t>
            </a:r>
          </a:p>
          <a:p>
            <a:r>
              <a:rPr lang="en-US" sz="2400" dirty="0"/>
              <a:t>(Cardiovascular Instruments)</a:t>
            </a:r>
            <a:endParaRPr lang="en-US" sz="3200" dirty="0"/>
          </a:p>
          <a:p>
            <a:endParaRPr lang="en-US" sz="2400" dirty="0">
              <a:solidFill>
                <a:srgbClr val="FF0000"/>
              </a:solidFill>
            </a:endParaRPr>
          </a:p>
        </p:txBody>
      </p:sp>
      <p:sp>
        <p:nvSpPr>
          <p:cNvPr id="7" name="Slide Number Placeholder 6"/>
          <p:cNvSpPr>
            <a:spLocks noGrp="1"/>
          </p:cNvSpPr>
          <p:nvPr>
            <p:ph type="sldNum" sz="quarter" idx="12"/>
          </p:nvPr>
        </p:nvSpPr>
        <p:spPr/>
        <p:txBody>
          <a:bodyPr/>
          <a:lstStyle/>
          <a:p>
            <a:fld id="{D057AB9D-7DAF-4932-8D90-97F45FB0A796}" type="slidenum">
              <a:rPr lang="en-US" smtClean="0"/>
              <a:pPr/>
              <a:t>8</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AA830D-FEFF-4F49-9EAA-55EA1E43A8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800" y="2362697"/>
            <a:ext cx="6477904" cy="3648584"/>
          </a:xfrm>
          <a:prstGeom prst="rect">
            <a:avLst/>
          </a:prstGeom>
        </p:spPr>
      </p:pic>
    </p:spTree>
    <p:extLst>
      <p:ext uri="{BB962C8B-B14F-4D97-AF65-F5344CB8AC3E}">
        <p14:creationId xmlns:p14="http://schemas.microsoft.com/office/powerpoint/2010/main" val="36483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2852926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24788" y="1295400"/>
            <a:ext cx="7703212" cy="584775"/>
          </a:xfrm>
          <a:prstGeom prst="rect">
            <a:avLst/>
          </a:prstGeom>
          <a:noFill/>
          <a:ln>
            <a:noFill/>
          </a:ln>
        </p:spPr>
        <p:txBody>
          <a:bodyPr wrap="square" rtlCol="0">
            <a:spAutoFit/>
          </a:bodyPr>
          <a:lstStyle/>
          <a:p>
            <a:pPr algn="ctr"/>
            <a:r>
              <a:rPr lang="en-US" sz="3200" dirty="0"/>
              <a:t>Surface contact medical devices</a:t>
            </a:r>
          </a:p>
        </p:txBody>
      </p:sp>
      <p:sp>
        <p:nvSpPr>
          <p:cNvPr id="6" name="Slide Number Placeholder 5"/>
          <p:cNvSpPr>
            <a:spLocks noGrp="1"/>
          </p:cNvSpPr>
          <p:nvPr>
            <p:ph type="sldNum" sz="quarter" idx="12"/>
          </p:nvPr>
        </p:nvSpPr>
        <p:spPr/>
        <p:txBody>
          <a:bodyPr/>
          <a:lstStyle/>
          <a:p>
            <a:fld id="{D057AB9D-7DAF-4932-8D90-97F45FB0A796}" type="slidenum">
              <a:rPr lang="en-US" smtClean="0"/>
              <a:pPr/>
              <a:t>9</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13A38BC-48CF-4377-97C2-FFE798596F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276526"/>
            <a:ext cx="2668323" cy="2052637"/>
          </a:xfrm>
          <a:prstGeom prst="rect">
            <a:avLst/>
          </a:prstGeom>
        </p:spPr>
      </p:pic>
      <p:pic>
        <p:nvPicPr>
          <p:cNvPr id="11" name="Picture 10">
            <a:extLst>
              <a:ext uri="{FF2B5EF4-FFF2-40B4-BE49-F238E27FC236}">
                <a16:creationId xmlns:a16="http://schemas.microsoft.com/office/drawing/2014/main" id="{F7762633-02C0-46A9-B45F-391C9FE8B9D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933992" y="2276525"/>
            <a:ext cx="2401355" cy="2052637"/>
          </a:xfrm>
          <a:prstGeom prst="rect">
            <a:avLst/>
          </a:prstGeom>
        </p:spPr>
      </p:pic>
      <p:pic>
        <p:nvPicPr>
          <p:cNvPr id="15" name="Picture 14">
            <a:extLst>
              <a:ext uri="{FF2B5EF4-FFF2-40B4-BE49-F238E27FC236}">
                <a16:creationId xmlns:a16="http://schemas.microsoft.com/office/drawing/2014/main" id="{4DAB320C-2D7D-44AE-9732-668D752D2E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37111" y="2247378"/>
            <a:ext cx="3121152" cy="2081784"/>
          </a:xfrm>
          <a:prstGeom prst="rect">
            <a:avLst/>
          </a:prstGeom>
        </p:spPr>
      </p:pic>
      <p:pic>
        <p:nvPicPr>
          <p:cNvPr id="21" name="Picture 20">
            <a:extLst>
              <a:ext uri="{FF2B5EF4-FFF2-40B4-BE49-F238E27FC236}">
                <a16:creationId xmlns:a16="http://schemas.microsoft.com/office/drawing/2014/main" id="{0B318C96-BF6D-4270-BC52-ACA74C2773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0485" y="4488681"/>
            <a:ext cx="2147838" cy="2147838"/>
          </a:xfrm>
          <a:prstGeom prst="rect">
            <a:avLst/>
          </a:prstGeom>
        </p:spPr>
      </p:pic>
      <p:pic>
        <p:nvPicPr>
          <p:cNvPr id="23" name="Picture 22">
            <a:extLst>
              <a:ext uri="{FF2B5EF4-FFF2-40B4-BE49-F238E27FC236}">
                <a16:creationId xmlns:a16="http://schemas.microsoft.com/office/drawing/2014/main" id="{0E7B1427-7E11-4BD4-A2A5-C365C566906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73041" y="4725512"/>
            <a:ext cx="1981200" cy="1771759"/>
          </a:xfrm>
          <a:prstGeom prst="rect">
            <a:avLst/>
          </a:prstGeom>
        </p:spPr>
      </p:pic>
      <p:pic>
        <p:nvPicPr>
          <p:cNvPr id="27" name="Picture 26">
            <a:extLst>
              <a:ext uri="{FF2B5EF4-FFF2-40B4-BE49-F238E27FC236}">
                <a16:creationId xmlns:a16="http://schemas.microsoft.com/office/drawing/2014/main" id="{573ABBA2-B3C6-423A-A4EB-5D12B27DAF4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46799" y="4489503"/>
            <a:ext cx="1981201" cy="1981201"/>
          </a:xfrm>
          <a:prstGeom prst="rect">
            <a:avLst/>
          </a:prstGeom>
        </p:spPr>
      </p:pic>
    </p:spTree>
    <p:extLst>
      <p:ext uri="{BB962C8B-B14F-4D97-AF65-F5344CB8AC3E}">
        <p14:creationId xmlns:p14="http://schemas.microsoft.com/office/powerpoint/2010/main" val="42206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xit" presetSubtype="0" fill="hold" grpId="1"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10"/>
  <p:tag name="ARTICULATE_PROJECT_CHECK" val="0"/>
  <p:tag name="ARTICULATE_PRESENTER_VERSION" val="6"/>
  <p:tag name="PRESENTER_PREVIEW_START" val="18"/>
  <p:tag name="PRESENTER_PREVIEW_END" val="21"/>
  <p:tag name="LMS_PUBLISH" val="No"/>
  <p:tag name="ARTICULATE_TEMPLATE" val="Corporate Communications"/>
  <p:tag name="PRESENTER_PREVIEW_MODE" val="0"/>
  <p:tag name="ARTICULATE_SLIDE_COUNT" val="8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Lst>
</file>

<file path=ppt/tags/tag3.xml><?xml version="1.0" encoding="utf-8"?>
<p:tagLst xmlns:a="http://schemas.openxmlformats.org/drawingml/2006/main" xmlns:r="http://schemas.openxmlformats.org/officeDocument/2006/relationships" xmlns:p="http://schemas.openxmlformats.org/presentationml/2006/main">
  <p:tag name="ANIM_SPRITE_COUNT" val=" 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20351</TotalTime>
  <Words>706</Words>
  <Application>Microsoft Office PowerPoint</Application>
  <PresentationFormat>On-screen Show (4:3)</PresentationFormat>
  <Paragraphs>198</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Arial</vt:lpstr>
      <vt:lpstr>Calibri</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cp:lastPrinted>2014-07-22T16:12:45Z</cp:lastPrinted>
  <dcterms:created xsi:type="dcterms:W3CDTF">2014-04-23T13:12:09Z</dcterms:created>
  <dcterms:modified xsi:type="dcterms:W3CDTF">2021-08-25T05:14:53Z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President Presentation2</vt:lpwstr>
  </property>
  <property fmtid="{D5CDD505-2E9C-101B-9397-08002B2CF9AE}" pid="4" name="ArticulateGUID">
    <vt:lpwstr>917CB760-401E-4E85-BC52-5DC30079001E</vt:lpwstr>
  </property>
  <property fmtid="{D5CDD505-2E9C-101B-9397-08002B2CF9AE}" pid="5" name="ArticulateProjectFull">
    <vt:lpwstr>O:\Leadership\Curriculum\Club Officer Training Revision 2014\Self-Study Modules\Secretary\EN\Club Secretary Training EN MASTER.ppta</vt:lpwstr>
  </property>
</Properties>
</file>