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38"/>
  </p:notesMasterIdLst>
  <p:handoutMasterIdLst>
    <p:handoutMasterId r:id="rId39"/>
  </p:handoutMasterIdLst>
  <p:sldIdLst>
    <p:sldId id="256" r:id="rId3"/>
    <p:sldId id="257" r:id="rId4"/>
    <p:sldId id="258" r:id="rId5"/>
    <p:sldId id="623" r:id="rId6"/>
    <p:sldId id="632" r:id="rId7"/>
    <p:sldId id="259" r:id="rId8"/>
    <p:sldId id="644" r:id="rId9"/>
    <p:sldId id="645" r:id="rId10"/>
    <p:sldId id="415" r:id="rId11"/>
    <p:sldId id="633" r:id="rId12"/>
    <p:sldId id="634" r:id="rId13"/>
    <p:sldId id="553" r:id="rId14"/>
    <p:sldId id="554" r:id="rId15"/>
    <p:sldId id="266" r:id="rId16"/>
    <p:sldId id="267" r:id="rId17"/>
    <p:sldId id="268" r:id="rId18"/>
    <p:sldId id="635" r:id="rId19"/>
    <p:sldId id="636" r:id="rId20"/>
    <p:sldId id="447" r:id="rId21"/>
    <p:sldId id="448" r:id="rId22"/>
    <p:sldId id="602" r:id="rId23"/>
    <p:sldId id="610" r:id="rId24"/>
    <p:sldId id="630" r:id="rId25"/>
    <p:sldId id="631" r:id="rId26"/>
    <p:sldId id="607" r:id="rId27"/>
    <p:sldId id="627" r:id="rId28"/>
    <p:sldId id="639" r:id="rId29"/>
    <p:sldId id="641" r:id="rId30"/>
    <p:sldId id="642" r:id="rId31"/>
    <p:sldId id="643" r:id="rId32"/>
    <p:sldId id="628" r:id="rId33"/>
    <p:sldId id="629" r:id="rId34"/>
    <p:sldId id="601" r:id="rId35"/>
    <p:sldId id="646" r:id="rId36"/>
    <p:sldId id="319" r:id="rId37"/>
  </p:sldIdLst>
  <p:sldSz cx="9144000" cy="6858000" type="screen4x3"/>
  <p:notesSz cx="6797675" cy="9925050"/>
  <p:defaultTextStyle>
    <a:defPPr lvl="0">
      <a:defRPr lang="en-US"/>
    </a:defPPr>
    <a:lvl1pPr lvl="0" algn="l" rtl="0" eaLnBrk="0" fontAlgn="base" hangingPunct="0">
      <a:spcBef>
        <a:spcPct val="0"/>
      </a:spcBef>
      <a:spcAft>
        <a:spcPct val="0"/>
      </a:spcAft>
      <a:defRPr kern="1200">
        <a:solidFill>
          <a:schemeClr val="tx1"/>
        </a:solidFill>
        <a:latin typeface="Arial" pitchFamily="34" charset="0"/>
        <a:ea typeface="+mn-ea"/>
        <a:cs typeface="+mn-cs"/>
      </a:defRPr>
    </a:lvl1pPr>
    <a:lvl2pPr marL="457200" lvl="1" algn="l" rtl="0" eaLnBrk="0" fontAlgn="base" hangingPunct="0">
      <a:spcBef>
        <a:spcPct val="0"/>
      </a:spcBef>
      <a:spcAft>
        <a:spcPct val="0"/>
      </a:spcAft>
      <a:defRPr kern="1200">
        <a:solidFill>
          <a:schemeClr val="tx1"/>
        </a:solidFill>
        <a:latin typeface="Arial" pitchFamily="34" charset="0"/>
        <a:ea typeface="+mn-ea"/>
        <a:cs typeface="+mn-cs"/>
      </a:defRPr>
    </a:lvl2pPr>
    <a:lvl3pPr marL="914400" lvl="2" algn="l" rtl="0" eaLnBrk="0" fontAlgn="base" hangingPunct="0">
      <a:spcBef>
        <a:spcPct val="0"/>
      </a:spcBef>
      <a:spcAft>
        <a:spcPct val="0"/>
      </a:spcAft>
      <a:defRPr kern="1200">
        <a:solidFill>
          <a:schemeClr val="tx1"/>
        </a:solidFill>
        <a:latin typeface="Arial" pitchFamily="34" charset="0"/>
        <a:ea typeface="+mn-ea"/>
        <a:cs typeface="+mn-cs"/>
      </a:defRPr>
    </a:lvl3pPr>
    <a:lvl4pPr marL="1371600" lvl="3" algn="l" rtl="0" eaLnBrk="0" fontAlgn="base" hangingPunct="0">
      <a:spcBef>
        <a:spcPct val="0"/>
      </a:spcBef>
      <a:spcAft>
        <a:spcPct val="0"/>
      </a:spcAft>
      <a:defRPr kern="1200">
        <a:solidFill>
          <a:schemeClr val="tx1"/>
        </a:solidFill>
        <a:latin typeface="Arial" pitchFamily="34" charset="0"/>
        <a:ea typeface="+mn-ea"/>
        <a:cs typeface="+mn-cs"/>
      </a:defRPr>
    </a:lvl4pPr>
    <a:lvl5pPr marL="1828800" lvl="4" algn="l" rtl="0" eaLnBrk="0" fontAlgn="base" hangingPunct="0">
      <a:spcBef>
        <a:spcPct val="0"/>
      </a:spcBef>
      <a:spcAft>
        <a:spcPct val="0"/>
      </a:spcAft>
      <a:defRPr kern="1200">
        <a:solidFill>
          <a:schemeClr val="tx1"/>
        </a:solidFill>
        <a:latin typeface="Arial" pitchFamily="34" charset="0"/>
        <a:ea typeface="+mn-ea"/>
        <a:cs typeface="+mn-cs"/>
      </a:defRPr>
    </a:lvl5pPr>
    <a:lvl6pPr marL="2286000" lvl="5" algn="l" defTabSz="914400" rtl="0" eaLnBrk="1" latinLnBrk="0" hangingPunct="1">
      <a:defRPr kern="1200">
        <a:solidFill>
          <a:schemeClr val="tx1"/>
        </a:solidFill>
        <a:latin typeface="Arial" pitchFamily="34" charset="0"/>
        <a:ea typeface="+mn-ea"/>
        <a:cs typeface="+mn-cs"/>
      </a:defRPr>
    </a:lvl6pPr>
    <a:lvl7pPr marL="2743200" lvl="6" algn="l" defTabSz="914400" rtl="0" eaLnBrk="1" latinLnBrk="0" hangingPunct="1">
      <a:defRPr kern="1200">
        <a:solidFill>
          <a:schemeClr val="tx1"/>
        </a:solidFill>
        <a:latin typeface="Arial" pitchFamily="34" charset="0"/>
        <a:ea typeface="+mn-ea"/>
        <a:cs typeface="+mn-cs"/>
      </a:defRPr>
    </a:lvl7pPr>
    <a:lvl8pPr marL="3200400" lvl="7" algn="l" defTabSz="914400" rtl="0" eaLnBrk="1" latinLnBrk="0" hangingPunct="1">
      <a:defRPr kern="1200">
        <a:solidFill>
          <a:schemeClr val="tx1"/>
        </a:solidFill>
        <a:latin typeface="Arial" pitchFamily="34" charset="0"/>
        <a:ea typeface="+mn-ea"/>
        <a:cs typeface="+mn-cs"/>
      </a:defRPr>
    </a:lvl8pPr>
    <a:lvl9pPr marL="3657600" lvl="8"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600"/>
    <a:srgbClr val="E6A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85" autoAdjust="0"/>
    <p:restoredTop sz="91815" autoAdjust="0"/>
  </p:normalViewPr>
  <p:slideViewPr>
    <p:cSldViewPr snapToGrid="0">
      <p:cViewPr varScale="1">
        <p:scale>
          <a:sx n="73" d="100"/>
          <a:sy n="73" d="100"/>
        </p:scale>
        <p:origin x="-40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D1458DAE-1A7A-4E35-951C-D72EE61970CB}" type="datetimeFigureOut">
              <a:rPr lang="en-US" smtClean="0"/>
              <a:pPr/>
              <a:t>21/10/2019</a:t>
            </a:fld>
            <a:endParaRPr lang="en-US"/>
          </a:p>
        </p:txBody>
      </p:sp>
      <p:sp>
        <p:nvSpPr>
          <p:cNvPr id="4" name="Footer Placeholder 3"/>
          <p:cNvSpPr>
            <a:spLocks noGrp="1"/>
          </p:cNvSpPr>
          <p:nvPr>
            <p:ph type="ftr" sz="quarter" idx="2"/>
          </p:nvPr>
        </p:nvSpPr>
        <p:spPr>
          <a:xfrm>
            <a:off x="0" y="9426655"/>
            <a:ext cx="2946400" cy="4968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6655"/>
            <a:ext cx="2946400" cy="496808"/>
          </a:xfrm>
          <a:prstGeom prst="rect">
            <a:avLst/>
          </a:prstGeom>
        </p:spPr>
        <p:txBody>
          <a:bodyPr vert="horz" lIns="91440" tIns="45720" rIns="91440" bIns="45720" rtlCol="0" anchor="b"/>
          <a:lstStyle>
            <a:lvl1pPr algn="r">
              <a:defRPr sz="1200"/>
            </a:lvl1pPr>
          </a:lstStyle>
          <a:p>
            <a:fld id="{E39323A7-9731-47F2-81BA-B8964BAD1413}" type="slidenum">
              <a:rPr lang="en-US" smtClean="0"/>
              <a:pPr/>
              <a:t>‹#›</a:t>
            </a:fld>
            <a:endParaRPr lang="en-US"/>
          </a:p>
        </p:txBody>
      </p:sp>
    </p:spTree>
    <p:extLst>
      <p:ext uri="{BB962C8B-B14F-4D97-AF65-F5344CB8AC3E}">
        <p14:creationId xmlns="" xmlns:p14="http://schemas.microsoft.com/office/powerpoint/2010/main" val="2145522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45955" cy="497238"/>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0483" name="Rectangle 3"/>
          <p:cNvSpPr>
            <a:spLocks noGrp="1" noChangeArrowheads="1"/>
          </p:cNvSpPr>
          <p:nvPr>
            <p:ph type="dt" idx="1"/>
          </p:nvPr>
        </p:nvSpPr>
        <p:spPr bwMode="auto">
          <a:xfrm>
            <a:off x="3851722" y="0"/>
            <a:ext cx="2945954" cy="497238"/>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917575" y="742950"/>
            <a:ext cx="4962525" cy="3722688"/>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244" y="4714729"/>
            <a:ext cx="4983191" cy="4466929"/>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1" y="9427814"/>
            <a:ext cx="2945955" cy="497238"/>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0487" name="Rectangle 7"/>
          <p:cNvSpPr>
            <a:spLocks noGrp="1" noChangeArrowheads="1"/>
          </p:cNvSpPr>
          <p:nvPr>
            <p:ph type="sldNum" sz="quarter" idx="5"/>
          </p:nvPr>
        </p:nvSpPr>
        <p:spPr bwMode="auto">
          <a:xfrm>
            <a:off x="3851722" y="9427814"/>
            <a:ext cx="2945954" cy="497238"/>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lgn="r">
              <a:defRPr sz="1200">
                <a:latin typeface="Times New Roman" pitchFamily="18" charset="0"/>
              </a:defRPr>
            </a:lvl1pPr>
          </a:lstStyle>
          <a:p>
            <a:pPr>
              <a:defRPr/>
            </a:pPr>
            <a:fld id="{785D74A1-5235-4EC6-ABEA-7BF92E7F81E6}" type="slidenum">
              <a:rPr lang="en-US"/>
              <a:pPr>
                <a:defRPr/>
              </a:pPr>
              <a:t>‹#›</a:t>
            </a:fld>
            <a:endParaRPr lang="en-US"/>
          </a:p>
        </p:txBody>
      </p:sp>
    </p:spTree>
    <p:extLst>
      <p:ext uri="{BB962C8B-B14F-4D97-AF65-F5344CB8AC3E}">
        <p14:creationId xmlns="" xmlns:p14="http://schemas.microsoft.com/office/powerpoint/2010/main" val="3064085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1</a:t>
            </a:fld>
            <a:endParaRPr lang="en-US"/>
          </a:p>
        </p:txBody>
      </p:sp>
    </p:spTree>
    <p:extLst>
      <p:ext uri="{BB962C8B-B14F-4D97-AF65-F5344CB8AC3E}">
        <p14:creationId xmlns="" xmlns:p14="http://schemas.microsoft.com/office/powerpoint/2010/main" val="202516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14</a:t>
            </a:fld>
            <a:endParaRPr lang="en-US"/>
          </a:p>
        </p:txBody>
      </p:sp>
    </p:spTree>
    <p:extLst>
      <p:ext uri="{BB962C8B-B14F-4D97-AF65-F5344CB8AC3E}">
        <p14:creationId xmlns="" xmlns:p14="http://schemas.microsoft.com/office/powerpoint/2010/main" val="79976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15</a:t>
            </a:fld>
            <a:endParaRPr lang="en-US"/>
          </a:p>
        </p:txBody>
      </p:sp>
    </p:spTree>
    <p:extLst>
      <p:ext uri="{BB962C8B-B14F-4D97-AF65-F5344CB8AC3E}">
        <p14:creationId xmlns="" xmlns:p14="http://schemas.microsoft.com/office/powerpoint/2010/main" val="348799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16</a:t>
            </a:fld>
            <a:endParaRPr lang="en-US"/>
          </a:p>
        </p:txBody>
      </p:sp>
    </p:spTree>
    <p:extLst>
      <p:ext uri="{BB962C8B-B14F-4D97-AF65-F5344CB8AC3E}">
        <p14:creationId xmlns="" xmlns:p14="http://schemas.microsoft.com/office/powerpoint/2010/main" val="383236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0AFF4FF-5412-4DE8-9013-8FFB9EC2781D}" type="slidenum">
              <a:rPr lang="en-US" smtClean="0"/>
              <a:pPr/>
              <a:t>2</a:t>
            </a:fld>
            <a:endParaRPr lang="en-US"/>
          </a:p>
        </p:txBody>
      </p:sp>
      <p:sp>
        <p:nvSpPr>
          <p:cNvPr id="110595" name="Rectangle 2"/>
          <p:cNvSpPr>
            <a:spLocks noGrp="1" noRot="1" noChangeAspect="1" noChangeArrowheads="1" noTextEdit="1"/>
          </p:cNvSpPr>
          <p:nvPr>
            <p:ph type="sldImg"/>
          </p:nvPr>
        </p:nvSpPr>
        <p:spPr>
          <a:xfrm>
            <a:off x="898525" y="771525"/>
            <a:ext cx="5000625" cy="3751263"/>
          </a:xfrm>
          <a:ln/>
        </p:spPr>
      </p:sp>
      <p:sp>
        <p:nvSpPr>
          <p:cNvPr id="110596" name="Rectangle 3"/>
          <p:cNvSpPr>
            <a:spLocks noGrp="1" noChangeArrowheads="1"/>
          </p:cNvSpPr>
          <p:nvPr>
            <p:ph type="body" idx="1"/>
          </p:nvPr>
        </p:nvSpPr>
        <p:spPr>
          <a:xfrm>
            <a:off x="907244" y="4742626"/>
            <a:ext cx="4983191" cy="4411133"/>
          </a:xfrm>
          <a:noFill/>
          <a:ln/>
        </p:spPr>
        <p:txBody>
          <a:bodyPr/>
          <a:lstStyle/>
          <a:p>
            <a:pPr eaLnBrk="1" hangingPunct="1"/>
            <a:endParaRPr lang="en-US"/>
          </a:p>
        </p:txBody>
      </p:sp>
    </p:spTree>
    <p:extLst>
      <p:ext uri="{BB962C8B-B14F-4D97-AF65-F5344CB8AC3E}">
        <p14:creationId xmlns="" xmlns:p14="http://schemas.microsoft.com/office/powerpoint/2010/main" val="73542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3</a:t>
            </a:fld>
            <a:endParaRPr lang="en-US"/>
          </a:p>
        </p:txBody>
      </p:sp>
    </p:spTree>
    <p:extLst>
      <p:ext uri="{BB962C8B-B14F-4D97-AF65-F5344CB8AC3E}">
        <p14:creationId xmlns="" xmlns:p14="http://schemas.microsoft.com/office/powerpoint/2010/main" val="284418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 xmlns:a16="http://schemas.microsoft.com/office/drawing/2014/main" id="{E21334A8-91A3-4E5A-9899-B366762F5CA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727CB1-A68D-4134-A0BA-66428EE5835D}"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9219" name="Rectangle 2050">
            <a:extLst>
              <a:ext uri="{FF2B5EF4-FFF2-40B4-BE49-F238E27FC236}">
                <a16:creationId xmlns="" xmlns:a16="http://schemas.microsoft.com/office/drawing/2014/main" id="{24A1FAF7-0CD7-405E-81F5-A4BD9A59BB15}"/>
              </a:ext>
            </a:extLst>
          </p:cNvPr>
          <p:cNvSpPr>
            <a:spLocks noGrp="1" noRot="1" noChangeAspect="1" noChangeArrowheads="1" noTextEdit="1"/>
          </p:cNvSpPr>
          <p:nvPr>
            <p:ph type="sldImg"/>
          </p:nvPr>
        </p:nvSpPr>
        <p:spPr>
          <a:xfrm>
            <a:off x="609600" y="819150"/>
            <a:ext cx="5302250" cy="3978275"/>
          </a:xfrm>
          <a:ln/>
        </p:spPr>
      </p:sp>
      <p:sp>
        <p:nvSpPr>
          <p:cNvPr id="9220" name="Rectangle 2051">
            <a:extLst>
              <a:ext uri="{FF2B5EF4-FFF2-40B4-BE49-F238E27FC236}">
                <a16:creationId xmlns="" xmlns:a16="http://schemas.microsoft.com/office/drawing/2014/main" id="{BE038F49-E26E-41B4-9EA2-8B1AE1A13A22}"/>
              </a:ext>
            </a:extLst>
          </p:cNvPr>
          <p:cNvSpPr>
            <a:spLocks noGrp="1" noChangeArrowheads="1"/>
          </p:cNvSpPr>
          <p:nvPr>
            <p:ph type="body" idx="1"/>
          </p:nvPr>
        </p:nvSpPr>
        <p:spPr>
          <a:xfrm>
            <a:off x="869721" y="5032014"/>
            <a:ext cx="4781155" cy="468287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 xmlns:a16="http://schemas.microsoft.com/office/drawing/2014/main" id="{56DEBDD9-7B01-4DDB-BC6D-EC4B7739309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5C9786C-446A-406A-82CF-E148B3431CE1}"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1267" name="Rectangle 2050">
            <a:extLst>
              <a:ext uri="{FF2B5EF4-FFF2-40B4-BE49-F238E27FC236}">
                <a16:creationId xmlns="" xmlns:a16="http://schemas.microsoft.com/office/drawing/2014/main" id="{6DA94611-A69F-46E8-BDF6-EF811585D2A9}"/>
              </a:ext>
            </a:extLst>
          </p:cNvPr>
          <p:cNvSpPr>
            <a:spLocks noGrp="1" noRot="1" noChangeAspect="1" noChangeArrowheads="1" noTextEdit="1"/>
          </p:cNvSpPr>
          <p:nvPr>
            <p:ph type="sldImg"/>
          </p:nvPr>
        </p:nvSpPr>
        <p:spPr>
          <a:xfrm>
            <a:off x="609600" y="819150"/>
            <a:ext cx="5302250" cy="3978275"/>
          </a:xfrm>
          <a:ln/>
        </p:spPr>
      </p:sp>
      <p:sp>
        <p:nvSpPr>
          <p:cNvPr id="11268" name="Rectangle 2051">
            <a:extLst>
              <a:ext uri="{FF2B5EF4-FFF2-40B4-BE49-F238E27FC236}">
                <a16:creationId xmlns="" xmlns:a16="http://schemas.microsoft.com/office/drawing/2014/main" id="{663BF8F6-BBA9-48B4-9F94-2D9969D20691}"/>
              </a:ext>
            </a:extLst>
          </p:cNvPr>
          <p:cNvSpPr>
            <a:spLocks noGrp="1" noChangeArrowheads="1"/>
          </p:cNvSpPr>
          <p:nvPr>
            <p:ph type="body" idx="1"/>
          </p:nvPr>
        </p:nvSpPr>
        <p:spPr>
          <a:xfrm>
            <a:off x="869721" y="5032014"/>
            <a:ext cx="4781155" cy="468287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85D74A1-5235-4EC6-ABEA-7BF92E7F81E6}" type="slidenum">
              <a:rPr lang="en-US" smtClean="0"/>
              <a:pPr>
                <a:defRPr/>
              </a:pPr>
              <a:t>6</a:t>
            </a:fld>
            <a:endParaRPr lang="en-US"/>
          </a:p>
        </p:txBody>
      </p:sp>
    </p:spTree>
    <p:extLst>
      <p:ext uri="{BB962C8B-B14F-4D97-AF65-F5344CB8AC3E}">
        <p14:creationId xmlns="" xmlns:p14="http://schemas.microsoft.com/office/powerpoint/2010/main" val="223156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 xmlns:a16="http://schemas.microsoft.com/office/drawing/2014/main" id="{04704CAA-AC97-4857-BAC4-14BC6707940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1297F07-1ED1-4D17-885E-2CD056002836}"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17411" name="Rectangle 2050">
            <a:extLst>
              <a:ext uri="{FF2B5EF4-FFF2-40B4-BE49-F238E27FC236}">
                <a16:creationId xmlns="" xmlns:a16="http://schemas.microsoft.com/office/drawing/2014/main" id="{16553758-DA9B-41D2-81B3-6B8688380408}"/>
              </a:ext>
            </a:extLst>
          </p:cNvPr>
          <p:cNvSpPr>
            <a:spLocks noGrp="1" noRot="1" noChangeAspect="1" noChangeArrowheads="1" noTextEdit="1"/>
          </p:cNvSpPr>
          <p:nvPr>
            <p:ph type="sldImg"/>
          </p:nvPr>
        </p:nvSpPr>
        <p:spPr>
          <a:xfrm>
            <a:off x="609600" y="819150"/>
            <a:ext cx="5302250" cy="3978275"/>
          </a:xfrm>
          <a:ln/>
        </p:spPr>
      </p:sp>
      <p:sp>
        <p:nvSpPr>
          <p:cNvPr id="17412" name="Rectangle 2051">
            <a:extLst>
              <a:ext uri="{FF2B5EF4-FFF2-40B4-BE49-F238E27FC236}">
                <a16:creationId xmlns="" xmlns:a16="http://schemas.microsoft.com/office/drawing/2014/main" id="{BC5FDC39-008A-4D36-AB9E-C89B65C35FD1}"/>
              </a:ext>
            </a:extLst>
          </p:cNvPr>
          <p:cNvSpPr>
            <a:spLocks noGrp="1" noChangeArrowheads="1"/>
          </p:cNvSpPr>
          <p:nvPr>
            <p:ph type="body" idx="1"/>
          </p:nvPr>
        </p:nvSpPr>
        <p:spPr>
          <a:xfrm>
            <a:off x="869721" y="5032014"/>
            <a:ext cx="4781155" cy="468287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 xmlns:p14="http://schemas.microsoft.com/office/powerpoint/2010/main" val="192000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 xmlns:a16="http://schemas.microsoft.com/office/drawing/2014/main" id="{446C6C1B-3379-46D1-B4B3-E536B93951B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B997A2-E0AE-4E86-9DF3-B983A81123DB}"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19459" name="Rectangle 2050">
            <a:extLst>
              <a:ext uri="{FF2B5EF4-FFF2-40B4-BE49-F238E27FC236}">
                <a16:creationId xmlns="" xmlns:a16="http://schemas.microsoft.com/office/drawing/2014/main" id="{984C9FAD-C44D-48CC-A075-73ABB08B705B}"/>
              </a:ext>
            </a:extLst>
          </p:cNvPr>
          <p:cNvSpPr>
            <a:spLocks noGrp="1" noRot="1" noChangeAspect="1" noChangeArrowheads="1" noTextEdit="1"/>
          </p:cNvSpPr>
          <p:nvPr>
            <p:ph type="sldImg"/>
          </p:nvPr>
        </p:nvSpPr>
        <p:spPr>
          <a:xfrm>
            <a:off x="609600" y="819150"/>
            <a:ext cx="5302250" cy="3978275"/>
          </a:xfrm>
          <a:ln/>
        </p:spPr>
      </p:sp>
      <p:sp>
        <p:nvSpPr>
          <p:cNvPr id="19460" name="Rectangle 2051">
            <a:extLst>
              <a:ext uri="{FF2B5EF4-FFF2-40B4-BE49-F238E27FC236}">
                <a16:creationId xmlns="" xmlns:a16="http://schemas.microsoft.com/office/drawing/2014/main" id="{6998613D-FAC0-4824-8F7D-5F7504B1FE8C}"/>
              </a:ext>
            </a:extLst>
          </p:cNvPr>
          <p:cNvSpPr>
            <a:spLocks noGrp="1" noChangeArrowheads="1"/>
          </p:cNvSpPr>
          <p:nvPr>
            <p:ph type="body" idx="1"/>
          </p:nvPr>
        </p:nvSpPr>
        <p:spPr>
          <a:xfrm>
            <a:off x="869721" y="5032014"/>
            <a:ext cx="4781155" cy="468287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 xmlns:p14="http://schemas.microsoft.com/office/powerpoint/2010/main" val="229499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 xmlns:a16="http://schemas.microsoft.com/office/drawing/2014/main" id="{7AD22FE0-FEBD-42CD-8547-CCDA188ED78E}"/>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A9485E7-F659-4C4B-BBB7-5DABC728B37B}"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1507" name="Rectangle 2">
            <a:extLst>
              <a:ext uri="{FF2B5EF4-FFF2-40B4-BE49-F238E27FC236}">
                <a16:creationId xmlns="" xmlns:a16="http://schemas.microsoft.com/office/drawing/2014/main" id="{0F514725-83EA-429D-B056-B75EFE44CEC8}"/>
              </a:ext>
            </a:extLst>
          </p:cNvPr>
          <p:cNvSpPr>
            <a:spLocks noGrp="1" noRot="1" noChangeAspect="1" noChangeArrowheads="1" noTextEdit="1"/>
          </p:cNvSpPr>
          <p:nvPr>
            <p:ph type="sldImg"/>
          </p:nvPr>
        </p:nvSpPr>
        <p:spPr>
          <a:ln/>
        </p:spPr>
      </p:sp>
      <p:sp>
        <p:nvSpPr>
          <p:cNvPr id="21508" name="Rectangle 3">
            <a:extLst>
              <a:ext uri="{FF2B5EF4-FFF2-40B4-BE49-F238E27FC236}">
                <a16:creationId xmlns="" xmlns:a16="http://schemas.microsoft.com/office/drawing/2014/main" id="{35B9DE2D-9A45-4E5C-94D1-1C13E05F17E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t>I have tried to meet these prerequisites. You don</a:t>
            </a:r>
            <a:r>
              <a:rPr lang="ja-JP" altLang="en-US" dirty="0"/>
              <a:t>’</a:t>
            </a:r>
            <a:r>
              <a:rPr lang="en-US" altLang="ja-JP" dirty="0"/>
              <a:t>t have to be a rocket scientist or a person of high intellect or a person of super natural powers, anyone can meet these prerequisites as long as he is aware and make an effort.</a:t>
            </a:r>
          </a:p>
          <a:p>
            <a:pPr eaLnBrk="1" hangingPunct="1"/>
            <a:r>
              <a:rPr lang="en-US" altLang="en-US" dirty="0"/>
              <a:t>To me Quran now is a book of deep wisdom. It is a complete guidance. I enjoy it immensely and would strongly suggest you give this approach a try and let the miracle of Quran relieve itself to you. Ameen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399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399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BC453147-3914-4F54-8F05-D4CD4F8380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254DA53-3C41-4FC7-A96A-FB6B81BCD66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BE49BE9-394D-40AF-A405-3CD729287AC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3008917-35EB-4E1C-9186-4C9A77B9BF0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1041662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1053995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128545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22357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4125781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855466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228758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AAD0E0A-4B11-4DAA-BD3F-7F83DA4F280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2145849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207678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2283954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1C34FC5C-04B1-40A7-877C-5D62EF002BDB}" type="datetimeFigureOut">
              <a:rPr lang="en-US" smtClean="0">
                <a:solidFill>
                  <a:prstClr val="black"/>
                </a:solidFill>
                <a:latin typeface="Calibri"/>
              </a:rPr>
              <a:pPr eaLnBrk="1" fontAlgn="auto" hangingPunct="1">
                <a:spcBef>
                  <a:spcPts val="0"/>
                </a:spcBef>
                <a:spcAft>
                  <a:spcPts val="0"/>
                </a:spcAft>
              </a:pPr>
              <a:t>21/10/2019</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90390BA-9634-429A-A992-8222A2D3F240}" type="slidenum">
              <a:rPr lang="en-US" smtClean="0">
                <a:solidFill>
                  <a:prstClr val="black"/>
                </a:solidFill>
                <a:latin typeface="Calibri"/>
              </a:rPr>
              <a:pPr eaLnBrk="1" fontAlgn="auto" hangingPunct="1">
                <a:spcBef>
                  <a:spcPts val="0"/>
                </a:spcBef>
                <a:spcAft>
                  <a:spcPts val="0"/>
                </a:spcAft>
              </a:pPr>
              <a:t>‹#›</a:t>
            </a:fld>
            <a:endParaRPr lang="en-US">
              <a:solidFill>
                <a:prstClr val="black"/>
              </a:solidFill>
              <a:latin typeface="Calibri"/>
            </a:endParaRPr>
          </a:p>
        </p:txBody>
      </p:sp>
    </p:spTree>
    <p:extLst>
      <p:ext uri="{BB962C8B-B14F-4D97-AF65-F5344CB8AC3E}">
        <p14:creationId xmlns="" xmlns:p14="http://schemas.microsoft.com/office/powerpoint/2010/main" val="289520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22C7B35-D473-4F6D-BBAE-983F24A9F4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504A8AA-310B-45E0-8C23-3616756EB44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C04429D-40FB-4BDF-9863-293D22F54EDD}"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D27F1AD-F52D-4389-BCEC-C3FF4D2AEC57}"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B8D2D3D-86A4-4BED-AD06-8CFBE46E8D3D}"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B0EB35-AA1B-446B-B7EC-411BC8C2C67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2E4FB8D-E91A-4108-B908-B3CD416FEB7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98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CFE05FEF-137B-48A4-BA6E-5A323693E4A0}" type="slidenum">
              <a:rPr lang="en-US"/>
              <a:pPr>
                <a:defRPr/>
              </a:pPr>
              <a:t>‹#›</a:t>
            </a:fld>
            <a:endParaRPr lang="en-US"/>
          </a:p>
        </p:txBody>
      </p:sp>
      <p:grpSp>
        <p:nvGrpSpPr>
          <p:cNvPr id="11268" name="Group 4"/>
          <p:cNvGrpSpPr>
            <a:grpSpLocks/>
          </p:cNvGrpSpPr>
          <p:nvPr/>
        </p:nvGrpSpPr>
        <p:grpSpPr bwMode="auto">
          <a:xfrm>
            <a:off x="0" y="0"/>
            <a:ext cx="9144000" cy="546100"/>
            <a:chOff x="0" y="0"/>
            <a:chExt cx="5760" cy="344"/>
          </a:xfrm>
        </p:grpSpPr>
        <p:sp>
          <p:nvSpPr>
            <p:cNvPr id="398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398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398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98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98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398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98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398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398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1126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8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762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332072809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0aglobe2.tif%20%20%20%20%20%20%20%20%20%20%20%20%20%20%20%20%20%20%20%20%20%20%20%20%20%20%20%20%20%20%20%20%20%20%20%20%20%20%20%20%20%20%20%20%20%20%20%20%20%20%20%20%200002691D%0cMacintosh%20HD%20%20%20%20%20%20%20%20%20%20%20%20%20%20%20%20%20%20%20B53DD9C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oney.howstuffworks.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money.howstuffworks.com/personal-finance/banking/atm.ht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C27D13-1F89-4817-B09D-B26738E0434C}"/>
              </a:ext>
            </a:extLst>
          </p:cNvPr>
          <p:cNvSpPr>
            <a:spLocks noGrp="1"/>
          </p:cNvSpPr>
          <p:nvPr>
            <p:ph type="title"/>
          </p:nvPr>
        </p:nvSpPr>
        <p:spPr>
          <a:xfrm>
            <a:off x="3755128" y="5029200"/>
            <a:ext cx="5388872" cy="838199"/>
          </a:xfrm>
        </p:spPr>
        <p:txBody>
          <a:bodyPr/>
          <a:lstStyle/>
          <a:p>
            <a:r>
              <a:rPr lang="en-US" sz="2400" dirty="0"/>
              <a:t>Not Just a banker. Believer</a:t>
            </a:r>
            <a:endParaRPr lang="en-GB" sz="2400" dirty="0"/>
          </a:p>
        </p:txBody>
      </p:sp>
      <p:sp>
        <p:nvSpPr>
          <p:cNvPr id="519170" name="Rectangle 2050"/>
          <p:cNvSpPr>
            <a:spLocks noGrp="1" noChangeArrowheads="1"/>
          </p:cNvSpPr>
          <p:nvPr>
            <p:ph type="body" idx="1"/>
          </p:nvPr>
        </p:nvSpPr>
        <p:spPr>
          <a:xfrm>
            <a:off x="589547" y="545306"/>
            <a:ext cx="5298635" cy="1500187"/>
          </a:xfrm>
        </p:spPr>
        <p:txBody>
          <a:bodyPr/>
          <a:lstStyle/>
          <a:p>
            <a:pPr eaLnBrk="1" hangingPunct="1">
              <a:buNone/>
              <a:defRPr/>
            </a:pPr>
            <a:endParaRPr lang="en-US" sz="2800" b="1" dirty="0">
              <a:solidFill>
                <a:srgbClr val="000099"/>
              </a:solidFill>
              <a:effectLst>
                <a:outerShdw blurRad="38100" dist="38100" dir="2700000" algn="tl">
                  <a:srgbClr val="C0C0C0"/>
                </a:outerShdw>
              </a:effectLst>
            </a:endParaRPr>
          </a:p>
          <a:p>
            <a:pPr eaLnBrk="1" hangingPunct="1">
              <a:buNone/>
              <a:defRPr/>
            </a:pPr>
            <a:r>
              <a:rPr lang="en-US" sz="2800" b="1" dirty="0">
                <a:solidFill>
                  <a:srgbClr val="000099"/>
                </a:solidFill>
                <a:effectLst>
                  <a:outerShdw blurRad="38100" dist="38100" dir="2700000" algn="tl">
                    <a:srgbClr val="C0C0C0"/>
                  </a:outerShdw>
                </a:effectLst>
              </a:rPr>
              <a:t>Introduction to  Islamic Finance &amp; Clearing doubts</a:t>
            </a:r>
            <a:endParaRPr lang="en-US" sz="2800" dirty="0"/>
          </a:p>
        </p:txBody>
      </p:sp>
      <p:pic>
        <p:nvPicPr>
          <p:cNvPr id="14339" name="Picture 2051" descr="&#10;globe2.tif                                                     0002691DMacintosh HD                   B53DD9C8:"/>
          <p:cNvPicPr>
            <a:picLocks noChangeAspect="1" noChangeArrowheads="1"/>
          </p:cNvPicPr>
          <p:nvPr/>
        </p:nvPicPr>
        <p:blipFill>
          <a:blip r:embed="rId3" r:link="rId4"/>
          <a:srcRect/>
          <a:stretch>
            <a:fillRect/>
          </a:stretch>
        </p:blipFill>
        <p:spPr bwMode="auto">
          <a:xfrm>
            <a:off x="6172200" y="1295400"/>
            <a:ext cx="2336800" cy="3429000"/>
          </a:xfrm>
          <a:prstGeom prst="rect">
            <a:avLst/>
          </a:prstGeom>
          <a:noFill/>
          <a:ln w="9525">
            <a:noFill/>
            <a:miter lim="800000"/>
            <a:headEnd/>
            <a:tailEnd/>
          </a:ln>
        </p:spPr>
      </p:pic>
      <p:sp>
        <p:nvSpPr>
          <p:cNvPr id="14341" name="Line 2054"/>
          <p:cNvSpPr>
            <a:spLocks noChangeShapeType="1"/>
          </p:cNvSpPr>
          <p:nvPr/>
        </p:nvSpPr>
        <p:spPr bwMode="auto">
          <a:xfrm>
            <a:off x="457200" y="3886200"/>
            <a:ext cx="5638800" cy="0"/>
          </a:xfrm>
          <a:prstGeom prst="line">
            <a:avLst/>
          </a:prstGeom>
          <a:noFill/>
          <a:ln w="57150">
            <a:solidFill>
              <a:srgbClr val="0000FF"/>
            </a:solidFill>
            <a:round/>
            <a:headEnd/>
            <a:tailEnd/>
          </a:ln>
        </p:spPr>
        <p:txBody>
          <a:bodyPr wrap="none"/>
          <a:lstStyle/>
          <a:p>
            <a:endParaRPr lang="en-US"/>
          </a:p>
        </p:txBody>
      </p:sp>
      <p:pic>
        <p:nvPicPr>
          <p:cNvPr id="519176" name="Picture 2056" descr="3D Logo"/>
          <p:cNvPicPr>
            <a:picLocks noChangeAspect="1" noChangeArrowheads="1"/>
          </p:cNvPicPr>
          <p:nvPr/>
        </p:nvPicPr>
        <p:blipFill>
          <a:blip r:embed="rId5" cstate="print"/>
          <a:srcRect/>
          <a:stretch>
            <a:fillRect/>
          </a:stretch>
        </p:blipFill>
        <p:spPr bwMode="auto">
          <a:xfrm>
            <a:off x="589547" y="4166152"/>
            <a:ext cx="1509780" cy="1295400"/>
          </a:xfrm>
          <a:prstGeom prst="rect">
            <a:avLst/>
          </a:prstGeom>
          <a:noFill/>
          <a:ln w="9525">
            <a:noFill/>
            <a:miter lim="800000"/>
            <a:headEnd/>
            <a:tailEnd/>
          </a:ln>
        </p:spPr>
      </p:pic>
      <p:pic>
        <p:nvPicPr>
          <p:cNvPr id="9" name="Picture 5" descr="bismi-blue-white[1]"/>
          <p:cNvPicPr>
            <a:picLocks noChangeAspect="1" noChangeArrowheads="1"/>
          </p:cNvPicPr>
          <p:nvPr/>
        </p:nvPicPr>
        <p:blipFill>
          <a:blip r:embed="rId6"/>
          <a:srcRect/>
          <a:stretch>
            <a:fillRect/>
          </a:stretch>
        </p:blipFill>
        <p:spPr bwMode="auto">
          <a:xfrm>
            <a:off x="2650613" y="401880"/>
            <a:ext cx="3774768" cy="4790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9176"/>
                                        </p:tgtEl>
                                        <p:attrNameLst>
                                          <p:attrName>style.visibility</p:attrName>
                                        </p:attrNameLst>
                                      </p:cBhvr>
                                      <p:to>
                                        <p:strVal val="visible"/>
                                      </p:to>
                                    </p:set>
                                    <p:animEffect transition="in" filter="blinds(horizontal)">
                                      <p:cBhvr>
                                        <p:cTn id="7" dur="500"/>
                                        <p:tgtEl>
                                          <p:spTgt spid="519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a:extLst>
              <a:ext uri="{FF2B5EF4-FFF2-40B4-BE49-F238E27FC236}">
                <a16:creationId xmlns="" xmlns:a16="http://schemas.microsoft.com/office/drawing/2014/main" id="{48BDB879-7207-40F7-8647-C5F6C67BD8DF}"/>
              </a:ext>
            </a:extLst>
          </p:cNvPr>
          <p:cNvSpPr txBox="1">
            <a:spLocks/>
          </p:cNvSpPr>
          <p:nvPr/>
        </p:nvSpPr>
        <p:spPr bwMode="auto">
          <a:xfrm>
            <a:off x="914400" y="1066800"/>
            <a:ext cx="8229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GB" altLang="en-US" sz="2800" b="1" dirty="0">
                <a:solidFill>
                  <a:srgbClr val="CC9900"/>
                </a:solidFill>
                <a:latin typeface="Verdana" panose="020B0604030504040204" pitchFamily="34" charset="0"/>
              </a:rPr>
              <a:t>Can Islamic Finance Help?</a:t>
            </a:r>
            <a:endParaRPr lang="en-US" altLang="en-US" sz="2800" b="1" dirty="0">
              <a:solidFill>
                <a:srgbClr val="CC9900"/>
              </a:solidFill>
              <a:latin typeface="Verdana" panose="020B0604030504040204" pitchFamily="34" charset="0"/>
            </a:endParaRPr>
          </a:p>
        </p:txBody>
      </p:sp>
      <p:pic>
        <p:nvPicPr>
          <p:cNvPr id="13315" name="Content Placeholder 3">
            <a:extLst>
              <a:ext uri="{FF2B5EF4-FFF2-40B4-BE49-F238E27FC236}">
                <a16:creationId xmlns="" xmlns:a16="http://schemas.microsoft.com/office/drawing/2014/main" id="{D05E2E3E-7B51-4673-8C40-FFEF383D215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2133600"/>
            <a:ext cx="6400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B298D3A0-E422-48CA-9D38-3B8872ED2F25}"/>
              </a:ext>
            </a:extLst>
          </p:cNvPr>
          <p:cNvSpPr txBox="1">
            <a:spLocks/>
          </p:cNvSpPr>
          <p:nvPr/>
        </p:nvSpPr>
        <p:spPr bwMode="auto">
          <a:xfrm>
            <a:off x="914400" y="914400"/>
            <a:ext cx="8229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GB" altLang="en-US" sz="2800" b="1" dirty="0">
                <a:solidFill>
                  <a:srgbClr val="CC9900"/>
                </a:solidFill>
                <a:latin typeface="Verdana" panose="020B0604030504040204" pitchFamily="34" charset="0"/>
              </a:rPr>
              <a:t>Way Out: Islamic Banking</a:t>
            </a:r>
            <a:endParaRPr lang="en-US" altLang="en-US" sz="2800" b="1" dirty="0">
              <a:solidFill>
                <a:srgbClr val="CC9900"/>
              </a:solidFill>
              <a:latin typeface="Verdana" panose="020B0604030504040204" pitchFamily="34" charset="0"/>
            </a:endParaRPr>
          </a:p>
        </p:txBody>
      </p:sp>
      <p:sp>
        <p:nvSpPr>
          <p:cNvPr id="3" name="Content Placeholder 2">
            <a:extLst>
              <a:ext uri="{FF2B5EF4-FFF2-40B4-BE49-F238E27FC236}">
                <a16:creationId xmlns="" xmlns:a16="http://schemas.microsoft.com/office/drawing/2014/main" id="{A5008581-2E6B-454B-AEEC-0005B9693B7A}"/>
              </a:ext>
            </a:extLst>
          </p:cNvPr>
          <p:cNvSpPr txBox="1">
            <a:spLocks/>
          </p:cNvSpPr>
          <p:nvPr/>
        </p:nvSpPr>
        <p:spPr>
          <a:xfrm>
            <a:off x="228600" y="1752600"/>
            <a:ext cx="6172200" cy="4419600"/>
          </a:xfrm>
          <a:prstGeom prst="rect">
            <a:avLst/>
          </a:prstGeom>
        </p:spPr>
        <p:txBody>
          <a:bodyPr/>
          <a:lstStyle/>
          <a:p>
            <a:pPr marL="342900" indent="-342900" eaLnBrk="1" hangingPunct="1">
              <a:spcBef>
                <a:spcPct val="20000"/>
              </a:spcBef>
              <a:buClr>
                <a:srgbClr val="000099"/>
              </a:buClr>
              <a:buSzPct val="75000"/>
              <a:buFont typeface="Wingdings" pitchFamily="2" charset="2"/>
              <a:buChar char="n"/>
              <a:defRPr/>
            </a:pPr>
            <a:r>
              <a:rPr lang="en-US" sz="2400" dirty="0">
                <a:solidFill>
                  <a:schemeClr val="accent1">
                    <a:lumMod val="50000"/>
                  </a:schemeClr>
                </a:solidFill>
                <a:latin typeface="+mj-lt"/>
                <a:ea typeface="+mn-ea"/>
              </a:rPr>
              <a:t>The solution lies in a shift to equity-based/Asset based financing, which is the primary characteristic of Islamic Finance.</a:t>
            </a:r>
          </a:p>
          <a:p>
            <a:pPr marL="342900" indent="-342900" eaLnBrk="1" hangingPunct="1">
              <a:spcBef>
                <a:spcPct val="20000"/>
              </a:spcBef>
              <a:buClr>
                <a:srgbClr val="000099"/>
              </a:buClr>
              <a:buSzPct val="75000"/>
              <a:buFont typeface="Wingdings" pitchFamily="2" charset="2"/>
              <a:buChar char="n"/>
              <a:defRPr/>
            </a:pPr>
            <a:r>
              <a:rPr lang="en-US" sz="2400" dirty="0">
                <a:solidFill>
                  <a:schemeClr val="accent1">
                    <a:lumMod val="50000"/>
                  </a:schemeClr>
                </a:solidFill>
                <a:latin typeface="+mj-lt"/>
              </a:rPr>
              <a:t>Islam is not just a Madhab it is a Din, a way of life</a:t>
            </a:r>
          </a:p>
          <a:p>
            <a:pPr marL="342900" indent="-342900" eaLnBrk="1" hangingPunct="1">
              <a:spcBef>
                <a:spcPct val="20000"/>
              </a:spcBef>
              <a:buClr>
                <a:srgbClr val="000099"/>
              </a:buClr>
              <a:buSzPct val="75000"/>
              <a:buFont typeface="Wingdings" pitchFamily="2" charset="2"/>
              <a:buChar char="n"/>
              <a:defRPr/>
            </a:pPr>
            <a:r>
              <a:rPr lang="en-US" sz="2400" dirty="0">
                <a:solidFill>
                  <a:schemeClr val="accent1">
                    <a:lumMod val="50000"/>
                  </a:schemeClr>
                </a:solidFill>
                <a:latin typeface="+mj-lt"/>
                <a:ea typeface="+mn-ea"/>
              </a:rPr>
              <a:t>Islamic banking is not optional, it is a farz</a:t>
            </a:r>
          </a:p>
          <a:p>
            <a:pPr marL="342900" indent="-342900" eaLnBrk="1" hangingPunct="1">
              <a:spcBef>
                <a:spcPct val="20000"/>
              </a:spcBef>
              <a:buClr>
                <a:srgbClr val="000099"/>
              </a:buClr>
              <a:buSzPct val="75000"/>
              <a:buFont typeface="Wingdings" pitchFamily="2" charset="2"/>
              <a:buChar char="n"/>
              <a:defRPr/>
            </a:pPr>
            <a:r>
              <a:rPr lang="en-US" sz="2400" dirty="0">
                <a:solidFill>
                  <a:schemeClr val="accent1">
                    <a:lumMod val="50000"/>
                  </a:schemeClr>
                </a:solidFill>
                <a:latin typeface="+mj-lt"/>
                <a:ea typeface="+mn-ea"/>
              </a:rPr>
              <a:t>The global credit crisis presents the $3 trillion Islamic finance industry with an opportunity to expand its appeal beyond Muslim investors.</a:t>
            </a:r>
          </a:p>
        </p:txBody>
      </p:sp>
      <p:pic>
        <p:nvPicPr>
          <p:cNvPr id="14340" name="Picture 8">
            <a:extLst>
              <a:ext uri="{FF2B5EF4-FFF2-40B4-BE49-F238E27FC236}">
                <a16:creationId xmlns="" xmlns:a16="http://schemas.microsoft.com/office/drawing/2014/main" id="{B3EAC920-2A45-46FD-910D-E0A9FF12177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79210" y="2364377"/>
            <a:ext cx="252095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a:extLst>
              <a:ext uri="{FF2B5EF4-FFF2-40B4-BE49-F238E27FC236}">
                <a16:creationId xmlns="" xmlns:a16="http://schemas.microsoft.com/office/drawing/2014/main" id="{79872F62-E9C6-4911-AB52-C9C61939F9F8}"/>
              </a:ext>
            </a:extLst>
          </p:cNvPr>
          <p:cNvSpPr>
            <a:spLocks noGrp="1" noChangeArrowheads="1"/>
          </p:cNvSpPr>
          <p:nvPr>
            <p:ph type="body" idx="1"/>
          </p:nvPr>
        </p:nvSpPr>
        <p:spPr>
          <a:xfrm>
            <a:off x="457200" y="1219200"/>
            <a:ext cx="8229600" cy="3886200"/>
          </a:xfrm>
        </p:spPr>
        <p:txBody>
          <a:bodyPr/>
          <a:lstStyle/>
          <a:p>
            <a:pPr algn="ctr" eaLnBrk="1" hangingPunct="1">
              <a:lnSpc>
                <a:spcPct val="130000"/>
              </a:lnSpc>
              <a:buFont typeface="Wingdings" panose="05000000000000000000" pitchFamily="2" charset="2"/>
              <a:buNone/>
              <a:defRPr/>
            </a:pPr>
            <a:endParaRPr lang="en-US" altLang="en-US" dirty="0">
              <a:solidFill>
                <a:srgbClr val="000099"/>
              </a:solidFill>
              <a:latin typeface="Verdana" panose="020B0604030504040204" pitchFamily="34" charset="0"/>
            </a:endParaRPr>
          </a:p>
          <a:p>
            <a:pPr algn="ctr" eaLnBrk="1" hangingPunct="1">
              <a:lnSpc>
                <a:spcPct val="130000"/>
              </a:lnSpc>
              <a:buFont typeface="Wingdings" panose="05000000000000000000" pitchFamily="2" charset="2"/>
              <a:buNone/>
              <a:defRPr/>
            </a:pPr>
            <a:r>
              <a:rPr lang="en-US" altLang="en-US" dirty="0">
                <a:solidFill>
                  <a:srgbClr val="000099"/>
                </a:solidFill>
                <a:effectLst>
                  <a:outerShdw blurRad="38100" dist="38100" dir="2700000" algn="tl">
                    <a:srgbClr val="C0C0C0"/>
                  </a:outerShdw>
                </a:effectLst>
                <a:latin typeface="Verdana" panose="020B0604030504040204" pitchFamily="34" charset="0"/>
              </a:rPr>
              <a:t>PROHIBITION OF</a:t>
            </a:r>
          </a:p>
          <a:p>
            <a:pPr algn="ctr" eaLnBrk="1" hangingPunct="1">
              <a:lnSpc>
                <a:spcPct val="130000"/>
              </a:lnSpc>
              <a:buFont typeface="Wingdings" panose="05000000000000000000" pitchFamily="2" charset="2"/>
              <a:buNone/>
              <a:defRPr/>
            </a:pPr>
            <a:r>
              <a:rPr lang="en-US" altLang="en-US" dirty="0">
                <a:solidFill>
                  <a:srgbClr val="000099"/>
                </a:solidFill>
                <a:effectLst>
                  <a:outerShdw blurRad="38100" dist="38100" dir="2700000" algn="tl">
                    <a:srgbClr val="C0C0C0"/>
                  </a:outerShdw>
                </a:effectLst>
                <a:latin typeface="Verdana" panose="020B0604030504040204" pitchFamily="34" charset="0"/>
              </a:rPr>
              <a:t>RIBA IN QURAN</a:t>
            </a:r>
          </a:p>
        </p:txBody>
      </p:sp>
      <p:pic>
        <p:nvPicPr>
          <p:cNvPr id="20483" name="Picture 18" descr="Click to view full size image">
            <a:extLst>
              <a:ext uri="{FF2B5EF4-FFF2-40B4-BE49-F238E27FC236}">
                <a16:creationId xmlns="" xmlns:a16="http://schemas.microsoft.com/office/drawing/2014/main" id="{9DBA7EFB-7ABD-4EEB-8B63-1C3992D8E01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3886200"/>
            <a:ext cx="32766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a:extLst>
              <a:ext uri="{FF2B5EF4-FFF2-40B4-BE49-F238E27FC236}">
                <a16:creationId xmlns="" xmlns:a16="http://schemas.microsoft.com/office/drawing/2014/main" id="{23F3CA9F-9BD0-48CF-A897-FA6C9E28F58B}"/>
              </a:ext>
            </a:extLst>
          </p:cNvPr>
          <p:cNvGrpSpPr>
            <a:grpSpLocks/>
          </p:cNvGrpSpPr>
          <p:nvPr/>
        </p:nvGrpSpPr>
        <p:grpSpPr bwMode="auto">
          <a:xfrm>
            <a:off x="533400" y="685800"/>
            <a:ext cx="8367713" cy="519113"/>
            <a:chOff x="1296" y="720"/>
            <a:chExt cx="4224" cy="327"/>
          </a:xfrm>
        </p:grpSpPr>
        <p:sp>
          <p:nvSpPr>
            <p:cNvPr id="22533" name="Text Box 3">
              <a:extLst>
                <a:ext uri="{FF2B5EF4-FFF2-40B4-BE49-F238E27FC236}">
                  <a16:creationId xmlns="" xmlns:a16="http://schemas.microsoft.com/office/drawing/2014/main" id="{71B656C9-294B-4183-AFFC-835DBD38A28B}"/>
                </a:ext>
              </a:extLst>
            </p:cNvPr>
            <p:cNvSpPr txBox="1">
              <a:spLocks noChangeArrowheads="1"/>
            </p:cNvSpPr>
            <p:nvPr/>
          </p:nvSpPr>
          <p:spPr bwMode="auto">
            <a:xfrm>
              <a:off x="1296" y="720"/>
              <a:ext cx="3792"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800" b="1" dirty="0">
                  <a:solidFill>
                    <a:srgbClr val="DAA600"/>
                  </a:solidFill>
                  <a:latin typeface="Verdana" panose="020B0604030504040204" pitchFamily="34" charset="0"/>
                </a:rPr>
                <a:t>Al Baqarah 275 </a:t>
              </a:r>
            </a:p>
          </p:txBody>
        </p:sp>
        <p:sp>
          <p:nvSpPr>
            <p:cNvPr id="22534" name="Line 4">
              <a:extLst>
                <a:ext uri="{FF2B5EF4-FFF2-40B4-BE49-F238E27FC236}">
                  <a16:creationId xmlns="" xmlns:a16="http://schemas.microsoft.com/office/drawing/2014/main" id="{2870AB57-38BC-4CA1-810B-041EF7B4A553}"/>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22531" name="Rectangle 5">
            <a:extLst>
              <a:ext uri="{FF2B5EF4-FFF2-40B4-BE49-F238E27FC236}">
                <a16:creationId xmlns="" xmlns:a16="http://schemas.microsoft.com/office/drawing/2014/main" id="{DA6134E6-AF08-4C66-B820-023C5EAE7A15}"/>
              </a:ext>
            </a:extLst>
          </p:cNvPr>
          <p:cNvSpPr>
            <a:spLocks noChangeArrowheads="1"/>
          </p:cNvSpPr>
          <p:nvPr/>
        </p:nvSpPr>
        <p:spPr bwMode="auto">
          <a:xfrm>
            <a:off x="304800" y="3810000"/>
            <a:ext cx="8686800" cy="289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buClrTx/>
              <a:buSzTx/>
              <a:buFontTx/>
              <a:buNone/>
            </a:pPr>
            <a:r>
              <a:rPr lang="ja-JP" altLang="en-US" sz="2300">
                <a:solidFill>
                  <a:srgbClr val="000099"/>
                </a:solidFill>
                <a:latin typeface="Verdana" panose="020B0604030504040204" pitchFamily="34" charset="0"/>
              </a:rPr>
              <a:t>“</a:t>
            </a:r>
            <a:r>
              <a:rPr lang="en-US" altLang="ja-JP" sz="2300" dirty="0">
                <a:solidFill>
                  <a:srgbClr val="000099"/>
                </a:solidFill>
                <a:latin typeface="Verdana" panose="020B0604030504040204" pitchFamily="34" charset="0"/>
              </a:rPr>
              <a:t>Those who devour Riba shall rise up before Allah like men whom Shaitan has demented by his touch; for they claim that trading is like usury. </a:t>
            </a:r>
            <a:r>
              <a:rPr lang="en-US" altLang="ja-JP" sz="2300" dirty="0">
                <a:solidFill>
                  <a:srgbClr val="FF0000"/>
                </a:solidFill>
                <a:latin typeface="Verdana" panose="020B0604030504040204" pitchFamily="34" charset="0"/>
              </a:rPr>
              <a:t>But Allah has permitted trading and forbidden usury</a:t>
            </a:r>
            <a:r>
              <a:rPr lang="en-US" altLang="ja-JP" sz="2300" dirty="0">
                <a:solidFill>
                  <a:srgbClr val="000099"/>
                </a:solidFill>
                <a:latin typeface="Verdana" panose="020B0604030504040204" pitchFamily="34" charset="0"/>
              </a:rPr>
              <a:t>. He that receives an admonition from his Rabb and mends his ways may keep what he has already earned; his faith is in the hand of Allah. But he that pays no heed shall be among the people of fire and shall remain in it forever.</a:t>
            </a:r>
            <a:r>
              <a:rPr lang="ja-JP" altLang="en-US" sz="2300">
                <a:solidFill>
                  <a:srgbClr val="000099"/>
                </a:solidFill>
                <a:latin typeface="Verdana" panose="020B0604030504040204" pitchFamily="34" charset="0"/>
              </a:rPr>
              <a:t>”</a:t>
            </a:r>
            <a:r>
              <a:rPr lang="en-US" altLang="ja-JP" sz="2300" dirty="0">
                <a:solidFill>
                  <a:srgbClr val="000099"/>
                </a:solidFill>
                <a:latin typeface="Verdana" panose="020B0604030504040204" pitchFamily="34" charset="0"/>
              </a:rPr>
              <a:t>  </a:t>
            </a:r>
            <a:endParaRPr lang="en-US" altLang="en-US" sz="2300" dirty="0">
              <a:solidFill>
                <a:srgbClr val="000099"/>
              </a:solidFill>
              <a:latin typeface="Verdana" panose="020B0604030504040204" pitchFamily="34" charset="0"/>
            </a:endParaRPr>
          </a:p>
        </p:txBody>
      </p:sp>
      <p:graphicFrame>
        <p:nvGraphicFramePr>
          <p:cNvPr id="22532" name="Object 0">
            <a:extLst>
              <a:ext uri="{FF2B5EF4-FFF2-40B4-BE49-F238E27FC236}">
                <a16:creationId xmlns="" xmlns:a16="http://schemas.microsoft.com/office/drawing/2014/main" id="{96736756-BF86-4CE4-90C9-C8F045AD7B35}"/>
              </a:ext>
            </a:extLst>
          </p:cNvPr>
          <p:cNvGraphicFramePr>
            <a:graphicFrameLocks noChangeAspect="1"/>
          </p:cNvGraphicFramePr>
          <p:nvPr/>
        </p:nvGraphicFramePr>
        <p:xfrm>
          <a:off x="457200" y="1295400"/>
          <a:ext cx="8153400" cy="2362200"/>
        </p:xfrm>
        <a:graphic>
          <a:graphicData uri="http://schemas.openxmlformats.org/presentationml/2006/ole">
            <p:oleObj spid="_x0000_s3081" name="Bitmap Image" r:id="rId3" imgW="5886005" imgH="1743054" progId="PBrush">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62" name="Group 1026"/>
          <p:cNvGrpSpPr>
            <a:grpSpLocks/>
          </p:cNvGrpSpPr>
          <p:nvPr/>
        </p:nvGrpSpPr>
        <p:grpSpPr bwMode="auto">
          <a:xfrm>
            <a:off x="533400" y="685800"/>
            <a:ext cx="8215313" cy="561975"/>
            <a:chOff x="1296" y="720"/>
            <a:chExt cx="4272" cy="354"/>
          </a:xfrm>
        </p:grpSpPr>
        <p:sp>
          <p:nvSpPr>
            <p:cNvPr id="450563" name="Text Box 1027"/>
            <p:cNvSpPr txBox="1">
              <a:spLocks noChangeArrowheads="1"/>
            </p:cNvSpPr>
            <p:nvPr/>
          </p:nvSpPr>
          <p:spPr bwMode="auto">
            <a:xfrm>
              <a:off x="1296" y="720"/>
              <a:ext cx="4272" cy="354"/>
            </a:xfrm>
            <a:prstGeom prst="rect">
              <a:avLst/>
            </a:prstGeom>
            <a:noFill/>
            <a:ln w="9525">
              <a:noFill/>
              <a:miter lim="800000"/>
              <a:headEnd/>
              <a:tailEnd/>
            </a:ln>
            <a:effectLst/>
          </p:spPr>
          <p:txBody>
            <a:bodyPr>
              <a:spAutoFit/>
            </a:bodyPr>
            <a:lstStyle/>
            <a:p>
              <a:pPr eaLnBrk="1" hangingPunct="1">
                <a:lnSpc>
                  <a:spcPct val="110000"/>
                </a:lnSpc>
                <a:spcBef>
                  <a:spcPct val="20000"/>
                </a:spcBef>
              </a:pPr>
              <a:r>
                <a:rPr lang="en-US" sz="2800" b="1" dirty="0">
                  <a:solidFill>
                    <a:srgbClr val="D99821"/>
                  </a:solidFill>
                  <a:latin typeface="Verdana" pitchFamily="34" charset="0"/>
                </a:rPr>
                <a:t>Al Baqarah 278 - 279</a:t>
              </a:r>
              <a:endParaRPr lang="en-US" sz="2200" b="1" dirty="0">
                <a:solidFill>
                  <a:srgbClr val="D99821"/>
                </a:solidFill>
                <a:latin typeface="Verdana" pitchFamily="34" charset="0"/>
              </a:endParaRPr>
            </a:p>
          </p:txBody>
        </p:sp>
        <p:sp>
          <p:nvSpPr>
            <p:cNvPr id="450564" name="Line 1028"/>
            <p:cNvSpPr>
              <a:spLocks noChangeShapeType="1"/>
            </p:cNvSpPr>
            <p:nvPr/>
          </p:nvSpPr>
          <p:spPr bwMode="auto">
            <a:xfrm>
              <a:off x="1334" y="1044"/>
              <a:ext cx="4186" cy="0"/>
            </a:xfrm>
            <a:prstGeom prst="line">
              <a:avLst/>
            </a:prstGeom>
            <a:noFill/>
            <a:ln w="9525">
              <a:solidFill>
                <a:srgbClr val="003399"/>
              </a:solidFill>
              <a:round/>
              <a:headEnd/>
              <a:tailEnd/>
            </a:ln>
            <a:effectLst/>
          </p:spPr>
          <p:txBody>
            <a:bodyPr/>
            <a:lstStyle/>
            <a:p>
              <a:endParaRPr lang="en-US"/>
            </a:p>
          </p:txBody>
        </p:sp>
      </p:grpSp>
      <p:sp>
        <p:nvSpPr>
          <p:cNvPr id="450565" name="Rectangle 1029"/>
          <p:cNvSpPr>
            <a:spLocks noChangeArrowheads="1"/>
          </p:cNvSpPr>
          <p:nvPr/>
        </p:nvSpPr>
        <p:spPr bwMode="auto">
          <a:xfrm>
            <a:off x="457200" y="3810000"/>
            <a:ext cx="8077200" cy="2286000"/>
          </a:xfrm>
          <a:prstGeom prst="rect">
            <a:avLst/>
          </a:prstGeom>
          <a:noFill/>
          <a:ln w="9525">
            <a:noFill/>
            <a:miter lim="800000"/>
            <a:headEnd/>
            <a:tailEnd/>
          </a:ln>
          <a:effectLst/>
        </p:spPr>
        <p:txBody>
          <a:bodyPr/>
          <a:lstStyle/>
          <a:p>
            <a:pPr algn="just" eaLnBrk="1" hangingPunct="1">
              <a:spcBef>
                <a:spcPct val="20000"/>
              </a:spcBef>
            </a:pPr>
            <a:r>
              <a:rPr lang="en-US" sz="2400">
                <a:solidFill>
                  <a:srgbClr val="000099"/>
                </a:solidFill>
                <a:latin typeface="Verdana" pitchFamily="34" charset="0"/>
              </a:rPr>
              <a:t>“O you who believe, Fear Allah and give up what remains of your demand for Interest, if you are indeed a believer. If you do not, then you are warned of the declaration of war from Allah and His Messenger; But if you turn back you shall have your principal: Deal not unjustly and you shall not be dealt with unjustly.”</a:t>
            </a:r>
          </a:p>
          <a:p>
            <a:pPr algn="just" eaLnBrk="1" hangingPunct="1">
              <a:spcBef>
                <a:spcPct val="20000"/>
              </a:spcBef>
            </a:pPr>
            <a:endParaRPr lang="en-US" sz="2400" b="1">
              <a:solidFill>
                <a:srgbClr val="D99821"/>
              </a:solidFill>
              <a:latin typeface="Verdana" pitchFamily="34" charset="0"/>
            </a:endParaRPr>
          </a:p>
        </p:txBody>
      </p:sp>
      <p:graphicFrame>
        <p:nvGraphicFramePr>
          <p:cNvPr id="450566" name="Object 1030"/>
          <p:cNvGraphicFramePr>
            <a:graphicFrameLocks noChangeAspect="1"/>
          </p:cNvGraphicFramePr>
          <p:nvPr/>
        </p:nvGraphicFramePr>
        <p:xfrm>
          <a:off x="1219200" y="1371600"/>
          <a:ext cx="6781800" cy="1939925"/>
        </p:xfrm>
        <a:graphic>
          <a:graphicData uri="http://schemas.openxmlformats.org/presentationml/2006/ole">
            <p:oleObj spid="_x0000_s2058" name="Bitmap Image" r:id="rId4" imgW="5076676" imgH="1400000" progId="">
              <p:embed/>
            </p:oleObj>
          </a:graphicData>
        </a:graphic>
      </p:graphicFrame>
    </p:spTree>
    <p:extLst>
      <p:ext uri="{BB962C8B-B14F-4D97-AF65-F5344CB8AC3E}">
        <p14:creationId xmlns="" xmlns:p14="http://schemas.microsoft.com/office/powerpoint/2010/main" val="74682036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058" name="Group 2"/>
          <p:cNvGrpSpPr>
            <a:grpSpLocks/>
          </p:cNvGrpSpPr>
          <p:nvPr/>
        </p:nvGrpSpPr>
        <p:grpSpPr bwMode="auto">
          <a:xfrm>
            <a:off x="533400" y="685800"/>
            <a:ext cx="6781800" cy="519113"/>
            <a:chOff x="1296" y="720"/>
            <a:chExt cx="4272" cy="327"/>
          </a:xfrm>
        </p:grpSpPr>
        <p:sp>
          <p:nvSpPr>
            <p:cNvPr id="301059" name="Text Box 3"/>
            <p:cNvSpPr txBox="1">
              <a:spLocks noChangeArrowheads="1"/>
            </p:cNvSpPr>
            <p:nvPr/>
          </p:nvSpPr>
          <p:spPr bwMode="auto">
            <a:xfrm>
              <a:off x="1296" y="720"/>
              <a:ext cx="4272" cy="327"/>
            </a:xfrm>
            <a:prstGeom prst="rect">
              <a:avLst/>
            </a:prstGeom>
            <a:noFill/>
            <a:ln w="9525">
              <a:noFill/>
              <a:miter lim="800000"/>
              <a:headEnd/>
              <a:tailEnd/>
            </a:ln>
            <a:effectLst/>
          </p:spPr>
          <p:txBody>
            <a:bodyPr>
              <a:spAutoFit/>
            </a:bodyPr>
            <a:lstStyle/>
            <a:p>
              <a:pPr eaLnBrk="1" hangingPunct="1"/>
              <a:r>
                <a:rPr lang="en-US" sz="2800" b="1" dirty="0">
                  <a:solidFill>
                    <a:srgbClr val="D99821"/>
                  </a:solidFill>
                  <a:latin typeface="Verdana" pitchFamily="34" charset="0"/>
                </a:rPr>
                <a:t> Ahadith</a:t>
              </a:r>
            </a:p>
          </p:txBody>
        </p:sp>
        <p:sp>
          <p:nvSpPr>
            <p:cNvPr id="301060" name="Line 4"/>
            <p:cNvSpPr>
              <a:spLocks noChangeShapeType="1"/>
            </p:cNvSpPr>
            <p:nvPr/>
          </p:nvSpPr>
          <p:spPr bwMode="auto">
            <a:xfrm>
              <a:off x="1334" y="1044"/>
              <a:ext cx="4186" cy="0"/>
            </a:xfrm>
            <a:prstGeom prst="line">
              <a:avLst/>
            </a:prstGeom>
            <a:noFill/>
            <a:ln w="9525">
              <a:solidFill>
                <a:srgbClr val="003399"/>
              </a:solidFill>
              <a:round/>
              <a:headEnd/>
              <a:tailEnd/>
            </a:ln>
            <a:effectLst/>
          </p:spPr>
          <p:txBody>
            <a:bodyPr/>
            <a:lstStyle/>
            <a:p>
              <a:endParaRPr lang="en-US"/>
            </a:p>
          </p:txBody>
        </p:sp>
      </p:grpSp>
      <p:sp>
        <p:nvSpPr>
          <p:cNvPr id="301061" name="Rectangle 5"/>
          <p:cNvSpPr>
            <a:spLocks noChangeArrowheads="1"/>
          </p:cNvSpPr>
          <p:nvPr/>
        </p:nvSpPr>
        <p:spPr bwMode="auto">
          <a:xfrm>
            <a:off x="685800" y="1752600"/>
            <a:ext cx="7467600" cy="4291013"/>
          </a:xfrm>
          <a:prstGeom prst="rect">
            <a:avLst/>
          </a:prstGeom>
          <a:noFill/>
          <a:ln w="9525">
            <a:noFill/>
            <a:miter lim="800000"/>
            <a:headEnd/>
            <a:tailEnd/>
          </a:ln>
          <a:effectLst/>
        </p:spPr>
        <p:txBody>
          <a:bodyPr>
            <a:spAutoFit/>
          </a:bodyPr>
          <a:lstStyle/>
          <a:p>
            <a:pPr eaLnBrk="1" hangingPunct="1">
              <a:spcBef>
                <a:spcPct val="50000"/>
              </a:spcBef>
            </a:pPr>
            <a:r>
              <a:rPr lang="en-US" sz="2400" dirty="0">
                <a:solidFill>
                  <a:srgbClr val="000099"/>
                </a:solidFill>
                <a:latin typeface="Verdana" pitchFamily="34" charset="0"/>
              </a:rPr>
              <a:t>From </a:t>
            </a:r>
            <a:r>
              <a:rPr lang="en-US" sz="2400" dirty="0" err="1">
                <a:solidFill>
                  <a:srgbClr val="000099"/>
                </a:solidFill>
                <a:latin typeface="Verdana" pitchFamily="34" charset="0"/>
              </a:rPr>
              <a:t>Hazrat</a:t>
            </a:r>
            <a:r>
              <a:rPr lang="en-US" sz="2400" dirty="0">
                <a:solidFill>
                  <a:srgbClr val="000099"/>
                </a:solidFill>
                <a:latin typeface="Verdana" pitchFamily="34" charset="0"/>
              </a:rPr>
              <a:t> Jabir </a:t>
            </a:r>
            <a:r>
              <a:rPr lang="en-US" sz="2400" dirty="0" err="1">
                <a:solidFill>
                  <a:srgbClr val="000099"/>
                </a:solidFill>
                <a:latin typeface="Verdana" pitchFamily="34" charset="0"/>
              </a:rPr>
              <a:t>Ibn</a:t>
            </a:r>
            <a:r>
              <a:rPr lang="en-US" sz="2400" dirty="0">
                <a:solidFill>
                  <a:srgbClr val="000099"/>
                </a:solidFill>
                <a:latin typeface="Verdana" pitchFamily="34" charset="0"/>
              </a:rPr>
              <a:t>-e-Abdullah (RA):</a:t>
            </a:r>
          </a:p>
          <a:p>
            <a:pPr eaLnBrk="1" hangingPunct="1">
              <a:spcBef>
                <a:spcPct val="50000"/>
              </a:spcBef>
            </a:pPr>
            <a:r>
              <a:rPr lang="en-US" sz="2400" dirty="0">
                <a:solidFill>
                  <a:srgbClr val="000099"/>
                </a:solidFill>
                <a:latin typeface="Verdana" pitchFamily="34" charset="0"/>
              </a:rPr>
              <a:t>    The Prophet, peace be on him, cursed :</a:t>
            </a:r>
          </a:p>
          <a:p>
            <a:pPr lvl="1" eaLnBrk="1" hangingPunct="1">
              <a:spcBef>
                <a:spcPct val="50000"/>
              </a:spcBef>
              <a:buFontTx/>
              <a:buChar char="•"/>
            </a:pPr>
            <a:r>
              <a:rPr lang="en-US" sz="2400" dirty="0">
                <a:solidFill>
                  <a:srgbClr val="000099"/>
                </a:solidFill>
                <a:latin typeface="Verdana" pitchFamily="34" charset="0"/>
              </a:rPr>
              <a:t>  The receiver and the payer of interest, </a:t>
            </a:r>
          </a:p>
          <a:p>
            <a:pPr lvl="1" eaLnBrk="1" hangingPunct="1">
              <a:spcBef>
                <a:spcPct val="50000"/>
              </a:spcBef>
              <a:buFontTx/>
              <a:buChar char="•"/>
            </a:pPr>
            <a:r>
              <a:rPr lang="en-US" sz="2400" dirty="0">
                <a:solidFill>
                  <a:srgbClr val="000099"/>
                </a:solidFill>
                <a:latin typeface="Verdana" pitchFamily="34" charset="0"/>
              </a:rPr>
              <a:t>  The one who records it and </a:t>
            </a:r>
          </a:p>
          <a:p>
            <a:pPr lvl="1" eaLnBrk="1" hangingPunct="1">
              <a:spcBef>
                <a:spcPct val="50000"/>
              </a:spcBef>
              <a:buFontTx/>
              <a:buChar char="•"/>
            </a:pPr>
            <a:r>
              <a:rPr lang="en-US" sz="2400" dirty="0">
                <a:solidFill>
                  <a:srgbClr val="000099"/>
                </a:solidFill>
                <a:latin typeface="Verdana" pitchFamily="34" charset="0"/>
              </a:rPr>
              <a:t>  The witnesses to the transaction</a:t>
            </a:r>
          </a:p>
          <a:p>
            <a:pPr marL="1082675" lvl="2" indent="-168275" eaLnBrk="1" hangingPunct="1">
              <a:spcBef>
                <a:spcPct val="50000"/>
              </a:spcBef>
            </a:pPr>
            <a:r>
              <a:rPr lang="en-US" sz="2400" dirty="0">
                <a:solidFill>
                  <a:srgbClr val="000099"/>
                </a:solidFill>
                <a:latin typeface="Verdana" pitchFamily="34" charset="0"/>
              </a:rPr>
              <a:t>And said: "They are all alike [in guilt]." </a:t>
            </a:r>
          </a:p>
          <a:p>
            <a:pPr marL="1082675" lvl="2" indent="-168275" eaLnBrk="1" hangingPunct="1">
              <a:spcBef>
                <a:spcPct val="50000"/>
              </a:spcBef>
            </a:pPr>
            <a:r>
              <a:rPr lang="en-US" sz="2400" dirty="0">
                <a:solidFill>
                  <a:srgbClr val="000099"/>
                </a:solidFill>
                <a:latin typeface="Verdana" pitchFamily="34" charset="0"/>
              </a:rPr>
              <a:t>(Muslim, </a:t>
            </a:r>
            <a:r>
              <a:rPr lang="en-US" sz="2400" dirty="0" err="1">
                <a:solidFill>
                  <a:srgbClr val="000099"/>
                </a:solidFill>
                <a:latin typeface="Verdana" pitchFamily="34" charset="0"/>
              </a:rPr>
              <a:t>Tirmidhi</a:t>
            </a:r>
            <a:r>
              <a:rPr lang="en-US" sz="2400" dirty="0">
                <a:solidFill>
                  <a:srgbClr val="000099"/>
                </a:solidFill>
                <a:latin typeface="Verdana" pitchFamily="34" charset="0"/>
              </a:rPr>
              <a:t> and </a:t>
            </a:r>
            <a:r>
              <a:rPr lang="en-US" sz="2400" dirty="0" err="1">
                <a:solidFill>
                  <a:srgbClr val="000099"/>
                </a:solidFill>
                <a:latin typeface="Verdana" pitchFamily="34" charset="0"/>
              </a:rPr>
              <a:t>Musnad</a:t>
            </a:r>
            <a:r>
              <a:rPr lang="en-US" sz="2400" dirty="0">
                <a:solidFill>
                  <a:srgbClr val="000099"/>
                </a:solidFill>
                <a:latin typeface="Verdana" pitchFamily="34" charset="0"/>
              </a:rPr>
              <a:t> Ahmad)</a:t>
            </a:r>
          </a:p>
          <a:p>
            <a:pPr marL="1082675" lvl="2" indent="-168275" eaLnBrk="1" hangingPunct="1">
              <a:spcBef>
                <a:spcPct val="50000"/>
              </a:spcBef>
            </a:pPr>
            <a:endParaRPr lang="en-US" sz="2400" dirty="0">
              <a:solidFill>
                <a:srgbClr val="000099"/>
              </a:solidFill>
              <a:latin typeface="Verdana" pitchFamily="34" charset="0"/>
            </a:endParaRPr>
          </a:p>
        </p:txBody>
      </p:sp>
    </p:spTree>
    <p:extLst>
      <p:ext uri="{BB962C8B-B14F-4D97-AF65-F5344CB8AC3E}">
        <p14:creationId xmlns="" xmlns:p14="http://schemas.microsoft.com/office/powerpoint/2010/main" val="4194005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1061"/>
                                        </p:tgtEl>
                                        <p:attrNameLst>
                                          <p:attrName>style.visibility</p:attrName>
                                        </p:attrNameLst>
                                      </p:cBhvr>
                                      <p:to>
                                        <p:strVal val="visible"/>
                                      </p:to>
                                    </p:set>
                                    <p:animEffect transition="in" filter="wipe(left)">
                                      <p:cBhvr>
                                        <p:cTn id="7" dur="500"/>
                                        <p:tgtEl>
                                          <p:spTgt spid="301061"/>
                                        </p:tgtEl>
                                      </p:cBhvr>
                                    </p:animEffect>
                                  </p:childTnLst>
                                  <p:subTnLst>
                                    <p:animClr clrSpc="rgb" dir="cw">
                                      <p:cBhvr override="childStyle">
                                        <p:cTn dur="1" fill="hold" display="0" masterRel="nextClick" afterEffect="1"/>
                                        <p:tgtEl>
                                          <p:spTgt spid="301061"/>
                                        </p:tgtEl>
                                        <p:attrNameLst>
                                          <p:attrName>ppt_c</p:attrName>
                                        </p:attrNameLst>
                                      </p:cBhvr>
                                      <p:to>
                                        <a:srgbClr val="00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1026"/>
          <p:cNvSpPr>
            <a:spLocks noChangeArrowheads="1"/>
          </p:cNvSpPr>
          <p:nvPr/>
        </p:nvSpPr>
        <p:spPr bwMode="auto">
          <a:xfrm>
            <a:off x="654050" y="4191000"/>
            <a:ext cx="7835900" cy="2076450"/>
          </a:xfrm>
          <a:prstGeom prst="rect">
            <a:avLst/>
          </a:prstGeom>
          <a:noFill/>
          <a:ln w="9525">
            <a:noFill/>
            <a:miter lim="800000"/>
            <a:headEnd/>
            <a:tailEnd/>
          </a:ln>
          <a:effectLst/>
        </p:spPr>
        <p:txBody>
          <a:bodyPr>
            <a:spAutoFit/>
          </a:bodyPr>
          <a:lstStyle/>
          <a:p>
            <a:pPr eaLnBrk="1" hangingPunct="1">
              <a:spcBef>
                <a:spcPct val="50000"/>
              </a:spcBef>
            </a:pPr>
            <a:r>
              <a:rPr lang="en-US" sz="2600" dirty="0">
                <a:solidFill>
                  <a:srgbClr val="000099"/>
                </a:solidFill>
                <a:latin typeface="Verdana" pitchFamily="34" charset="0"/>
              </a:rPr>
              <a:t>Riba means any excess compensation over and above the principal which is without due consideration. Its a premium paid to the lender in return for his waiting as a condition for the loan.   </a:t>
            </a:r>
          </a:p>
        </p:txBody>
      </p:sp>
      <p:grpSp>
        <p:nvGrpSpPr>
          <p:cNvPr id="304132" name="Group 1028"/>
          <p:cNvGrpSpPr>
            <a:grpSpLocks/>
          </p:cNvGrpSpPr>
          <p:nvPr/>
        </p:nvGrpSpPr>
        <p:grpSpPr bwMode="auto">
          <a:xfrm>
            <a:off x="533400" y="685800"/>
            <a:ext cx="8215313" cy="519113"/>
            <a:chOff x="1296" y="720"/>
            <a:chExt cx="4272" cy="358"/>
          </a:xfrm>
        </p:grpSpPr>
        <p:sp>
          <p:nvSpPr>
            <p:cNvPr id="304133" name="Text Box 1029"/>
            <p:cNvSpPr txBox="1">
              <a:spLocks noChangeArrowheads="1"/>
            </p:cNvSpPr>
            <p:nvPr/>
          </p:nvSpPr>
          <p:spPr bwMode="auto">
            <a:xfrm>
              <a:off x="1296" y="720"/>
              <a:ext cx="4272" cy="358"/>
            </a:xfrm>
            <a:prstGeom prst="rect">
              <a:avLst/>
            </a:prstGeom>
            <a:noFill/>
            <a:ln w="9525">
              <a:noFill/>
              <a:miter lim="800000"/>
              <a:headEnd/>
              <a:tailEnd/>
            </a:ln>
            <a:effectLst/>
          </p:spPr>
          <p:txBody>
            <a:bodyPr>
              <a:spAutoFit/>
            </a:bodyPr>
            <a:lstStyle/>
            <a:p>
              <a:pPr eaLnBrk="1" hangingPunct="1"/>
              <a:r>
                <a:rPr lang="en-US" sz="2800" b="1" dirty="0">
                  <a:solidFill>
                    <a:srgbClr val="D99821"/>
                  </a:solidFill>
                  <a:latin typeface="Verdana" pitchFamily="34" charset="0"/>
                </a:rPr>
                <a:t>Definition of Riba</a:t>
              </a:r>
            </a:p>
          </p:txBody>
        </p:sp>
        <p:sp>
          <p:nvSpPr>
            <p:cNvPr id="304134" name="Line 1030"/>
            <p:cNvSpPr>
              <a:spLocks noChangeShapeType="1"/>
            </p:cNvSpPr>
            <p:nvPr/>
          </p:nvSpPr>
          <p:spPr bwMode="auto">
            <a:xfrm>
              <a:off x="1334" y="1044"/>
              <a:ext cx="4186" cy="0"/>
            </a:xfrm>
            <a:prstGeom prst="line">
              <a:avLst/>
            </a:prstGeom>
            <a:noFill/>
            <a:ln w="9525">
              <a:solidFill>
                <a:srgbClr val="003399"/>
              </a:solidFill>
              <a:round/>
              <a:headEnd/>
              <a:tailEnd/>
            </a:ln>
            <a:effectLst/>
          </p:spPr>
          <p:txBody>
            <a:bodyPr/>
            <a:lstStyle/>
            <a:p>
              <a:endParaRPr lang="en-US"/>
            </a:p>
          </p:txBody>
        </p:sp>
      </p:grpSp>
      <p:sp>
        <p:nvSpPr>
          <p:cNvPr id="229382" name="Rectangle 6"/>
          <p:cNvSpPr>
            <a:spLocks noChangeArrowheads="1"/>
          </p:cNvSpPr>
          <p:nvPr/>
        </p:nvSpPr>
        <p:spPr bwMode="auto">
          <a:xfrm>
            <a:off x="1600200" y="2743200"/>
            <a:ext cx="6988175" cy="503238"/>
          </a:xfrm>
          <a:prstGeom prst="rect">
            <a:avLst/>
          </a:prstGeom>
          <a:noFill/>
          <a:ln w="9525">
            <a:noFill/>
            <a:miter lim="800000"/>
            <a:headEnd/>
            <a:tailEnd/>
          </a:ln>
          <a:effectLst/>
        </p:spPr>
        <p:txBody>
          <a:bodyPr wrap="none">
            <a:spAutoFit/>
          </a:bodyPr>
          <a:lstStyle/>
          <a:p>
            <a:pPr eaLnBrk="1" hangingPunct="1"/>
            <a:r>
              <a:rPr lang="en-US" sz="2700" i="1" dirty="0">
                <a:effectLst>
                  <a:outerShdw blurRad="38100" dist="38100" dir="2700000" algn="tl">
                    <a:srgbClr val="C0C0C0"/>
                  </a:outerShdw>
                </a:effectLst>
                <a:latin typeface="Tahoma" pitchFamily="34" charset="0"/>
              </a:rPr>
              <a:t>Every Debt that pulls any kind of gain is Riba</a:t>
            </a:r>
          </a:p>
        </p:txBody>
      </p:sp>
      <p:pic>
        <p:nvPicPr>
          <p:cNvPr id="229383" name="Picture 7"/>
          <p:cNvPicPr>
            <a:picLocks noChangeAspect="1" noChangeArrowheads="1"/>
          </p:cNvPicPr>
          <p:nvPr/>
        </p:nvPicPr>
        <p:blipFill>
          <a:blip r:embed="rId3" cstate="print">
            <a:clrChange>
              <a:clrFrom>
                <a:srgbClr val="FFFFFF"/>
              </a:clrFrom>
              <a:clrTo>
                <a:srgbClr val="FFFFFF">
                  <a:alpha val="0"/>
                </a:srgbClr>
              </a:clrTo>
            </a:clrChange>
          </a:blip>
          <a:srcRect l="39491" t="38911" r="12593" b="50029"/>
          <a:stretch>
            <a:fillRect/>
          </a:stretch>
        </p:blipFill>
        <p:spPr bwMode="auto">
          <a:xfrm>
            <a:off x="1066800" y="1447800"/>
            <a:ext cx="7010400" cy="1219200"/>
          </a:xfrm>
          <a:prstGeom prst="rect">
            <a:avLst/>
          </a:prstGeom>
          <a:noFill/>
        </p:spPr>
      </p:pic>
      <p:pic>
        <p:nvPicPr>
          <p:cNvPr id="229384" name="Picture 8"/>
          <p:cNvPicPr>
            <a:picLocks noChangeAspect="1" noChangeArrowheads="1"/>
          </p:cNvPicPr>
          <p:nvPr/>
        </p:nvPicPr>
        <p:blipFill>
          <a:blip r:embed="rId3" cstate="print">
            <a:clrChange>
              <a:clrFrom>
                <a:srgbClr val="FFFFFF"/>
              </a:clrFrom>
              <a:clrTo>
                <a:srgbClr val="FFFFFF">
                  <a:alpha val="0"/>
                </a:srgbClr>
              </a:clrTo>
            </a:clrChange>
          </a:blip>
          <a:srcRect l="22824" t="66229" r="12593" b="17079"/>
          <a:stretch>
            <a:fillRect/>
          </a:stretch>
        </p:blipFill>
        <p:spPr bwMode="auto">
          <a:xfrm>
            <a:off x="1981200" y="3124200"/>
            <a:ext cx="6705600" cy="1298575"/>
          </a:xfrm>
          <a:prstGeom prst="rect">
            <a:avLst/>
          </a:prstGeom>
          <a:noFill/>
        </p:spPr>
      </p:pic>
    </p:spTree>
    <p:extLst>
      <p:ext uri="{BB962C8B-B14F-4D97-AF65-F5344CB8AC3E}">
        <p14:creationId xmlns="" xmlns:p14="http://schemas.microsoft.com/office/powerpoint/2010/main" val="2444337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 xmlns:a16="http://schemas.microsoft.com/office/drawing/2014/main" id="{43D55B28-6BF5-4B33-883E-D3C30847E5F8}"/>
              </a:ext>
            </a:extLst>
          </p:cNvPr>
          <p:cNvSpPr txBox="1">
            <a:spLocks/>
          </p:cNvSpPr>
          <p:nvPr/>
        </p:nvSpPr>
        <p:spPr bwMode="auto">
          <a:xfrm>
            <a:off x="914400" y="990600"/>
            <a:ext cx="76962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800" b="1" dirty="0">
                <a:solidFill>
                  <a:srgbClr val="DAA600"/>
                </a:solidFill>
                <a:latin typeface="Verdana" panose="020B0604030504040204" pitchFamily="34" charset="0"/>
              </a:rPr>
              <a:t>What Islamic Banking Cannot Do</a:t>
            </a:r>
          </a:p>
        </p:txBody>
      </p:sp>
      <p:pic>
        <p:nvPicPr>
          <p:cNvPr id="24579" name="Picture 8">
            <a:extLst>
              <a:ext uri="{FF2B5EF4-FFF2-40B4-BE49-F238E27FC236}">
                <a16:creationId xmlns="" xmlns:a16="http://schemas.microsoft.com/office/drawing/2014/main" id="{A10145E0-5465-4064-854B-8D9B7621836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12377" y="2299063"/>
            <a:ext cx="3162300" cy="307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7541F74D-21A9-4856-8B64-658A7FE5DAD8}"/>
              </a:ext>
            </a:extLst>
          </p:cNvPr>
          <p:cNvSpPr/>
          <p:nvPr/>
        </p:nvSpPr>
        <p:spPr>
          <a:xfrm>
            <a:off x="685800" y="2438400"/>
            <a:ext cx="4953000" cy="2455863"/>
          </a:xfrm>
          <a:prstGeom prst="rect">
            <a:avLst/>
          </a:prstGeom>
        </p:spPr>
        <p:txBody>
          <a:bodyPr>
            <a:spAutoFit/>
          </a:bodyPr>
          <a:lstStyle/>
          <a:p>
            <a:pPr marL="342900" indent="-342900" eaLnBrk="1" hangingPunct="1">
              <a:spcBef>
                <a:spcPct val="20000"/>
              </a:spcBef>
              <a:buClr>
                <a:srgbClr val="000099"/>
              </a:buClr>
              <a:buSzPct val="75000"/>
              <a:buFont typeface="Wingdings" pitchFamily="2" charset="2"/>
              <a:buChar char="Ø"/>
              <a:defRPr/>
            </a:pPr>
            <a:r>
              <a:rPr lang="en-US" sz="2400" dirty="0">
                <a:solidFill>
                  <a:schemeClr val="accent1">
                    <a:lumMod val="50000"/>
                  </a:schemeClr>
                </a:solidFill>
                <a:latin typeface="+mj-lt"/>
                <a:ea typeface="+mn-ea"/>
              </a:rPr>
              <a:t>Cannot give or take interest</a:t>
            </a:r>
          </a:p>
          <a:p>
            <a:pPr marL="342900" indent="-342900" eaLnBrk="1" hangingPunct="1">
              <a:spcBef>
                <a:spcPct val="20000"/>
              </a:spcBef>
              <a:buClr>
                <a:srgbClr val="000099"/>
              </a:buClr>
              <a:buSzPct val="75000"/>
              <a:buFont typeface="Wingdings" pitchFamily="2" charset="2"/>
              <a:buChar char="Ø"/>
              <a:defRPr/>
            </a:pPr>
            <a:r>
              <a:rPr lang="en-US" sz="2400" dirty="0">
                <a:solidFill>
                  <a:schemeClr val="accent1">
                    <a:lumMod val="50000"/>
                  </a:schemeClr>
                </a:solidFill>
                <a:latin typeface="+mj-lt"/>
                <a:ea typeface="+mn-ea"/>
              </a:rPr>
              <a:t>Cannot invest in highly speculative transactions</a:t>
            </a:r>
          </a:p>
          <a:p>
            <a:pPr marL="342900" indent="-342900" eaLnBrk="1" hangingPunct="1">
              <a:spcBef>
                <a:spcPct val="20000"/>
              </a:spcBef>
              <a:buClr>
                <a:srgbClr val="000099"/>
              </a:buClr>
              <a:buSzPct val="75000"/>
              <a:buFont typeface="Wingdings" pitchFamily="2" charset="2"/>
              <a:buChar char="Ø"/>
              <a:defRPr/>
            </a:pPr>
            <a:r>
              <a:rPr lang="en-US" sz="2400" dirty="0">
                <a:solidFill>
                  <a:schemeClr val="accent1">
                    <a:lumMod val="50000"/>
                  </a:schemeClr>
                </a:solidFill>
                <a:latin typeface="+mj-lt"/>
                <a:ea typeface="+mn-ea"/>
              </a:rPr>
              <a:t>Cannot invest in any business which is physically or morally hazardous for the society.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C3E4C6AB-50B7-411B-912B-486138DDF45D}"/>
              </a:ext>
            </a:extLst>
          </p:cNvPr>
          <p:cNvSpPr txBox="1">
            <a:spLocks/>
          </p:cNvSpPr>
          <p:nvPr/>
        </p:nvSpPr>
        <p:spPr bwMode="auto">
          <a:xfrm>
            <a:off x="914400" y="990600"/>
            <a:ext cx="822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GB" altLang="en-US" sz="2800" b="1" dirty="0">
                <a:solidFill>
                  <a:srgbClr val="CC9900"/>
                </a:solidFill>
                <a:latin typeface="Verdana" panose="020B0604030504040204" pitchFamily="34" charset="0"/>
              </a:rPr>
              <a:t>How Do Islamic Banks Make Profit?</a:t>
            </a:r>
            <a:endParaRPr lang="en-US" altLang="en-US" sz="2800" b="1" dirty="0">
              <a:solidFill>
                <a:srgbClr val="CC9900"/>
              </a:solidFill>
              <a:latin typeface="Verdana" panose="020B0604030504040204" pitchFamily="34" charset="0"/>
            </a:endParaRPr>
          </a:p>
        </p:txBody>
      </p:sp>
      <p:sp>
        <p:nvSpPr>
          <p:cNvPr id="3" name="Content Placeholder 2">
            <a:extLst>
              <a:ext uri="{FF2B5EF4-FFF2-40B4-BE49-F238E27FC236}">
                <a16:creationId xmlns="" xmlns:a16="http://schemas.microsoft.com/office/drawing/2014/main" id="{4158C04C-A243-400E-8499-69623F504BE4}"/>
              </a:ext>
            </a:extLst>
          </p:cNvPr>
          <p:cNvSpPr txBox="1">
            <a:spLocks/>
          </p:cNvSpPr>
          <p:nvPr/>
        </p:nvSpPr>
        <p:spPr>
          <a:xfrm>
            <a:off x="228600" y="1676400"/>
            <a:ext cx="8382000" cy="4695825"/>
          </a:xfrm>
          <a:prstGeom prst="rect">
            <a:avLst/>
          </a:prstGeom>
        </p:spPr>
        <p:txBody>
          <a:bodyPr/>
          <a:lstStyle/>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latin typeface="+mj-lt"/>
                <a:ea typeface="+mn-ea"/>
              </a:rPr>
              <a:t>Islamic banks have devised ways to make profit from financing businesses. Instead of demanding interest, they buy the asset outright on behalf of the borrower, add their profit and sell it to them on deferred payment. </a:t>
            </a:r>
          </a:p>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latin typeface="+mj-lt"/>
                <a:ea typeface="+mn-ea"/>
              </a:rPr>
              <a:t>Alternatively, the Bank buys the asset and gives it on rent. The borrower pays off the loan (the principle) and a fee for using the asset (rent) until the amount is repaid and ownership transfers to the borrower.</a:t>
            </a:r>
          </a:p>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latin typeface="+mj-lt"/>
                <a:ea typeface="+mn-ea"/>
              </a:rPr>
              <a:t>Thus create wealth and wellbeing in the society</a:t>
            </a:r>
          </a:p>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latin typeface="+mj-lt"/>
                <a:ea typeface="+mn-ea"/>
              </a:rPr>
              <a:t>For depositors, putting money with an Islamic bank is more like being a shareholder. Rather than interest, depositors get a cut of any profits.</a:t>
            </a:r>
          </a:p>
          <a:p>
            <a:pPr marL="342900" indent="-342900" eaLnBrk="1" hangingPunct="1">
              <a:spcBef>
                <a:spcPct val="50000"/>
              </a:spcBef>
              <a:buClr>
                <a:schemeClr val="tx2"/>
              </a:buClr>
              <a:buSzPct val="70000"/>
              <a:buFont typeface="Wingdings" pitchFamily="2" charset="2"/>
              <a:buNone/>
              <a:defRPr/>
            </a:pPr>
            <a:endParaRPr lang="en-GB" sz="2400" kern="0" dirty="0">
              <a:solidFill>
                <a:schemeClr val="accent6">
                  <a:lumMod val="75000"/>
                </a:schemeClr>
              </a:solidFill>
              <a:latin typeface="+mn-lt"/>
              <a:ea typeface="+mn-ea"/>
            </a:endParaRPr>
          </a:p>
          <a:p>
            <a:pPr marL="457200" indent="-457200" eaLnBrk="1" hangingPunct="1">
              <a:lnSpc>
                <a:spcPct val="90000"/>
              </a:lnSpc>
              <a:spcBef>
                <a:spcPct val="50000"/>
              </a:spcBef>
              <a:buClr>
                <a:schemeClr val="tx2"/>
              </a:buClr>
              <a:buSzPct val="70000"/>
              <a:buFont typeface="Wingdings" pitchFamily="2" charset="2"/>
              <a:buNone/>
              <a:defRPr/>
            </a:pPr>
            <a:endParaRPr lang="en-US" sz="2400" kern="0" dirty="0">
              <a:solidFill>
                <a:schemeClr val="accent6">
                  <a:lumMod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 xmlns:a16="http://schemas.microsoft.com/office/drawing/2014/main" id="{524B5742-CCA1-4CA9-88E6-473A134680E8}"/>
              </a:ext>
            </a:extLst>
          </p:cNvPr>
          <p:cNvSpPr txBox="1">
            <a:spLocks noChangeArrowheads="1"/>
          </p:cNvSpPr>
          <p:nvPr/>
        </p:nvSpPr>
        <p:spPr bwMode="auto">
          <a:xfrm>
            <a:off x="381000" y="1175658"/>
            <a:ext cx="83058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Tx/>
              <a:buSzTx/>
              <a:buFontTx/>
              <a:buNone/>
            </a:pPr>
            <a:r>
              <a:rPr lang="en-US" altLang="en-US" sz="4000" dirty="0">
                <a:solidFill>
                  <a:srgbClr val="000099"/>
                </a:solidFill>
              </a:rPr>
              <a:t>What distinguishes Islamic banking from conventional banking</a:t>
            </a:r>
          </a:p>
        </p:txBody>
      </p:sp>
      <p:pic>
        <p:nvPicPr>
          <p:cNvPr id="65537" name="Picture 1" descr="C:\Users\sidra.khan\Desktop\images.jpg"/>
          <p:cNvPicPr>
            <a:picLocks noChangeAspect="1" noChangeArrowheads="1"/>
          </p:cNvPicPr>
          <p:nvPr/>
        </p:nvPicPr>
        <p:blipFill>
          <a:blip r:embed="rId2"/>
          <a:srcRect/>
          <a:stretch>
            <a:fillRect/>
          </a:stretch>
        </p:blipFill>
        <p:spPr bwMode="auto">
          <a:xfrm>
            <a:off x="1541418" y="3540034"/>
            <a:ext cx="5943600" cy="1564959"/>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219200" y="1524000"/>
            <a:ext cx="6840538" cy="3857625"/>
          </a:xfrm>
          <a:prstGeom prst="rect">
            <a:avLst/>
          </a:prstGeom>
          <a:noFill/>
          <a:ln w="9525">
            <a:noFill/>
            <a:miter lim="800000"/>
            <a:headEnd/>
            <a:tailEnd/>
          </a:ln>
        </p:spPr>
        <p:txBody>
          <a:bodyPr lIns="80010" tIns="40005" rIns="80010" bIns="40005"/>
          <a:lstStyle/>
          <a:p>
            <a:pPr marL="300038" indent="-300038" defTabSz="800100">
              <a:spcBef>
                <a:spcPct val="20000"/>
              </a:spcBef>
              <a:buFontTx/>
              <a:buChar char="•"/>
            </a:pPr>
            <a:r>
              <a:rPr lang="en-US" sz="2400">
                <a:solidFill>
                  <a:srgbClr val="000099"/>
                </a:solidFill>
              </a:rPr>
              <a:t>All Praise and gratitude be to Allah (SWT) on the blessing of Islam which suffices as a blessing. </a:t>
            </a:r>
          </a:p>
          <a:p>
            <a:pPr marL="300038" indent="-300038" defTabSz="800100">
              <a:spcBef>
                <a:spcPct val="20000"/>
              </a:spcBef>
              <a:buFontTx/>
              <a:buChar char="•"/>
            </a:pPr>
            <a:endParaRPr lang="en-US" sz="2400">
              <a:solidFill>
                <a:srgbClr val="000099"/>
              </a:solidFill>
            </a:endParaRPr>
          </a:p>
          <a:p>
            <a:pPr marL="300038" indent="-300038" defTabSz="800100">
              <a:spcBef>
                <a:spcPct val="20000"/>
              </a:spcBef>
              <a:buFontTx/>
              <a:buChar char="•"/>
            </a:pPr>
            <a:r>
              <a:rPr lang="en-US" sz="2400">
                <a:solidFill>
                  <a:srgbClr val="000099"/>
                </a:solidFill>
              </a:rPr>
              <a:t>O’  My Allah, open my chest; ease my task for me and remove the impediment from my speech so that they may understand what I say</a:t>
            </a:r>
          </a:p>
          <a:p>
            <a:pPr marL="300038" indent="-300038" defTabSz="800100">
              <a:spcBef>
                <a:spcPct val="20000"/>
              </a:spcBef>
              <a:buFontTx/>
              <a:buChar char="•"/>
            </a:pPr>
            <a:endParaRPr lang="en-US" sz="2400">
              <a:solidFill>
                <a:srgbClr val="000099"/>
              </a:solidFill>
            </a:endParaRPr>
          </a:p>
          <a:p>
            <a:pPr marL="300038" indent="-300038" defTabSz="800100">
              <a:spcBef>
                <a:spcPct val="20000"/>
              </a:spcBef>
              <a:buFontTx/>
              <a:buChar char="•"/>
            </a:pPr>
            <a:endParaRPr lang="en-US" sz="2500">
              <a:latin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F6056591-AB29-4924-9195-75434B090700}"/>
              </a:ext>
            </a:extLst>
          </p:cNvPr>
          <p:cNvSpPr>
            <a:spLocks noChangeArrowheads="1"/>
          </p:cNvSpPr>
          <p:nvPr/>
        </p:nvSpPr>
        <p:spPr bwMode="auto">
          <a:xfrm>
            <a:off x="639763" y="1828800"/>
            <a:ext cx="8305800" cy="165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119063">
              <a:spcBef>
                <a:spcPct val="20000"/>
              </a:spcBef>
              <a:buClr>
                <a:schemeClr val="bg2"/>
              </a:buClr>
              <a:buSzPct val="75000"/>
              <a:buFont typeface="Wingdings" panose="05000000000000000000" pitchFamily="2" charset="2"/>
              <a:buChar char="n"/>
              <a:tabLst>
                <a:tab pos="1092200" algn="l"/>
              </a:tabLst>
              <a:defRPr sz="3200">
                <a:solidFill>
                  <a:schemeClr val="tx1"/>
                </a:solidFill>
                <a:latin typeface="Arial" panose="020B0604020202020204" pitchFamily="34" charset="0"/>
                <a:ea typeface="MS PGothic" panose="020B0600070205080204" pitchFamily="34" charset="-128"/>
              </a:defRPr>
            </a:lvl1pPr>
            <a:lvl2pPr marL="968375" indent="-735013">
              <a:spcBef>
                <a:spcPct val="20000"/>
              </a:spcBef>
              <a:buClr>
                <a:schemeClr val="accent2"/>
              </a:buClr>
              <a:buSzPct val="80000"/>
              <a:buFont typeface="Wingdings" panose="05000000000000000000" pitchFamily="2" charset="2"/>
              <a:buChar char="¨"/>
              <a:tabLst>
                <a:tab pos="1092200"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1092200"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1092200"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1092200"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092200"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092200"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092200"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092200" algn="l"/>
              </a:tabLst>
              <a:defRPr sz="2000">
                <a:solidFill>
                  <a:schemeClr val="tx1"/>
                </a:solidFill>
                <a:latin typeface="Arial" panose="020B0604020202020204" pitchFamily="34" charset="0"/>
                <a:ea typeface="MS PGothic" panose="020B0600070205080204" pitchFamily="34" charset="-128"/>
              </a:defRPr>
            </a:lvl9pPr>
          </a:lstStyle>
          <a:p>
            <a:pPr lvl="1">
              <a:lnSpc>
                <a:spcPct val="150000"/>
              </a:lnSpc>
              <a:buClr>
                <a:srgbClr val="000099"/>
              </a:buClr>
              <a:buSzPct val="65000"/>
              <a:buFont typeface="Wingdings" panose="05000000000000000000" pitchFamily="2" charset="2"/>
              <a:buNone/>
            </a:pPr>
            <a:endParaRPr lang="en-US" altLang="en-US" sz="3200">
              <a:solidFill>
                <a:srgbClr val="000099"/>
              </a:solidFill>
              <a:latin typeface="Times New Roman" panose="02020603050405020304" pitchFamily="18" charset="0"/>
            </a:endParaRPr>
          </a:p>
          <a:p>
            <a:pPr>
              <a:lnSpc>
                <a:spcPct val="150000"/>
              </a:lnSpc>
              <a:buClr>
                <a:srgbClr val="000099"/>
              </a:buClr>
              <a:buSzPct val="65000"/>
              <a:buFont typeface="Wingdings" panose="05000000000000000000" pitchFamily="2" charset="2"/>
              <a:buNone/>
            </a:pPr>
            <a:r>
              <a:rPr lang="en-US" altLang="en-US">
                <a:solidFill>
                  <a:srgbClr val="000099"/>
                </a:solidFill>
                <a:latin typeface="Times New Roman" panose="02020603050405020304" pitchFamily="18" charset="0"/>
              </a:rPr>
              <a:t>	</a:t>
            </a:r>
          </a:p>
        </p:txBody>
      </p:sp>
      <p:grpSp>
        <p:nvGrpSpPr>
          <p:cNvPr id="27651" name="Group 3">
            <a:extLst>
              <a:ext uri="{FF2B5EF4-FFF2-40B4-BE49-F238E27FC236}">
                <a16:creationId xmlns="" xmlns:a16="http://schemas.microsoft.com/office/drawing/2014/main" id="{4C31B4A7-C374-4D03-9F3A-1153A0B713A8}"/>
              </a:ext>
            </a:extLst>
          </p:cNvPr>
          <p:cNvGrpSpPr>
            <a:grpSpLocks/>
          </p:cNvGrpSpPr>
          <p:nvPr/>
        </p:nvGrpSpPr>
        <p:grpSpPr bwMode="auto">
          <a:xfrm>
            <a:off x="533400" y="609600"/>
            <a:ext cx="8366125" cy="519113"/>
            <a:chOff x="336" y="720"/>
            <a:chExt cx="5270" cy="327"/>
          </a:xfrm>
        </p:grpSpPr>
        <p:sp>
          <p:nvSpPr>
            <p:cNvPr id="27653" name="Text Box 4">
              <a:extLst>
                <a:ext uri="{FF2B5EF4-FFF2-40B4-BE49-F238E27FC236}">
                  <a16:creationId xmlns="" xmlns:a16="http://schemas.microsoft.com/office/drawing/2014/main" id="{8705613C-A98D-4024-B516-B7635FFDBE14}"/>
                </a:ext>
              </a:extLst>
            </p:cNvPr>
            <p:cNvSpPr txBox="1">
              <a:spLocks noChangeArrowheads="1"/>
            </p:cNvSpPr>
            <p:nvPr/>
          </p:nvSpPr>
          <p:spPr bwMode="auto">
            <a:xfrm>
              <a:off x="336" y="720"/>
              <a:ext cx="5193"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800">
                  <a:solidFill>
                    <a:srgbClr val="CC9900"/>
                  </a:solidFill>
                  <a:latin typeface="Verdana" panose="020B0604030504040204" pitchFamily="34" charset="0"/>
                </a:rPr>
                <a:t>What Distinguishes Islamic Banking</a:t>
              </a:r>
            </a:p>
          </p:txBody>
        </p:sp>
        <p:sp>
          <p:nvSpPr>
            <p:cNvPr id="27654" name="Line 5">
              <a:extLst>
                <a:ext uri="{FF2B5EF4-FFF2-40B4-BE49-F238E27FC236}">
                  <a16:creationId xmlns="" xmlns:a16="http://schemas.microsoft.com/office/drawing/2014/main" id="{9CC88B21-15CB-4A53-AFEA-E6D047E6B112}"/>
                </a:ext>
              </a:extLst>
            </p:cNvPr>
            <p:cNvSpPr>
              <a:spLocks noChangeShapeType="1"/>
            </p:cNvSpPr>
            <p:nvPr/>
          </p:nvSpPr>
          <p:spPr bwMode="auto">
            <a:xfrm>
              <a:off x="368" y="1042"/>
              <a:ext cx="5238" cy="2"/>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262150" name="Text Box 6">
            <a:extLst>
              <a:ext uri="{FF2B5EF4-FFF2-40B4-BE49-F238E27FC236}">
                <a16:creationId xmlns="" xmlns:a16="http://schemas.microsoft.com/office/drawing/2014/main" id="{AB1DD12A-CB0E-440D-9B38-F5D1EEAC7D16}"/>
              </a:ext>
            </a:extLst>
          </p:cNvPr>
          <p:cNvSpPr txBox="1">
            <a:spLocks noChangeArrowheads="1"/>
          </p:cNvSpPr>
          <p:nvPr/>
        </p:nvSpPr>
        <p:spPr bwMode="auto">
          <a:xfrm>
            <a:off x="609600" y="1600200"/>
            <a:ext cx="8153400" cy="5613845"/>
          </a:xfrm>
          <a:prstGeom prst="rect">
            <a:avLst/>
          </a:prstGeom>
          <a:noFill/>
          <a:ln w="9525">
            <a:noFill/>
            <a:miter lim="800000"/>
            <a:headEnd/>
            <a:tailEnd/>
          </a:ln>
        </p:spPr>
        <p:txBody>
          <a:bodyPr>
            <a:spAutoFit/>
          </a:bodyPr>
          <a:lstStyle/>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cs typeface="Arial" pitchFamily="34" charset="0"/>
              </a:rPr>
              <a:t>Transactions are asset-based</a:t>
            </a:r>
          </a:p>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cs typeface="Arial" pitchFamily="34" charset="0"/>
              </a:rPr>
              <a:t>It is socially-responsible banking because it operates under Shariah restrictions</a:t>
            </a:r>
          </a:p>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cs typeface="Arial" pitchFamily="34" charset="0"/>
              </a:rPr>
              <a:t>Does not permit financing of prohibited goods / Industries</a:t>
            </a:r>
          </a:p>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cs typeface="Arial" pitchFamily="34" charset="0"/>
              </a:rPr>
              <a:t>It starves evil out of the society</a:t>
            </a:r>
          </a:p>
          <a:p>
            <a:pPr marL="342900" indent="-342900" algn="just" eaLnBrk="1" hangingPunct="1">
              <a:spcBef>
                <a:spcPct val="20000"/>
              </a:spcBef>
              <a:buClr>
                <a:schemeClr val="bg2"/>
              </a:buClr>
              <a:buSzPct val="75000"/>
              <a:buFont typeface="Wingdings" pitchFamily="2" charset="2"/>
              <a:buChar char="n"/>
              <a:defRPr/>
            </a:pPr>
            <a:r>
              <a:rPr lang="en-US" sz="2400" dirty="0">
                <a:solidFill>
                  <a:schemeClr val="accent1">
                    <a:lumMod val="50000"/>
                  </a:schemeClr>
                </a:solidFill>
                <a:cs typeface="Arial" pitchFamily="34" charset="0"/>
              </a:rPr>
              <a:t>Ethics and moral values play a major role in investment decisions. Not a choice but a must</a:t>
            </a:r>
          </a:p>
          <a:p>
            <a:pPr marL="342900" indent="-342900" algn="just" eaLnBrk="1" hangingPunct="1">
              <a:spcBef>
                <a:spcPct val="20000"/>
              </a:spcBef>
              <a:buClr>
                <a:schemeClr val="bg2"/>
              </a:buClr>
              <a:buSzPct val="75000"/>
              <a:buFont typeface="Wingdings" pitchFamily="2" charset="2"/>
              <a:buChar char="n"/>
              <a:defRPr/>
            </a:pPr>
            <a:r>
              <a:rPr lang="en-US" altLang="en-US" sz="2400" dirty="0">
                <a:solidFill>
                  <a:schemeClr val="accent1">
                    <a:lumMod val="50000"/>
                  </a:schemeClr>
                </a:solidFill>
                <a:cs typeface="Arial" pitchFamily="34" charset="0"/>
              </a:rPr>
              <a:t>Transactions like short selling, forward, derivatives, discounting of debt or where risk is excessively high like gambling, cannot be undertaken</a:t>
            </a:r>
            <a:endParaRPr lang="en-US" sz="2400" dirty="0">
              <a:solidFill>
                <a:schemeClr val="accent1">
                  <a:lumMod val="50000"/>
                </a:schemeClr>
              </a:solidFill>
              <a:cs typeface="Arial" pitchFamily="34" charset="0"/>
            </a:endParaRPr>
          </a:p>
          <a:p>
            <a:pPr marL="342900" indent="-342900" algn="just" eaLnBrk="1" hangingPunct="1">
              <a:spcBef>
                <a:spcPct val="20000"/>
              </a:spcBef>
              <a:buClr>
                <a:schemeClr val="bg2"/>
              </a:buClr>
              <a:buSzPct val="75000"/>
              <a:buFont typeface="Wingdings" pitchFamily="2" charset="2"/>
              <a:buChar char="n"/>
              <a:defRPr/>
            </a:pPr>
            <a:endParaRPr lang="en-US" sz="2400" dirty="0">
              <a:solidFill>
                <a:schemeClr val="accent2">
                  <a:lumMod val="75000"/>
                </a:schemeClr>
              </a:solidFill>
              <a:latin typeface="+mj-lt"/>
              <a:ea typeface="+mn-ea"/>
            </a:endParaRPr>
          </a:p>
          <a:p>
            <a:pPr marL="457200" indent="-457200">
              <a:spcBef>
                <a:spcPct val="50000"/>
              </a:spcBef>
              <a:defRPr/>
            </a:pPr>
            <a:endParaRPr lang="en-US" sz="2800" dirty="0">
              <a:solidFill>
                <a:srgbClr val="000099"/>
              </a:solidFill>
              <a:latin typeface="Verdana" pitchFamily="34" charset="0"/>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2150">
                                            <p:txEl>
                                              <p:pRg st="0" end="0"/>
                                            </p:txEl>
                                          </p:spTgt>
                                        </p:tgtEl>
                                        <p:attrNameLst>
                                          <p:attrName>style.visibility</p:attrName>
                                        </p:attrNameLst>
                                      </p:cBhvr>
                                      <p:to>
                                        <p:strVal val="visible"/>
                                      </p:to>
                                    </p:set>
                                    <p:animEffect transition="in" filter="dissolve">
                                      <p:cBhvr>
                                        <p:cTn id="7" dur="500"/>
                                        <p:tgtEl>
                                          <p:spTgt spid="2621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2150">
                                            <p:txEl>
                                              <p:pRg st="1" end="1"/>
                                            </p:txEl>
                                          </p:spTgt>
                                        </p:tgtEl>
                                        <p:attrNameLst>
                                          <p:attrName>style.visibility</p:attrName>
                                        </p:attrNameLst>
                                      </p:cBhvr>
                                      <p:to>
                                        <p:strVal val="visible"/>
                                      </p:to>
                                    </p:set>
                                    <p:animEffect transition="in" filter="dissolve">
                                      <p:cBhvr>
                                        <p:cTn id="12" dur="500"/>
                                        <p:tgtEl>
                                          <p:spTgt spid="2621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2150">
                                            <p:txEl>
                                              <p:pRg st="2" end="2"/>
                                            </p:txEl>
                                          </p:spTgt>
                                        </p:tgtEl>
                                        <p:attrNameLst>
                                          <p:attrName>style.visibility</p:attrName>
                                        </p:attrNameLst>
                                      </p:cBhvr>
                                      <p:to>
                                        <p:strVal val="visible"/>
                                      </p:to>
                                    </p:set>
                                    <p:animEffect transition="in" filter="dissolve">
                                      <p:cBhvr>
                                        <p:cTn id="17" dur="500"/>
                                        <p:tgtEl>
                                          <p:spTgt spid="2621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2150">
                                            <p:txEl>
                                              <p:pRg st="3" end="3"/>
                                            </p:txEl>
                                          </p:spTgt>
                                        </p:tgtEl>
                                        <p:attrNameLst>
                                          <p:attrName>style.visibility</p:attrName>
                                        </p:attrNameLst>
                                      </p:cBhvr>
                                      <p:to>
                                        <p:strVal val="visible"/>
                                      </p:to>
                                    </p:set>
                                    <p:animEffect transition="in" filter="dissolve">
                                      <p:cBhvr>
                                        <p:cTn id="22" dur="500"/>
                                        <p:tgtEl>
                                          <p:spTgt spid="2621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2150">
                                            <p:txEl>
                                              <p:pRg st="4" end="4"/>
                                            </p:txEl>
                                          </p:spTgt>
                                        </p:tgtEl>
                                        <p:attrNameLst>
                                          <p:attrName>style.visibility</p:attrName>
                                        </p:attrNameLst>
                                      </p:cBhvr>
                                      <p:to>
                                        <p:strVal val="visible"/>
                                      </p:to>
                                    </p:set>
                                    <p:animEffect transition="in" filter="dissolve">
                                      <p:cBhvr>
                                        <p:cTn id="27" dur="500"/>
                                        <p:tgtEl>
                                          <p:spTgt spid="2621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2150">
                                            <p:txEl>
                                              <p:pRg st="5" end="5"/>
                                            </p:txEl>
                                          </p:spTgt>
                                        </p:tgtEl>
                                        <p:attrNameLst>
                                          <p:attrName>style.visibility</p:attrName>
                                        </p:attrNameLst>
                                      </p:cBhvr>
                                      <p:to>
                                        <p:strVal val="visible"/>
                                      </p:to>
                                    </p:set>
                                    <p:animEffect transition="in" filter="dissolve">
                                      <p:cBhvr>
                                        <p:cTn id="32" dur="500"/>
                                        <p:tgtEl>
                                          <p:spTgt spid="2621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a:extLst>
              <a:ext uri="{FF2B5EF4-FFF2-40B4-BE49-F238E27FC236}">
                <a16:creationId xmlns="" xmlns:a16="http://schemas.microsoft.com/office/drawing/2014/main" id="{5388A14E-8AF7-48CE-B2E4-1C49D82941DA}"/>
              </a:ext>
            </a:extLst>
          </p:cNvPr>
          <p:cNvSpPr txBox="1">
            <a:spLocks noChangeArrowheads="1"/>
          </p:cNvSpPr>
          <p:nvPr/>
        </p:nvSpPr>
        <p:spPr bwMode="auto">
          <a:xfrm>
            <a:off x="495300" y="2727325"/>
            <a:ext cx="8153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4000">
                <a:solidFill>
                  <a:srgbClr val="000099"/>
                </a:solidFill>
              </a:rPr>
              <a:t>Key Misconceptions</a:t>
            </a:r>
            <a:r>
              <a:rPr lang="en-US" altLang="en-US" sz="4000">
                <a:solidFill>
                  <a:srgbClr val="D99821"/>
                </a:solidFill>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a:extLst>
              <a:ext uri="{FF2B5EF4-FFF2-40B4-BE49-F238E27FC236}">
                <a16:creationId xmlns="" xmlns:a16="http://schemas.microsoft.com/office/drawing/2014/main" id="{8E1F509A-FCFB-4153-8EF1-3B267A2E970D}"/>
              </a:ext>
            </a:extLst>
          </p:cNvPr>
          <p:cNvSpPr>
            <a:spLocks noChangeArrowheads="1"/>
          </p:cNvSpPr>
          <p:nvPr/>
        </p:nvSpPr>
        <p:spPr bwMode="auto">
          <a:xfrm>
            <a:off x="838200" y="1066800"/>
            <a:ext cx="7696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ja-JP" altLang="en-US" sz="2800" b="1">
                <a:solidFill>
                  <a:srgbClr val="CC9900"/>
                </a:solidFill>
                <a:latin typeface="+mj-lt"/>
              </a:rPr>
              <a:t>“</a:t>
            </a:r>
            <a:r>
              <a:rPr lang="en-US" altLang="ja-JP" sz="2800" b="1" dirty="0">
                <a:solidFill>
                  <a:srgbClr val="CC9900"/>
                </a:solidFill>
                <a:latin typeface="+mj-lt"/>
              </a:rPr>
              <a:t>Some people claim that there is no concept of banking in Islam</a:t>
            </a:r>
            <a:r>
              <a:rPr lang="ja-JP" altLang="en-US" sz="2800" b="1">
                <a:solidFill>
                  <a:srgbClr val="CC9900"/>
                </a:solidFill>
                <a:latin typeface="+mj-lt"/>
              </a:rPr>
              <a:t>”</a:t>
            </a:r>
            <a:endParaRPr lang="en-US" altLang="en-US" sz="2800" b="1" dirty="0">
              <a:solidFill>
                <a:srgbClr val="CC9900"/>
              </a:solidFill>
              <a:latin typeface="+mj-lt"/>
            </a:endParaRPr>
          </a:p>
        </p:txBody>
      </p:sp>
      <p:sp>
        <p:nvSpPr>
          <p:cNvPr id="31747" name="Rectangle 1027">
            <a:extLst>
              <a:ext uri="{FF2B5EF4-FFF2-40B4-BE49-F238E27FC236}">
                <a16:creationId xmlns="" xmlns:a16="http://schemas.microsoft.com/office/drawing/2014/main" id="{974E99F1-DD81-45C8-A19C-E05E49909AF3}"/>
              </a:ext>
            </a:extLst>
          </p:cNvPr>
          <p:cNvSpPr>
            <a:spLocks noChangeArrowheads="1"/>
          </p:cNvSpPr>
          <p:nvPr/>
        </p:nvSpPr>
        <p:spPr bwMode="auto">
          <a:xfrm>
            <a:off x="914400" y="18796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sz="2400" b="1">
              <a:solidFill>
                <a:srgbClr val="000099"/>
              </a:solidFill>
              <a:latin typeface="Verdana" panose="020B0604030504040204" pitchFamily="34" charset="0"/>
            </a:endParaRPr>
          </a:p>
        </p:txBody>
      </p:sp>
      <p:sp>
        <p:nvSpPr>
          <p:cNvPr id="22532" name="Rectangle 1028">
            <a:extLst>
              <a:ext uri="{FF2B5EF4-FFF2-40B4-BE49-F238E27FC236}">
                <a16:creationId xmlns="" xmlns:a16="http://schemas.microsoft.com/office/drawing/2014/main" id="{A42BFD63-1662-4713-8F38-35905EAC1CC0}"/>
              </a:ext>
            </a:extLst>
          </p:cNvPr>
          <p:cNvSpPr>
            <a:spLocks noChangeArrowheads="1"/>
          </p:cNvSpPr>
          <p:nvPr/>
        </p:nvSpPr>
        <p:spPr bwMode="auto">
          <a:xfrm>
            <a:off x="342900" y="1959431"/>
            <a:ext cx="8458200" cy="5078313"/>
          </a:xfrm>
          <a:prstGeom prst="rect">
            <a:avLst/>
          </a:prstGeom>
          <a:noFill/>
          <a:ln w="9525">
            <a:noFill/>
            <a:miter lim="800000"/>
            <a:headEnd/>
            <a:tailEnd/>
          </a:ln>
        </p:spPr>
        <p:txBody>
          <a:bodyPr wrap="square">
            <a:spAutoFit/>
          </a:bodyPr>
          <a:lstStyle/>
          <a:p>
            <a:pPr>
              <a:buFontTx/>
              <a:buChar char="•"/>
              <a:defRPr/>
            </a:pPr>
            <a:r>
              <a:rPr lang="en-US" sz="2400" dirty="0">
                <a:solidFill>
                  <a:schemeClr val="accent1">
                    <a:lumMod val="50000"/>
                  </a:schemeClr>
                </a:solidFill>
                <a:latin typeface="+mj-lt"/>
                <a:ea typeface="+mn-ea"/>
              </a:rPr>
              <a:t>The use of the word banking does not make any institution halal or haram, rather it is the underlying scope &amp; nature of activities that are being conducted which makes it halal or haram.</a:t>
            </a:r>
          </a:p>
          <a:p>
            <a:pPr>
              <a:buFontTx/>
              <a:buChar char="•"/>
              <a:defRPr/>
            </a:pPr>
            <a:endParaRPr lang="en-US" sz="2400" dirty="0">
              <a:solidFill>
                <a:schemeClr val="accent1">
                  <a:lumMod val="50000"/>
                </a:schemeClr>
              </a:solidFill>
              <a:latin typeface="+mj-lt"/>
              <a:ea typeface="+mn-ea"/>
            </a:endParaRPr>
          </a:p>
          <a:p>
            <a:pPr>
              <a:buFontTx/>
              <a:buChar char="•"/>
              <a:defRPr/>
            </a:pPr>
            <a:r>
              <a:rPr lang="en-US" sz="2400" dirty="0">
                <a:solidFill>
                  <a:schemeClr val="accent1">
                    <a:lumMod val="50000"/>
                  </a:schemeClr>
                </a:solidFill>
                <a:latin typeface="+mj-lt"/>
                <a:ea typeface="+mn-ea"/>
              </a:rPr>
              <a:t> Concept of banking based on pooling of excess funds of depositors and channeling them towards those who require it for investing activities is not only approved but encouraged by Islam.</a:t>
            </a:r>
          </a:p>
          <a:p>
            <a:pPr>
              <a:defRPr/>
            </a:pPr>
            <a:endParaRPr lang="en-US" sz="2400" dirty="0">
              <a:solidFill>
                <a:schemeClr val="accent1">
                  <a:lumMod val="50000"/>
                </a:schemeClr>
              </a:solidFill>
              <a:latin typeface="+mj-lt"/>
              <a:ea typeface="+mn-ea"/>
            </a:endParaRPr>
          </a:p>
          <a:p>
            <a:pPr>
              <a:buFontTx/>
              <a:buChar char="•"/>
              <a:defRPr/>
            </a:pPr>
            <a:r>
              <a:rPr lang="en-US" sz="2400" dirty="0">
                <a:solidFill>
                  <a:schemeClr val="accent1">
                    <a:lumMod val="50000"/>
                  </a:schemeClr>
                </a:solidFill>
                <a:latin typeface="+mj-lt"/>
                <a:ea typeface="+mn-ea"/>
              </a:rPr>
              <a:t> But the concept to lending and borrowing on the basis of interest in not allowed in Islam.  </a:t>
            </a:r>
          </a:p>
          <a:p>
            <a:pPr>
              <a:defRPr/>
            </a:pPr>
            <a:endParaRPr lang="en-US" dirty="0">
              <a:solidFill>
                <a:srgbClr val="000099"/>
              </a:solidFill>
              <a:latin typeface="Verdana" pitchFamily="34" charset="0"/>
              <a:ea typeface="+mn-ea"/>
            </a:endParaRPr>
          </a:p>
          <a:p>
            <a:pPr>
              <a:defRPr/>
            </a:pPr>
            <a:endParaRPr lang="en-US" dirty="0">
              <a:solidFill>
                <a:srgbClr val="000099"/>
              </a:solidFill>
              <a:latin typeface="Verdana" pitchFamily="34" charset="0"/>
              <a:ea typeface="+mn-ea"/>
            </a:endParaRPr>
          </a:p>
        </p:txBody>
      </p:sp>
      <p:grpSp>
        <p:nvGrpSpPr>
          <p:cNvPr id="31749" name="Group 1030">
            <a:extLst>
              <a:ext uri="{FF2B5EF4-FFF2-40B4-BE49-F238E27FC236}">
                <a16:creationId xmlns="" xmlns:a16="http://schemas.microsoft.com/office/drawing/2014/main" id="{03DA6829-58BB-4072-909D-B857DCA50A63}"/>
              </a:ext>
            </a:extLst>
          </p:cNvPr>
          <p:cNvGrpSpPr>
            <a:grpSpLocks/>
          </p:cNvGrpSpPr>
          <p:nvPr/>
        </p:nvGrpSpPr>
        <p:grpSpPr bwMode="auto">
          <a:xfrm>
            <a:off x="533400" y="457200"/>
            <a:ext cx="8307388" cy="457200"/>
            <a:chOff x="1296" y="720"/>
            <a:chExt cx="4224" cy="327"/>
          </a:xfrm>
        </p:grpSpPr>
        <p:sp>
          <p:nvSpPr>
            <p:cNvPr id="31750" name="Text Box 1031">
              <a:extLst>
                <a:ext uri="{FF2B5EF4-FFF2-40B4-BE49-F238E27FC236}">
                  <a16:creationId xmlns="" xmlns:a16="http://schemas.microsoft.com/office/drawing/2014/main" id="{9E09D0A3-074D-4775-9077-8C1F2C37F5AF}"/>
                </a:ext>
              </a:extLst>
            </p:cNvPr>
            <p:cNvSpPr txBox="1">
              <a:spLocks noChangeArrowheads="1"/>
            </p:cNvSpPr>
            <p:nvPr/>
          </p:nvSpPr>
          <p:spPr bwMode="auto">
            <a:xfrm>
              <a:off x="1296" y="720"/>
              <a:ext cx="3792"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400" b="1">
                  <a:solidFill>
                    <a:srgbClr val="000099"/>
                  </a:solidFill>
                  <a:latin typeface="Verdana" panose="020B0604030504040204" pitchFamily="34" charset="0"/>
                </a:rPr>
                <a:t>Key Misconceptions</a:t>
              </a:r>
            </a:p>
          </p:txBody>
        </p:sp>
        <p:sp>
          <p:nvSpPr>
            <p:cNvPr id="31751" name="Line 1032">
              <a:extLst>
                <a:ext uri="{FF2B5EF4-FFF2-40B4-BE49-F238E27FC236}">
                  <a16:creationId xmlns="" xmlns:a16="http://schemas.microsoft.com/office/drawing/2014/main" id="{9600DB9D-F5C7-40E4-86E3-6668AC726FD6}"/>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ext Box 2">
            <a:extLst>
              <a:ext uri="{FF2B5EF4-FFF2-40B4-BE49-F238E27FC236}">
                <a16:creationId xmlns="" xmlns:a16="http://schemas.microsoft.com/office/drawing/2014/main" id="{F3038C1F-0B99-490C-AB16-033506D8827F}"/>
              </a:ext>
            </a:extLst>
          </p:cNvPr>
          <p:cNvSpPr txBox="1">
            <a:spLocks noChangeArrowheads="1"/>
          </p:cNvSpPr>
          <p:nvPr/>
        </p:nvSpPr>
        <p:spPr bwMode="auto">
          <a:xfrm>
            <a:off x="661988" y="1066800"/>
            <a:ext cx="781843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110000"/>
              </a:lnSpc>
              <a:buClrTx/>
              <a:buSzTx/>
              <a:buFontTx/>
              <a:buNone/>
            </a:pPr>
            <a:r>
              <a:rPr lang="ja-JP" altLang="en-US" sz="2800" b="1">
                <a:solidFill>
                  <a:srgbClr val="CC9900"/>
                </a:solidFill>
                <a:latin typeface="+mj-lt"/>
              </a:rPr>
              <a:t>“</a:t>
            </a:r>
            <a:r>
              <a:rPr lang="en-US" altLang="ja-JP" sz="2800" b="1" dirty="0">
                <a:solidFill>
                  <a:srgbClr val="CC9900"/>
                </a:solidFill>
                <a:latin typeface="+mj-lt"/>
              </a:rPr>
              <a:t>Islamic banking looks the same as conventional banking</a:t>
            </a:r>
            <a:r>
              <a:rPr lang="ja-JP" altLang="en-US" sz="2800" b="1">
                <a:solidFill>
                  <a:srgbClr val="CC9900"/>
                </a:solidFill>
                <a:latin typeface="+mj-lt"/>
              </a:rPr>
              <a:t>”</a:t>
            </a:r>
            <a:endParaRPr lang="en-US" altLang="en-US" sz="2800" b="1" dirty="0">
              <a:solidFill>
                <a:srgbClr val="CC9900"/>
              </a:solidFill>
              <a:latin typeface="+mj-lt"/>
            </a:endParaRPr>
          </a:p>
        </p:txBody>
      </p:sp>
      <p:sp>
        <p:nvSpPr>
          <p:cNvPr id="32771" name="Rectangle 3">
            <a:extLst>
              <a:ext uri="{FF2B5EF4-FFF2-40B4-BE49-F238E27FC236}">
                <a16:creationId xmlns="" xmlns:a16="http://schemas.microsoft.com/office/drawing/2014/main" id="{B334DD17-4544-4DAD-8365-DBB82C6EBBFC}"/>
              </a:ext>
            </a:extLst>
          </p:cNvPr>
          <p:cNvSpPr>
            <a:spLocks noChangeArrowheads="1"/>
          </p:cNvSpPr>
          <p:nvPr/>
        </p:nvSpPr>
        <p:spPr bwMode="auto">
          <a:xfrm>
            <a:off x="685800" y="2286000"/>
            <a:ext cx="8458200"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Char char="•"/>
            </a:pPr>
            <a:r>
              <a:rPr lang="en-US" altLang="en-US" sz="2200" dirty="0">
                <a:solidFill>
                  <a:srgbClr val="000099"/>
                </a:solidFill>
                <a:latin typeface="Verdana" panose="020B0604030504040204" pitchFamily="34" charset="0"/>
                <a:cs typeface="Arial" panose="020B0604020202020204" pitchFamily="34" charset="0"/>
              </a:rPr>
              <a:t> </a:t>
            </a:r>
            <a:r>
              <a:rPr lang="en-US" altLang="en-US" sz="2400" dirty="0">
                <a:solidFill>
                  <a:schemeClr val="accent1">
                    <a:lumMod val="50000"/>
                  </a:schemeClr>
                </a:solidFill>
              </a:rPr>
              <a:t>The validity of a transaction does not only depend on the end result but rather the steps followed in reaching the end.</a:t>
            </a:r>
            <a:r>
              <a:rPr lang="en-US" altLang="ja-JP" sz="2400" dirty="0">
                <a:solidFill>
                  <a:schemeClr val="accent1">
                    <a:lumMod val="50000"/>
                  </a:schemeClr>
                </a:solidFill>
              </a:rPr>
              <a:t>.</a:t>
            </a:r>
          </a:p>
          <a:p>
            <a:pPr>
              <a:spcBef>
                <a:spcPct val="50000"/>
              </a:spcBef>
              <a:buClrTx/>
              <a:buSzTx/>
              <a:buFontTx/>
              <a:buChar char="•"/>
            </a:pPr>
            <a:r>
              <a:rPr lang="en-US" altLang="en-US" sz="2400" dirty="0">
                <a:solidFill>
                  <a:schemeClr val="accent1">
                    <a:lumMod val="50000"/>
                  </a:schemeClr>
                </a:solidFill>
              </a:rPr>
              <a:t> Same is also true for Islamic and Conventional banking. Former is halal being based on Islamic principles while latter being based on interest is haram.</a:t>
            </a:r>
          </a:p>
        </p:txBody>
      </p:sp>
      <p:grpSp>
        <p:nvGrpSpPr>
          <p:cNvPr id="32772" name="Group 4">
            <a:extLst>
              <a:ext uri="{FF2B5EF4-FFF2-40B4-BE49-F238E27FC236}">
                <a16:creationId xmlns="" xmlns:a16="http://schemas.microsoft.com/office/drawing/2014/main" id="{E7D158E3-44C4-4139-AC2B-4DFBA5213504}"/>
              </a:ext>
            </a:extLst>
          </p:cNvPr>
          <p:cNvGrpSpPr>
            <a:grpSpLocks/>
          </p:cNvGrpSpPr>
          <p:nvPr/>
        </p:nvGrpSpPr>
        <p:grpSpPr bwMode="auto">
          <a:xfrm>
            <a:off x="533400" y="457200"/>
            <a:ext cx="8307388" cy="457200"/>
            <a:chOff x="1296" y="720"/>
            <a:chExt cx="4224" cy="327"/>
          </a:xfrm>
        </p:grpSpPr>
        <p:sp>
          <p:nvSpPr>
            <p:cNvPr id="32773" name="Text Box 5">
              <a:extLst>
                <a:ext uri="{FF2B5EF4-FFF2-40B4-BE49-F238E27FC236}">
                  <a16:creationId xmlns="" xmlns:a16="http://schemas.microsoft.com/office/drawing/2014/main" id="{376DC864-B1AD-438F-A515-6CA87A8595A7}"/>
                </a:ext>
              </a:extLst>
            </p:cNvPr>
            <p:cNvSpPr txBox="1">
              <a:spLocks noChangeArrowheads="1"/>
            </p:cNvSpPr>
            <p:nvPr/>
          </p:nvSpPr>
          <p:spPr bwMode="auto">
            <a:xfrm>
              <a:off x="1296" y="720"/>
              <a:ext cx="3792"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400" b="1">
                  <a:solidFill>
                    <a:srgbClr val="000099"/>
                  </a:solidFill>
                  <a:latin typeface="Verdana" panose="020B0604030504040204" pitchFamily="34" charset="0"/>
                </a:rPr>
                <a:t>Key Misconceptions</a:t>
              </a:r>
            </a:p>
          </p:txBody>
        </p:sp>
        <p:sp>
          <p:nvSpPr>
            <p:cNvPr id="32774" name="Line 6">
              <a:extLst>
                <a:ext uri="{FF2B5EF4-FFF2-40B4-BE49-F238E27FC236}">
                  <a16:creationId xmlns="" xmlns:a16="http://schemas.microsoft.com/office/drawing/2014/main" id="{0DD33D9D-6EDA-490C-BF73-53712A30747B}"/>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pic>
        <p:nvPicPr>
          <p:cNvPr id="60417" name="Picture 1" descr="C:\Users\sidra.khan\Desktop\Death-cap-mushroom.jpg"/>
          <p:cNvPicPr>
            <a:picLocks noChangeAspect="1" noChangeArrowheads="1"/>
          </p:cNvPicPr>
          <p:nvPr/>
        </p:nvPicPr>
        <p:blipFill>
          <a:blip r:embed="rId2"/>
          <a:srcRect/>
          <a:stretch>
            <a:fillRect/>
          </a:stretch>
        </p:blipFill>
        <p:spPr bwMode="auto">
          <a:xfrm>
            <a:off x="977948" y="4807131"/>
            <a:ext cx="1569310" cy="1685109"/>
          </a:xfrm>
          <a:prstGeom prst="rect">
            <a:avLst/>
          </a:prstGeom>
          <a:noFill/>
        </p:spPr>
      </p:pic>
      <p:pic>
        <p:nvPicPr>
          <p:cNvPr id="60418" name="Picture 2" descr="C:\Users\sidra.khan\Desktop\images.jpg"/>
          <p:cNvPicPr>
            <a:picLocks noChangeAspect="1" noChangeArrowheads="1"/>
          </p:cNvPicPr>
          <p:nvPr/>
        </p:nvPicPr>
        <p:blipFill>
          <a:blip r:embed="rId3"/>
          <a:srcRect/>
          <a:stretch>
            <a:fillRect/>
          </a:stretch>
        </p:blipFill>
        <p:spPr bwMode="auto">
          <a:xfrm>
            <a:off x="2541681" y="4804140"/>
            <a:ext cx="1651500" cy="1688102"/>
          </a:xfrm>
          <a:prstGeom prst="rect">
            <a:avLst/>
          </a:prstGeom>
          <a:noFill/>
        </p:spPr>
      </p:pic>
      <p:pic>
        <p:nvPicPr>
          <p:cNvPr id="60419" name="Picture 3" descr="C:\Users\sidra.khan\Desktop\download (1).jpg"/>
          <p:cNvPicPr>
            <a:picLocks noChangeAspect="1" noChangeArrowheads="1"/>
          </p:cNvPicPr>
          <p:nvPr/>
        </p:nvPicPr>
        <p:blipFill>
          <a:blip r:embed="rId4"/>
          <a:srcRect/>
          <a:stretch>
            <a:fillRect/>
          </a:stretch>
        </p:blipFill>
        <p:spPr bwMode="auto">
          <a:xfrm>
            <a:off x="4764134" y="4833257"/>
            <a:ext cx="1780358" cy="1593669"/>
          </a:xfrm>
          <a:prstGeom prst="rect">
            <a:avLst/>
          </a:prstGeom>
          <a:noFill/>
        </p:spPr>
      </p:pic>
      <p:pic>
        <p:nvPicPr>
          <p:cNvPr id="60420" name="Picture 4" descr="C:\Users\sidra.khan\Desktop\download (2).jpg"/>
          <p:cNvPicPr>
            <a:picLocks noChangeAspect="1" noChangeArrowheads="1"/>
          </p:cNvPicPr>
          <p:nvPr/>
        </p:nvPicPr>
        <p:blipFill>
          <a:blip r:embed="rId5"/>
          <a:srcRect/>
          <a:stretch>
            <a:fillRect/>
          </a:stretch>
        </p:blipFill>
        <p:spPr bwMode="auto">
          <a:xfrm>
            <a:off x="6557554" y="4865098"/>
            <a:ext cx="1907178" cy="15430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a:extLst>
              <a:ext uri="{FF2B5EF4-FFF2-40B4-BE49-F238E27FC236}">
                <a16:creationId xmlns="" xmlns:a16="http://schemas.microsoft.com/office/drawing/2014/main" id="{D03A0D21-E3C2-4310-8A98-CEF94A42E6CA}"/>
              </a:ext>
            </a:extLst>
          </p:cNvPr>
          <p:cNvSpPr txBox="1">
            <a:spLocks noChangeArrowheads="1"/>
          </p:cNvSpPr>
          <p:nvPr/>
        </p:nvSpPr>
        <p:spPr bwMode="auto">
          <a:xfrm>
            <a:off x="639763" y="1219200"/>
            <a:ext cx="807720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110000"/>
              </a:lnSpc>
              <a:buClrTx/>
              <a:buSzTx/>
              <a:buFontTx/>
              <a:buNone/>
            </a:pPr>
            <a:r>
              <a:rPr lang="ja-JP" altLang="en-US" sz="2800">
                <a:solidFill>
                  <a:srgbClr val="CC9900"/>
                </a:solidFill>
                <a:latin typeface="Verdana" panose="020B0604030504040204" pitchFamily="34" charset="0"/>
              </a:rPr>
              <a:t>“</a:t>
            </a:r>
            <a:r>
              <a:rPr lang="en-US" altLang="ja-JP" sz="2800" b="1" dirty="0">
                <a:solidFill>
                  <a:srgbClr val="CC9900"/>
                </a:solidFill>
                <a:latin typeface="+mj-lt"/>
              </a:rPr>
              <a:t>A fixed rate of return is not permitted under Islamic Shariah</a:t>
            </a:r>
            <a:r>
              <a:rPr lang="ja-JP" altLang="en-US" sz="2800" b="1">
                <a:solidFill>
                  <a:srgbClr val="CC9900"/>
                </a:solidFill>
                <a:latin typeface="+mj-lt"/>
              </a:rPr>
              <a:t>”</a:t>
            </a:r>
            <a:endParaRPr lang="en-US" altLang="en-US" sz="2800" b="1" dirty="0">
              <a:solidFill>
                <a:srgbClr val="CC9900"/>
              </a:solidFill>
              <a:latin typeface="+mj-lt"/>
            </a:endParaRPr>
          </a:p>
        </p:txBody>
      </p:sp>
      <p:sp>
        <p:nvSpPr>
          <p:cNvPr id="538627" name="Text Box 3">
            <a:extLst>
              <a:ext uri="{FF2B5EF4-FFF2-40B4-BE49-F238E27FC236}">
                <a16:creationId xmlns="" xmlns:a16="http://schemas.microsoft.com/office/drawing/2014/main" id="{12B33D3D-86F9-4BA3-AE46-C02530410FF6}"/>
              </a:ext>
            </a:extLst>
          </p:cNvPr>
          <p:cNvSpPr txBox="1">
            <a:spLocks noChangeArrowheads="1"/>
          </p:cNvSpPr>
          <p:nvPr/>
        </p:nvSpPr>
        <p:spPr bwMode="auto">
          <a:xfrm>
            <a:off x="609600" y="2819400"/>
            <a:ext cx="8153400" cy="2971800"/>
          </a:xfrm>
          <a:prstGeom prst="rect">
            <a:avLst/>
          </a:prstGeom>
          <a:noFill/>
          <a:ln w="9525">
            <a:noFill/>
            <a:miter lim="800000"/>
            <a:headEnd/>
            <a:tailEnd/>
          </a:ln>
        </p:spPr>
        <p:txBody>
          <a:bodyPr/>
          <a:lstStyle/>
          <a:p>
            <a:pPr algn="just" eaLnBrk="1" hangingPunct="1">
              <a:lnSpc>
                <a:spcPct val="110000"/>
              </a:lnSpc>
              <a:spcBef>
                <a:spcPct val="20000"/>
              </a:spcBef>
              <a:defRPr/>
            </a:pPr>
            <a:r>
              <a:rPr lang="en-US" sz="2400" dirty="0">
                <a:solidFill>
                  <a:schemeClr val="accent1">
                    <a:lumMod val="50000"/>
                  </a:schemeClr>
                </a:solidFill>
                <a:latin typeface="+mj-lt"/>
                <a:ea typeface="+mn-ea"/>
              </a:rPr>
              <a:t>Fixed return does not make a transaction halal or haram</a:t>
            </a:r>
          </a:p>
          <a:p>
            <a:pPr algn="just" eaLnBrk="1" hangingPunct="1">
              <a:lnSpc>
                <a:spcPct val="110000"/>
              </a:lnSpc>
              <a:spcBef>
                <a:spcPct val="20000"/>
              </a:spcBef>
              <a:defRPr/>
            </a:pPr>
            <a:r>
              <a:rPr lang="en-US" sz="2400" dirty="0">
                <a:solidFill>
                  <a:schemeClr val="accent1">
                    <a:lumMod val="50000"/>
                  </a:schemeClr>
                </a:solidFill>
                <a:latin typeface="+mj-lt"/>
                <a:ea typeface="+mn-ea"/>
              </a:rPr>
              <a:t>For example:</a:t>
            </a:r>
          </a:p>
          <a:p>
            <a:pPr marL="915988" lvl="1" indent="-285750" algn="just" eaLnBrk="1" hangingPunct="1">
              <a:lnSpc>
                <a:spcPct val="110000"/>
              </a:lnSpc>
              <a:spcBef>
                <a:spcPct val="20000"/>
              </a:spcBef>
              <a:buFontTx/>
              <a:buChar char="•"/>
              <a:defRPr/>
            </a:pPr>
            <a:r>
              <a:rPr lang="en-US" sz="2400" dirty="0">
                <a:solidFill>
                  <a:schemeClr val="accent1">
                    <a:lumMod val="50000"/>
                  </a:schemeClr>
                </a:solidFill>
                <a:latin typeface="+mj-lt"/>
                <a:ea typeface="+mn-ea"/>
              </a:rPr>
              <a:t>Profit on trading</a:t>
            </a:r>
          </a:p>
          <a:p>
            <a:pPr marL="915988" lvl="1" indent="-285750" algn="just" eaLnBrk="1" hangingPunct="1">
              <a:lnSpc>
                <a:spcPct val="110000"/>
              </a:lnSpc>
              <a:spcBef>
                <a:spcPct val="20000"/>
              </a:spcBef>
              <a:buFontTx/>
              <a:buChar char="•"/>
              <a:defRPr/>
            </a:pPr>
            <a:r>
              <a:rPr lang="en-US" sz="2400" dirty="0">
                <a:solidFill>
                  <a:schemeClr val="accent1">
                    <a:lumMod val="50000"/>
                  </a:schemeClr>
                </a:solidFill>
                <a:latin typeface="+mj-lt"/>
                <a:ea typeface="+mn-ea"/>
              </a:rPr>
              <a:t>Rent on property</a:t>
            </a:r>
          </a:p>
        </p:txBody>
      </p:sp>
      <p:grpSp>
        <p:nvGrpSpPr>
          <p:cNvPr id="33796" name="Group 4">
            <a:extLst>
              <a:ext uri="{FF2B5EF4-FFF2-40B4-BE49-F238E27FC236}">
                <a16:creationId xmlns="" xmlns:a16="http://schemas.microsoft.com/office/drawing/2014/main" id="{DEBDD5CF-081B-465A-A2DE-8031E51F2970}"/>
              </a:ext>
            </a:extLst>
          </p:cNvPr>
          <p:cNvGrpSpPr>
            <a:grpSpLocks/>
          </p:cNvGrpSpPr>
          <p:nvPr/>
        </p:nvGrpSpPr>
        <p:grpSpPr bwMode="auto">
          <a:xfrm>
            <a:off x="533400" y="457200"/>
            <a:ext cx="8307388" cy="457200"/>
            <a:chOff x="1296" y="720"/>
            <a:chExt cx="4224" cy="327"/>
          </a:xfrm>
        </p:grpSpPr>
        <p:sp>
          <p:nvSpPr>
            <p:cNvPr id="33797" name="Text Box 5">
              <a:extLst>
                <a:ext uri="{FF2B5EF4-FFF2-40B4-BE49-F238E27FC236}">
                  <a16:creationId xmlns="" xmlns:a16="http://schemas.microsoft.com/office/drawing/2014/main" id="{356EBA7D-220D-4F11-8E9C-4780816491D7}"/>
                </a:ext>
              </a:extLst>
            </p:cNvPr>
            <p:cNvSpPr txBox="1">
              <a:spLocks noChangeArrowheads="1"/>
            </p:cNvSpPr>
            <p:nvPr/>
          </p:nvSpPr>
          <p:spPr bwMode="auto">
            <a:xfrm>
              <a:off x="1296" y="720"/>
              <a:ext cx="3792"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400" b="1">
                  <a:solidFill>
                    <a:srgbClr val="000099"/>
                  </a:solidFill>
                  <a:latin typeface="Verdana" panose="020B0604030504040204" pitchFamily="34" charset="0"/>
                </a:rPr>
                <a:t>Key Misconceptions</a:t>
              </a:r>
            </a:p>
          </p:txBody>
        </p:sp>
        <p:sp>
          <p:nvSpPr>
            <p:cNvPr id="33798" name="Line 6">
              <a:extLst>
                <a:ext uri="{FF2B5EF4-FFF2-40B4-BE49-F238E27FC236}">
                  <a16:creationId xmlns="" xmlns:a16="http://schemas.microsoft.com/office/drawing/2014/main" id="{AA06A060-6B47-443E-BD3F-5FE269FDD04B}"/>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pic>
        <p:nvPicPr>
          <p:cNvPr id="59393" name="Picture 1" descr="C:\Users\sidra.khan\Desktop\download.png"/>
          <p:cNvPicPr>
            <a:picLocks noChangeAspect="1" noChangeArrowheads="1"/>
          </p:cNvPicPr>
          <p:nvPr/>
        </p:nvPicPr>
        <p:blipFill>
          <a:blip r:embed="rId2"/>
          <a:srcRect/>
          <a:stretch>
            <a:fillRect/>
          </a:stretch>
        </p:blipFill>
        <p:spPr bwMode="auto">
          <a:xfrm>
            <a:off x="1088980" y="4785359"/>
            <a:ext cx="2733675" cy="1759131"/>
          </a:xfrm>
          <a:prstGeom prst="rect">
            <a:avLst/>
          </a:prstGeom>
          <a:noFill/>
        </p:spPr>
      </p:pic>
      <p:pic>
        <p:nvPicPr>
          <p:cNvPr id="59394" name="Picture 2" descr="C:\Users\sidra.khan\Desktop\images (1).jpg"/>
          <p:cNvPicPr>
            <a:picLocks noChangeAspect="1" noChangeArrowheads="1"/>
          </p:cNvPicPr>
          <p:nvPr/>
        </p:nvPicPr>
        <p:blipFill>
          <a:blip r:embed="rId3"/>
          <a:srcRect/>
          <a:stretch>
            <a:fillRect/>
          </a:stretch>
        </p:blipFill>
        <p:spPr bwMode="auto">
          <a:xfrm>
            <a:off x="4410347" y="4901837"/>
            <a:ext cx="28575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8626">
                                            <p:txEl>
                                              <p:pRg st="0" end="0"/>
                                            </p:txEl>
                                          </p:spTgt>
                                        </p:tgtEl>
                                        <p:attrNameLst>
                                          <p:attrName>style.visibility</p:attrName>
                                        </p:attrNameLst>
                                      </p:cBhvr>
                                      <p:to>
                                        <p:strVal val="visible"/>
                                      </p:to>
                                    </p:set>
                                    <p:animEffect transition="in" filter="wipe(left)">
                                      <p:cBhvr>
                                        <p:cTn id="7" dur="500"/>
                                        <p:tgtEl>
                                          <p:spTgt spid="5386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8627">
                                            <p:txEl>
                                              <p:pRg st="0" end="0"/>
                                            </p:txEl>
                                          </p:spTgt>
                                        </p:tgtEl>
                                        <p:attrNameLst>
                                          <p:attrName>style.visibility</p:attrName>
                                        </p:attrNameLst>
                                      </p:cBhvr>
                                      <p:to>
                                        <p:strVal val="visible"/>
                                      </p:to>
                                    </p:set>
                                    <p:animEffect transition="in" filter="wipe(left)">
                                      <p:cBhvr>
                                        <p:cTn id="12" dur="500"/>
                                        <p:tgtEl>
                                          <p:spTgt spid="538627">
                                            <p:txEl>
                                              <p:pRg st="0" end="0"/>
                                            </p:txEl>
                                          </p:spTgt>
                                        </p:tgtEl>
                                      </p:cBhvr>
                                    </p:animEffect>
                                  </p:childTnLst>
                                  <p:subTnLst>
                                    <p:animClr clrSpc="rgb" dir="cw">
                                      <p:cBhvr override="childStyle">
                                        <p:cTn dur="1" fill="hold" display="0" masterRel="nextClick" afterEffect="1"/>
                                        <p:tgtEl>
                                          <p:spTgt spid="538627">
                                            <p:txEl>
                                              <p:pRg st="0" end="0"/>
                                            </p:txEl>
                                          </p:spTgt>
                                        </p:tgtEl>
                                        <p:attrNameLst>
                                          <p:attrName>ppt_c</p:attrName>
                                        </p:attrNameLst>
                                      </p:cBhvr>
                                      <p:to>
                                        <a:srgbClr val="0099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8627">
                                            <p:txEl>
                                              <p:pRg st="1" end="1"/>
                                            </p:txEl>
                                          </p:spTgt>
                                        </p:tgtEl>
                                        <p:attrNameLst>
                                          <p:attrName>style.visibility</p:attrName>
                                        </p:attrNameLst>
                                      </p:cBhvr>
                                      <p:to>
                                        <p:strVal val="visible"/>
                                      </p:to>
                                    </p:set>
                                    <p:animEffect transition="in" filter="wipe(left)">
                                      <p:cBhvr>
                                        <p:cTn id="17" dur="500"/>
                                        <p:tgtEl>
                                          <p:spTgt spid="538627">
                                            <p:txEl>
                                              <p:pRg st="1" end="1"/>
                                            </p:txEl>
                                          </p:spTgt>
                                        </p:tgtEl>
                                      </p:cBhvr>
                                    </p:animEffect>
                                  </p:childTnLst>
                                  <p:subTnLst>
                                    <p:animClr clrSpc="rgb" dir="cw">
                                      <p:cBhvr override="childStyle">
                                        <p:cTn dur="1" fill="hold" display="0" masterRel="nextClick" afterEffect="1"/>
                                        <p:tgtEl>
                                          <p:spTgt spid="538627">
                                            <p:txEl>
                                              <p:pRg st="1" end="1"/>
                                            </p:txEl>
                                          </p:spTgt>
                                        </p:tgtEl>
                                        <p:attrNameLst>
                                          <p:attrName>ppt_c</p:attrName>
                                        </p:attrNameLst>
                                      </p:cBhvr>
                                      <p:to>
                                        <a:srgbClr val="00990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8627">
                                            <p:txEl>
                                              <p:pRg st="2" end="2"/>
                                            </p:txEl>
                                          </p:spTgt>
                                        </p:tgtEl>
                                        <p:attrNameLst>
                                          <p:attrName>style.visibility</p:attrName>
                                        </p:attrNameLst>
                                      </p:cBhvr>
                                      <p:to>
                                        <p:strVal val="visible"/>
                                      </p:to>
                                    </p:set>
                                    <p:animEffect transition="in" filter="wipe(left)">
                                      <p:cBhvr>
                                        <p:cTn id="22" dur="500"/>
                                        <p:tgtEl>
                                          <p:spTgt spid="538627">
                                            <p:txEl>
                                              <p:pRg st="2" end="2"/>
                                            </p:txEl>
                                          </p:spTgt>
                                        </p:tgtEl>
                                      </p:cBhvr>
                                    </p:animEffect>
                                  </p:childTnLst>
                                  <p:subTnLst>
                                    <p:animClr clrSpc="rgb" dir="cw">
                                      <p:cBhvr override="childStyle">
                                        <p:cTn dur="1" fill="hold" display="0" masterRel="nextClick" afterEffect="1"/>
                                        <p:tgtEl>
                                          <p:spTgt spid="538627">
                                            <p:txEl>
                                              <p:pRg st="2" end="2"/>
                                            </p:txEl>
                                          </p:spTgt>
                                        </p:tgtEl>
                                        <p:attrNameLst>
                                          <p:attrName>ppt_c</p:attrName>
                                        </p:attrNameLst>
                                      </p:cBhvr>
                                      <p:to>
                                        <a:srgbClr val="0099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8627">
                                            <p:txEl>
                                              <p:pRg st="3" end="3"/>
                                            </p:txEl>
                                          </p:spTgt>
                                        </p:tgtEl>
                                        <p:attrNameLst>
                                          <p:attrName>style.visibility</p:attrName>
                                        </p:attrNameLst>
                                      </p:cBhvr>
                                      <p:to>
                                        <p:strVal val="visible"/>
                                      </p:to>
                                    </p:set>
                                    <p:animEffect transition="in" filter="wipe(left)">
                                      <p:cBhvr>
                                        <p:cTn id="27" dur="500"/>
                                        <p:tgtEl>
                                          <p:spTgt spid="538627">
                                            <p:txEl>
                                              <p:pRg st="3" end="3"/>
                                            </p:txEl>
                                          </p:spTgt>
                                        </p:tgtEl>
                                      </p:cBhvr>
                                    </p:animEffect>
                                  </p:childTnLst>
                                  <p:subTnLst>
                                    <p:animClr clrSpc="rgb" dir="cw">
                                      <p:cBhvr override="childStyle">
                                        <p:cTn dur="1" fill="hold" display="0" masterRel="nextClick" afterEffect="1"/>
                                        <p:tgtEl>
                                          <p:spTgt spid="538627">
                                            <p:txEl>
                                              <p:pRg st="3" end="3"/>
                                            </p:txEl>
                                          </p:spTgt>
                                        </p:tgtEl>
                                        <p:attrNameLst>
                                          <p:attrName>ppt_c</p:attrName>
                                        </p:attrNameLst>
                                      </p:cBhvr>
                                      <p:to>
                                        <a:srgbClr val="00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build="p" autoUpdateAnimBg="0"/>
      <p:bldP spid="53862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a:extLst>
              <a:ext uri="{FF2B5EF4-FFF2-40B4-BE49-F238E27FC236}">
                <a16:creationId xmlns="" xmlns:a16="http://schemas.microsoft.com/office/drawing/2014/main" id="{02180C03-E880-4423-B74D-6637B9E125DF}"/>
              </a:ext>
            </a:extLst>
          </p:cNvPr>
          <p:cNvSpPr>
            <a:spLocks noChangeArrowheads="1"/>
          </p:cNvSpPr>
          <p:nvPr/>
        </p:nvSpPr>
        <p:spPr bwMode="auto">
          <a:xfrm>
            <a:off x="533400" y="1219200"/>
            <a:ext cx="8077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ja-JP" altLang="en-US" sz="2800" b="1">
                <a:solidFill>
                  <a:srgbClr val="CC9900"/>
                </a:solidFill>
                <a:latin typeface="+mj-lt"/>
              </a:rPr>
              <a:t>“</a:t>
            </a:r>
            <a:r>
              <a:rPr lang="en-US" altLang="ja-JP" sz="2800" b="1" dirty="0">
                <a:solidFill>
                  <a:srgbClr val="CC9900"/>
                </a:solidFill>
                <a:latin typeface="+mj-lt"/>
              </a:rPr>
              <a:t>Can Interest rate be used as a Bench Mark?</a:t>
            </a:r>
            <a:r>
              <a:rPr lang="ja-JP" altLang="en-US" sz="2800" b="1">
                <a:solidFill>
                  <a:srgbClr val="CC9900"/>
                </a:solidFill>
                <a:latin typeface="+mj-lt"/>
              </a:rPr>
              <a:t>”</a:t>
            </a:r>
            <a:r>
              <a:rPr lang="en-US" altLang="ja-JP" sz="2800" b="1" dirty="0">
                <a:solidFill>
                  <a:srgbClr val="CC9900"/>
                </a:solidFill>
                <a:latin typeface="+mj-lt"/>
              </a:rPr>
              <a:t> </a:t>
            </a:r>
            <a:endParaRPr lang="en-US" altLang="en-US" sz="2800" b="1" dirty="0">
              <a:solidFill>
                <a:srgbClr val="CC9900"/>
              </a:solidFill>
              <a:latin typeface="+mj-lt"/>
            </a:endParaRPr>
          </a:p>
        </p:txBody>
      </p:sp>
      <p:sp>
        <p:nvSpPr>
          <p:cNvPr id="25603" name="Rectangle 1027">
            <a:extLst>
              <a:ext uri="{FF2B5EF4-FFF2-40B4-BE49-F238E27FC236}">
                <a16:creationId xmlns="" xmlns:a16="http://schemas.microsoft.com/office/drawing/2014/main" id="{BC2B5AD6-B1C7-437B-90B0-D1D2F54CF97A}"/>
              </a:ext>
            </a:extLst>
          </p:cNvPr>
          <p:cNvSpPr>
            <a:spLocks noChangeArrowheads="1"/>
          </p:cNvSpPr>
          <p:nvPr/>
        </p:nvSpPr>
        <p:spPr bwMode="auto">
          <a:xfrm>
            <a:off x="685800" y="2133600"/>
            <a:ext cx="8001000" cy="3046413"/>
          </a:xfrm>
          <a:prstGeom prst="rect">
            <a:avLst/>
          </a:prstGeom>
          <a:noFill/>
          <a:ln w="9525">
            <a:noFill/>
            <a:miter lim="800000"/>
            <a:headEnd/>
            <a:tailEnd/>
          </a:ln>
        </p:spPr>
        <p:txBody>
          <a:bodyPr>
            <a:spAutoFit/>
          </a:bodyPr>
          <a:lstStyle/>
          <a:p>
            <a:pPr algn="just" eaLnBrk="1" hangingPunct="1">
              <a:lnSpc>
                <a:spcPct val="110000"/>
              </a:lnSpc>
              <a:spcBef>
                <a:spcPct val="20000"/>
              </a:spcBef>
              <a:buFontTx/>
              <a:buChar char="•"/>
              <a:defRPr/>
            </a:pPr>
            <a:r>
              <a:rPr lang="en-US" sz="2200" dirty="0">
                <a:solidFill>
                  <a:srgbClr val="000099"/>
                </a:solidFill>
                <a:latin typeface="Verdana" pitchFamily="34" charset="0"/>
                <a:ea typeface="+mn-ea"/>
                <a:cs typeface="Times New Roman" pitchFamily="18" charset="0"/>
              </a:rPr>
              <a:t> </a:t>
            </a:r>
            <a:r>
              <a:rPr lang="en-US" sz="2400" dirty="0">
                <a:solidFill>
                  <a:schemeClr val="accent1">
                    <a:lumMod val="50000"/>
                  </a:schemeClr>
                </a:solidFill>
                <a:latin typeface="+mj-lt"/>
                <a:ea typeface="+mn-ea"/>
              </a:rPr>
              <a:t>Using Interest Rate benchmark for determining the profit in halal transactions does not render the transaction as invalid or haram. </a:t>
            </a:r>
          </a:p>
          <a:p>
            <a:pPr algn="just" eaLnBrk="1" hangingPunct="1">
              <a:lnSpc>
                <a:spcPct val="110000"/>
              </a:lnSpc>
              <a:spcBef>
                <a:spcPct val="20000"/>
              </a:spcBef>
              <a:defRPr/>
            </a:pPr>
            <a:endParaRPr lang="en-US" sz="2400" dirty="0">
              <a:solidFill>
                <a:schemeClr val="accent1">
                  <a:lumMod val="50000"/>
                </a:schemeClr>
              </a:solidFill>
              <a:latin typeface="+mj-lt"/>
              <a:ea typeface="+mn-ea"/>
            </a:endParaRPr>
          </a:p>
          <a:p>
            <a:pPr algn="just" eaLnBrk="1" hangingPunct="1">
              <a:lnSpc>
                <a:spcPct val="110000"/>
              </a:lnSpc>
              <a:spcBef>
                <a:spcPct val="20000"/>
              </a:spcBef>
              <a:buFontTx/>
              <a:buChar char="•"/>
              <a:defRPr/>
            </a:pPr>
            <a:r>
              <a:rPr lang="en-US" sz="2400" dirty="0">
                <a:solidFill>
                  <a:schemeClr val="accent1">
                    <a:lumMod val="50000"/>
                  </a:schemeClr>
                </a:solidFill>
                <a:latin typeface="+mj-lt"/>
                <a:ea typeface="+mn-ea"/>
              </a:rPr>
              <a:t> The nature of transactions determines the validity of the transaction. </a:t>
            </a:r>
          </a:p>
          <a:p>
            <a:pPr>
              <a:defRPr/>
            </a:pPr>
            <a:endParaRPr lang="en-US" sz="2400" dirty="0">
              <a:solidFill>
                <a:srgbClr val="000099"/>
              </a:solidFill>
              <a:latin typeface="Verdana" pitchFamily="34" charset="0"/>
              <a:ea typeface="+mn-ea"/>
              <a:cs typeface="Times New Roman" pitchFamily="18" charset="0"/>
            </a:endParaRPr>
          </a:p>
        </p:txBody>
      </p:sp>
      <p:grpSp>
        <p:nvGrpSpPr>
          <p:cNvPr id="34820" name="Group 1031">
            <a:extLst>
              <a:ext uri="{FF2B5EF4-FFF2-40B4-BE49-F238E27FC236}">
                <a16:creationId xmlns="" xmlns:a16="http://schemas.microsoft.com/office/drawing/2014/main" id="{0E65379C-F3E5-4261-935B-5920F49C08DD}"/>
              </a:ext>
            </a:extLst>
          </p:cNvPr>
          <p:cNvGrpSpPr>
            <a:grpSpLocks/>
          </p:cNvGrpSpPr>
          <p:nvPr/>
        </p:nvGrpSpPr>
        <p:grpSpPr bwMode="auto">
          <a:xfrm>
            <a:off x="533400" y="457200"/>
            <a:ext cx="8307388" cy="457200"/>
            <a:chOff x="1296" y="720"/>
            <a:chExt cx="4224" cy="327"/>
          </a:xfrm>
        </p:grpSpPr>
        <p:sp>
          <p:nvSpPr>
            <p:cNvPr id="34821" name="Text Box 1032">
              <a:extLst>
                <a:ext uri="{FF2B5EF4-FFF2-40B4-BE49-F238E27FC236}">
                  <a16:creationId xmlns="" xmlns:a16="http://schemas.microsoft.com/office/drawing/2014/main" id="{C806FC67-F5B4-4998-A95E-8B4848FFC737}"/>
                </a:ext>
              </a:extLst>
            </p:cNvPr>
            <p:cNvSpPr txBox="1">
              <a:spLocks noChangeArrowheads="1"/>
            </p:cNvSpPr>
            <p:nvPr/>
          </p:nvSpPr>
          <p:spPr bwMode="auto">
            <a:xfrm>
              <a:off x="1296" y="720"/>
              <a:ext cx="3792"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400" b="1" dirty="0">
                  <a:solidFill>
                    <a:srgbClr val="000099"/>
                  </a:solidFill>
                  <a:latin typeface="Verdana" panose="020B0604030504040204" pitchFamily="34" charset="0"/>
                </a:rPr>
                <a:t>Key Misconceptions</a:t>
              </a:r>
            </a:p>
          </p:txBody>
        </p:sp>
        <p:sp>
          <p:nvSpPr>
            <p:cNvPr id="34822" name="Line 1033">
              <a:extLst>
                <a:ext uri="{FF2B5EF4-FFF2-40B4-BE49-F238E27FC236}">
                  <a16:creationId xmlns="" xmlns:a16="http://schemas.microsoft.com/office/drawing/2014/main" id="{2482ED74-1CEE-4A6C-8122-C1C2F27DC565}"/>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pic>
        <p:nvPicPr>
          <p:cNvPr id="58369" name="Picture 1" descr="C:\Users\sidra.khan\Desktop\images.png"/>
          <p:cNvPicPr>
            <a:picLocks noChangeAspect="1" noChangeArrowheads="1"/>
          </p:cNvPicPr>
          <p:nvPr/>
        </p:nvPicPr>
        <p:blipFill>
          <a:blip r:embed="rId2"/>
          <a:srcRect/>
          <a:stretch>
            <a:fillRect/>
          </a:stretch>
        </p:blipFill>
        <p:spPr bwMode="auto">
          <a:xfrm>
            <a:off x="1058091" y="4715691"/>
            <a:ext cx="2978332" cy="1828800"/>
          </a:xfrm>
          <a:prstGeom prst="rect">
            <a:avLst/>
          </a:prstGeom>
          <a:noFill/>
        </p:spPr>
      </p:pic>
      <p:pic>
        <p:nvPicPr>
          <p:cNvPr id="59393" name="Picture 1" descr="C:\Users\sidra.khan\Desktop\images (2).jpg"/>
          <p:cNvPicPr>
            <a:picLocks noChangeAspect="1" noChangeArrowheads="1"/>
          </p:cNvPicPr>
          <p:nvPr/>
        </p:nvPicPr>
        <p:blipFill>
          <a:blip r:embed="rId3"/>
          <a:srcRect/>
          <a:stretch>
            <a:fillRect/>
          </a:stretch>
        </p:blipFill>
        <p:spPr bwMode="auto">
          <a:xfrm>
            <a:off x="5181056" y="4767943"/>
            <a:ext cx="2857500" cy="168510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3802BB16-B90F-44D0-9078-EEE6665B87EE}"/>
              </a:ext>
            </a:extLst>
          </p:cNvPr>
          <p:cNvSpPr>
            <a:spLocks noChangeArrowheads="1"/>
          </p:cNvSpPr>
          <p:nvPr/>
        </p:nvSpPr>
        <p:spPr bwMode="auto">
          <a:xfrm>
            <a:off x="710345" y="1143000"/>
            <a:ext cx="769473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ja-JP" altLang="en-US" sz="2800" b="1">
                <a:solidFill>
                  <a:srgbClr val="CC9900"/>
                </a:solidFill>
                <a:latin typeface="+mj-lt"/>
              </a:rPr>
              <a:t>“</a:t>
            </a:r>
            <a:r>
              <a:rPr lang="en-US" altLang="ja-JP" sz="2800" b="1" dirty="0">
                <a:solidFill>
                  <a:srgbClr val="CC9900"/>
                </a:solidFill>
                <a:latin typeface="+mj-lt"/>
              </a:rPr>
              <a:t>What is the ruling on pledging a security?</a:t>
            </a:r>
            <a:r>
              <a:rPr lang="ja-JP" altLang="en-US" sz="2800" b="1">
                <a:solidFill>
                  <a:srgbClr val="CC9900"/>
                </a:solidFill>
                <a:latin typeface="+mj-lt"/>
              </a:rPr>
              <a:t>”</a:t>
            </a:r>
            <a:endParaRPr lang="en-US" altLang="en-US" sz="2800" b="1" dirty="0">
              <a:solidFill>
                <a:srgbClr val="CC9900"/>
              </a:solidFill>
              <a:latin typeface="+mj-lt"/>
            </a:endParaRPr>
          </a:p>
        </p:txBody>
      </p:sp>
      <p:sp>
        <p:nvSpPr>
          <p:cNvPr id="36867" name="Rectangle 6">
            <a:extLst>
              <a:ext uri="{FF2B5EF4-FFF2-40B4-BE49-F238E27FC236}">
                <a16:creationId xmlns="" xmlns:a16="http://schemas.microsoft.com/office/drawing/2014/main" id="{BC2A5662-E76F-4B97-99D8-EDF37178C1E6}"/>
              </a:ext>
            </a:extLst>
          </p:cNvPr>
          <p:cNvSpPr>
            <a:spLocks noChangeArrowheads="1"/>
          </p:cNvSpPr>
          <p:nvPr/>
        </p:nvSpPr>
        <p:spPr bwMode="auto">
          <a:xfrm>
            <a:off x="169816" y="1332412"/>
            <a:ext cx="8765177"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None/>
            </a:pPr>
            <a:endParaRPr lang="en-US" altLang="en-US" sz="2400" dirty="0">
              <a:solidFill>
                <a:srgbClr val="5D5DAE"/>
              </a:solidFill>
            </a:endParaRPr>
          </a:p>
          <a:p>
            <a:pPr>
              <a:spcBef>
                <a:spcPct val="0"/>
              </a:spcBef>
              <a:buClrTx/>
              <a:buSzTx/>
              <a:buFontTx/>
              <a:buChar char="•"/>
            </a:pPr>
            <a:r>
              <a:rPr lang="en-US" altLang="en-US" sz="2400" dirty="0">
                <a:solidFill>
                  <a:schemeClr val="accent1">
                    <a:lumMod val="50000"/>
                  </a:schemeClr>
                </a:solidFill>
                <a:latin typeface="+mj-lt"/>
              </a:rPr>
              <a:t>Pledges derives their legitimacy from the following </a:t>
            </a:r>
            <a:r>
              <a:rPr lang="en-US" altLang="en-US" sz="2400" dirty="0" smtClean="0">
                <a:solidFill>
                  <a:schemeClr val="accent1">
                    <a:lumMod val="50000"/>
                  </a:schemeClr>
                </a:solidFill>
                <a:latin typeface="+mj-lt"/>
              </a:rPr>
              <a:t>Qura</a:t>
            </a:r>
            <a:r>
              <a:rPr lang="en-US" altLang="ja-JP" sz="2400" dirty="0" smtClean="0">
                <a:solidFill>
                  <a:schemeClr val="accent1">
                    <a:lumMod val="50000"/>
                  </a:schemeClr>
                </a:solidFill>
                <a:latin typeface="+mj-lt"/>
              </a:rPr>
              <a:t>nic </a:t>
            </a:r>
            <a:r>
              <a:rPr lang="en-US" altLang="ja-JP" sz="2400" dirty="0">
                <a:solidFill>
                  <a:schemeClr val="accent1">
                    <a:lumMod val="50000"/>
                  </a:schemeClr>
                </a:solidFill>
                <a:latin typeface="+mj-lt"/>
              </a:rPr>
              <a:t>verse: </a:t>
            </a:r>
            <a:r>
              <a:rPr lang="ja-JP" altLang="en-US" sz="2400" dirty="0">
                <a:solidFill>
                  <a:schemeClr val="accent1">
                    <a:lumMod val="50000"/>
                  </a:schemeClr>
                </a:solidFill>
                <a:latin typeface="+mj-lt"/>
              </a:rPr>
              <a:t>“</a:t>
            </a:r>
            <a:r>
              <a:rPr lang="en-US" altLang="ja-JP" sz="2400" dirty="0">
                <a:solidFill>
                  <a:schemeClr val="accent1">
                    <a:lumMod val="50000"/>
                  </a:schemeClr>
                </a:solidFill>
                <a:latin typeface="+mj-lt"/>
              </a:rPr>
              <a:t>if you are on a journey, and cannot find a scribe, a pledge with possession (may serve the purpose)</a:t>
            </a:r>
            <a:r>
              <a:rPr lang="ja-JP" altLang="en-US" sz="2400" dirty="0">
                <a:solidFill>
                  <a:schemeClr val="accent1">
                    <a:lumMod val="50000"/>
                  </a:schemeClr>
                </a:solidFill>
                <a:latin typeface="+mj-lt"/>
              </a:rPr>
              <a:t>”</a:t>
            </a:r>
            <a:r>
              <a:rPr lang="en-US" altLang="ja-JP" sz="2400" dirty="0">
                <a:solidFill>
                  <a:schemeClr val="accent1">
                    <a:lumMod val="50000"/>
                  </a:schemeClr>
                </a:solidFill>
                <a:latin typeface="+mj-lt"/>
              </a:rPr>
              <a:t>.(</a:t>
            </a:r>
            <a:r>
              <a:rPr lang="en-US" altLang="ja-JP" sz="2400" dirty="0" smtClean="0">
                <a:solidFill>
                  <a:schemeClr val="accent1">
                    <a:lumMod val="50000"/>
                  </a:schemeClr>
                </a:solidFill>
                <a:latin typeface="+mj-lt"/>
              </a:rPr>
              <a:t>Baqarah </a:t>
            </a:r>
            <a:r>
              <a:rPr lang="en-US" altLang="ja-JP" sz="2400" dirty="0">
                <a:solidFill>
                  <a:schemeClr val="accent1">
                    <a:lumMod val="50000"/>
                  </a:schemeClr>
                </a:solidFill>
                <a:latin typeface="+mj-lt"/>
              </a:rPr>
              <a:t>V283) </a:t>
            </a:r>
          </a:p>
          <a:p>
            <a:pPr>
              <a:spcBef>
                <a:spcPct val="0"/>
              </a:spcBef>
              <a:buClrTx/>
              <a:buSzTx/>
              <a:buFontTx/>
              <a:buNone/>
            </a:pPr>
            <a:r>
              <a:rPr lang="en-US" altLang="en-US" sz="2400" dirty="0">
                <a:solidFill>
                  <a:schemeClr val="accent1">
                    <a:lumMod val="50000"/>
                  </a:schemeClr>
                </a:solidFill>
                <a:latin typeface="+mj-lt"/>
              </a:rPr>
              <a:t> </a:t>
            </a:r>
          </a:p>
          <a:p>
            <a:pPr>
              <a:spcBef>
                <a:spcPct val="0"/>
              </a:spcBef>
              <a:buClrTx/>
              <a:buSzTx/>
              <a:buFontTx/>
              <a:buChar char="•"/>
            </a:pPr>
            <a:r>
              <a:rPr lang="en-US" altLang="en-US" sz="2400" dirty="0">
                <a:solidFill>
                  <a:schemeClr val="accent1">
                    <a:lumMod val="50000"/>
                  </a:schemeClr>
                </a:solidFill>
                <a:latin typeface="+mj-lt"/>
              </a:rPr>
              <a:t>And the practice of the prophet (peace be upon him) since it is known that the prophet (Peace be upon him) died while his shield was still held as security for a mortgage.(Bukhari 3/1068). </a:t>
            </a:r>
          </a:p>
          <a:p>
            <a:pPr>
              <a:spcBef>
                <a:spcPct val="0"/>
              </a:spcBef>
              <a:buClrTx/>
              <a:buSzTx/>
              <a:buFontTx/>
              <a:buChar char="•"/>
            </a:pPr>
            <a:endParaRPr lang="en-US" altLang="en-US" sz="2400" dirty="0">
              <a:solidFill>
                <a:schemeClr val="accent1">
                  <a:lumMod val="50000"/>
                </a:schemeClr>
              </a:solidFill>
              <a:latin typeface="+mj-lt"/>
            </a:endParaRPr>
          </a:p>
          <a:p>
            <a:pPr>
              <a:spcBef>
                <a:spcPct val="0"/>
              </a:spcBef>
              <a:buClrTx/>
              <a:buSzTx/>
              <a:buFontTx/>
              <a:buChar char="•"/>
            </a:pPr>
            <a:r>
              <a:rPr lang="en-US" altLang="en-US" sz="2400" dirty="0">
                <a:solidFill>
                  <a:schemeClr val="accent1">
                    <a:lumMod val="50000"/>
                  </a:schemeClr>
                </a:solidFill>
                <a:latin typeface="+mj-lt"/>
              </a:rPr>
              <a:t>Moreover a pledge encourages performance and thus prevents the contract from being breached. And this security also justifies its legitimacy.</a:t>
            </a:r>
          </a:p>
        </p:txBody>
      </p:sp>
      <p:grpSp>
        <p:nvGrpSpPr>
          <p:cNvPr id="36868" name="Group 7">
            <a:extLst>
              <a:ext uri="{FF2B5EF4-FFF2-40B4-BE49-F238E27FC236}">
                <a16:creationId xmlns="" xmlns:a16="http://schemas.microsoft.com/office/drawing/2014/main" id="{764E3E1D-30BA-462A-AA7B-D9BA71EED02B}"/>
              </a:ext>
            </a:extLst>
          </p:cNvPr>
          <p:cNvGrpSpPr>
            <a:grpSpLocks/>
          </p:cNvGrpSpPr>
          <p:nvPr/>
        </p:nvGrpSpPr>
        <p:grpSpPr bwMode="auto">
          <a:xfrm>
            <a:off x="533400" y="457200"/>
            <a:ext cx="8307388" cy="457200"/>
            <a:chOff x="1296" y="720"/>
            <a:chExt cx="4224" cy="327"/>
          </a:xfrm>
        </p:grpSpPr>
        <p:sp>
          <p:nvSpPr>
            <p:cNvPr id="36869" name="Text Box 8">
              <a:extLst>
                <a:ext uri="{FF2B5EF4-FFF2-40B4-BE49-F238E27FC236}">
                  <a16:creationId xmlns="" xmlns:a16="http://schemas.microsoft.com/office/drawing/2014/main" id="{06F90E88-09D8-40E5-87EC-56138AA661FB}"/>
                </a:ext>
              </a:extLst>
            </p:cNvPr>
            <p:cNvSpPr txBox="1">
              <a:spLocks noChangeArrowheads="1"/>
            </p:cNvSpPr>
            <p:nvPr/>
          </p:nvSpPr>
          <p:spPr bwMode="auto">
            <a:xfrm>
              <a:off x="1296" y="720"/>
              <a:ext cx="3792"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400" b="1">
                  <a:solidFill>
                    <a:srgbClr val="000099"/>
                  </a:solidFill>
                  <a:latin typeface="Verdana" panose="020B0604030504040204" pitchFamily="34" charset="0"/>
                </a:rPr>
                <a:t>Key Misconceptions</a:t>
              </a:r>
            </a:p>
          </p:txBody>
        </p:sp>
        <p:sp>
          <p:nvSpPr>
            <p:cNvPr id="36870" name="Line 9">
              <a:extLst>
                <a:ext uri="{FF2B5EF4-FFF2-40B4-BE49-F238E27FC236}">
                  <a16:creationId xmlns="" xmlns:a16="http://schemas.microsoft.com/office/drawing/2014/main" id="{9098A400-F428-48ED-91AD-9CF369B0B60F}"/>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a:extLst>
              <a:ext uri="{FF2B5EF4-FFF2-40B4-BE49-F238E27FC236}">
                <a16:creationId xmlns="" xmlns:a16="http://schemas.microsoft.com/office/drawing/2014/main" id="{CD21FF37-DFFA-4B05-8B69-BE1DA207BEC2}"/>
              </a:ext>
            </a:extLst>
          </p:cNvPr>
          <p:cNvSpPr txBox="1">
            <a:spLocks noChangeArrowheads="1"/>
          </p:cNvSpPr>
          <p:nvPr/>
        </p:nvSpPr>
        <p:spPr bwMode="auto">
          <a:xfrm>
            <a:off x="304800" y="1828800"/>
            <a:ext cx="86106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4488" indent="-344488">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ClrTx/>
              <a:buSzTx/>
              <a:buFontTx/>
              <a:buNone/>
            </a:pPr>
            <a:r>
              <a:rPr lang="en-US" altLang="en-US" sz="2800" dirty="0">
                <a:solidFill>
                  <a:srgbClr val="000099"/>
                </a:solidFill>
                <a:latin typeface="Verdana" panose="020B0604030504040204" pitchFamily="34" charset="0"/>
              </a:rPr>
              <a:t>	</a:t>
            </a:r>
            <a:r>
              <a:rPr lang="en-US" altLang="en-US" sz="2800" dirty="0">
                <a:solidFill>
                  <a:srgbClr val="CC9900"/>
                </a:solidFill>
                <a:latin typeface="Verdana" panose="020B0604030504040204" pitchFamily="34" charset="0"/>
              </a:rPr>
              <a:t>Increase in price based on deferred payment resembles interest based transaction.</a:t>
            </a:r>
          </a:p>
        </p:txBody>
      </p:sp>
      <p:sp>
        <p:nvSpPr>
          <p:cNvPr id="37892" name="Rectangle 6">
            <a:extLst>
              <a:ext uri="{FF2B5EF4-FFF2-40B4-BE49-F238E27FC236}">
                <a16:creationId xmlns="" xmlns:a16="http://schemas.microsoft.com/office/drawing/2014/main" id="{416257D6-D27C-45B2-8F09-F6F90387EFD2}"/>
              </a:ext>
            </a:extLst>
          </p:cNvPr>
          <p:cNvSpPr>
            <a:spLocks noChangeArrowheads="1"/>
          </p:cNvSpPr>
          <p:nvPr/>
        </p:nvSpPr>
        <p:spPr bwMode="auto">
          <a:xfrm>
            <a:off x="762000" y="1219200"/>
            <a:ext cx="33321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800" b="1">
                <a:solidFill>
                  <a:srgbClr val="D99821"/>
                </a:solidFill>
                <a:latin typeface="Verdana" panose="020B0604030504040204" pitchFamily="34" charset="0"/>
              </a:rPr>
              <a:t>Clearing doubts</a:t>
            </a:r>
          </a:p>
        </p:txBody>
      </p:sp>
      <p:sp>
        <p:nvSpPr>
          <p:cNvPr id="5" name="Rectangle 7">
            <a:extLst>
              <a:ext uri="{FF2B5EF4-FFF2-40B4-BE49-F238E27FC236}">
                <a16:creationId xmlns="" xmlns:a16="http://schemas.microsoft.com/office/drawing/2014/main" id="{1D361B03-64FA-443E-A1B4-84FBC44CECD1}"/>
              </a:ext>
            </a:extLst>
          </p:cNvPr>
          <p:cNvSpPr>
            <a:spLocks noChangeArrowheads="1"/>
          </p:cNvSpPr>
          <p:nvPr/>
        </p:nvSpPr>
        <p:spPr bwMode="auto">
          <a:xfrm>
            <a:off x="838200" y="2860766"/>
            <a:ext cx="3378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800" b="1" dirty="0">
                <a:solidFill>
                  <a:srgbClr val="D99821"/>
                </a:solidFill>
                <a:latin typeface="Verdana" panose="020B0604030504040204" pitchFamily="34" charset="0"/>
              </a:rPr>
              <a:t>Correct position</a:t>
            </a:r>
          </a:p>
        </p:txBody>
      </p:sp>
      <p:sp>
        <p:nvSpPr>
          <p:cNvPr id="6" name="Text Box 8">
            <a:extLst>
              <a:ext uri="{FF2B5EF4-FFF2-40B4-BE49-F238E27FC236}">
                <a16:creationId xmlns="" xmlns:a16="http://schemas.microsoft.com/office/drawing/2014/main" id="{3D67F274-05F2-4C67-B7CB-D75849CB08A5}"/>
              </a:ext>
            </a:extLst>
          </p:cNvPr>
          <p:cNvSpPr txBox="1">
            <a:spLocks noChangeArrowheads="1"/>
          </p:cNvSpPr>
          <p:nvPr/>
        </p:nvSpPr>
        <p:spPr bwMode="auto">
          <a:xfrm>
            <a:off x="457200" y="3657600"/>
            <a:ext cx="8458200" cy="2667000"/>
          </a:xfrm>
          <a:prstGeom prst="rect">
            <a:avLst/>
          </a:prstGeom>
          <a:noFill/>
          <a:ln w="9525">
            <a:noFill/>
            <a:miter lim="800000"/>
            <a:headEnd/>
            <a:tailEnd/>
          </a:ln>
          <a:effectLst/>
        </p:spPr>
        <p:txBody>
          <a:bodyPr/>
          <a:lstStyle/>
          <a:p>
            <a:pPr marL="344488" indent="-344488" algn="just">
              <a:lnSpc>
                <a:spcPct val="115000"/>
              </a:lnSpc>
              <a:buFontTx/>
              <a:buChar char="•"/>
              <a:defRPr/>
            </a:pPr>
            <a:r>
              <a:rPr lang="en-US" sz="2400" dirty="0">
                <a:solidFill>
                  <a:schemeClr val="accent1">
                    <a:lumMod val="50000"/>
                  </a:schemeClr>
                </a:solidFill>
                <a:latin typeface="+mj-lt"/>
                <a:ea typeface="+mn-ea"/>
              </a:rPr>
              <a:t>Money is only a medium of exchange, whereas commodities have intrinsic utility, owner is at a liberty to sell at a price higher than market rate</a:t>
            </a:r>
          </a:p>
          <a:p>
            <a:pPr marL="344488" indent="-344488" algn="just">
              <a:lnSpc>
                <a:spcPct val="85000"/>
              </a:lnSpc>
              <a:buFontTx/>
              <a:buChar char="•"/>
              <a:defRPr/>
            </a:pPr>
            <a:endParaRPr lang="en-US" sz="2400" dirty="0">
              <a:solidFill>
                <a:schemeClr val="accent1">
                  <a:lumMod val="50000"/>
                </a:schemeClr>
              </a:solidFill>
              <a:latin typeface="+mj-lt"/>
              <a:ea typeface="+mn-ea"/>
            </a:endParaRPr>
          </a:p>
          <a:p>
            <a:pPr marL="344488" indent="-344488" algn="just">
              <a:lnSpc>
                <a:spcPct val="115000"/>
              </a:lnSpc>
              <a:buFontTx/>
              <a:buChar char="•"/>
              <a:defRPr/>
            </a:pPr>
            <a:r>
              <a:rPr lang="en-US" sz="2400" dirty="0">
                <a:solidFill>
                  <a:schemeClr val="accent1">
                    <a:lumMod val="50000"/>
                  </a:schemeClr>
                </a:solidFill>
                <a:latin typeface="+mj-lt"/>
                <a:ea typeface="+mn-ea"/>
              </a:rPr>
              <a:t>When a seller can sell his commodity at a higher price in cash transaction, he can also charge a higher price in credit sales.</a:t>
            </a:r>
          </a:p>
        </p:txBody>
      </p:sp>
      <p:grpSp>
        <p:nvGrpSpPr>
          <p:cNvPr id="37895" name="Group 9">
            <a:extLst>
              <a:ext uri="{FF2B5EF4-FFF2-40B4-BE49-F238E27FC236}">
                <a16:creationId xmlns="" xmlns:a16="http://schemas.microsoft.com/office/drawing/2014/main" id="{EA447E30-766A-4E2E-85A3-C38D2DFB682D}"/>
              </a:ext>
            </a:extLst>
          </p:cNvPr>
          <p:cNvGrpSpPr>
            <a:grpSpLocks/>
          </p:cNvGrpSpPr>
          <p:nvPr/>
        </p:nvGrpSpPr>
        <p:grpSpPr bwMode="auto">
          <a:xfrm>
            <a:off x="1524000" y="457200"/>
            <a:ext cx="7391400" cy="533400"/>
            <a:chOff x="960" y="288"/>
            <a:chExt cx="4656" cy="336"/>
          </a:xfrm>
        </p:grpSpPr>
        <p:grpSp>
          <p:nvGrpSpPr>
            <p:cNvPr id="37896" name="Group 10">
              <a:extLst>
                <a:ext uri="{FF2B5EF4-FFF2-40B4-BE49-F238E27FC236}">
                  <a16:creationId xmlns="" xmlns:a16="http://schemas.microsoft.com/office/drawing/2014/main" id="{F02DF0AA-552F-4A7F-A620-B0A40F1D9BE1}"/>
                </a:ext>
              </a:extLst>
            </p:cNvPr>
            <p:cNvGrpSpPr>
              <a:grpSpLocks/>
            </p:cNvGrpSpPr>
            <p:nvPr/>
          </p:nvGrpSpPr>
          <p:grpSpPr bwMode="auto">
            <a:xfrm>
              <a:off x="960" y="291"/>
              <a:ext cx="4656" cy="337"/>
              <a:chOff x="1296" y="720"/>
              <a:chExt cx="4224" cy="324"/>
            </a:xfrm>
          </p:grpSpPr>
          <p:sp>
            <p:nvSpPr>
              <p:cNvPr id="37898" name="Text Box 11">
                <a:extLst>
                  <a:ext uri="{FF2B5EF4-FFF2-40B4-BE49-F238E27FC236}">
                    <a16:creationId xmlns="" xmlns:a16="http://schemas.microsoft.com/office/drawing/2014/main" id="{AC2E0717-7C50-498C-8BD8-CDD2ED7E91A8}"/>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endParaRPr lang="en-US" altLang="en-US" sz="1600" b="1">
                  <a:solidFill>
                    <a:srgbClr val="D99821"/>
                  </a:solidFill>
                </a:endParaRPr>
              </a:p>
            </p:txBody>
          </p:sp>
          <p:sp>
            <p:nvSpPr>
              <p:cNvPr id="37899" name="Line 12">
                <a:extLst>
                  <a:ext uri="{FF2B5EF4-FFF2-40B4-BE49-F238E27FC236}">
                    <a16:creationId xmlns="" xmlns:a16="http://schemas.microsoft.com/office/drawing/2014/main" id="{4319CCD5-4565-4B93-8910-F90CF4D3D4E7}"/>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37897" name="Rectangle 13">
              <a:extLst>
                <a:ext uri="{FF2B5EF4-FFF2-40B4-BE49-F238E27FC236}">
                  <a16:creationId xmlns="" xmlns:a16="http://schemas.microsoft.com/office/drawing/2014/main" id="{326F67F6-4831-425E-AC99-8CF2D2A1D16D}"/>
                </a:ext>
              </a:extLst>
            </p:cNvPr>
            <p:cNvSpPr>
              <a:spLocks noChangeArrowheads="1"/>
            </p:cNvSpPr>
            <p:nvPr/>
          </p:nvSpPr>
          <p:spPr bwMode="auto">
            <a:xfrm>
              <a:off x="2016" y="288"/>
              <a:ext cx="3369" cy="240"/>
            </a:xfrm>
            <a:prstGeom prst="rect">
              <a:avLst/>
            </a:prstGeom>
            <a:solidFill>
              <a:srgbClr val="FCD36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9611" tIns="44806" rIns="89611" bIns="44806" anchor="ctr"/>
            <a:lstStyle>
              <a:lvl1pPr defTabSz="7540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754063">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754063">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75406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754063">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800" b="1" dirty="0"/>
                <a:t>Murabaha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 xmlns:a16="http://schemas.microsoft.com/office/drawing/2014/main" id="{AEE5C5B6-E357-43EB-85BB-5CCF3CCE92F7}"/>
              </a:ext>
            </a:extLst>
          </p:cNvPr>
          <p:cNvSpPr txBox="1">
            <a:spLocks noChangeArrowheads="1"/>
          </p:cNvSpPr>
          <p:nvPr/>
        </p:nvSpPr>
        <p:spPr bwMode="auto">
          <a:xfrm>
            <a:off x="0" y="1143000"/>
            <a:ext cx="8934994" cy="4343400"/>
          </a:xfrm>
          <a:prstGeom prst="rect">
            <a:avLst/>
          </a:prstGeom>
          <a:noFill/>
          <a:ln w="9525">
            <a:noFill/>
            <a:miter lim="800000"/>
            <a:headEnd/>
            <a:tailEnd/>
          </a:ln>
          <a:effectLst/>
        </p:spPr>
        <p:txBody>
          <a:bodyPr/>
          <a:lstStyle/>
          <a:p>
            <a:pPr algn="just">
              <a:lnSpc>
                <a:spcPct val="150000"/>
              </a:lnSpc>
              <a:spcBef>
                <a:spcPct val="20000"/>
              </a:spcBef>
              <a:tabLst>
                <a:tab pos="290513" algn="l"/>
              </a:tabLst>
              <a:defRPr/>
            </a:pPr>
            <a:r>
              <a:rPr lang="en-US" sz="2800" dirty="0">
                <a:solidFill>
                  <a:srgbClr val="E6AF00"/>
                </a:solidFill>
                <a:latin typeface="Verdana" pitchFamily="34" charset="0"/>
                <a:ea typeface="+mn-ea"/>
              </a:rPr>
              <a:t>Penalty cannot be charged on delay in payment</a:t>
            </a:r>
          </a:p>
          <a:p>
            <a:pPr algn="just">
              <a:lnSpc>
                <a:spcPct val="150000"/>
              </a:lnSpc>
              <a:spcBef>
                <a:spcPct val="20000"/>
              </a:spcBef>
              <a:tabLst>
                <a:tab pos="290513" algn="l"/>
              </a:tabLst>
              <a:defRPr/>
            </a:pPr>
            <a:r>
              <a:rPr lang="en-US" sz="2400" u="sng" dirty="0" smtClean="0">
                <a:solidFill>
                  <a:schemeClr val="accent1">
                    <a:lumMod val="50000"/>
                  </a:schemeClr>
                </a:solidFill>
                <a:latin typeface="+mj-lt"/>
                <a:ea typeface="+mn-ea"/>
              </a:rPr>
              <a:t>Response</a:t>
            </a:r>
            <a:endParaRPr lang="en-US" sz="2400" u="sng" dirty="0">
              <a:solidFill>
                <a:schemeClr val="accent1">
                  <a:lumMod val="50000"/>
                </a:schemeClr>
              </a:solidFill>
              <a:latin typeface="+mj-lt"/>
              <a:ea typeface="+mn-ea"/>
            </a:endParaRPr>
          </a:p>
          <a:p>
            <a:pPr algn="just">
              <a:lnSpc>
                <a:spcPct val="150000"/>
              </a:lnSpc>
              <a:spcBef>
                <a:spcPct val="20000"/>
              </a:spcBef>
              <a:tabLst>
                <a:tab pos="290513" algn="l"/>
              </a:tabLst>
              <a:defRPr/>
            </a:pPr>
            <a:r>
              <a:rPr lang="en-US" sz="2400" dirty="0">
                <a:solidFill>
                  <a:schemeClr val="accent1">
                    <a:lumMod val="75000"/>
                  </a:schemeClr>
                </a:solidFill>
                <a:latin typeface="Verdana" pitchFamily="34" charset="0"/>
                <a:ea typeface="Verdana" pitchFamily="34" charset="0"/>
                <a:cs typeface="Verdana" pitchFamily="34" charset="0"/>
              </a:rPr>
              <a:t>Once the murabaha /lease rent has become due</a:t>
            </a:r>
          </a:p>
          <a:p>
            <a:pPr algn="just">
              <a:lnSpc>
                <a:spcPct val="150000"/>
              </a:lnSpc>
              <a:spcBef>
                <a:spcPct val="20000"/>
              </a:spcBef>
              <a:buFontTx/>
              <a:buChar char="•"/>
              <a:tabLst>
                <a:tab pos="290513" algn="l"/>
              </a:tabLst>
              <a:defRPr/>
            </a:pPr>
            <a:r>
              <a:rPr lang="en-US" sz="2400" dirty="0">
                <a:solidFill>
                  <a:schemeClr val="accent1">
                    <a:lumMod val="75000"/>
                  </a:schemeClr>
                </a:solidFill>
                <a:latin typeface="Verdana" pitchFamily="34" charset="0"/>
                <a:ea typeface="Verdana" pitchFamily="34" charset="0"/>
                <a:cs typeface="Verdana" pitchFamily="34" charset="0"/>
              </a:rPr>
              <a:t>  It is a loan payable by the client to the bank and is subject to all rules prescribed for debt.</a:t>
            </a:r>
          </a:p>
          <a:p>
            <a:pPr algn="just">
              <a:lnSpc>
                <a:spcPct val="150000"/>
              </a:lnSpc>
              <a:spcBef>
                <a:spcPct val="20000"/>
              </a:spcBef>
              <a:buFontTx/>
              <a:buChar char="•"/>
              <a:tabLst>
                <a:tab pos="290513" algn="l"/>
              </a:tabLst>
              <a:defRPr/>
            </a:pPr>
            <a:r>
              <a:rPr lang="en-US" sz="2400" dirty="0">
                <a:solidFill>
                  <a:schemeClr val="accent1">
                    <a:lumMod val="75000"/>
                  </a:schemeClr>
                </a:solidFill>
                <a:latin typeface="Verdana" pitchFamily="34" charset="0"/>
                <a:ea typeface="Verdana" pitchFamily="34" charset="0"/>
                <a:cs typeface="Verdana" pitchFamily="34" charset="0"/>
              </a:rPr>
              <a:t>The amount due cannot be increased to compensate for delay in payment. However, the client may be asked to pay a penalty (as charity) to the bank which the bank should deposit into a charity account.</a:t>
            </a:r>
          </a:p>
          <a:p>
            <a:pPr algn="just">
              <a:lnSpc>
                <a:spcPct val="150000"/>
              </a:lnSpc>
              <a:spcBef>
                <a:spcPct val="20000"/>
              </a:spcBef>
              <a:tabLst>
                <a:tab pos="290513" algn="l"/>
              </a:tabLst>
              <a:defRPr/>
            </a:pPr>
            <a:endParaRPr lang="en-US" dirty="0">
              <a:solidFill>
                <a:srgbClr val="000099"/>
              </a:solidFill>
              <a:latin typeface="Arial" charset="0"/>
              <a:ea typeface="+mn-ea"/>
            </a:endParaRPr>
          </a:p>
        </p:txBody>
      </p:sp>
      <p:grpSp>
        <p:nvGrpSpPr>
          <p:cNvPr id="39940" name="Group 6">
            <a:extLst>
              <a:ext uri="{FF2B5EF4-FFF2-40B4-BE49-F238E27FC236}">
                <a16:creationId xmlns="" xmlns:a16="http://schemas.microsoft.com/office/drawing/2014/main" id="{6CF6C3D6-DF7F-4461-B909-8CA41B468E03}"/>
              </a:ext>
            </a:extLst>
          </p:cNvPr>
          <p:cNvGrpSpPr>
            <a:grpSpLocks/>
          </p:cNvGrpSpPr>
          <p:nvPr/>
        </p:nvGrpSpPr>
        <p:grpSpPr bwMode="auto">
          <a:xfrm>
            <a:off x="1524000" y="457200"/>
            <a:ext cx="7391400" cy="533400"/>
            <a:chOff x="960" y="288"/>
            <a:chExt cx="4656" cy="336"/>
          </a:xfrm>
        </p:grpSpPr>
        <p:grpSp>
          <p:nvGrpSpPr>
            <p:cNvPr id="39941" name="Group 7">
              <a:extLst>
                <a:ext uri="{FF2B5EF4-FFF2-40B4-BE49-F238E27FC236}">
                  <a16:creationId xmlns="" xmlns:a16="http://schemas.microsoft.com/office/drawing/2014/main" id="{927730C5-DD5B-4D83-A7DD-11B60F7D8BD7}"/>
                </a:ext>
              </a:extLst>
            </p:cNvPr>
            <p:cNvGrpSpPr>
              <a:grpSpLocks/>
            </p:cNvGrpSpPr>
            <p:nvPr/>
          </p:nvGrpSpPr>
          <p:grpSpPr bwMode="auto">
            <a:xfrm>
              <a:off x="960" y="291"/>
              <a:ext cx="4656" cy="337"/>
              <a:chOff x="1296" y="720"/>
              <a:chExt cx="4224" cy="324"/>
            </a:xfrm>
          </p:grpSpPr>
          <p:sp>
            <p:nvSpPr>
              <p:cNvPr id="39943" name="Text Box 8">
                <a:extLst>
                  <a:ext uri="{FF2B5EF4-FFF2-40B4-BE49-F238E27FC236}">
                    <a16:creationId xmlns="" xmlns:a16="http://schemas.microsoft.com/office/drawing/2014/main" id="{409E11B1-2FAD-4D62-93BB-AB73B16F0416}"/>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endParaRPr lang="en-US" altLang="en-US" sz="1600" b="1">
                  <a:solidFill>
                    <a:srgbClr val="D99821"/>
                  </a:solidFill>
                </a:endParaRPr>
              </a:p>
            </p:txBody>
          </p:sp>
          <p:sp>
            <p:nvSpPr>
              <p:cNvPr id="39944" name="Line 9">
                <a:extLst>
                  <a:ext uri="{FF2B5EF4-FFF2-40B4-BE49-F238E27FC236}">
                    <a16:creationId xmlns="" xmlns:a16="http://schemas.microsoft.com/office/drawing/2014/main" id="{BB432926-1067-4A0F-AFDA-FD77B8E077E6}"/>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39942" name="Rectangle 10">
              <a:extLst>
                <a:ext uri="{FF2B5EF4-FFF2-40B4-BE49-F238E27FC236}">
                  <a16:creationId xmlns="" xmlns:a16="http://schemas.microsoft.com/office/drawing/2014/main" id="{B5E01AAA-6D9D-4ED6-BA57-34956AD60C16}"/>
                </a:ext>
              </a:extLst>
            </p:cNvPr>
            <p:cNvSpPr>
              <a:spLocks noChangeArrowheads="1"/>
            </p:cNvSpPr>
            <p:nvPr/>
          </p:nvSpPr>
          <p:spPr bwMode="auto">
            <a:xfrm>
              <a:off x="2016" y="288"/>
              <a:ext cx="3369" cy="240"/>
            </a:xfrm>
            <a:prstGeom prst="rect">
              <a:avLst/>
            </a:prstGeom>
            <a:solidFill>
              <a:srgbClr val="FCD36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9611" tIns="44806" rIns="89611" bIns="44806" anchor="ctr"/>
            <a:lstStyle>
              <a:lvl1pPr defTabSz="7540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754063">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754063">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75406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754063">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800" b="1"/>
                <a:t>Over due payment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
            <a:extLst>
              <a:ext uri="{FF2B5EF4-FFF2-40B4-BE49-F238E27FC236}">
                <a16:creationId xmlns="" xmlns:a16="http://schemas.microsoft.com/office/drawing/2014/main" id="{7B68531D-9E3F-47E4-AF2C-B36275BDB66F}"/>
              </a:ext>
            </a:extLst>
          </p:cNvPr>
          <p:cNvGrpSpPr>
            <a:grpSpLocks/>
          </p:cNvGrpSpPr>
          <p:nvPr/>
        </p:nvGrpSpPr>
        <p:grpSpPr bwMode="auto">
          <a:xfrm>
            <a:off x="1524000" y="457200"/>
            <a:ext cx="7391400" cy="533400"/>
            <a:chOff x="960" y="288"/>
            <a:chExt cx="4656" cy="336"/>
          </a:xfrm>
        </p:grpSpPr>
        <p:grpSp>
          <p:nvGrpSpPr>
            <p:cNvPr id="40964" name="Group 4">
              <a:extLst>
                <a:ext uri="{FF2B5EF4-FFF2-40B4-BE49-F238E27FC236}">
                  <a16:creationId xmlns="" xmlns:a16="http://schemas.microsoft.com/office/drawing/2014/main" id="{F26EC795-59D1-44BE-A446-CD8A84E6C7E8}"/>
                </a:ext>
              </a:extLst>
            </p:cNvPr>
            <p:cNvGrpSpPr>
              <a:grpSpLocks/>
            </p:cNvGrpSpPr>
            <p:nvPr/>
          </p:nvGrpSpPr>
          <p:grpSpPr bwMode="auto">
            <a:xfrm>
              <a:off x="960" y="291"/>
              <a:ext cx="4656" cy="337"/>
              <a:chOff x="1296" y="720"/>
              <a:chExt cx="4224" cy="324"/>
            </a:xfrm>
          </p:grpSpPr>
          <p:sp>
            <p:nvSpPr>
              <p:cNvPr id="40966" name="Text Box 5">
                <a:extLst>
                  <a:ext uri="{FF2B5EF4-FFF2-40B4-BE49-F238E27FC236}">
                    <a16:creationId xmlns="" xmlns:a16="http://schemas.microsoft.com/office/drawing/2014/main" id="{B7D21ECD-4027-4D40-93B6-F07AA10E7324}"/>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endParaRPr lang="en-US" altLang="en-US" sz="1600" b="1">
                  <a:solidFill>
                    <a:srgbClr val="D99821"/>
                  </a:solidFill>
                </a:endParaRPr>
              </a:p>
            </p:txBody>
          </p:sp>
          <p:sp>
            <p:nvSpPr>
              <p:cNvPr id="40967" name="Line 6">
                <a:extLst>
                  <a:ext uri="{FF2B5EF4-FFF2-40B4-BE49-F238E27FC236}">
                    <a16:creationId xmlns="" xmlns:a16="http://schemas.microsoft.com/office/drawing/2014/main" id="{FA54D331-70E9-44EA-BB21-3EF6F717A4D2}"/>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40965" name="Rectangle 7">
              <a:extLst>
                <a:ext uri="{FF2B5EF4-FFF2-40B4-BE49-F238E27FC236}">
                  <a16:creationId xmlns="" xmlns:a16="http://schemas.microsoft.com/office/drawing/2014/main" id="{F8C81BEC-4D27-4403-A537-6F32FB8E8CC2}"/>
                </a:ext>
              </a:extLst>
            </p:cNvPr>
            <p:cNvSpPr>
              <a:spLocks noChangeArrowheads="1"/>
            </p:cNvSpPr>
            <p:nvPr/>
          </p:nvSpPr>
          <p:spPr bwMode="auto">
            <a:xfrm>
              <a:off x="2016" y="288"/>
              <a:ext cx="3369" cy="240"/>
            </a:xfrm>
            <a:prstGeom prst="rect">
              <a:avLst/>
            </a:prstGeom>
            <a:solidFill>
              <a:srgbClr val="FCD36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9611" tIns="44806" rIns="89611" bIns="44806" anchor="ctr"/>
            <a:lstStyle>
              <a:lvl1pPr defTabSz="7540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754063">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754063">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75406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754063">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
                  <a:srgbClr val="0000FF"/>
                </a:buClr>
                <a:buSzTx/>
                <a:buFontTx/>
                <a:buNone/>
              </a:pPr>
              <a:r>
                <a:rPr lang="en-US" altLang="en-US" sz="2800" b="1"/>
                <a:t>Clearing Doubts</a:t>
              </a:r>
            </a:p>
          </p:txBody>
        </p:sp>
      </p:grpSp>
      <p:sp>
        <p:nvSpPr>
          <p:cNvPr id="7" name="Rectangle 9">
            <a:extLst>
              <a:ext uri="{FF2B5EF4-FFF2-40B4-BE49-F238E27FC236}">
                <a16:creationId xmlns="" xmlns:a16="http://schemas.microsoft.com/office/drawing/2014/main" id="{33302EDB-F8FB-4E45-95DB-C0AF20B6A310}"/>
              </a:ext>
            </a:extLst>
          </p:cNvPr>
          <p:cNvSpPr txBox="1">
            <a:spLocks noChangeArrowheads="1"/>
          </p:cNvSpPr>
          <p:nvPr/>
        </p:nvSpPr>
        <p:spPr bwMode="auto">
          <a:xfrm>
            <a:off x="533400" y="1676400"/>
            <a:ext cx="8305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396875">
              <a:spcBef>
                <a:spcPct val="20000"/>
              </a:spcBef>
              <a:buClr>
                <a:schemeClr val="bg2"/>
              </a:buClr>
              <a:buSzPct val="75000"/>
              <a:buFont typeface="Wingdings" panose="05000000000000000000" pitchFamily="2" charset="2"/>
              <a:buChar char="n"/>
              <a:tabLst>
                <a:tab pos="6270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6270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6270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6270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6270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6270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6270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6270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627063"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50000"/>
              </a:spcBef>
              <a:buFontTx/>
              <a:buNone/>
            </a:pPr>
            <a:r>
              <a:rPr lang="en-US" altLang="en-US" sz="2400" b="1" dirty="0">
                <a:solidFill>
                  <a:srgbClr val="000099"/>
                </a:solidFill>
                <a:latin typeface="Verdana" panose="020B0604030504040204" pitchFamily="34" charset="0"/>
              </a:rPr>
              <a:t> </a:t>
            </a:r>
            <a:r>
              <a:rPr lang="ja-JP" altLang="en-US" sz="2800">
                <a:solidFill>
                  <a:srgbClr val="CC9900"/>
                </a:solidFill>
                <a:latin typeface="Verdana" panose="020B0604030504040204" pitchFamily="34" charset="0"/>
              </a:rPr>
              <a:t>“</a:t>
            </a:r>
            <a:r>
              <a:rPr lang="en-US" altLang="ja-JP" sz="2800" dirty="0" smtClean="0">
                <a:solidFill>
                  <a:srgbClr val="CC9900"/>
                </a:solidFill>
                <a:latin typeface="+mj-lt"/>
              </a:rPr>
              <a:t>Riba as </a:t>
            </a:r>
            <a:r>
              <a:rPr lang="en-US" altLang="ja-JP" sz="2800" dirty="0">
                <a:solidFill>
                  <a:srgbClr val="CC9900"/>
                </a:solidFill>
                <a:latin typeface="+mj-lt"/>
              </a:rPr>
              <a:t>practiced during the days </a:t>
            </a:r>
            <a:r>
              <a:rPr lang="en-US" altLang="ja-JP" sz="2800" dirty="0" smtClean="0">
                <a:solidFill>
                  <a:srgbClr val="CC9900"/>
                </a:solidFill>
                <a:latin typeface="+mj-lt"/>
              </a:rPr>
              <a:t>of the   </a:t>
            </a:r>
            <a:r>
              <a:rPr lang="en-US" altLang="ja-JP" sz="2800" dirty="0">
                <a:solidFill>
                  <a:srgbClr val="CC9900"/>
                </a:solidFill>
                <a:latin typeface="+mj-lt"/>
              </a:rPr>
              <a:t>Prophet (SAW) was only usury</a:t>
            </a:r>
            <a:r>
              <a:rPr lang="ja-JP" altLang="en-US" sz="2800">
                <a:solidFill>
                  <a:srgbClr val="CC9900"/>
                </a:solidFill>
                <a:latin typeface="+mj-lt"/>
              </a:rPr>
              <a:t>”</a:t>
            </a:r>
            <a:r>
              <a:rPr lang="en-US" altLang="ja-JP" sz="2800" b="1" dirty="0">
                <a:solidFill>
                  <a:srgbClr val="000099"/>
                </a:solidFill>
                <a:latin typeface="+mj-lt"/>
              </a:rPr>
              <a:t> </a:t>
            </a:r>
          </a:p>
          <a:p>
            <a:pPr algn="just">
              <a:lnSpc>
                <a:spcPct val="90000"/>
              </a:lnSpc>
              <a:spcBef>
                <a:spcPct val="50000"/>
              </a:spcBef>
            </a:pPr>
            <a:r>
              <a:rPr lang="en-US" altLang="en-US" sz="2400" dirty="0">
                <a:solidFill>
                  <a:schemeClr val="accent1">
                    <a:lumMod val="50000"/>
                  </a:schemeClr>
                </a:solidFill>
                <a:latin typeface="+mj-lt"/>
              </a:rPr>
              <a:t>Islam when prohibiting something does not only prohibit the prevalent form, but all forms that might erupt in future.  The changed state does not change the ruling. </a:t>
            </a:r>
          </a:p>
          <a:p>
            <a:pPr algn="just">
              <a:lnSpc>
                <a:spcPct val="90000"/>
              </a:lnSpc>
              <a:spcBef>
                <a:spcPct val="50000"/>
              </a:spcBef>
            </a:pPr>
            <a:r>
              <a:rPr lang="en-US" altLang="en-US" sz="2400" dirty="0">
                <a:solidFill>
                  <a:schemeClr val="accent1">
                    <a:lumMod val="50000"/>
                  </a:schemeClr>
                </a:solidFill>
                <a:latin typeface="+mj-lt"/>
              </a:rPr>
              <a:t>E.g. Liquor, Pork, Corruption/Immorality:  Today</a:t>
            </a:r>
            <a:r>
              <a:rPr lang="ja-JP" altLang="en-US" sz="2400">
                <a:solidFill>
                  <a:schemeClr val="accent1">
                    <a:lumMod val="50000"/>
                  </a:schemeClr>
                </a:solidFill>
                <a:latin typeface="+mj-lt"/>
              </a:rPr>
              <a:t>’</a:t>
            </a:r>
            <a:r>
              <a:rPr lang="en-US" altLang="ja-JP" sz="2400" dirty="0">
                <a:solidFill>
                  <a:schemeClr val="accent1">
                    <a:lumMod val="50000"/>
                  </a:schemeClr>
                </a:solidFill>
                <a:latin typeface="+mj-lt"/>
              </a:rPr>
              <a:t>s modern and sophisticated form do not change their rulings.</a:t>
            </a:r>
          </a:p>
          <a:p>
            <a:pPr algn="just">
              <a:lnSpc>
                <a:spcPct val="90000"/>
              </a:lnSpc>
              <a:spcBef>
                <a:spcPct val="50000"/>
              </a:spcBef>
            </a:pPr>
            <a:r>
              <a:rPr lang="en-US" altLang="en-US" sz="2400" dirty="0">
                <a:solidFill>
                  <a:schemeClr val="accent1">
                    <a:lumMod val="50000"/>
                  </a:schemeClr>
                </a:solidFill>
                <a:latin typeface="+mj-lt"/>
              </a:rPr>
              <a:t>The same applies to interest.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00990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0099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00990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00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557348" y="593569"/>
            <a:ext cx="8280400" cy="579438"/>
            <a:chOff x="352" y="720"/>
            <a:chExt cx="5216" cy="365"/>
          </a:xfrm>
        </p:grpSpPr>
        <p:sp>
          <p:nvSpPr>
            <p:cNvPr id="16388" name="Text Box 3"/>
            <p:cNvSpPr txBox="1">
              <a:spLocks noChangeArrowheads="1"/>
            </p:cNvSpPr>
            <p:nvPr/>
          </p:nvSpPr>
          <p:spPr bwMode="auto">
            <a:xfrm>
              <a:off x="352" y="720"/>
              <a:ext cx="3146" cy="365"/>
            </a:xfrm>
            <a:prstGeom prst="rect">
              <a:avLst/>
            </a:prstGeom>
            <a:noFill/>
            <a:ln w="9525">
              <a:noFill/>
              <a:miter lim="800000"/>
              <a:headEnd/>
              <a:tailEnd/>
            </a:ln>
          </p:spPr>
          <p:txBody>
            <a:bodyPr>
              <a:spAutoFit/>
            </a:bodyPr>
            <a:lstStyle/>
            <a:p>
              <a:pPr eaLnBrk="1" hangingPunct="1"/>
              <a:r>
                <a:rPr lang="en-US" sz="3200" b="1" dirty="0">
                  <a:solidFill>
                    <a:srgbClr val="D99821"/>
                  </a:solidFill>
                  <a:latin typeface="Verdana" pitchFamily="34" charset="0"/>
                </a:rPr>
                <a:t>Outline</a:t>
              </a:r>
            </a:p>
          </p:txBody>
        </p:sp>
        <p:sp>
          <p:nvSpPr>
            <p:cNvPr id="16389" name="Line 4"/>
            <p:cNvSpPr>
              <a:spLocks noChangeShapeType="1"/>
            </p:cNvSpPr>
            <p:nvPr/>
          </p:nvSpPr>
          <p:spPr bwMode="auto">
            <a:xfrm>
              <a:off x="384" y="1042"/>
              <a:ext cx="5184" cy="0"/>
            </a:xfrm>
            <a:prstGeom prst="line">
              <a:avLst/>
            </a:prstGeom>
            <a:noFill/>
            <a:ln w="9525">
              <a:solidFill>
                <a:srgbClr val="003399"/>
              </a:solidFill>
              <a:round/>
              <a:headEnd/>
              <a:tailEnd/>
            </a:ln>
          </p:spPr>
          <p:txBody>
            <a:bodyPr/>
            <a:lstStyle/>
            <a:p>
              <a:endParaRPr lang="en-US"/>
            </a:p>
          </p:txBody>
        </p:sp>
      </p:grpSp>
      <p:sp>
        <p:nvSpPr>
          <p:cNvPr id="227333" name="Text Box 5"/>
          <p:cNvSpPr txBox="1">
            <a:spLocks noChangeArrowheads="1"/>
          </p:cNvSpPr>
          <p:nvPr/>
        </p:nvSpPr>
        <p:spPr bwMode="auto">
          <a:xfrm>
            <a:off x="508000" y="1265238"/>
            <a:ext cx="8636000" cy="5216231"/>
          </a:xfrm>
          <a:prstGeom prst="rect">
            <a:avLst/>
          </a:prstGeom>
          <a:noFill/>
          <a:ln w="9525">
            <a:noFill/>
            <a:miter lim="800000"/>
            <a:headEnd/>
            <a:tailEnd/>
          </a:ln>
        </p:spPr>
        <p:txBody>
          <a:bodyPr/>
          <a:lstStyle/>
          <a:p>
            <a:pPr marL="342900" indent="-342900" eaLnBrk="1" hangingPunct="1">
              <a:spcBef>
                <a:spcPct val="50000"/>
              </a:spcBef>
              <a:buFontTx/>
              <a:buChar char="•"/>
            </a:pPr>
            <a:r>
              <a:rPr lang="en-US" sz="2400" dirty="0">
                <a:solidFill>
                  <a:srgbClr val="000099"/>
                </a:solidFill>
                <a:latin typeface="Verdana" pitchFamily="34" charset="0"/>
              </a:rPr>
              <a:t>Overview</a:t>
            </a:r>
          </a:p>
          <a:p>
            <a:pPr marL="342900" indent="-342900" eaLnBrk="1" hangingPunct="1">
              <a:spcBef>
                <a:spcPct val="50000"/>
              </a:spcBef>
              <a:buFontTx/>
              <a:buChar char="•"/>
            </a:pPr>
            <a:r>
              <a:rPr lang="en-US" sz="2400" dirty="0">
                <a:solidFill>
                  <a:srgbClr val="000099"/>
                </a:solidFill>
                <a:latin typeface="Verdana" pitchFamily="34" charset="0"/>
              </a:rPr>
              <a:t>How does a bank function?</a:t>
            </a:r>
          </a:p>
          <a:p>
            <a:pPr marL="342900" indent="-342900" eaLnBrk="1" hangingPunct="1">
              <a:spcBef>
                <a:spcPct val="50000"/>
              </a:spcBef>
              <a:buFontTx/>
              <a:buChar char="•"/>
            </a:pPr>
            <a:r>
              <a:rPr lang="en-US" sz="2400" dirty="0">
                <a:solidFill>
                  <a:srgbClr val="000099"/>
                </a:solidFill>
                <a:latin typeface="Verdana" pitchFamily="34" charset="0"/>
                <a:cs typeface="Times New Roman" pitchFamily="18" charset="0"/>
              </a:rPr>
              <a:t>Why is there a need for Islamic Banking?</a:t>
            </a:r>
          </a:p>
          <a:p>
            <a:pPr marL="342900" indent="-342900" eaLnBrk="1" hangingPunct="1">
              <a:spcBef>
                <a:spcPct val="50000"/>
              </a:spcBef>
              <a:buFontTx/>
              <a:buChar char="•"/>
            </a:pPr>
            <a:r>
              <a:rPr lang="en-US" sz="2400" dirty="0">
                <a:solidFill>
                  <a:srgbClr val="000099"/>
                </a:solidFill>
                <a:latin typeface="Verdana" pitchFamily="34" charset="0"/>
                <a:cs typeface="Times New Roman" pitchFamily="18" charset="0"/>
              </a:rPr>
              <a:t>Definition of Riba </a:t>
            </a:r>
          </a:p>
          <a:p>
            <a:pPr marL="342900" indent="-342900" eaLnBrk="1" hangingPunct="1">
              <a:spcBef>
                <a:spcPct val="50000"/>
              </a:spcBef>
              <a:buFontTx/>
              <a:buChar char="•"/>
            </a:pPr>
            <a:r>
              <a:rPr lang="en-US" sz="2400" dirty="0">
                <a:solidFill>
                  <a:srgbClr val="000099"/>
                </a:solidFill>
                <a:latin typeface="Verdana" pitchFamily="34" charset="0"/>
                <a:cs typeface="Times New Roman" pitchFamily="18" charset="0"/>
              </a:rPr>
              <a:t>What Islamic banking cannot do</a:t>
            </a:r>
          </a:p>
          <a:p>
            <a:pPr marL="342900" indent="-342900" eaLnBrk="1" hangingPunct="1">
              <a:spcBef>
                <a:spcPct val="50000"/>
              </a:spcBef>
              <a:buFontTx/>
              <a:buChar char="•"/>
            </a:pPr>
            <a:r>
              <a:rPr lang="en-US" sz="2400" dirty="0">
                <a:solidFill>
                  <a:srgbClr val="000099"/>
                </a:solidFill>
                <a:latin typeface="Verdana" pitchFamily="34" charset="0"/>
                <a:cs typeface="Times New Roman" pitchFamily="18" charset="0"/>
              </a:rPr>
              <a:t>How do Islamic bank make profit</a:t>
            </a:r>
          </a:p>
          <a:p>
            <a:pPr marL="342900" indent="-342900" eaLnBrk="1" hangingPunct="1">
              <a:spcBef>
                <a:spcPct val="50000"/>
              </a:spcBef>
              <a:buFontTx/>
              <a:buChar char="•"/>
            </a:pPr>
            <a:r>
              <a:rPr lang="en-US" sz="2400" dirty="0">
                <a:solidFill>
                  <a:srgbClr val="000099"/>
                </a:solidFill>
                <a:latin typeface="Verdana" pitchFamily="34" charset="0"/>
                <a:cs typeface="Times New Roman" pitchFamily="18" charset="0"/>
              </a:rPr>
              <a:t>What distinguish Islamic and Conventional bank</a:t>
            </a:r>
          </a:p>
          <a:p>
            <a:pPr marL="342900" indent="-342900" eaLnBrk="1" hangingPunct="1">
              <a:spcBef>
                <a:spcPct val="50000"/>
              </a:spcBef>
              <a:buFontTx/>
              <a:buChar char="•"/>
            </a:pPr>
            <a:r>
              <a:rPr lang="en-US" sz="2400" dirty="0">
                <a:solidFill>
                  <a:srgbClr val="000099"/>
                </a:solidFill>
                <a:latin typeface="Verdana" pitchFamily="34" charset="0"/>
                <a:cs typeface="Times New Roman" pitchFamily="18" charset="0"/>
              </a:rPr>
              <a:t>Clearing misconceptions</a:t>
            </a:r>
          </a:p>
          <a:p>
            <a:pPr marL="342900" indent="-342900" eaLnBrk="1" hangingPunct="1">
              <a:spcBef>
                <a:spcPct val="50000"/>
              </a:spcBef>
              <a:buFontTx/>
              <a:buChar char="•"/>
            </a:pPr>
            <a:endParaRPr lang="en-US" sz="2400" dirty="0">
              <a:solidFill>
                <a:srgbClr val="000099"/>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
            <a:extLst>
              <a:ext uri="{FF2B5EF4-FFF2-40B4-BE49-F238E27FC236}">
                <a16:creationId xmlns="" xmlns:a16="http://schemas.microsoft.com/office/drawing/2014/main" id="{FF5A3971-846D-46B9-A1F8-75F9A52392EC}"/>
              </a:ext>
            </a:extLst>
          </p:cNvPr>
          <p:cNvGrpSpPr>
            <a:grpSpLocks/>
          </p:cNvGrpSpPr>
          <p:nvPr/>
        </p:nvGrpSpPr>
        <p:grpSpPr bwMode="auto">
          <a:xfrm>
            <a:off x="1524000" y="457200"/>
            <a:ext cx="7391400" cy="533400"/>
            <a:chOff x="960" y="288"/>
            <a:chExt cx="4656" cy="336"/>
          </a:xfrm>
        </p:grpSpPr>
        <p:grpSp>
          <p:nvGrpSpPr>
            <p:cNvPr id="41988" name="Group 4">
              <a:extLst>
                <a:ext uri="{FF2B5EF4-FFF2-40B4-BE49-F238E27FC236}">
                  <a16:creationId xmlns="" xmlns:a16="http://schemas.microsoft.com/office/drawing/2014/main" id="{0F78597D-A361-4FEE-B651-D52A5B14CCA3}"/>
                </a:ext>
              </a:extLst>
            </p:cNvPr>
            <p:cNvGrpSpPr>
              <a:grpSpLocks/>
            </p:cNvGrpSpPr>
            <p:nvPr/>
          </p:nvGrpSpPr>
          <p:grpSpPr bwMode="auto">
            <a:xfrm>
              <a:off x="960" y="291"/>
              <a:ext cx="4656" cy="337"/>
              <a:chOff x="1296" y="720"/>
              <a:chExt cx="4224" cy="324"/>
            </a:xfrm>
          </p:grpSpPr>
          <p:sp>
            <p:nvSpPr>
              <p:cNvPr id="41990" name="Text Box 5">
                <a:extLst>
                  <a:ext uri="{FF2B5EF4-FFF2-40B4-BE49-F238E27FC236}">
                    <a16:creationId xmlns="" xmlns:a16="http://schemas.microsoft.com/office/drawing/2014/main" id="{7C368850-E0DF-4889-95B5-4E4387F31B1B}"/>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endParaRPr lang="en-US" altLang="en-US" sz="1600" b="1">
                  <a:solidFill>
                    <a:srgbClr val="D99821"/>
                  </a:solidFill>
                </a:endParaRPr>
              </a:p>
            </p:txBody>
          </p:sp>
          <p:sp>
            <p:nvSpPr>
              <p:cNvPr id="41991" name="Line 6">
                <a:extLst>
                  <a:ext uri="{FF2B5EF4-FFF2-40B4-BE49-F238E27FC236}">
                    <a16:creationId xmlns="" xmlns:a16="http://schemas.microsoft.com/office/drawing/2014/main" id="{B733C381-2CE1-4517-8EBA-E40D9638819E}"/>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41989" name="Rectangle 7">
              <a:extLst>
                <a:ext uri="{FF2B5EF4-FFF2-40B4-BE49-F238E27FC236}">
                  <a16:creationId xmlns="" xmlns:a16="http://schemas.microsoft.com/office/drawing/2014/main" id="{BE7F5E2B-BB86-4AD3-8222-F1E1EDD2D03D}"/>
                </a:ext>
              </a:extLst>
            </p:cNvPr>
            <p:cNvSpPr>
              <a:spLocks noChangeArrowheads="1"/>
            </p:cNvSpPr>
            <p:nvPr/>
          </p:nvSpPr>
          <p:spPr bwMode="auto">
            <a:xfrm>
              <a:off x="2016" y="288"/>
              <a:ext cx="3369" cy="240"/>
            </a:xfrm>
            <a:prstGeom prst="rect">
              <a:avLst/>
            </a:prstGeom>
            <a:solidFill>
              <a:srgbClr val="FCD36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9611" tIns="44806" rIns="89611" bIns="44806" anchor="ctr"/>
            <a:lstStyle>
              <a:lvl1pPr defTabSz="7540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754063">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754063">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75406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754063">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
                  <a:srgbClr val="0000FF"/>
                </a:buClr>
                <a:buSzTx/>
                <a:buFontTx/>
                <a:buNone/>
              </a:pPr>
              <a:r>
                <a:rPr lang="en-US" altLang="en-US" sz="2800" b="1"/>
                <a:t>Clearing Doubts</a:t>
              </a:r>
            </a:p>
          </p:txBody>
        </p:sp>
      </p:grpSp>
      <p:sp>
        <p:nvSpPr>
          <p:cNvPr id="7" name="Rectangle 9">
            <a:extLst>
              <a:ext uri="{FF2B5EF4-FFF2-40B4-BE49-F238E27FC236}">
                <a16:creationId xmlns="" xmlns:a16="http://schemas.microsoft.com/office/drawing/2014/main" id="{E754B36B-7CB7-4F9D-AC8C-B1D641E0FB12}"/>
              </a:ext>
            </a:extLst>
          </p:cNvPr>
          <p:cNvSpPr txBox="1">
            <a:spLocks noChangeArrowheads="1"/>
          </p:cNvSpPr>
          <p:nvPr/>
        </p:nvSpPr>
        <p:spPr bwMode="auto">
          <a:xfrm>
            <a:off x="457200" y="1371600"/>
            <a:ext cx="8305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tabLst>
                <a:tab pos="635000" algn="l"/>
              </a:tabLst>
              <a:defRPr sz="3200">
                <a:solidFill>
                  <a:schemeClr val="tx1"/>
                </a:solidFill>
                <a:latin typeface="Arial" panose="020B0604020202020204" pitchFamily="34" charset="0"/>
                <a:ea typeface="MS PGothic" panose="020B0600070205080204" pitchFamily="34" charset="-128"/>
              </a:defRPr>
            </a:lvl1pPr>
            <a:lvl2pPr marL="635000" indent="-520700">
              <a:spcBef>
                <a:spcPct val="20000"/>
              </a:spcBef>
              <a:buClr>
                <a:schemeClr val="accent2"/>
              </a:buClr>
              <a:buSzPct val="80000"/>
              <a:buFont typeface="Wingdings" panose="05000000000000000000" pitchFamily="2" charset="2"/>
              <a:buChar char="¨"/>
              <a:tabLst>
                <a:tab pos="635000"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635000"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635000"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635000"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635000"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635000"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635000"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635000" algn="l"/>
              </a:tabLst>
              <a:defRPr sz="2000">
                <a:solidFill>
                  <a:schemeClr val="tx1"/>
                </a:solidFill>
                <a:latin typeface="Arial" panose="020B0604020202020204" pitchFamily="34" charset="0"/>
                <a:ea typeface="MS PGothic" panose="020B0600070205080204" pitchFamily="34" charset="-128"/>
              </a:defRPr>
            </a:lvl9pPr>
          </a:lstStyle>
          <a:p>
            <a:pPr algn="just">
              <a:lnSpc>
                <a:spcPct val="110000"/>
              </a:lnSpc>
              <a:buFontTx/>
              <a:buNone/>
            </a:pPr>
            <a:r>
              <a:rPr lang="en-US" altLang="en-US" sz="2400" b="1" dirty="0">
                <a:solidFill>
                  <a:srgbClr val="000099"/>
                </a:solidFill>
              </a:rPr>
              <a:t> </a:t>
            </a:r>
            <a:r>
              <a:rPr lang="en-US" altLang="en-US" sz="2400" dirty="0">
                <a:solidFill>
                  <a:srgbClr val="000099"/>
                </a:solidFill>
              </a:rPr>
              <a:t> 	</a:t>
            </a:r>
            <a:r>
              <a:rPr lang="ja-JP" altLang="en-US" sz="2800">
                <a:solidFill>
                  <a:srgbClr val="CC9900"/>
                </a:solidFill>
                <a:latin typeface="Verdana" panose="020B0604030504040204" pitchFamily="34" charset="0"/>
              </a:rPr>
              <a:t>“</a:t>
            </a:r>
            <a:r>
              <a:rPr lang="en-US" altLang="ja-JP" sz="2800" dirty="0">
                <a:solidFill>
                  <a:srgbClr val="CC9900"/>
                </a:solidFill>
                <a:latin typeface="Verdana" panose="020B0604030504040204" pitchFamily="34" charset="0"/>
              </a:rPr>
              <a:t>Commercial interest did not exist in the 	 days of Prophet  (SAW).</a:t>
            </a:r>
            <a:r>
              <a:rPr lang="ja-JP" altLang="en-US" sz="2800">
                <a:solidFill>
                  <a:srgbClr val="CC9900"/>
                </a:solidFill>
                <a:latin typeface="Verdana" panose="020B0604030504040204" pitchFamily="34" charset="0"/>
              </a:rPr>
              <a:t>”</a:t>
            </a:r>
            <a:r>
              <a:rPr lang="en-US" altLang="ja-JP" sz="2800" dirty="0">
                <a:solidFill>
                  <a:srgbClr val="CC9900"/>
                </a:solidFill>
                <a:latin typeface="Verdana" panose="020B0604030504040204" pitchFamily="34" charset="0"/>
              </a:rPr>
              <a:t> </a:t>
            </a:r>
          </a:p>
          <a:p>
            <a:pPr lvl="1" algn="just">
              <a:lnSpc>
                <a:spcPct val="110000"/>
              </a:lnSpc>
              <a:buFont typeface="Wingdings" pitchFamily="2" charset="2"/>
              <a:buChar char="§"/>
            </a:pPr>
            <a:r>
              <a:rPr lang="en-US" altLang="en-US" sz="2400" dirty="0">
                <a:solidFill>
                  <a:schemeClr val="accent1">
                    <a:lumMod val="50000"/>
                  </a:schemeClr>
                </a:solidFill>
              </a:rPr>
              <a:t>This claim is incorrect as both forms of interest existed in Islamic and pre Islamic history.  Some examples: </a:t>
            </a:r>
          </a:p>
          <a:p>
            <a:pPr lvl="1" algn="just">
              <a:lnSpc>
                <a:spcPct val="110000"/>
              </a:lnSpc>
              <a:buFont typeface="Wingdings" pitchFamily="2" charset="2"/>
              <a:buChar char="§"/>
            </a:pPr>
            <a:r>
              <a:rPr lang="en-US" altLang="en-US" sz="2400" dirty="0">
                <a:solidFill>
                  <a:schemeClr val="accent1">
                    <a:lumMod val="50000"/>
                  </a:schemeClr>
                </a:solidFill>
              </a:rPr>
              <a:t>The tribe of Thaqeef advanced cash as well as commodities on interest to the natives of Taif, the tribe of Mughairah and the business community of  Makkah.</a:t>
            </a:r>
          </a:p>
          <a:p>
            <a:pPr lvl="1" algn="just">
              <a:lnSpc>
                <a:spcPct val="110000"/>
              </a:lnSpc>
              <a:buFont typeface="Wingdings" pitchFamily="2" charset="2"/>
              <a:buChar char="§"/>
            </a:pPr>
            <a:r>
              <a:rPr lang="en-US" altLang="en-US" sz="2400" dirty="0">
                <a:solidFill>
                  <a:schemeClr val="accent1">
                    <a:lumMod val="50000"/>
                  </a:schemeClr>
                </a:solidFill>
              </a:rPr>
              <a:t> H.Abbas and H. Khalid bin Waleed (RA) formed a company with joint capital whose prime business was cash advancement on interest.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00990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0099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00990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00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a:extLst>
              <a:ext uri="{FF2B5EF4-FFF2-40B4-BE49-F238E27FC236}">
                <a16:creationId xmlns="" xmlns:a16="http://schemas.microsoft.com/office/drawing/2014/main" id="{026D8DAD-AD9B-43E1-929A-B2EC1AAE21D9}"/>
              </a:ext>
            </a:extLst>
          </p:cNvPr>
          <p:cNvGrpSpPr>
            <a:grpSpLocks/>
          </p:cNvGrpSpPr>
          <p:nvPr/>
        </p:nvGrpSpPr>
        <p:grpSpPr bwMode="auto">
          <a:xfrm>
            <a:off x="381000" y="1676400"/>
            <a:ext cx="8534400" cy="4800600"/>
            <a:chOff x="240" y="960"/>
            <a:chExt cx="5376" cy="3024"/>
          </a:xfrm>
        </p:grpSpPr>
        <p:sp>
          <p:nvSpPr>
            <p:cNvPr id="43012" name="Text Box 3">
              <a:extLst>
                <a:ext uri="{FF2B5EF4-FFF2-40B4-BE49-F238E27FC236}">
                  <a16:creationId xmlns="" xmlns:a16="http://schemas.microsoft.com/office/drawing/2014/main" id="{85CF9655-7B21-4494-BA81-51CC8330DA90}"/>
                </a:ext>
              </a:extLst>
            </p:cNvPr>
            <p:cNvSpPr txBox="1">
              <a:spLocks noChangeArrowheads="1"/>
            </p:cNvSpPr>
            <p:nvPr/>
          </p:nvSpPr>
          <p:spPr bwMode="auto">
            <a:xfrm>
              <a:off x="240" y="960"/>
              <a:ext cx="1440" cy="42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100">
                  <a:latin typeface="Times New Roman" panose="02020603050405020304" pitchFamily="18" charset="0"/>
                </a:rPr>
                <a:t>Depositors</a:t>
              </a:r>
            </a:p>
            <a:p>
              <a:pPr algn="ctr">
                <a:spcBef>
                  <a:spcPct val="0"/>
                </a:spcBef>
                <a:buClrTx/>
                <a:buSzTx/>
                <a:buFontTx/>
                <a:buNone/>
              </a:pPr>
              <a:endParaRPr lang="en-US" altLang="en-US" sz="2100">
                <a:latin typeface="Times New Roman" panose="02020603050405020304" pitchFamily="18" charset="0"/>
              </a:endParaRPr>
            </a:p>
          </p:txBody>
        </p:sp>
        <p:sp>
          <p:nvSpPr>
            <p:cNvPr id="43013" name="Text Box 4">
              <a:extLst>
                <a:ext uri="{FF2B5EF4-FFF2-40B4-BE49-F238E27FC236}">
                  <a16:creationId xmlns="" xmlns:a16="http://schemas.microsoft.com/office/drawing/2014/main" id="{37627B33-02CC-4713-B3F4-6B6045F29E5D}"/>
                </a:ext>
              </a:extLst>
            </p:cNvPr>
            <p:cNvSpPr txBox="1">
              <a:spLocks noChangeArrowheads="1"/>
            </p:cNvSpPr>
            <p:nvPr/>
          </p:nvSpPr>
          <p:spPr bwMode="auto">
            <a:xfrm>
              <a:off x="4176" y="1344"/>
              <a:ext cx="1440" cy="22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100">
                  <a:latin typeface="Times New Roman" panose="02020603050405020304" pitchFamily="18" charset="0"/>
                </a:rPr>
                <a:t>Islamic Bank</a:t>
              </a:r>
            </a:p>
          </p:txBody>
        </p:sp>
        <p:sp>
          <p:nvSpPr>
            <p:cNvPr id="43014" name="Text Box 5">
              <a:extLst>
                <a:ext uri="{FF2B5EF4-FFF2-40B4-BE49-F238E27FC236}">
                  <a16:creationId xmlns="" xmlns:a16="http://schemas.microsoft.com/office/drawing/2014/main" id="{110691BD-DFA9-4D15-B08B-570698F83EB6}"/>
                </a:ext>
              </a:extLst>
            </p:cNvPr>
            <p:cNvSpPr txBox="1">
              <a:spLocks noChangeArrowheads="1"/>
            </p:cNvSpPr>
            <p:nvPr/>
          </p:nvSpPr>
          <p:spPr bwMode="auto">
            <a:xfrm>
              <a:off x="1440" y="1584"/>
              <a:ext cx="2400" cy="22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100">
                  <a:latin typeface="Times New Roman" panose="02020603050405020304" pitchFamily="18" charset="0"/>
                </a:rPr>
                <a:t>Weightage System</a:t>
              </a:r>
            </a:p>
          </p:txBody>
        </p:sp>
        <p:sp>
          <p:nvSpPr>
            <p:cNvPr id="43015" name="Text Box 6">
              <a:extLst>
                <a:ext uri="{FF2B5EF4-FFF2-40B4-BE49-F238E27FC236}">
                  <a16:creationId xmlns="" xmlns:a16="http://schemas.microsoft.com/office/drawing/2014/main" id="{A50D0334-7FDC-4604-B38D-F42339ED7FAF}"/>
                </a:ext>
              </a:extLst>
            </p:cNvPr>
            <p:cNvSpPr txBox="1">
              <a:spLocks noChangeArrowheads="1"/>
            </p:cNvSpPr>
            <p:nvPr/>
          </p:nvSpPr>
          <p:spPr bwMode="auto">
            <a:xfrm>
              <a:off x="1200" y="2725"/>
              <a:ext cx="3360" cy="22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100">
                  <a:latin typeface="Times New Roman" panose="02020603050405020304" pitchFamily="18" charset="0"/>
                </a:rPr>
                <a:t>Pool of Funds</a:t>
              </a:r>
            </a:p>
          </p:txBody>
        </p:sp>
        <p:sp>
          <p:nvSpPr>
            <p:cNvPr id="43016" name="Text Box 7">
              <a:extLst>
                <a:ext uri="{FF2B5EF4-FFF2-40B4-BE49-F238E27FC236}">
                  <a16:creationId xmlns="" xmlns:a16="http://schemas.microsoft.com/office/drawing/2014/main" id="{75665FE1-33EA-4FEB-BAAA-5C8B9947B270}"/>
                </a:ext>
              </a:extLst>
            </p:cNvPr>
            <p:cNvSpPr txBox="1">
              <a:spLocks noChangeArrowheads="1"/>
            </p:cNvSpPr>
            <p:nvPr/>
          </p:nvSpPr>
          <p:spPr bwMode="auto">
            <a:xfrm>
              <a:off x="1690" y="3760"/>
              <a:ext cx="2390" cy="22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2100">
                  <a:latin typeface="Times New Roman" panose="02020603050405020304" pitchFamily="18" charset="0"/>
                </a:rPr>
                <a:t>Businesses/Corporates</a:t>
              </a:r>
            </a:p>
          </p:txBody>
        </p:sp>
        <p:sp>
          <p:nvSpPr>
            <p:cNvPr id="43017" name="Line 8">
              <a:extLst>
                <a:ext uri="{FF2B5EF4-FFF2-40B4-BE49-F238E27FC236}">
                  <a16:creationId xmlns="" xmlns:a16="http://schemas.microsoft.com/office/drawing/2014/main" id="{A8A0595B-D7F9-4FFD-A13D-405C59AFD68B}"/>
                </a:ext>
              </a:extLst>
            </p:cNvPr>
            <p:cNvSpPr>
              <a:spLocks noChangeShapeType="1"/>
            </p:cNvSpPr>
            <p:nvPr/>
          </p:nvSpPr>
          <p:spPr bwMode="auto">
            <a:xfrm flipV="1">
              <a:off x="2928" y="1824"/>
              <a:ext cx="0" cy="384"/>
            </a:xfrm>
            <a:prstGeom prst="line">
              <a:avLst/>
            </a:prstGeom>
            <a:noFill/>
            <a:ln w="28575">
              <a:solidFill>
                <a:srgbClr val="800000"/>
              </a:solidFill>
              <a:prstDash val="dash"/>
              <a:round/>
              <a:headEnd/>
              <a:tailEnd type="triangle" w="lg" len="med"/>
            </a:ln>
            <a:extLst>
              <a:ext uri="{909E8E84-426E-40DD-AFC4-6F175D3DCCD1}">
                <a14:hiddenFill xmlns="" xmlns:a14="http://schemas.microsoft.com/office/drawing/2010/main">
                  <a:noFill/>
                </a14:hiddenFill>
              </a:ext>
            </a:extLst>
          </p:spPr>
          <p:txBody>
            <a:bodyPr lIns="24056" tIns="12028" rIns="24056" bIns="12028">
              <a:spAutoFit/>
            </a:bodyPr>
            <a:lstStyle/>
            <a:p>
              <a:endParaRPr lang="en-GB"/>
            </a:p>
          </p:txBody>
        </p:sp>
        <p:grpSp>
          <p:nvGrpSpPr>
            <p:cNvPr id="43018" name="Group 9">
              <a:extLst>
                <a:ext uri="{FF2B5EF4-FFF2-40B4-BE49-F238E27FC236}">
                  <a16:creationId xmlns="" xmlns:a16="http://schemas.microsoft.com/office/drawing/2014/main" id="{E1105CD0-6B26-4152-A174-456874DF2050}"/>
                </a:ext>
              </a:extLst>
            </p:cNvPr>
            <p:cNvGrpSpPr>
              <a:grpSpLocks/>
            </p:cNvGrpSpPr>
            <p:nvPr/>
          </p:nvGrpSpPr>
          <p:grpSpPr bwMode="auto">
            <a:xfrm>
              <a:off x="3960" y="3007"/>
              <a:ext cx="840" cy="764"/>
              <a:chOff x="4752" y="2460"/>
              <a:chExt cx="816" cy="816"/>
            </a:xfrm>
          </p:grpSpPr>
          <p:sp>
            <p:nvSpPr>
              <p:cNvPr id="43031" name="Line 10">
                <a:extLst>
                  <a:ext uri="{FF2B5EF4-FFF2-40B4-BE49-F238E27FC236}">
                    <a16:creationId xmlns="" xmlns:a16="http://schemas.microsoft.com/office/drawing/2014/main" id="{D2289D11-3B83-41C8-8A11-EBC73121AD4F}"/>
                  </a:ext>
                </a:extLst>
              </p:cNvPr>
              <p:cNvSpPr>
                <a:spLocks noChangeShapeType="1"/>
              </p:cNvSpPr>
              <p:nvPr/>
            </p:nvSpPr>
            <p:spPr bwMode="auto">
              <a:xfrm>
                <a:off x="4752" y="2460"/>
                <a:ext cx="0" cy="816"/>
              </a:xfrm>
              <a:prstGeom prst="line">
                <a:avLst/>
              </a:prstGeom>
              <a:noFill/>
              <a:ln w="31750">
                <a:solidFill>
                  <a:srgbClr val="006600"/>
                </a:solidFill>
                <a:round/>
                <a:headEnd/>
                <a:tailEnd type="triangle" w="lg" len="med"/>
              </a:ln>
              <a:extLst>
                <a:ext uri="{909E8E84-426E-40DD-AFC4-6F175D3DCCD1}">
                  <a14:hiddenFill xmlns="" xmlns:a14="http://schemas.microsoft.com/office/drawing/2010/main">
                    <a:noFill/>
                  </a14:hiddenFill>
                </a:ext>
              </a:extLst>
            </p:spPr>
            <p:txBody>
              <a:bodyPr lIns="24056" tIns="12028" rIns="24056" bIns="12028">
                <a:spAutoFit/>
              </a:bodyPr>
              <a:lstStyle/>
              <a:p>
                <a:endParaRPr lang="en-GB"/>
              </a:p>
            </p:txBody>
          </p:sp>
          <p:sp>
            <p:nvSpPr>
              <p:cNvPr id="43032" name="Text Box 11">
                <a:extLst>
                  <a:ext uri="{FF2B5EF4-FFF2-40B4-BE49-F238E27FC236}">
                    <a16:creationId xmlns="" xmlns:a16="http://schemas.microsoft.com/office/drawing/2014/main" id="{E22EF39C-D7AB-40BB-BBB7-1808D2657096}"/>
                  </a:ext>
                </a:extLst>
              </p:cNvPr>
              <p:cNvSpPr txBox="1">
                <a:spLocks noChangeArrowheads="1"/>
              </p:cNvSpPr>
              <p:nvPr/>
            </p:nvSpPr>
            <p:spPr bwMode="auto">
              <a:xfrm>
                <a:off x="4813" y="2784"/>
                <a:ext cx="755" cy="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b="1">
                    <a:solidFill>
                      <a:srgbClr val="006600"/>
                    </a:solidFill>
                    <a:latin typeface="Times New Roman" panose="02020603050405020304" pitchFamily="18" charset="0"/>
                  </a:rPr>
                  <a:t>Financing</a:t>
                </a:r>
              </a:p>
            </p:txBody>
          </p:sp>
        </p:grpSp>
        <p:grpSp>
          <p:nvGrpSpPr>
            <p:cNvPr id="43019" name="Group 12">
              <a:extLst>
                <a:ext uri="{FF2B5EF4-FFF2-40B4-BE49-F238E27FC236}">
                  <a16:creationId xmlns="" xmlns:a16="http://schemas.microsoft.com/office/drawing/2014/main" id="{37F9AF26-6DFB-4AF6-8973-E454654B123A}"/>
                </a:ext>
              </a:extLst>
            </p:cNvPr>
            <p:cNvGrpSpPr>
              <a:grpSpLocks/>
            </p:cNvGrpSpPr>
            <p:nvPr/>
          </p:nvGrpSpPr>
          <p:grpSpPr bwMode="auto">
            <a:xfrm>
              <a:off x="1680" y="1104"/>
              <a:ext cx="3216" cy="1248"/>
              <a:chOff x="1680" y="1104"/>
              <a:chExt cx="3216" cy="1248"/>
            </a:xfrm>
          </p:grpSpPr>
          <p:sp>
            <p:nvSpPr>
              <p:cNvPr id="43028" name="Text Box 13">
                <a:extLst>
                  <a:ext uri="{FF2B5EF4-FFF2-40B4-BE49-F238E27FC236}">
                    <a16:creationId xmlns="" xmlns:a16="http://schemas.microsoft.com/office/drawing/2014/main" id="{542BB864-B99D-4B31-ADA3-496CE75CCDA8}"/>
                  </a:ext>
                </a:extLst>
              </p:cNvPr>
              <p:cNvSpPr txBox="1">
                <a:spLocks noChangeArrowheads="1"/>
              </p:cNvSpPr>
              <p:nvPr/>
            </p:nvSpPr>
            <p:spPr bwMode="auto">
              <a:xfrm>
                <a:off x="3040" y="1104"/>
                <a:ext cx="800"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800000"/>
                    </a:solidFill>
                    <a:latin typeface="Times New Roman" panose="02020603050405020304" pitchFamily="18" charset="0"/>
                  </a:rPr>
                  <a:t>Rab-ul-Mal Profit share</a:t>
                </a:r>
              </a:p>
            </p:txBody>
          </p:sp>
          <p:cxnSp>
            <p:nvCxnSpPr>
              <p:cNvPr id="43029" name="AutoShape 14">
                <a:extLst>
                  <a:ext uri="{FF2B5EF4-FFF2-40B4-BE49-F238E27FC236}">
                    <a16:creationId xmlns="" xmlns:a16="http://schemas.microsoft.com/office/drawing/2014/main" id="{85DBD5EA-464C-4DAA-8F71-AC6F4D807DD8}"/>
                  </a:ext>
                </a:extLst>
              </p:cNvPr>
              <p:cNvCxnSpPr>
                <a:cxnSpLocks noChangeShapeType="1"/>
                <a:endCxn id="43013" idx="2"/>
              </p:cNvCxnSpPr>
              <p:nvPr/>
            </p:nvCxnSpPr>
            <p:spPr bwMode="auto">
              <a:xfrm flipV="1">
                <a:off x="3360" y="1568"/>
                <a:ext cx="1536" cy="784"/>
              </a:xfrm>
              <a:prstGeom prst="bentConnector2">
                <a:avLst/>
              </a:prstGeom>
              <a:noFill/>
              <a:ln w="28575">
                <a:solidFill>
                  <a:srgbClr val="800000"/>
                </a:solidFill>
                <a:prstDash val="dash"/>
                <a:miter lim="800000"/>
                <a:headEnd/>
                <a:tailEnd type="triangle" w="lg" len="med"/>
              </a:ln>
              <a:extLst>
                <a:ext uri="{909E8E84-426E-40DD-AFC4-6F175D3DCCD1}">
                  <a14:hiddenFill xmlns="" xmlns:a14="http://schemas.microsoft.com/office/drawing/2010/main">
                    <a:noFill/>
                  </a14:hiddenFill>
                </a:ext>
              </a:extLst>
            </p:spPr>
          </p:cxnSp>
          <p:cxnSp>
            <p:nvCxnSpPr>
              <p:cNvPr id="43030" name="AutoShape 15">
                <a:extLst>
                  <a:ext uri="{FF2B5EF4-FFF2-40B4-BE49-F238E27FC236}">
                    <a16:creationId xmlns="" xmlns:a16="http://schemas.microsoft.com/office/drawing/2014/main" id="{5BB53D43-1C13-4044-BC86-7654DA39C8D4}"/>
                  </a:ext>
                </a:extLst>
              </p:cNvPr>
              <p:cNvCxnSpPr>
                <a:cxnSpLocks noChangeShapeType="1"/>
              </p:cNvCxnSpPr>
              <p:nvPr/>
            </p:nvCxnSpPr>
            <p:spPr bwMode="auto">
              <a:xfrm rot="5400000" flipH="1">
                <a:off x="2103" y="729"/>
                <a:ext cx="394" cy="1240"/>
              </a:xfrm>
              <a:prstGeom prst="bentConnector2">
                <a:avLst/>
              </a:prstGeom>
              <a:noFill/>
              <a:ln w="28575">
                <a:solidFill>
                  <a:srgbClr val="800000"/>
                </a:solidFill>
                <a:prstDash val="dash"/>
                <a:miter lim="800000"/>
                <a:headEnd/>
                <a:tailEnd type="triangle" w="lg" len="med"/>
              </a:ln>
              <a:extLst>
                <a:ext uri="{909E8E84-426E-40DD-AFC4-6F175D3DCCD1}">
                  <a14:hiddenFill xmlns="" xmlns:a14="http://schemas.microsoft.com/office/drawing/2010/main">
                    <a:noFill/>
                  </a14:hiddenFill>
                </a:ext>
              </a:extLst>
            </p:spPr>
          </p:cxnSp>
        </p:grpSp>
        <p:grpSp>
          <p:nvGrpSpPr>
            <p:cNvPr id="43020" name="Group 16">
              <a:extLst>
                <a:ext uri="{FF2B5EF4-FFF2-40B4-BE49-F238E27FC236}">
                  <a16:creationId xmlns="" xmlns:a16="http://schemas.microsoft.com/office/drawing/2014/main" id="{D54FC641-3E4E-4B1B-A323-421841DF87AF}"/>
                </a:ext>
              </a:extLst>
            </p:cNvPr>
            <p:cNvGrpSpPr>
              <a:grpSpLocks/>
            </p:cNvGrpSpPr>
            <p:nvPr/>
          </p:nvGrpSpPr>
          <p:grpSpPr bwMode="auto">
            <a:xfrm>
              <a:off x="320" y="1392"/>
              <a:ext cx="880" cy="1471"/>
              <a:chOff x="384" y="822"/>
              <a:chExt cx="1056" cy="1485"/>
            </a:xfrm>
          </p:grpSpPr>
          <p:sp>
            <p:nvSpPr>
              <p:cNvPr id="43026" name="Text Box 17">
                <a:extLst>
                  <a:ext uri="{FF2B5EF4-FFF2-40B4-BE49-F238E27FC236}">
                    <a16:creationId xmlns="" xmlns:a16="http://schemas.microsoft.com/office/drawing/2014/main" id="{32311728-530C-4853-B9E4-D8BD468E56CA}"/>
                  </a:ext>
                </a:extLst>
              </p:cNvPr>
              <p:cNvSpPr txBox="1">
                <a:spLocks noChangeArrowheads="1"/>
              </p:cNvSpPr>
              <p:nvPr/>
            </p:nvSpPr>
            <p:spPr bwMode="auto">
              <a:xfrm>
                <a:off x="384" y="1296"/>
                <a:ext cx="676" cy="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b="1">
                    <a:solidFill>
                      <a:srgbClr val="006600"/>
                    </a:solidFill>
                    <a:latin typeface="Times New Roman" panose="02020603050405020304" pitchFamily="18" charset="0"/>
                  </a:rPr>
                  <a:t>Deposits</a:t>
                </a:r>
              </a:p>
            </p:txBody>
          </p:sp>
          <p:cxnSp>
            <p:nvCxnSpPr>
              <p:cNvPr id="43027" name="AutoShape 18">
                <a:extLst>
                  <a:ext uri="{FF2B5EF4-FFF2-40B4-BE49-F238E27FC236}">
                    <a16:creationId xmlns="" xmlns:a16="http://schemas.microsoft.com/office/drawing/2014/main" id="{A606E596-93A6-4842-BE35-73A4BAA4B23E}"/>
                  </a:ext>
                </a:extLst>
              </p:cNvPr>
              <p:cNvCxnSpPr>
                <a:cxnSpLocks noChangeShapeType="1"/>
                <a:stCxn id="43012" idx="2"/>
                <a:endCxn id="43015" idx="1"/>
              </p:cNvCxnSpPr>
              <p:nvPr/>
            </p:nvCxnSpPr>
            <p:spPr bwMode="auto">
              <a:xfrm rot="16200000" flipH="1">
                <a:off x="529" y="1397"/>
                <a:ext cx="1485" cy="336"/>
              </a:xfrm>
              <a:prstGeom prst="bentConnector2">
                <a:avLst/>
              </a:prstGeom>
              <a:noFill/>
              <a:ln w="31750">
                <a:solidFill>
                  <a:srgbClr val="006600"/>
                </a:solidFill>
                <a:miter lim="800000"/>
                <a:headEnd/>
                <a:tailEnd type="triangle" w="lg" len="med"/>
              </a:ln>
              <a:extLst>
                <a:ext uri="{909E8E84-426E-40DD-AFC4-6F175D3DCCD1}">
                  <a14:hiddenFill xmlns="" xmlns:a14="http://schemas.microsoft.com/office/drawing/2010/main">
                    <a:noFill/>
                  </a14:hiddenFill>
                </a:ext>
              </a:extLst>
            </p:spPr>
          </p:cxnSp>
        </p:grpSp>
        <p:sp>
          <p:nvSpPr>
            <p:cNvPr id="43021" name="Text Box 19">
              <a:extLst>
                <a:ext uri="{FF2B5EF4-FFF2-40B4-BE49-F238E27FC236}">
                  <a16:creationId xmlns="" xmlns:a16="http://schemas.microsoft.com/office/drawing/2014/main" id="{5B80FDA6-0E14-4E4B-876A-78A091DD5C9A}"/>
                </a:ext>
              </a:extLst>
            </p:cNvPr>
            <p:cNvSpPr txBox="1">
              <a:spLocks noChangeArrowheads="1"/>
            </p:cNvSpPr>
            <p:nvPr/>
          </p:nvSpPr>
          <p:spPr bwMode="auto">
            <a:xfrm>
              <a:off x="2016" y="2208"/>
              <a:ext cx="1296" cy="26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100">
                  <a:latin typeface="Times New Roman" panose="02020603050405020304" pitchFamily="18" charset="0"/>
                </a:rPr>
                <a:t>Gross Profit</a:t>
              </a:r>
            </a:p>
          </p:txBody>
        </p:sp>
        <p:sp>
          <p:nvSpPr>
            <p:cNvPr id="43022" name="Text Box 20">
              <a:extLst>
                <a:ext uri="{FF2B5EF4-FFF2-40B4-BE49-F238E27FC236}">
                  <a16:creationId xmlns="" xmlns:a16="http://schemas.microsoft.com/office/drawing/2014/main" id="{519B09A4-4D02-4DC4-AF16-0702CCE99EFD}"/>
                </a:ext>
              </a:extLst>
            </p:cNvPr>
            <p:cNvSpPr txBox="1">
              <a:spLocks noChangeArrowheads="1"/>
            </p:cNvSpPr>
            <p:nvPr/>
          </p:nvSpPr>
          <p:spPr bwMode="auto">
            <a:xfrm>
              <a:off x="3648" y="1920"/>
              <a:ext cx="1152" cy="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a:solidFill>
                    <a:srgbClr val="800000"/>
                  </a:solidFill>
                  <a:latin typeface="Times New Roman" panose="02020603050405020304" pitchFamily="18" charset="0"/>
                </a:rPr>
                <a:t>Mudarib </a:t>
              </a:r>
            </a:p>
            <a:p>
              <a:pPr algn="ctr">
                <a:spcBef>
                  <a:spcPct val="0"/>
                </a:spcBef>
                <a:buClrTx/>
                <a:buSzTx/>
                <a:buFontTx/>
                <a:buNone/>
              </a:pPr>
              <a:r>
                <a:rPr lang="en-US" altLang="en-US" sz="1800">
                  <a:solidFill>
                    <a:srgbClr val="800000"/>
                  </a:solidFill>
                  <a:latin typeface="Times New Roman" panose="02020603050405020304" pitchFamily="18" charset="0"/>
                </a:rPr>
                <a:t>Profit Share</a:t>
              </a:r>
            </a:p>
          </p:txBody>
        </p:sp>
        <p:grpSp>
          <p:nvGrpSpPr>
            <p:cNvPr id="43023" name="Group 21">
              <a:extLst>
                <a:ext uri="{FF2B5EF4-FFF2-40B4-BE49-F238E27FC236}">
                  <a16:creationId xmlns="" xmlns:a16="http://schemas.microsoft.com/office/drawing/2014/main" id="{32233151-9D79-48A1-93E0-9C1A063F3CF0}"/>
                </a:ext>
              </a:extLst>
            </p:cNvPr>
            <p:cNvGrpSpPr>
              <a:grpSpLocks/>
            </p:cNvGrpSpPr>
            <p:nvPr/>
          </p:nvGrpSpPr>
          <p:grpSpPr bwMode="auto">
            <a:xfrm>
              <a:off x="1584" y="2496"/>
              <a:ext cx="720" cy="1344"/>
              <a:chOff x="1872" y="1680"/>
              <a:chExt cx="720" cy="1584"/>
            </a:xfrm>
          </p:grpSpPr>
          <p:sp>
            <p:nvSpPr>
              <p:cNvPr id="43024" name="Line 22">
                <a:extLst>
                  <a:ext uri="{FF2B5EF4-FFF2-40B4-BE49-F238E27FC236}">
                    <a16:creationId xmlns="" xmlns:a16="http://schemas.microsoft.com/office/drawing/2014/main" id="{D55C6CFB-D35C-4F95-B959-A4BD72399CEC}"/>
                  </a:ext>
                </a:extLst>
              </p:cNvPr>
              <p:cNvSpPr>
                <a:spLocks noChangeShapeType="1"/>
              </p:cNvSpPr>
              <p:nvPr/>
            </p:nvSpPr>
            <p:spPr bwMode="auto">
              <a:xfrm flipV="1">
                <a:off x="2592" y="1680"/>
                <a:ext cx="0" cy="1584"/>
              </a:xfrm>
              <a:prstGeom prst="line">
                <a:avLst/>
              </a:prstGeom>
              <a:noFill/>
              <a:ln w="28575">
                <a:solidFill>
                  <a:srgbClr val="800000"/>
                </a:solidFill>
                <a:prstDash val="dash"/>
                <a:round/>
                <a:headEnd/>
                <a:tailEnd type="triangle" w="lg" len="med"/>
              </a:ln>
              <a:extLst>
                <a:ext uri="{909E8E84-426E-40DD-AFC4-6F175D3DCCD1}">
                  <a14:hiddenFill xmlns="" xmlns:a14="http://schemas.microsoft.com/office/drawing/2010/main">
                    <a:noFill/>
                  </a14:hiddenFill>
                </a:ext>
              </a:extLst>
            </p:spPr>
            <p:txBody>
              <a:bodyPr lIns="24056" tIns="12028" rIns="24056" bIns="12028">
                <a:spAutoFit/>
              </a:bodyPr>
              <a:lstStyle/>
              <a:p>
                <a:endParaRPr lang="en-GB"/>
              </a:p>
            </p:txBody>
          </p:sp>
          <p:sp>
            <p:nvSpPr>
              <p:cNvPr id="43025" name="Text Box 23">
                <a:extLst>
                  <a:ext uri="{FF2B5EF4-FFF2-40B4-BE49-F238E27FC236}">
                    <a16:creationId xmlns="" xmlns:a16="http://schemas.microsoft.com/office/drawing/2014/main" id="{902ECB52-E40C-4836-853F-38FBB904AB61}"/>
                  </a:ext>
                </a:extLst>
              </p:cNvPr>
              <p:cNvSpPr txBox="1">
                <a:spLocks noChangeArrowheads="1"/>
              </p:cNvSpPr>
              <p:nvPr/>
            </p:nvSpPr>
            <p:spPr bwMode="auto">
              <a:xfrm>
                <a:off x="1872" y="2735"/>
                <a:ext cx="541"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4056" tIns="12028" rIns="24056" bIns="12028">
                <a:spAutoFit/>
              </a:bodyPr>
              <a:lstStyle>
                <a:lvl1pPr defTabSz="8001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8001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8001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8001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8001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b="1">
                    <a:solidFill>
                      <a:srgbClr val="800000"/>
                    </a:solidFill>
                    <a:latin typeface="Times New Roman" panose="02020603050405020304" pitchFamily="18" charset="0"/>
                  </a:rPr>
                  <a:t>Profits</a:t>
                </a:r>
              </a:p>
            </p:txBody>
          </p:sp>
        </p:grpSp>
      </p:grpSp>
      <p:sp>
        <p:nvSpPr>
          <p:cNvPr id="43011" name="Rectangle 24">
            <a:extLst>
              <a:ext uri="{FF2B5EF4-FFF2-40B4-BE49-F238E27FC236}">
                <a16:creationId xmlns="" xmlns:a16="http://schemas.microsoft.com/office/drawing/2014/main" id="{F271BA76-5F93-4842-9749-2DD9EE182348}"/>
              </a:ext>
            </a:extLst>
          </p:cNvPr>
          <p:cNvSpPr>
            <a:spLocks noChangeArrowheads="1"/>
          </p:cNvSpPr>
          <p:nvPr/>
        </p:nvSpPr>
        <p:spPr bwMode="auto">
          <a:xfrm>
            <a:off x="609600" y="533400"/>
            <a:ext cx="7783513" cy="89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110000"/>
              </a:lnSpc>
              <a:buClrTx/>
              <a:buSzTx/>
              <a:buFontTx/>
              <a:buNone/>
            </a:pPr>
            <a:r>
              <a:rPr lang="ja-JP" altLang="en-US" sz="2400" b="1">
                <a:solidFill>
                  <a:srgbClr val="CC9900"/>
                </a:solidFill>
                <a:latin typeface="Verdana" panose="020B0604030504040204" pitchFamily="34" charset="0"/>
              </a:rPr>
              <a:t>“</a:t>
            </a:r>
            <a:r>
              <a:rPr lang="en-US" altLang="ja-JP" sz="2400" b="1">
                <a:solidFill>
                  <a:srgbClr val="CC9900"/>
                </a:solidFill>
                <a:latin typeface="Verdana" panose="020B0604030504040204" pitchFamily="34" charset="0"/>
              </a:rPr>
              <a:t>Mudarbah based profit sharing structure in Islamic Banks</a:t>
            </a:r>
            <a:r>
              <a:rPr lang="ja-JP" altLang="en-US" sz="2400" b="1">
                <a:solidFill>
                  <a:srgbClr val="CC9900"/>
                </a:solidFill>
                <a:latin typeface="Verdana" panose="020B0604030504040204" pitchFamily="34" charset="0"/>
              </a:rPr>
              <a:t>”</a:t>
            </a:r>
            <a:endParaRPr lang="en-US" altLang="en-US" sz="2400" b="1">
              <a:solidFill>
                <a:srgbClr val="CC9900"/>
              </a:solidFill>
              <a:latin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a:extLst>
              <a:ext uri="{FF2B5EF4-FFF2-40B4-BE49-F238E27FC236}">
                <a16:creationId xmlns="" xmlns:a16="http://schemas.microsoft.com/office/drawing/2014/main" id="{BB832CE9-499D-4021-BF2A-C91BC755E3BA}"/>
              </a:ext>
            </a:extLst>
          </p:cNvPr>
          <p:cNvGraphicFramePr>
            <a:graphicFrameLocks noChangeAspect="1"/>
          </p:cNvGraphicFramePr>
          <p:nvPr/>
        </p:nvGraphicFramePr>
        <p:xfrm>
          <a:off x="228600" y="838200"/>
          <a:ext cx="9372600" cy="6019800"/>
        </p:xfrm>
        <a:graphic>
          <a:graphicData uri="http://schemas.openxmlformats.org/presentationml/2006/ole">
            <p:oleObj spid="_x0000_s4105" name="Worksheet" r:id="rId3" imgW="6963840" imgH="3465000" progId="Excel.Sheet.8">
              <p:embed/>
            </p:oleObj>
          </a:graphicData>
        </a:graphic>
      </p:graphicFrame>
      <p:sp>
        <p:nvSpPr>
          <p:cNvPr id="44035" name="Rectangle 3">
            <a:extLst>
              <a:ext uri="{FF2B5EF4-FFF2-40B4-BE49-F238E27FC236}">
                <a16:creationId xmlns="" xmlns:a16="http://schemas.microsoft.com/office/drawing/2014/main" id="{BC6EE122-A647-47C6-9DD5-BDCDFC59506D}"/>
              </a:ext>
            </a:extLst>
          </p:cNvPr>
          <p:cNvSpPr>
            <a:spLocks noChangeArrowheads="1"/>
          </p:cNvSpPr>
          <p:nvPr/>
        </p:nvSpPr>
        <p:spPr bwMode="auto">
          <a:xfrm>
            <a:off x="533400" y="533400"/>
            <a:ext cx="59134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400" b="1">
                <a:solidFill>
                  <a:schemeClr val="bg2"/>
                </a:solidFill>
                <a:latin typeface="Verdana" panose="020B0604030504040204" pitchFamily="34" charset="0"/>
              </a:rPr>
              <a:t>Products based on Islamic Modes</a:t>
            </a:r>
          </a:p>
        </p:txBody>
      </p:sp>
      <p:sp>
        <p:nvSpPr>
          <p:cNvPr id="44036" name="Line 4">
            <a:extLst>
              <a:ext uri="{FF2B5EF4-FFF2-40B4-BE49-F238E27FC236}">
                <a16:creationId xmlns="" xmlns:a16="http://schemas.microsoft.com/office/drawing/2014/main" id="{39FA9664-4605-4EEC-B05D-BC66DEE3453C}"/>
              </a:ext>
            </a:extLst>
          </p:cNvPr>
          <p:cNvSpPr>
            <a:spLocks noChangeShapeType="1"/>
          </p:cNvSpPr>
          <p:nvPr/>
        </p:nvSpPr>
        <p:spPr bwMode="auto">
          <a:xfrm>
            <a:off x="381000" y="990600"/>
            <a:ext cx="815340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 xmlns:a16="http://schemas.microsoft.com/office/drawing/2014/main" id="{8F491E66-5C10-402A-A81B-C073217EB48F}"/>
              </a:ext>
            </a:extLst>
          </p:cNvPr>
          <p:cNvSpPr>
            <a:spLocks noGrp="1" noChangeArrowheads="1"/>
          </p:cNvSpPr>
          <p:nvPr>
            <p:ph type="body" idx="1"/>
          </p:nvPr>
        </p:nvSpPr>
        <p:spPr>
          <a:xfrm>
            <a:off x="0" y="1188720"/>
            <a:ext cx="9144000" cy="3762103"/>
          </a:xfrm>
        </p:spPr>
        <p:txBody>
          <a:bodyPr/>
          <a:lstStyle/>
          <a:p>
            <a:pPr eaLnBrk="1" hangingPunct="1">
              <a:lnSpc>
                <a:spcPct val="90000"/>
              </a:lnSpc>
              <a:buClr>
                <a:srgbClr val="000099"/>
              </a:buClr>
              <a:buFont typeface="Wingdings" panose="05000000000000000000" pitchFamily="2" charset="2"/>
              <a:buChar char="Ø"/>
            </a:pPr>
            <a:r>
              <a:rPr lang="en-US" altLang="en-US" sz="2300" dirty="0">
                <a:solidFill>
                  <a:schemeClr val="accent1">
                    <a:lumMod val="50000"/>
                  </a:schemeClr>
                </a:solidFill>
                <a:latin typeface="+mj-lt"/>
              </a:rPr>
              <a:t>Islamic banking is a viable alternative – however it is still in the development stage and has to go a long way </a:t>
            </a:r>
          </a:p>
          <a:p>
            <a:pPr eaLnBrk="1" hangingPunct="1">
              <a:lnSpc>
                <a:spcPct val="90000"/>
              </a:lnSpc>
              <a:buClr>
                <a:srgbClr val="000099"/>
              </a:buClr>
              <a:buFont typeface="Wingdings" panose="05000000000000000000" pitchFamily="2" charset="2"/>
              <a:buChar char="Ø"/>
            </a:pPr>
            <a:endParaRPr lang="en-US" altLang="en-US" sz="2300" dirty="0">
              <a:solidFill>
                <a:schemeClr val="accent1">
                  <a:lumMod val="50000"/>
                </a:schemeClr>
              </a:solidFill>
              <a:latin typeface="+mj-lt"/>
            </a:endParaRPr>
          </a:p>
          <a:p>
            <a:pPr eaLnBrk="1" hangingPunct="1">
              <a:lnSpc>
                <a:spcPct val="90000"/>
              </a:lnSpc>
              <a:buClr>
                <a:srgbClr val="000099"/>
              </a:buClr>
              <a:buFont typeface="Wingdings" panose="05000000000000000000" pitchFamily="2" charset="2"/>
              <a:buChar char="Ø"/>
            </a:pPr>
            <a:r>
              <a:rPr lang="en-US" altLang="en-US" sz="2300" dirty="0">
                <a:solidFill>
                  <a:schemeClr val="accent1">
                    <a:lumMod val="50000"/>
                  </a:schemeClr>
                </a:solidFill>
                <a:latin typeface="+mj-lt"/>
              </a:rPr>
              <a:t>It needs to be supported in its mission to eliminate the curse of riba from our societies.</a:t>
            </a:r>
          </a:p>
          <a:p>
            <a:pPr eaLnBrk="1" hangingPunct="1">
              <a:lnSpc>
                <a:spcPct val="90000"/>
              </a:lnSpc>
              <a:buClr>
                <a:srgbClr val="000099"/>
              </a:buClr>
              <a:buFont typeface="Wingdings" panose="05000000000000000000" pitchFamily="2" charset="2"/>
              <a:buChar char="Ø"/>
            </a:pPr>
            <a:endParaRPr lang="en-US" altLang="en-US" sz="2300" dirty="0">
              <a:solidFill>
                <a:schemeClr val="accent1">
                  <a:lumMod val="50000"/>
                </a:schemeClr>
              </a:solidFill>
              <a:latin typeface="+mj-lt"/>
            </a:endParaRPr>
          </a:p>
          <a:p>
            <a:pPr eaLnBrk="1" hangingPunct="1">
              <a:lnSpc>
                <a:spcPct val="90000"/>
              </a:lnSpc>
              <a:buClr>
                <a:srgbClr val="000099"/>
              </a:buClr>
              <a:buFont typeface="Wingdings" panose="05000000000000000000" pitchFamily="2" charset="2"/>
              <a:buChar char="Ø"/>
            </a:pPr>
            <a:r>
              <a:rPr lang="en-US" altLang="en-US" sz="2300" dirty="0">
                <a:solidFill>
                  <a:schemeClr val="accent1">
                    <a:lumMod val="50000"/>
                  </a:schemeClr>
                </a:solidFill>
                <a:latin typeface="+mj-lt"/>
              </a:rPr>
              <a:t>Positive criticism is always welcome but we also need to gain knowledge about the concept before commenting</a:t>
            </a:r>
          </a:p>
          <a:p>
            <a:pPr eaLnBrk="1" hangingPunct="1">
              <a:lnSpc>
                <a:spcPct val="90000"/>
              </a:lnSpc>
              <a:buClr>
                <a:srgbClr val="000099"/>
              </a:buClr>
              <a:buFont typeface="Wingdings" panose="05000000000000000000" pitchFamily="2" charset="2"/>
              <a:buChar char="Ø"/>
            </a:pPr>
            <a:endParaRPr lang="en-US" altLang="en-US" sz="2300" dirty="0">
              <a:solidFill>
                <a:schemeClr val="accent1">
                  <a:lumMod val="50000"/>
                </a:schemeClr>
              </a:solidFill>
              <a:latin typeface="+mj-lt"/>
            </a:endParaRPr>
          </a:p>
          <a:p>
            <a:pPr eaLnBrk="1" hangingPunct="1">
              <a:lnSpc>
                <a:spcPct val="90000"/>
              </a:lnSpc>
              <a:buClr>
                <a:srgbClr val="000099"/>
              </a:buClr>
              <a:buFont typeface="Wingdings" panose="05000000000000000000" pitchFamily="2" charset="2"/>
              <a:buChar char="Ø"/>
            </a:pPr>
            <a:r>
              <a:rPr lang="en-US" altLang="en-US" sz="2300" dirty="0">
                <a:solidFill>
                  <a:schemeClr val="accent1">
                    <a:lumMod val="50000"/>
                  </a:schemeClr>
                </a:solidFill>
                <a:latin typeface="+mj-lt"/>
              </a:rPr>
              <a:t>Should be viewed with an open mind and we need to be cautious in passing judgments without sufficient  knowledge</a:t>
            </a:r>
            <a:r>
              <a:rPr lang="en-US" altLang="en-US" sz="2300" dirty="0" smtClean="0">
                <a:solidFill>
                  <a:schemeClr val="accent1">
                    <a:lumMod val="50000"/>
                  </a:schemeClr>
                </a:solidFill>
                <a:latin typeface="+mj-lt"/>
              </a:rPr>
              <a:t>.</a:t>
            </a:r>
          </a:p>
          <a:p>
            <a:pPr eaLnBrk="1" hangingPunct="1">
              <a:lnSpc>
                <a:spcPct val="90000"/>
              </a:lnSpc>
              <a:buClr>
                <a:srgbClr val="000099"/>
              </a:buClr>
              <a:buNone/>
            </a:pPr>
            <a:endParaRPr lang="en-US" altLang="en-US" sz="2300" dirty="0">
              <a:solidFill>
                <a:schemeClr val="accent1">
                  <a:lumMod val="50000"/>
                </a:schemeClr>
              </a:solidFill>
              <a:latin typeface="+mj-lt"/>
            </a:endParaRPr>
          </a:p>
          <a:p>
            <a:pPr eaLnBrk="1" hangingPunct="1">
              <a:lnSpc>
                <a:spcPct val="90000"/>
              </a:lnSpc>
              <a:buClr>
                <a:srgbClr val="000099"/>
              </a:buClr>
              <a:buFont typeface="Wingdings" panose="05000000000000000000" pitchFamily="2" charset="2"/>
              <a:buChar char="Ø"/>
            </a:pPr>
            <a:r>
              <a:rPr lang="en-US" altLang="en-US" sz="2300" dirty="0">
                <a:solidFill>
                  <a:schemeClr val="accent1">
                    <a:lumMod val="50000"/>
                  </a:schemeClr>
                </a:solidFill>
                <a:latin typeface="+mj-lt"/>
              </a:rPr>
              <a:t>We also need to understand the fact that disagreement  about any operational item or any difference of view in various schools of thought do not make the whole process of IB invalid or in any way similar to Riba.</a:t>
            </a:r>
          </a:p>
          <a:p>
            <a:pPr eaLnBrk="1" hangingPunct="1">
              <a:lnSpc>
                <a:spcPct val="90000"/>
              </a:lnSpc>
              <a:buClr>
                <a:srgbClr val="000099"/>
              </a:buClr>
              <a:buFont typeface="Wingdings" panose="05000000000000000000" pitchFamily="2" charset="2"/>
              <a:buNone/>
            </a:pPr>
            <a:endParaRPr lang="en-US" altLang="en-US" sz="2400" dirty="0">
              <a:solidFill>
                <a:srgbClr val="5D5DAE"/>
              </a:solidFill>
            </a:endParaRPr>
          </a:p>
        </p:txBody>
      </p:sp>
      <p:grpSp>
        <p:nvGrpSpPr>
          <p:cNvPr id="45059" name="Group 8">
            <a:extLst>
              <a:ext uri="{FF2B5EF4-FFF2-40B4-BE49-F238E27FC236}">
                <a16:creationId xmlns="" xmlns:a16="http://schemas.microsoft.com/office/drawing/2014/main" id="{35BC146A-3300-4E3C-8C90-D790A9A35B4B}"/>
              </a:ext>
            </a:extLst>
          </p:cNvPr>
          <p:cNvGrpSpPr>
            <a:grpSpLocks/>
          </p:cNvGrpSpPr>
          <p:nvPr/>
        </p:nvGrpSpPr>
        <p:grpSpPr bwMode="auto">
          <a:xfrm>
            <a:off x="533400" y="609600"/>
            <a:ext cx="8458200" cy="522288"/>
            <a:chOff x="1296" y="720"/>
            <a:chExt cx="4272" cy="329"/>
          </a:xfrm>
        </p:grpSpPr>
        <p:sp>
          <p:nvSpPr>
            <p:cNvPr id="45061" name="Text Box 9">
              <a:extLst>
                <a:ext uri="{FF2B5EF4-FFF2-40B4-BE49-F238E27FC236}">
                  <a16:creationId xmlns="" xmlns:a16="http://schemas.microsoft.com/office/drawing/2014/main" id="{981D669A-11D1-4730-BE5A-427A331CE8AF}"/>
                </a:ext>
              </a:extLst>
            </p:cNvPr>
            <p:cNvSpPr txBox="1">
              <a:spLocks noChangeArrowheads="1"/>
            </p:cNvSpPr>
            <p:nvPr/>
          </p:nvSpPr>
          <p:spPr bwMode="auto">
            <a:xfrm>
              <a:off x="1296" y="720"/>
              <a:ext cx="4272" cy="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buClrTx/>
                <a:buSzTx/>
                <a:buFontTx/>
                <a:buNone/>
              </a:pPr>
              <a:r>
                <a:rPr lang="en-US" altLang="en-US" sz="2800" b="1" dirty="0">
                  <a:solidFill>
                    <a:srgbClr val="CC9900"/>
                  </a:solidFill>
                  <a:latin typeface="Verdana" panose="020B0604030504040204" pitchFamily="34" charset="0"/>
                </a:rPr>
                <a:t>The Way Forward</a:t>
              </a:r>
            </a:p>
          </p:txBody>
        </p:sp>
        <p:sp>
          <p:nvSpPr>
            <p:cNvPr id="45062" name="Line 10">
              <a:extLst>
                <a:ext uri="{FF2B5EF4-FFF2-40B4-BE49-F238E27FC236}">
                  <a16:creationId xmlns="" xmlns:a16="http://schemas.microsoft.com/office/drawing/2014/main" id="{909F2B6B-9DF3-46FB-80CC-B3079D2AD4FE}"/>
                </a:ext>
              </a:extLst>
            </p:cNvPr>
            <p:cNvSpPr>
              <a:spLocks noChangeShapeType="1"/>
            </p:cNvSpPr>
            <p:nvPr/>
          </p:nvSpPr>
          <p:spPr bwMode="auto">
            <a:xfrm>
              <a:off x="1334" y="1044"/>
              <a:ext cx="4186"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45060" name="Line 15">
            <a:extLst>
              <a:ext uri="{FF2B5EF4-FFF2-40B4-BE49-F238E27FC236}">
                <a16:creationId xmlns="" xmlns:a16="http://schemas.microsoft.com/office/drawing/2014/main" id="{1668FDE2-7429-4433-804C-38E25C347D1E}"/>
              </a:ext>
            </a:extLst>
          </p:cNvPr>
          <p:cNvSpPr>
            <a:spLocks noChangeShapeType="1"/>
          </p:cNvSpPr>
          <p:nvPr/>
        </p:nvSpPr>
        <p:spPr bwMode="auto">
          <a:xfrm>
            <a:off x="609600" y="1143000"/>
            <a:ext cx="8077200" cy="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DAA600"/>
                </a:solidFill>
                <a:latin typeface="Verdana" pitchFamily="34" charset="0"/>
                <a:ea typeface="Verdana" pitchFamily="34" charset="0"/>
                <a:cs typeface="Verdana" pitchFamily="34" charset="0"/>
              </a:rPr>
              <a:t>The Fall of Muslim Empire </a:t>
            </a:r>
            <a:endParaRPr lang="en-GB" sz="2800" b="1" dirty="0">
              <a:solidFill>
                <a:srgbClr val="DAA600"/>
              </a:solidFill>
              <a:latin typeface="Verdana" pitchFamily="34" charset="0"/>
              <a:ea typeface="Verdana" pitchFamily="34" charset="0"/>
              <a:cs typeface="Verdana" pitchFamily="34" charset="0"/>
            </a:endParaRPr>
          </a:p>
        </p:txBody>
      </p:sp>
      <p:sp>
        <p:nvSpPr>
          <p:cNvPr id="3" name="Content Placeholder 2"/>
          <p:cNvSpPr>
            <a:spLocks noGrp="1"/>
          </p:cNvSpPr>
          <p:nvPr>
            <p:ph sz="half" idx="1"/>
          </p:nvPr>
        </p:nvSpPr>
        <p:spPr>
          <a:xfrm>
            <a:off x="457200" y="1981200"/>
            <a:ext cx="4232366" cy="3886200"/>
          </a:xfrm>
        </p:spPr>
        <p:txBody>
          <a:bodyPr/>
          <a:lstStyle/>
          <a:p>
            <a:pPr marL="457200" indent="-457200"/>
            <a:r>
              <a:rPr lang="en-US" sz="1800" dirty="0" smtClean="0">
                <a:solidFill>
                  <a:schemeClr val="accent1">
                    <a:lumMod val="50000"/>
                  </a:schemeClr>
                </a:solidFill>
                <a:latin typeface="+mj-lt"/>
                <a:ea typeface="Verdana" pitchFamily="34" charset="0"/>
                <a:cs typeface="Verdana" pitchFamily="34" charset="0"/>
              </a:rPr>
              <a:t>The printing press was invented by Johannes Gutenberg in 1439 CE and spread globally</a:t>
            </a:r>
          </a:p>
          <a:p>
            <a:pPr marL="457200" indent="-457200"/>
            <a:r>
              <a:rPr lang="en-US" sz="1800" dirty="0" smtClean="0">
                <a:solidFill>
                  <a:schemeClr val="accent1">
                    <a:lumMod val="50000"/>
                  </a:schemeClr>
                </a:solidFill>
                <a:latin typeface="+mj-lt"/>
                <a:ea typeface="Verdana" pitchFamily="34" charset="0"/>
                <a:cs typeface="Verdana" pitchFamily="34" charset="0"/>
              </a:rPr>
              <a:t>Sultan Baye and successors of Ottoman Empire prohibited it using, Introduction with imposing death penalty</a:t>
            </a:r>
          </a:p>
          <a:p>
            <a:pPr marL="457200" indent="-457200"/>
            <a:r>
              <a:rPr lang="en-US" sz="1800" dirty="0" smtClean="0">
                <a:solidFill>
                  <a:schemeClr val="accent1">
                    <a:lumMod val="50000"/>
                  </a:schemeClr>
                </a:solidFill>
                <a:latin typeface="+mj-lt"/>
                <a:ea typeface="Verdana" pitchFamily="34" charset="0"/>
                <a:cs typeface="Verdana" pitchFamily="34" charset="0"/>
              </a:rPr>
              <a:t>After an unforgivable delay of 290 years printing press was permitted in Egypt, it took another century to adopt</a:t>
            </a:r>
          </a:p>
          <a:p>
            <a:pPr marL="457200" indent="-457200"/>
            <a:r>
              <a:rPr lang="en-US" sz="1800" dirty="0" smtClean="0">
                <a:solidFill>
                  <a:schemeClr val="accent1">
                    <a:lumMod val="50000"/>
                  </a:schemeClr>
                </a:solidFill>
                <a:latin typeface="+mj-lt"/>
                <a:ea typeface="Verdana" pitchFamily="34" charset="0"/>
                <a:cs typeface="Verdana" pitchFamily="34" charset="0"/>
              </a:rPr>
              <a:t>During this period millions of books were produced in rest of the world</a:t>
            </a:r>
          </a:p>
          <a:p>
            <a:pPr marL="457200" indent="-457200"/>
            <a:r>
              <a:rPr lang="en-US" sz="1800" dirty="0" smtClean="0">
                <a:solidFill>
                  <a:schemeClr val="accent1">
                    <a:lumMod val="50000"/>
                  </a:schemeClr>
                </a:solidFill>
                <a:latin typeface="+mj-lt"/>
                <a:ea typeface="Verdana" pitchFamily="34" charset="0"/>
                <a:cs typeface="Verdana" pitchFamily="34" charset="0"/>
              </a:rPr>
              <a:t>Hopefully that will not happen to Islamic Banking     </a:t>
            </a:r>
          </a:p>
          <a:p>
            <a:pPr>
              <a:buNone/>
            </a:pPr>
            <a:endParaRPr lang="en-GB" dirty="0"/>
          </a:p>
        </p:txBody>
      </p:sp>
      <p:cxnSp>
        <p:nvCxnSpPr>
          <p:cNvPr id="8" name="Straight Connector 7"/>
          <p:cNvCxnSpPr/>
          <p:nvPr/>
        </p:nvCxnSpPr>
        <p:spPr bwMode="auto">
          <a:xfrm>
            <a:off x="587829" y="1384663"/>
            <a:ext cx="8059782"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pic>
        <p:nvPicPr>
          <p:cNvPr id="9" name="Content Placeholder 8"/>
          <p:cNvPicPr>
            <a:picLocks noGrp="1" noChangeAspect="1"/>
          </p:cNvPicPr>
          <p:nvPr>
            <p:ph sz="half" idx="2"/>
          </p:nvPr>
        </p:nvPicPr>
        <p:blipFill>
          <a:blip r:embed="rId2"/>
          <a:stretch>
            <a:fillRect/>
          </a:stretch>
        </p:blipFill>
        <p:spPr>
          <a:xfrm>
            <a:off x="5120639" y="1942011"/>
            <a:ext cx="3359331" cy="410609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654"/>
            <a:ext cx="8229600" cy="1143000"/>
          </a:xfrm>
        </p:spPr>
        <p:txBody>
          <a:bodyPr/>
          <a:lstStyle/>
          <a:p>
            <a:r>
              <a:rPr lang="ar-SA" sz="5400" dirty="0"/>
              <a:t>جزاكم الله خيرا</a:t>
            </a:r>
            <a:endParaRPr lang="en-US" sz="5400" dirty="0"/>
          </a:p>
        </p:txBody>
      </p:sp>
    </p:spTree>
    <p:extLst>
      <p:ext uri="{BB962C8B-B14F-4D97-AF65-F5344CB8AC3E}">
        <p14:creationId xmlns="" xmlns:p14="http://schemas.microsoft.com/office/powerpoint/2010/main" val="55988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a:extLst>
              <a:ext uri="{FF2B5EF4-FFF2-40B4-BE49-F238E27FC236}">
                <a16:creationId xmlns="" xmlns:a16="http://schemas.microsoft.com/office/drawing/2014/main" id="{E235E540-1A95-42C5-A3AF-22094D722685}"/>
              </a:ext>
            </a:extLst>
          </p:cNvPr>
          <p:cNvSpPr txBox="1">
            <a:spLocks noChangeArrowheads="1"/>
          </p:cNvSpPr>
          <p:nvPr/>
        </p:nvSpPr>
        <p:spPr bwMode="auto">
          <a:xfrm>
            <a:off x="2133600" y="1905000"/>
            <a:ext cx="64008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buClrTx/>
              <a:buSzTx/>
              <a:buFontTx/>
              <a:buChar char="•"/>
            </a:pPr>
            <a:endParaRPr lang="en-US" altLang="en-US" sz="1600">
              <a:solidFill>
                <a:srgbClr val="000099"/>
              </a:solidFill>
              <a:latin typeface="Verdana" panose="020B0604030504040204" pitchFamily="34" charset="0"/>
            </a:endParaRPr>
          </a:p>
        </p:txBody>
      </p:sp>
      <p:sp>
        <p:nvSpPr>
          <p:cNvPr id="526339" name="Rectangle 3">
            <a:extLst>
              <a:ext uri="{FF2B5EF4-FFF2-40B4-BE49-F238E27FC236}">
                <a16:creationId xmlns="" xmlns:a16="http://schemas.microsoft.com/office/drawing/2014/main" id="{528DD402-D0A0-4ED0-936B-F0EE2E0A6E82}"/>
              </a:ext>
            </a:extLst>
          </p:cNvPr>
          <p:cNvSpPr>
            <a:spLocks noChangeArrowheads="1"/>
          </p:cNvSpPr>
          <p:nvPr/>
        </p:nvSpPr>
        <p:spPr bwMode="auto">
          <a:xfrm>
            <a:off x="1981200" y="1905000"/>
            <a:ext cx="67818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6213" indent="-176213">
              <a:spcBef>
                <a:spcPct val="20000"/>
              </a:spcBef>
              <a:buClr>
                <a:schemeClr val="bg2"/>
              </a:buClr>
              <a:buSzPct val="75000"/>
              <a:buFont typeface="Wingdings" panose="05000000000000000000" pitchFamily="2" charset="2"/>
              <a:buChar char="n"/>
              <a:tabLst>
                <a:tab pos="176213" algn="l"/>
                <a:tab pos="28733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176213" algn="l"/>
                <a:tab pos="28733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176213" algn="l"/>
                <a:tab pos="28733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30000"/>
              </a:lnSpc>
              <a:buClrTx/>
              <a:buSzTx/>
              <a:buFont typeface="Wingdings" panose="05000000000000000000" pitchFamily="2" charset="2"/>
              <a:buChar char="Ø"/>
            </a:pPr>
            <a:endParaRPr lang="en-US" altLang="en-US" sz="2000">
              <a:solidFill>
                <a:srgbClr val="000099"/>
              </a:solidFill>
              <a:latin typeface="Verdana" panose="020B0604030504040204" pitchFamily="34" charset="0"/>
              <a:cs typeface="Times New Roman" panose="02020603050405020304" pitchFamily="18" charset="0"/>
            </a:endParaRPr>
          </a:p>
          <a:p>
            <a:pPr algn="just" eaLnBrk="1" hangingPunct="1">
              <a:lnSpc>
                <a:spcPct val="130000"/>
              </a:lnSpc>
              <a:buClrTx/>
              <a:buSzTx/>
              <a:buFont typeface="Wingdings" panose="05000000000000000000" pitchFamily="2" charset="2"/>
              <a:buChar char="Ø"/>
            </a:pPr>
            <a:endParaRPr lang="en-US" altLang="en-US" sz="2000">
              <a:solidFill>
                <a:srgbClr val="000099"/>
              </a:solidFill>
              <a:latin typeface="Verdana" panose="020B0604030504040204" pitchFamily="34" charset="0"/>
            </a:endParaRPr>
          </a:p>
        </p:txBody>
      </p:sp>
      <p:sp>
        <p:nvSpPr>
          <p:cNvPr id="526340" name="Rectangle 4">
            <a:extLst>
              <a:ext uri="{FF2B5EF4-FFF2-40B4-BE49-F238E27FC236}">
                <a16:creationId xmlns="" xmlns:a16="http://schemas.microsoft.com/office/drawing/2014/main" id="{0EFD59F6-E2EB-4A31-BC3E-B33F91D49860}"/>
              </a:ext>
            </a:extLst>
          </p:cNvPr>
          <p:cNvSpPr>
            <a:spLocks noChangeArrowheads="1"/>
          </p:cNvSpPr>
          <p:nvPr/>
        </p:nvSpPr>
        <p:spPr bwMode="auto">
          <a:xfrm>
            <a:off x="914400" y="1295400"/>
            <a:ext cx="77724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38138" indent="-338138">
              <a:spcBef>
                <a:spcPct val="20000"/>
              </a:spcBef>
              <a:buClr>
                <a:schemeClr val="bg2"/>
              </a:buClr>
              <a:buSzPct val="75000"/>
              <a:buFont typeface="Wingdings" panose="05000000000000000000" pitchFamily="2" charset="2"/>
              <a:buChar char="n"/>
              <a:tabLst>
                <a:tab pos="287338" algn="l"/>
                <a:tab pos="2968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287338" algn="l"/>
                <a:tab pos="2968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287338" algn="l"/>
                <a:tab pos="2968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80000"/>
              </a:spcBef>
              <a:buClrTx/>
              <a:buSzTx/>
              <a:buFont typeface="Wingdings" panose="05000000000000000000" pitchFamily="2" charset="2"/>
              <a:buChar char="Ø"/>
            </a:pPr>
            <a:r>
              <a:rPr lang="en-US" altLang="en-US" sz="2400" dirty="0">
                <a:solidFill>
                  <a:srgbClr val="000099"/>
                </a:solidFill>
                <a:latin typeface="Verdana" panose="020B0604030504040204" pitchFamily="34" charset="0"/>
                <a:cs typeface="Times New Roman" panose="02020603050405020304" pitchFamily="18" charset="0"/>
              </a:rPr>
              <a:t>For centuries Muslims have conducted business in ways consistent with Islamic law.</a:t>
            </a:r>
          </a:p>
          <a:p>
            <a:pPr algn="just" eaLnBrk="1" hangingPunct="1">
              <a:spcBef>
                <a:spcPct val="80000"/>
              </a:spcBef>
              <a:buClrTx/>
              <a:buSzTx/>
              <a:buFont typeface="Wingdings" panose="05000000000000000000" pitchFamily="2" charset="2"/>
              <a:buChar char="Ø"/>
            </a:pPr>
            <a:r>
              <a:rPr lang="en-US" altLang="en-US" sz="2400" dirty="0">
                <a:solidFill>
                  <a:srgbClr val="000099"/>
                </a:solidFill>
                <a:latin typeface="Verdana" panose="020B0604030504040204" pitchFamily="34" charset="0"/>
                <a:cs typeface="Times New Roman" panose="02020603050405020304" pitchFamily="18" charset="0"/>
              </a:rPr>
              <a:t>The classical system of Islamic finance has remained intact</a:t>
            </a:r>
            <a:r>
              <a:rPr lang="en-US" altLang="en-US" sz="2800" dirty="0">
                <a:solidFill>
                  <a:srgbClr val="000099"/>
                </a:solidFill>
                <a:latin typeface="Verdana" panose="020B0604030504040204" pitchFamily="34" charset="0"/>
                <a:cs typeface="Times New Roman" panose="02020603050405020304" pitchFamily="18" charset="0"/>
              </a:rPr>
              <a:t> </a:t>
            </a:r>
          </a:p>
          <a:p>
            <a:pPr algn="just" eaLnBrk="1" hangingPunct="1">
              <a:spcBef>
                <a:spcPct val="80000"/>
              </a:spcBef>
              <a:buClrTx/>
              <a:buSzTx/>
              <a:buFont typeface="Wingdings" panose="05000000000000000000" pitchFamily="2" charset="2"/>
              <a:buChar char="Ø"/>
            </a:pPr>
            <a:r>
              <a:rPr lang="en-US" altLang="en-US" sz="2400" dirty="0">
                <a:solidFill>
                  <a:srgbClr val="000099"/>
                </a:solidFill>
                <a:latin typeface="Verdana" panose="020B0604030504040204" pitchFamily="34" charset="0"/>
                <a:cs typeface="Times New Roman" panose="02020603050405020304" pitchFamily="18" charset="0"/>
              </a:rPr>
              <a:t>Now the entire system of Islamic finance and business is undergoing a revival; the potential of this sector is real and deserving of serious attention.</a:t>
            </a:r>
          </a:p>
          <a:p>
            <a:pPr algn="just" eaLnBrk="1" hangingPunct="1">
              <a:spcBef>
                <a:spcPct val="80000"/>
              </a:spcBef>
              <a:buClrTx/>
              <a:buSzTx/>
              <a:buFont typeface="Wingdings" panose="05000000000000000000" pitchFamily="2" charset="2"/>
              <a:buChar char="Ø"/>
            </a:pPr>
            <a:r>
              <a:rPr lang="en-US" altLang="en-US" sz="2400" dirty="0">
                <a:solidFill>
                  <a:srgbClr val="000099"/>
                </a:solidFill>
                <a:latin typeface="Verdana" panose="020B0604030504040204" pitchFamily="34" charset="0"/>
                <a:cs typeface="Times New Roman" panose="02020603050405020304" pitchFamily="18" charset="0"/>
              </a:rPr>
              <a:t>But unfortunately, today for many interest is more than a way of life, it is fact of life.</a:t>
            </a:r>
          </a:p>
        </p:txBody>
      </p:sp>
      <p:grpSp>
        <p:nvGrpSpPr>
          <p:cNvPr id="8197" name="Group 10">
            <a:extLst>
              <a:ext uri="{FF2B5EF4-FFF2-40B4-BE49-F238E27FC236}">
                <a16:creationId xmlns="" xmlns:a16="http://schemas.microsoft.com/office/drawing/2014/main" id="{670F1A97-D1C3-419D-A2FE-D8D2E0BD3B81}"/>
              </a:ext>
            </a:extLst>
          </p:cNvPr>
          <p:cNvGrpSpPr>
            <a:grpSpLocks/>
          </p:cNvGrpSpPr>
          <p:nvPr/>
        </p:nvGrpSpPr>
        <p:grpSpPr bwMode="auto">
          <a:xfrm>
            <a:off x="1524000" y="457200"/>
            <a:ext cx="7391400" cy="533400"/>
            <a:chOff x="960" y="288"/>
            <a:chExt cx="4656" cy="336"/>
          </a:xfrm>
        </p:grpSpPr>
        <p:grpSp>
          <p:nvGrpSpPr>
            <p:cNvPr id="8198" name="Group 11">
              <a:extLst>
                <a:ext uri="{FF2B5EF4-FFF2-40B4-BE49-F238E27FC236}">
                  <a16:creationId xmlns="" xmlns:a16="http://schemas.microsoft.com/office/drawing/2014/main" id="{821E2B12-796D-4B18-8E67-21AD07BA634F}"/>
                </a:ext>
              </a:extLst>
            </p:cNvPr>
            <p:cNvGrpSpPr>
              <a:grpSpLocks/>
            </p:cNvGrpSpPr>
            <p:nvPr/>
          </p:nvGrpSpPr>
          <p:grpSpPr bwMode="auto">
            <a:xfrm>
              <a:off x="960" y="288"/>
              <a:ext cx="4656" cy="336"/>
              <a:chOff x="1296" y="720"/>
              <a:chExt cx="4224" cy="324"/>
            </a:xfrm>
          </p:grpSpPr>
          <p:sp>
            <p:nvSpPr>
              <p:cNvPr id="8200" name="Text Box 12">
                <a:extLst>
                  <a:ext uri="{FF2B5EF4-FFF2-40B4-BE49-F238E27FC236}">
                    <a16:creationId xmlns="" xmlns:a16="http://schemas.microsoft.com/office/drawing/2014/main" id="{C85AD530-6836-4FEB-AACE-6981C99815DB}"/>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endParaRPr lang="en-US" altLang="en-US" sz="1600" b="1">
                  <a:solidFill>
                    <a:srgbClr val="000099"/>
                  </a:solidFill>
                </a:endParaRPr>
              </a:p>
            </p:txBody>
          </p:sp>
          <p:sp>
            <p:nvSpPr>
              <p:cNvPr id="8201" name="Line 13">
                <a:extLst>
                  <a:ext uri="{FF2B5EF4-FFF2-40B4-BE49-F238E27FC236}">
                    <a16:creationId xmlns="" xmlns:a16="http://schemas.microsoft.com/office/drawing/2014/main" id="{1020DB6B-67CF-48C1-8B5E-34074DF755AF}"/>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8199" name="Rectangle 14">
              <a:extLst>
                <a:ext uri="{FF2B5EF4-FFF2-40B4-BE49-F238E27FC236}">
                  <a16:creationId xmlns="" xmlns:a16="http://schemas.microsoft.com/office/drawing/2014/main" id="{4D9932CB-8B0A-48B8-BB9A-60F6DF0E5D92}"/>
                </a:ext>
              </a:extLst>
            </p:cNvPr>
            <p:cNvSpPr>
              <a:spLocks noChangeArrowheads="1"/>
            </p:cNvSpPr>
            <p:nvPr/>
          </p:nvSpPr>
          <p:spPr bwMode="auto">
            <a:xfrm>
              <a:off x="2016" y="288"/>
              <a:ext cx="3369"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611" tIns="44806" rIns="89611" bIns="44806" anchor="ctr"/>
            <a:lstStyle>
              <a:lvl1pPr defTabSz="7540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754063">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754063">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75406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754063">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800" b="1" dirty="0">
                  <a:solidFill>
                    <a:schemeClr val="bg2">
                      <a:lumMod val="60000"/>
                      <a:lumOff val="40000"/>
                    </a:schemeClr>
                  </a:solidFill>
                  <a:latin typeface="Verdana" panose="020B0604030504040204" pitchFamily="34" charset="0"/>
                </a:rPr>
                <a:t>Overview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26338">
                                            <p:txEl>
                                              <p:pRg st="0" end="0"/>
                                            </p:txEl>
                                          </p:spTgt>
                                        </p:tgtEl>
                                        <p:attrNameLst>
                                          <p:attrName>style.visibility</p:attrName>
                                        </p:attrNameLst>
                                      </p:cBhvr>
                                      <p:to>
                                        <p:strVal val="visible"/>
                                      </p:to>
                                    </p:set>
                                    <p:animEffect transition="in" filter="wipe(left)">
                                      <p:cBhvr>
                                        <p:cTn id="7" dur="500"/>
                                        <p:tgtEl>
                                          <p:spTgt spid="526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526339"/>
                                        </p:tgtEl>
                                        <p:attrNameLst>
                                          <p:attrName>style.visibility</p:attrName>
                                        </p:attrNameLst>
                                      </p:cBhvr>
                                      <p:to>
                                        <p:strVal val="visible"/>
                                      </p:to>
                                    </p:set>
                                    <p:animEffect transition="in" filter="wipe(left)">
                                      <p:cBhvr>
                                        <p:cTn id="12" dur="500"/>
                                        <p:tgtEl>
                                          <p:spTgt spid="526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6340">
                                            <p:txEl>
                                              <p:pRg st="0" end="0"/>
                                            </p:txEl>
                                          </p:spTgt>
                                        </p:tgtEl>
                                        <p:attrNameLst>
                                          <p:attrName>style.visibility</p:attrName>
                                        </p:attrNameLst>
                                      </p:cBhvr>
                                      <p:to>
                                        <p:strVal val="visible"/>
                                      </p:to>
                                    </p:set>
                                    <p:animEffect transition="in" filter="wipe(left)">
                                      <p:cBhvr>
                                        <p:cTn id="17" dur="500"/>
                                        <p:tgtEl>
                                          <p:spTgt spid="526340">
                                            <p:txEl>
                                              <p:pRg st="0" end="0"/>
                                            </p:txEl>
                                          </p:spTgt>
                                        </p:tgtEl>
                                      </p:cBhvr>
                                    </p:animEffect>
                                  </p:childTnLst>
                                  <p:subTnLst>
                                    <p:animClr clrSpc="rgb" dir="cw">
                                      <p:cBhvr override="childStyle">
                                        <p:cTn dur="1" fill="hold" display="0" masterRel="nextClick" afterEffect="1"/>
                                        <p:tgtEl>
                                          <p:spTgt spid="526340">
                                            <p:txEl>
                                              <p:pRg st="0" end="0"/>
                                            </p:txEl>
                                          </p:spTgt>
                                        </p:tgtEl>
                                        <p:attrNameLst>
                                          <p:attrName>ppt_c</p:attrName>
                                        </p:attrNameLst>
                                      </p:cBhvr>
                                      <p:to>
                                        <a:srgbClr val="339933"/>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6340">
                                            <p:txEl>
                                              <p:pRg st="1" end="1"/>
                                            </p:txEl>
                                          </p:spTgt>
                                        </p:tgtEl>
                                        <p:attrNameLst>
                                          <p:attrName>style.visibility</p:attrName>
                                        </p:attrNameLst>
                                      </p:cBhvr>
                                      <p:to>
                                        <p:strVal val="visible"/>
                                      </p:to>
                                    </p:set>
                                    <p:animEffect transition="in" filter="wipe(left)">
                                      <p:cBhvr>
                                        <p:cTn id="22" dur="500"/>
                                        <p:tgtEl>
                                          <p:spTgt spid="526340">
                                            <p:txEl>
                                              <p:pRg st="1" end="1"/>
                                            </p:txEl>
                                          </p:spTgt>
                                        </p:tgtEl>
                                      </p:cBhvr>
                                    </p:animEffect>
                                  </p:childTnLst>
                                  <p:subTnLst>
                                    <p:animClr clrSpc="rgb" dir="cw">
                                      <p:cBhvr override="childStyle">
                                        <p:cTn dur="1" fill="hold" display="0" masterRel="nextClick" afterEffect="1"/>
                                        <p:tgtEl>
                                          <p:spTgt spid="526340">
                                            <p:txEl>
                                              <p:pRg st="1" end="1"/>
                                            </p:txEl>
                                          </p:spTgt>
                                        </p:tgtEl>
                                        <p:attrNameLst>
                                          <p:attrName>ppt_c</p:attrName>
                                        </p:attrNameLst>
                                      </p:cBhvr>
                                      <p:to>
                                        <a:srgbClr val="339933"/>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6340">
                                            <p:txEl>
                                              <p:pRg st="2" end="2"/>
                                            </p:txEl>
                                          </p:spTgt>
                                        </p:tgtEl>
                                        <p:attrNameLst>
                                          <p:attrName>style.visibility</p:attrName>
                                        </p:attrNameLst>
                                      </p:cBhvr>
                                      <p:to>
                                        <p:strVal val="visible"/>
                                      </p:to>
                                    </p:set>
                                    <p:animEffect transition="in" filter="wipe(left)">
                                      <p:cBhvr>
                                        <p:cTn id="27" dur="500"/>
                                        <p:tgtEl>
                                          <p:spTgt spid="526340">
                                            <p:txEl>
                                              <p:pRg st="2" end="2"/>
                                            </p:txEl>
                                          </p:spTgt>
                                        </p:tgtEl>
                                      </p:cBhvr>
                                    </p:animEffect>
                                  </p:childTnLst>
                                  <p:subTnLst>
                                    <p:animClr clrSpc="rgb" dir="cw">
                                      <p:cBhvr override="childStyle">
                                        <p:cTn dur="1" fill="hold" display="0" masterRel="nextClick" afterEffect="1"/>
                                        <p:tgtEl>
                                          <p:spTgt spid="526340">
                                            <p:txEl>
                                              <p:pRg st="2" end="2"/>
                                            </p:txEl>
                                          </p:spTgt>
                                        </p:tgtEl>
                                        <p:attrNameLst>
                                          <p:attrName>ppt_c</p:attrName>
                                        </p:attrNameLst>
                                      </p:cBhvr>
                                      <p:to>
                                        <a:srgbClr val="339933"/>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6340">
                                            <p:txEl>
                                              <p:pRg st="3" end="3"/>
                                            </p:txEl>
                                          </p:spTgt>
                                        </p:tgtEl>
                                        <p:attrNameLst>
                                          <p:attrName>style.visibility</p:attrName>
                                        </p:attrNameLst>
                                      </p:cBhvr>
                                      <p:to>
                                        <p:strVal val="visible"/>
                                      </p:to>
                                    </p:set>
                                    <p:animEffect transition="in" filter="wipe(left)">
                                      <p:cBhvr>
                                        <p:cTn id="32" dur="500"/>
                                        <p:tgtEl>
                                          <p:spTgt spid="526340">
                                            <p:txEl>
                                              <p:pRg st="3" end="3"/>
                                            </p:txEl>
                                          </p:spTgt>
                                        </p:tgtEl>
                                      </p:cBhvr>
                                    </p:animEffect>
                                  </p:childTnLst>
                                  <p:subTnLst>
                                    <p:animClr clrSpc="rgb" dir="cw">
                                      <p:cBhvr override="childStyle">
                                        <p:cTn dur="1" fill="hold" display="0" masterRel="nextClick" afterEffect="1"/>
                                        <p:tgtEl>
                                          <p:spTgt spid="526340">
                                            <p:txEl>
                                              <p:pRg st="3" end="3"/>
                                            </p:txEl>
                                          </p:spTgt>
                                        </p:tgtEl>
                                        <p:attrNameLst>
                                          <p:attrName>ppt_c</p:attrName>
                                        </p:attrNameLst>
                                      </p:cBhvr>
                                      <p:to>
                                        <a:srgbClr val="33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build="p" autoUpdateAnimBg="0"/>
      <p:bldP spid="526339" grpId="0" autoUpdateAnimBg="0"/>
      <p:bldP spid="52634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a:extLst>
              <a:ext uri="{FF2B5EF4-FFF2-40B4-BE49-F238E27FC236}">
                <a16:creationId xmlns="" xmlns:a16="http://schemas.microsoft.com/office/drawing/2014/main" id="{AF5D4691-F048-473E-9BE4-D269BEF23FAC}"/>
              </a:ext>
            </a:extLst>
          </p:cNvPr>
          <p:cNvSpPr txBox="1">
            <a:spLocks noChangeArrowheads="1"/>
          </p:cNvSpPr>
          <p:nvPr/>
        </p:nvSpPr>
        <p:spPr bwMode="auto">
          <a:xfrm>
            <a:off x="2133600" y="1905000"/>
            <a:ext cx="64008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buClrTx/>
              <a:buSzTx/>
              <a:buFontTx/>
              <a:buChar char="•"/>
            </a:pPr>
            <a:endParaRPr lang="en-US" altLang="en-US" sz="1600">
              <a:solidFill>
                <a:srgbClr val="000099"/>
              </a:solidFill>
              <a:latin typeface="Verdana" panose="020B0604030504040204" pitchFamily="34" charset="0"/>
            </a:endParaRPr>
          </a:p>
        </p:txBody>
      </p:sp>
      <p:sp>
        <p:nvSpPr>
          <p:cNvPr id="526339" name="Rectangle 3">
            <a:extLst>
              <a:ext uri="{FF2B5EF4-FFF2-40B4-BE49-F238E27FC236}">
                <a16:creationId xmlns="" xmlns:a16="http://schemas.microsoft.com/office/drawing/2014/main" id="{F2B12FC0-10D1-405C-8618-0715D14C9983}"/>
              </a:ext>
            </a:extLst>
          </p:cNvPr>
          <p:cNvSpPr>
            <a:spLocks noChangeArrowheads="1"/>
          </p:cNvSpPr>
          <p:nvPr/>
        </p:nvSpPr>
        <p:spPr bwMode="auto">
          <a:xfrm>
            <a:off x="5181600" y="1905000"/>
            <a:ext cx="35814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6213" indent="-176213">
              <a:spcBef>
                <a:spcPct val="20000"/>
              </a:spcBef>
              <a:buClr>
                <a:schemeClr val="bg2"/>
              </a:buClr>
              <a:buSzPct val="75000"/>
              <a:buFont typeface="Wingdings" panose="05000000000000000000" pitchFamily="2" charset="2"/>
              <a:buChar char="n"/>
              <a:tabLst>
                <a:tab pos="176213" algn="l"/>
                <a:tab pos="28733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176213" algn="l"/>
                <a:tab pos="28733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176213" algn="l"/>
                <a:tab pos="28733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30000"/>
              </a:lnSpc>
              <a:buClrTx/>
              <a:buSzTx/>
              <a:buFont typeface="Wingdings" panose="05000000000000000000" pitchFamily="2" charset="2"/>
              <a:buChar char="Ø"/>
            </a:pPr>
            <a:endParaRPr lang="en-US" altLang="en-US" sz="2000">
              <a:solidFill>
                <a:srgbClr val="000099"/>
              </a:solidFill>
              <a:latin typeface="Verdana" panose="020B0604030504040204" pitchFamily="34" charset="0"/>
              <a:cs typeface="Times New Roman" panose="02020603050405020304" pitchFamily="18" charset="0"/>
            </a:endParaRPr>
          </a:p>
          <a:p>
            <a:pPr algn="just" eaLnBrk="1" hangingPunct="1">
              <a:lnSpc>
                <a:spcPct val="130000"/>
              </a:lnSpc>
              <a:buClrTx/>
              <a:buSzTx/>
              <a:buFont typeface="Wingdings" panose="05000000000000000000" pitchFamily="2" charset="2"/>
              <a:buChar char="Ø"/>
            </a:pPr>
            <a:endParaRPr lang="en-US" altLang="en-US" sz="2000">
              <a:solidFill>
                <a:srgbClr val="000099"/>
              </a:solidFill>
              <a:latin typeface="Verdana" panose="020B0604030504040204" pitchFamily="34" charset="0"/>
            </a:endParaRPr>
          </a:p>
        </p:txBody>
      </p:sp>
      <p:sp>
        <p:nvSpPr>
          <p:cNvPr id="526340" name="Rectangle 4">
            <a:extLst>
              <a:ext uri="{FF2B5EF4-FFF2-40B4-BE49-F238E27FC236}">
                <a16:creationId xmlns="" xmlns:a16="http://schemas.microsoft.com/office/drawing/2014/main" id="{48577723-4860-4900-9483-220988AB9A66}"/>
              </a:ext>
            </a:extLst>
          </p:cNvPr>
          <p:cNvSpPr>
            <a:spLocks noChangeArrowheads="1"/>
          </p:cNvSpPr>
          <p:nvPr/>
        </p:nvSpPr>
        <p:spPr bwMode="auto">
          <a:xfrm>
            <a:off x="914400" y="1295400"/>
            <a:ext cx="77724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38138" indent="-338138">
              <a:spcBef>
                <a:spcPct val="20000"/>
              </a:spcBef>
              <a:buClr>
                <a:schemeClr val="bg2"/>
              </a:buClr>
              <a:buSzPct val="75000"/>
              <a:buFont typeface="Wingdings" panose="05000000000000000000" pitchFamily="2" charset="2"/>
              <a:buChar char="n"/>
              <a:tabLst>
                <a:tab pos="287338" algn="l"/>
                <a:tab pos="2968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287338" algn="l"/>
                <a:tab pos="2968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287338" algn="l"/>
                <a:tab pos="2968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80000"/>
              </a:spcBef>
              <a:buClrTx/>
              <a:buSzTx/>
              <a:buFont typeface="Wingdings" panose="05000000000000000000" pitchFamily="2" charset="2"/>
              <a:buChar char="Ø"/>
            </a:pPr>
            <a:endParaRPr lang="en-US" altLang="en-US" sz="2400">
              <a:solidFill>
                <a:srgbClr val="000099"/>
              </a:solidFill>
              <a:latin typeface="Verdana" panose="020B0604030504040204" pitchFamily="34" charset="0"/>
              <a:cs typeface="Times New Roman" panose="02020603050405020304" pitchFamily="18" charset="0"/>
            </a:endParaRPr>
          </a:p>
        </p:txBody>
      </p:sp>
      <p:grpSp>
        <p:nvGrpSpPr>
          <p:cNvPr id="10245" name="Group 10">
            <a:extLst>
              <a:ext uri="{FF2B5EF4-FFF2-40B4-BE49-F238E27FC236}">
                <a16:creationId xmlns="" xmlns:a16="http://schemas.microsoft.com/office/drawing/2014/main" id="{F4653F2F-6024-4449-904F-EEE6471DE6A9}"/>
              </a:ext>
            </a:extLst>
          </p:cNvPr>
          <p:cNvGrpSpPr>
            <a:grpSpLocks/>
          </p:cNvGrpSpPr>
          <p:nvPr/>
        </p:nvGrpSpPr>
        <p:grpSpPr bwMode="auto">
          <a:xfrm>
            <a:off x="1524000" y="457200"/>
            <a:ext cx="7391400" cy="533400"/>
            <a:chOff x="960" y="288"/>
            <a:chExt cx="4656" cy="336"/>
          </a:xfrm>
        </p:grpSpPr>
        <p:grpSp>
          <p:nvGrpSpPr>
            <p:cNvPr id="10249" name="Group 11">
              <a:extLst>
                <a:ext uri="{FF2B5EF4-FFF2-40B4-BE49-F238E27FC236}">
                  <a16:creationId xmlns="" xmlns:a16="http://schemas.microsoft.com/office/drawing/2014/main" id="{303A33D9-D2D4-4DC8-9052-766764742E5F}"/>
                </a:ext>
              </a:extLst>
            </p:cNvPr>
            <p:cNvGrpSpPr>
              <a:grpSpLocks/>
            </p:cNvGrpSpPr>
            <p:nvPr/>
          </p:nvGrpSpPr>
          <p:grpSpPr bwMode="auto">
            <a:xfrm>
              <a:off x="960" y="288"/>
              <a:ext cx="4656" cy="336"/>
              <a:chOff x="1296" y="720"/>
              <a:chExt cx="4224" cy="324"/>
            </a:xfrm>
          </p:grpSpPr>
          <p:sp>
            <p:nvSpPr>
              <p:cNvPr id="10251" name="Text Box 12">
                <a:extLst>
                  <a:ext uri="{FF2B5EF4-FFF2-40B4-BE49-F238E27FC236}">
                    <a16:creationId xmlns="" xmlns:a16="http://schemas.microsoft.com/office/drawing/2014/main" id="{1CCF24B3-55A4-4C89-BCF4-F336B03D8545}"/>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endParaRPr lang="en-US" altLang="en-US" sz="1600" b="1">
                  <a:solidFill>
                    <a:srgbClr val="000099"/>
                  </a:solidFill>
                </a:endParaRPr>
              </a:p>
            </p:txBody>
          </p:sp>
          <p:sp>
            <p:nvSpPr>
              <p:cNvPr id="10252" name="Line 13">
                <a:extLst>
                  <a:ext uri="{FF2B5EF4-FFF2-40B4-BE49-F238E27FC236}">
                    <a16:creationId xmlns="" xmlns:a16="http://schemas.microsoft.com/office/drawing/2014/main" id="{36B8B05B-1B3B-49E8-A0C8-D7707B591032}"/>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10250" name="Rectangle 14">
              <a:extLst>
                <a:ext uri="{FF2B5EF4-FFF2-40B4-BE49-F238E27FC236}">
                  <a16:creationId xmlns="" xmlns:a16="http://schemas.microsoft.com/office/drawing/2014/main" id="{F78ADE5A-B021-433D-B4EA-78F6E07F632A}"/>
                </a:ext>
              </a:extLst>
            </p:cNvPr>
            <p:cNvSpPr>
              <a:spLocks noChangeArrowheads="1"/>
            </p:cNvSpPr>
            <p:nvPr/>
          </p:nvSpPr>
          <p:spPr bwMode="auto">
            <a:xfrm>
              <a:off x="2016" y="288"/>
              <a:ext cx="3369"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611" tIns="44806" rIns="89611" bIns="44806" anchor="ctr"/>
            <a:lstStyle>
              <a:lvl1pPr defTabSz="7540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754063">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754063">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75406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754063">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800" b="1">
                  <a:solidFill>
                    <a:srgbClr val="000099"/>
                  </a:solidFill>
                  <a:latin typeface="Verdana" panose="020B0604030504040204" pitchFamily="34" charset="0"/>
                </a:rPr>
                <a:t>Overview</a:t>
              </a:r>
            </a:p>
          </p:txBody>
        </p:sp>
      </p:grpSp>
      <p:sp>
        <p:nvSpPr>
          <p:cNvPr id="10246" name="Title 1">
            <a:extLst>
              <a:ext uri="{FF2B5EF4-FFF2-40B4-BE49-F238E27FC236}">
                <a16:creationId xmlns="" xmlns:a16="http://schemas.microsoft.com/office/drawing/2014/main" id="{2D664484-BD8A-4C4A-B7DB-90B87D9D428D}"/>
              </a:ext>
            </a:extLst>
          </p:cNvPr>
          <p:cNvSpPr txBox="1">
            <a:spLocks/>
          </p:cNvSpPr>
          <p:nvPr/>
        </p:nvSpPr>
        <p:spPr bwMode="auto">
          <a:xfrm>
            <a:off x="787400" y="1042988"/>
            <a:ext cx="8356600" cy="48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GB" altLang="en-US" sz="2800" b="1" dirty="0" smtClean="0">
                <a:solidFill>
                  <a:srgbClr val="CC9900"/>
                </a:solidFill>
                <a:latin typeface="Verdana" panose="020B0604030504040204" pitchFamily="34" charset="0"/>
              </a:rPr>
              <a:t>Present </a:t>
            </a:r>
            <a:r>
              <a:rPr lang="en-GB" altLang="en-US" sz="2800" b="1" dirty="0">
                <a:solidFill>
                  <a:srgbClr val="CC9900"/>
                </a:solidFill>
                <a:latin typeface="Verdana" panose="020B0604030504040204" pitchFamily="34" charset="0"/>
              </a:rPr>
              <a:t>Day World Situation</a:t>
            </a:r>
            <a:endParaRPr lang="en-US" altLang="en-US" sz="2800" b="1" dirty="0">
              <a:solidFill>
                <a:srgbClr val="CC9900"/>
              </a:solidFill>
              <a:latin typeface="Verdana" panose="020B0604030504040204" pitchFamily="34" charset="0"/>
            </a:endParaRPr>
          </a:p>
        </p:txBody>
      </p:sp>
      <p:pic>
        <p:nvPicPr>
          <p:cNvPr id="10247" name="Picture 11">
            <a:extLst>
              <a:ext uri="{FF2B5EF4-FFF2-40B4-BE49-F238E27FC236}">
                <a16:creationId xmlns="" xmlns:a16="http://schemas.microsoft.com/office/drawing/2014/main" id="{8A05D585-3F92-480C-A52E-6302728A67D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64200" y="2057400"/>
            <a:ext cx="3327400" cy="300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 xmlns:a16="http://schemas.microsoft.com/office/drawing/2014/main" id="{6D56656F-00D0-4140-A1A8-AF8AA3491064}"/>
              </a:ext>
            </a:extLst>
          </p:cNvPr>
          <p:cNvSpPr/>
          <p:nvPr/>
        </p:nvSpPr>
        <p:spPr>
          <a:xfrm>
            <a:off x="0" y="1595438"/>
            <a:ext cx="5562600" cy="3785652"/>
          </a:xfrm>
          <a:prstGeom prst="rect">
            <a:avLst/>
          </a:prstGeom>
        </p:spPr>
        <p:txBody>
          <a:bodyPr>
            <a:spAutoFit/>
          </a:bodyPr>
          <a:lstStyle/>
          <a:p>
            <a:pPr>
              <a:buClr>
                <a:srgbClr val="000099"/>
              </a:buClr>
              <a:buFont typeface="Arial" pitchFamily="34" charset="0"/>
              <a:buChar char="•"/>
              <a:defRPr/>
            </a:pPr>
            <a:r>
              <a:rPr lang="en-US" sz="2400" dirty="0">
                <a:solidFill>
                  <a:schemeClr val="accent1">
                    <a:lumMod val="50000"/>
                  </a:schemeClr>
                </a:solidFill>
                <a:latin typeface="+mj-lt"/>
                <a:ea typeface="+mn-ea"/>
              </a:rPr>
              <a:t>The downward spiral in 2008 the US and Western Europe is described by financial experts as deleveraging .</a:t>
            </a:r>
          </a:p>
          <a:p>
            <a:pPr>
              <a:buClr>
                <a:srgbClr val="000099"/>
              </a:buClr>
              <a:defRPr/>
            </a:pPr>
            <a:endParaRPr lang="en-US" sz="2400" dirty="0">
              <a:solidFill>
                <a:schemeClr val="accent1">
                  <a:lumMod val="50000"/>
                </a:schemeClr>
              </a:solidFill>
              <a:latin typeface="+mj-lt"/>
              <a:ea typeface="+mn-ea"/>
            </a:endParaRPr>
          </a:p>
          <a:p>
            <a:pPr>
              <a:buClr>
                <a:srgbClr val="000099"/>
              </a:buClr>
              <a:buFont typeface="Arial" pitchFamily="34" charset="0"/>
              <a:buChar char="•"/>
              <a:defRPr/>
            </a:pPr>
            <a:r>
              <a:rPr lang="en-US" sz="2400" dirty="0">
                <a:solidFill>
                  <a:schemeClr val="accent1">
                    <a:lumMod val="50000"/>
                  </a:schemeClr>
                </a:solidFill>
                <a:latin typeface="+mj-lt"/>
                <a:ea typeface="+mn-ea"/>
              </a:rPr>
              <a:t>21st century version of the Great Depression </a:t>
            </a:r>
          </a:p>
          <a:p>
            <a:pPr>
              <a:buClr>
                <a:srgbClr val="000099"/>
              </a:buClr>
              <a:buFont typeface="Arial" pitchFamily="34" charset="0"/>
              <a:buChar char="•"/>
              <a:defRPr/>
            </a:pPr>
            <a:endParaRPr lang="en-US" sz="2400" dirty="0">
              <a:solidFill>
                <a:schemeClr val="accent1">
                  <a:lumMod val="50000"/>
                </a:schemeClr>
              </a:solidFill>
              <a:latin typeface="+mj-lt"/>
              <a:ea typeface="+mn-ea"/>
            </a:endParaRPr>
          </a:p>
          <a:p>
            <a:pPr>
              <a:buClr>
                <a:srgbClr val="000099"/>
              </a:buClr>
              <a:buFont typeface="Arial" pitchFamily="34" charset="0"/>
              <a:buChar char="•"/>
              <a:defRPr/>
            </a:pPr>
            <a:r>
              <a:rPr lang="en-US" sz="2400" dirty="0">
                <a:solidFill>
                  <a:schemeClr val="accent1">
                    <a:lumMod val="50000"/>
                  </a:schemeClr>
                </a:solidFill>
                <a:latin typeface="+mj-lt"/>
                <a:ea typeface="+mn-ea"/>
              </a:rPr>
              <a:t>Asian Development Bank estimated that loss of worldwide market </a:t>
            </a:r>
            <a:r>
              <a:rPr lang="en-US" sz="2400" dirty="0">
                <a:solidFill>
                  <a:schemeClr val="accent1">
                    <a:lumMod val="50000"/>
                  </a:schemeClr>
                </a:solidFill>
                <a:latin typeface="+mj-lt"/>
              </a:rPr>
              <a:t>in 2008 was</a:t>
            </a:r>
            <a:r>
              <a:rPr lang="en-US" sz="2400" dirty="0">
                <a:solidFill>
                  <a:schemeClr val="accent1">
                    <a:lumMod val="50000"/>
                  </a:schemeClr>
                </a:solidFill>
                <a:latin typeface="+mj-lt"/>
                <a:ea typeface="+mn-ea"/>
              </a:rPr>
              <a:t> $50 trillion.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26338">
                                            <p:txEl>
                                              <p:pRg st="0" end="0"/>
                                            </p:txEl>
                                          </p:spTgt>
                                        </p:tgtEl>
                                        <p:attrNameLst>
                                          <p:attrName>style.visibility</p:attrName>
                                        </p:attrNameLst>
                                      </p:cBhvr>
                                      <p:to>
                                        <p:strVal val="visible"/>
                                      </p:to>
                                    </p:set>
                                    <p:animEffect transition="in" filter="wipe(left)">
                                      <p:cBhvr>
                                        <p:cTn id="7" dur="500"/>
                                        <p:tgtEl>
                                          <p:spTgt spid="526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526339"/>
                                        </p:tgtEl>
                                        <p:attrNameLst>
                                          <p:attrName>style.visibility</p:attrName>
                                        </p:attrNameLst>
                                      </p:cBhvr>
                                      <p:to>
                                        <p:strVal val="visible"/>
                                      </p:to>
                                    </p:set>
                                    <p:animEffect transition="in" filter="wipe(left)">
                                      <p:cBhvr>
                                        <p:cTn id="12" dur="500"/>
                                        <p:tgtEl>
                                          <p:spTgt spid="526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526340">
                                            <p:txEl>
                                              <p:pRg st="0" end="0"/>
                                            </p:txEl>
                                          </p:spTgt>
                                        </p:tgtEl>
                                        <p:attrNameLst>
                                          <p:attrName>style.visibility</p:attrName>
                                        </p:attrNameLst>
                                      </p:cBhvr>
                                      <p:to>
                                        <p:strVal val="visible"/>
                                      </p:to>
                                    </p:set>
                                    <p:animEffect transition="in" filter="wipe(left)">
                                      <p:cBhvr>
                                        <p:cTn id="17" dur="500"/>
                                        <p:tgtEl>
                                          <p:spTgt spid="526340">
                                            <p:txEl>
                                              <p:pRg st="0" end="0"/>
                                            </p:txEl>
                                          </p:spTgt>
                                        </p:tgtEl>
                                      </p:cBhvr>
                                    </p:animEffect>
                                  </p:childTnLst>
                                  <p:subTnLst>
                                    <p:animClr clrSpc="rgb" dir="cw">
                                      <p:cBhvr override="childStyle">
                                        <p:cTn dur="1" fill="hold" display="0" masterRel="nextClick" afterEffect="1"/>
                                        <p:tgtEl>
                                          <p:spTgt spid="526340">
                                            <p:txEl>
                                              <p:pRg st="0" end="0"/>
                                            </p:txEl>
                                          </p:spTgt>
                                        </p:tgtEl>
                                        <p:attrNameLst>
                                          <p:attrName>ppt_c</p:attrName>
                                        </p:attrNameLst>
                                      </p:cBhvr>
                                      <p:to>
                                        <a:srgbClr val="339933"/>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dissolve">
                                      <p:cBhvr>
                                        <p:cTn id="22" dur="500"/>
                                        <p:tgtEl>
                                          <p:spTgt spid="1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dissolve">
                                      <p:cBhvr>
                                        <p:cTn id="27" dur="500"/>
                                        <p:tgtEl>
                                          <p:spTgt spid="1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dissolve">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build="p" autoUpdateAnimBg="0"/>
      <p:bldP spid="526339" grpId="0" autoUpdateAnimBg="0"/>
      <p:bldP spid="526340" grpId="0" build="p" autoUpdateAnimBg="0"/>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156063" y="1447800"/>
            <a:ext cx="7620000" cy="4572000"/>
          </a:xfrm>
        </p:spPr>
        <p:txBody>
          <a:bodyPr/>
          <a:lstStyle/>
          <a:p>
            <a:pPr eaLnBrk="1" hangingPunct="1">
              <a:buClr>
                <a:srgbClr val="000099"/>
              </a:buClr>
              <a:buFont typeface="Wingdings" pitchFamily="2" charset="2"/>
              <a:buChar char="Ø"/>
            </a:pPr>
            <a:r>
              <a:rPr lang="en-US" sz="2400" dirty="0">
                <a:solidFill>
                  <a:srgbClr val="000099"/>
                </a:solidFill>
                <a:latin typeface="Verdana" pitchFamily="34" charset="0"/>
                <a:cs typeface="Times New Roman" pitchFamily="18" charset="0"/>
              </a:rPr>
              <a:t>Banking is the most important sector of the modern day economy.</a:t>
            </a:r>
          </a:p>
          <a:p>
            <a:pPr eaLnBrk="1" hangingPunct="1">
              <a:buClr>
                <a:srgbClr val="000099"/>
              </a:buClr>
              <a:buFont typeface="Wingdings" pitchFamily="2" charset="2"/>
              <a:buChar char="Ø"/>
            </a:pPr>
            <a:endParaRPr lang="en-US" sz="2400" dirty="0">
              <a:solidFill>
                <a:srgbClr val="000099"/>
              </a:solidFill>
              <a:latin typeface="Verdana" pitchFamily="34" charset="0"/>
              <a:cs typeface="Times New Roman" pitchFamily="18" charset="0"/>
            </a:endParaRPr>
          </a:p>
          <a:p>
            <a:pPr eaLnBrk="1" hangingPunct="1">
              <a:buClr>
                <a:srgbClr val="000099"/>
              </a:buClr>
              <a:buFont typeface="Wingdings" pitchFamily="2" charset="2"/>
              <a:buChar char="Ø"/>
            </a:pPr>
            <a:r>
              <a:rPr lang="en-US" sz="2400" dirty="0">
                <a:solidFill>
                  <a:srgbClr val="000099"/>
                </a:solidFill>
                <a:latin typeface="Verdana" pitchFamily="34" charset="0"/>
                <a:cs typeface="Times New Roman" pitchFamily="18" charset="0"/>
              </a:rPr>
              <a:t>It provides an opportunity to the household with surplus capital to select the best mix of investments in terms of return and tenors &amp; security.</a:t>
            </a:r>
          </a:p>
          <a:p>
            <a:pPr eaLnBrk="1" hangingPunct="1">
              <a:buClr>
                <a:srgbClr val="000099"/>
              </a:buClr>
              <a:buFont typeface="Wingdings" pitchFamily="2" charset="2"/>
              <a:buChar char="Ø"/>
            </a:pPr>
            <a:endParaRPr lang="en-US" sz="2400" dirty="0">
              <a:solidFill>
                <a:srgbClr val="000099"/>
              </a:solidFill>
              <a:latin typeface="Verdana" pitchFamily="34" charset="0"/>
              <a:cs typeface="Times New Roman" pitchFamily="18" charset="0"/>
            </a:endParaRPr>
          </a:p>
          <a:p>
            <a:pPr eaLnBrk="1" hangingPunct="1">
              <a:buClr>
                <a:srgbClr val="000099"/>
              </a:buClr>
              <a:buFont typeface="Wingdings" pitchFamily="2" charset="2"/>
              <a:buChar char="Ø"/>
            </a:pPr>
            <a:r>
              <a:rPr lang="en-US" sz="2400" dirty="0">
                <a:solidFill>
                  <a:srgbClr val="000099"/>
                </a:solidFill>
                <a:latin typeface="Verdana" pitchFamily="34" charset="0"/>
                <a:cs typeface="Times New Roman" pitchFamily="18" charset="0"/>
              </a:rPr>
              <a:t>It provides an opportunity to businesses and Governments to finance their activities through obtaining surplus funds.</a:t>
            </a:r>
          </a:p>
        </p:txBody>
      </p:sp>
      <p:grpSp>
        <p:nvGrpSpPr>
          <p:cNvPr id="17411" name="Group 3"/>
          <p:cNvGrpSpPr>
            <a:grpSpLocks/>
          </p:cNvGrpSpPr>
          <p:nvPr/>
        </p:nvGrpSpPr>
        <p:grpSpPr bwMode="auto">
          <a:xfrm>
            <a:off x="1590675" y="457200"/>
            <a:ext cx="7324725" cy="533400"/>
            <a:chOff x="1002" y="288"/>
            <a:chExt cx="4614" cy="336"/>
          </a:xfrm>
        </p:grpSpPr>
        <p:sp>
          <p:nvSpPr>
            <p:cNvPr id="17415" name="Line 6"/>
            <p:cNvSpPr>
              <a:spLocks noChangeShapeType="1"/>
            </p:cNvSpPr>
            <p:nvPr/>
          </p:nvSpPr>
          <p:spPr bwMode="auto">
            <a:xfrm>
              <a:off x="1002" y="624"/>
              <a:ext cx="4614" cy="0"/>
            </a:xfrm>
            <a:prstGeom prst="line">
              <a:avLst/>
            </a:prstGeom>
            <a:noFill/>
            <a:ln w="9525">
              <a:solidFill>
                <a:srgbClr val="003399"/>
              </a:solidFill>
              <a:round/>
              <a:headEnd/>
              <a:tailEnd/>
            </a:ln>
          </p:spPr>
          <p:txBody>
            <a:bodyPr/>
            <a:lstStyle/>
            <a:p>
              <a:endParaRPr lang="en-US"/>
            </a:p>
          </p:txBody>
        </p:sp>
        <p:sp>
          <p:nvSpPr>
            <p:cNvPr id="17413" name="Rectangle 7"/>
            <p:cNvSpPr>
              <a:spLocks noChangeArrowheads="1"/>
            </p:cNvSpPr>
            <p:nvPr/>
          </p:nvSpPr>
          <p:spPr bwMode="auto">
            <a:xfrm>
              <a:off x="1392" y="288"/>
              <a:ext cx="3993" cy="240"/>
            </a:xfrm>
            <a:prstGeom prst="rect">
              <a:avLst/>
            </a:prstGeom>
            <a:noFill/>
            <a:ln w="9525">
              <a:noFill/>
              <a:miter lim="800000"/>
              <a:headEnd/>
              <a:tailEnd/>
            </a:ln>
          </p:spPr>
          <p:txBody>
            <a:bodyPr lIns="89611" tIns="44806" rIns="89611" bIns="44806" anchor="ctr"/>
            <a:lstStyle/>
            <a:p>
              <a:pPr defTabSz="754063" eaLnBrk="1" hangingPunct="1"/>
              <a:r>
                <a:rPr lang="en-US" sz="2800" b="1" dirty="0">
                  <a:solidFill>
                    <a:srgbClr val="D99821"/>
                  </a:solidFill>
                  <a:latin typeface="Verdana" pitchFamily="34" charset="0"/>
                </a:rPr>
                <a:t>Concept  of Banking </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a:extLst>
              <a:ext uri="{FF2B5EF4-FFF2-40B4-BE49-F238E27FC236}">
                <a16:creationId xmlns="" xmlns:a16="http://schemas.microsoft.com/office/drawing/2014/main" id="{9259A08B-C8BC-4793-B89D-5B866AEABEFE}"/>
              </a:ext>
            </a:extLst>
          </p:cNvPr>
          <p:cNvSpPr txBox="1">
            <a:spLocks noChangeArrowheads="1"/>
          </p:cNvSpPr>
          <p:nvPr/>
        </p:nvSpPr>
        <p:spPr bwMode="auto">
          <a:xfrm>
            <a:off x="2133600" y="1905000"/>
            <a:ext cx="64008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buClrTx/>
              <a:buSzTx/>
              <a:buFontTx/>
              <a:buChar char="•"/>
            </a:pPr>
            <a:endParaRPr lang="en-US" altLang="en-US" sz="1600">
              <a:solidFill>
                <a:srgbClr val="000099"/>
              </a:solidFill>
              <a:latin typeface="Verdana" panose="020B0604030504040204" pitchFamily="34" charset="0"/>
            </a:endParaRPr>
          </a:p>
        </p:txBody>
      </p:sp>
      <p:sp>
        <p:nvSpPr>
          <p:cNvPr id="526339" name="Rectangle 3">
            <a:extLst>
              <a:ext uri="{FF2B5EF4-FFF2-40B4-BE49-F238E27FC236}">
                <a16:creationId xmlns="" xmlns:a16="http://schemas.microsoft.com/office/drawing/2014/main" id="{0C149809-C7B2-45B8-92DA-A2E182A883E9}"/>
              </a:ext>
            </a:extLst>
          </p:cNvPr>
          <p:cNvSpPr>
            <a:spLocks noChangeArrowheads="1"/>
          </p:cNvSpPr>
          <p:nvPr/>
        </p:nvSpPr>
        <p:spPr bwMode="auto">
          <a:xfrm>
            <a:off x="5181600" y="1905000"/>
            <a:ext cx="35814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6213" indent="-176213">
              <a:spcBef>
                <a:spcPct val="20000"/>
              </a:spcBef>
              <a:buClr>
                <a:schemeClr val="bg2"/>
              </a:buClr>
              <a:buSzPct val="75000"/>
              <a:buFont typeface="Wingdings" panose="05000000000000000000" pitchFamily="2" charset="2"/>
              <a:buChar char="n"/>
              <a:tabLst>
                <a:tab pos="176213" algn="l"/>
                <a:tab pos="28733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176213" algn="l"/>
                <a:tab pos="28733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176213" algn="l"/>
                <a:tab pos="28733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30000"/>
              </a:lnSpc>
              <a:buClrTx/>
              <a:buSzTx/>
              <a:buFont typeface="Wingdings" panose="05000000000000000000" pitchFamily="2" charset="2"/>
              <a:buChar char="Ø"/>
            </a:pPr>
            <a:endParaRPr lang="en-US" altLang="en-US" sz="2000">
              <a:solidFill>
                <a:srgbClr val="000099"/>
              </a:solidFill>
              <a:latin typeface="Verdana" panose="020B0604030504040204" pitchFamily="34" charset="0"/>
              <a:cs typeface="Times New Roman" panose="02020603050405020304" pitchFamily="18" charset="0"/>
            </a:endParaRPr>
          </a:p>
          <a:p>
            <a:pPr algn="just" eaLnBrk="1" hangingPunct="1">
              <a:lnSpc>
                <a:spcPct val="130000"/>
              </a:lnSpc>
              <a:buClrTx/>
              <a:buSzTx/>
              <a:buFont typeface="Wingdings" panose="05000000000000000000" pitchFamily="2" charset="2"/>
              <a:buChar char="Ø"/>
            </a:pPr>
            <a:endParaRPr lang="en-US" altLang="en-US" sz="2000">
              <a:solidFill>
                <a:srgbClr val="000099"/>
              </a:solidFill>
              <a:latin typeface="Verdana" panose="020B0604030504040204" pitchFamily="34" charset="0"/>
            </a:endParaRPr>
          </a:p>
        </p:txBody>
      </p:sp>
      <p:sp>
        <p:nvSpPr>
          <p:cNvPr id="526340" name="Rectangle 4">
            <a:extLst>
              <a:ext uri="{FF2B5EF4-FFF2-40B4-BE49-F238E27FC236}">
                <a16:creationId xmlns="" xmlns:a16="http://schemas.microsoft.com/office/drawing/2014/main" id="{4C6A3001-1DED-402D-83AB-6D0EBF1FD2E8}"/>
              </a:ext>
            </a:extLst>
          </p:cNvPr>
          <p:cNvSpPr>
            <a:spLocks noChangeArrowheads="1"/>
          </p:cNvSpPr>
          <p:nvPr/>
        </p:nvSpPr>
        <p:spPr bwMode="auto">
          <a:xfrm>
            <a:off x="914400" y="1295400"/>
            <a:ext cx="77724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38138" indent="-338138">
              <a:spcBef>
                <a:spcPct val="20000"/>
              </a:spcBef>
              <a:buClr>
                <a:schemeClr val="bg2"/>
              </a:buClr>
              <a:buSzPct val="75000"/>
              <a:buFont typeface="Wingdings" panose="05000000000000000000" pitchFamily="2" charset="2"/>
              <a:buChar char="n"/>
              <a:tabLst>
                <a:tab pos="287338" algn="l"/>
                <a:tab pos="2968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287338" algn="l"/>
                <a:tab pos="2968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287338" algn="l"/>
                <a:tab pos="2968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80000"/>
              </a:spcBef>
              <a:buClrTx/>
              <a:buSzTx/>
              <a:buFont typeface="Wingdings" panose="05000000000000000000" pitchFamily="2" charset="2"/>
              <a:buChar char="Ø"/>
            </a:pPr>
            <a:endParaRPr lang="en-US" altLang="en-US" sz="2400">
              <a:solidFill>
                <a:srgbClr val="000099"/>
              </a:solidFill>
              <a:latin typeface="Verdana" panose="020B0604030504040204" pitchFamily="34" charset="0"/>
              <a:cs typeface="Times New Roman" panose="02020603050405020304" pitchFamily="18" charset="0"/>
            </a:endParaRPr>
          </a:p>
        </p:txBody>
      </p:sp>
      <p:grpSp>
        <p:nvGrpSpPr>
          <p:cNvPr id="16389" name="Group 10">
            <a:extLst>
              <a:ext uri="{FF2B5EF4-FFF2-40B4-BE49-F238E27FC236}">
                <a16:creationId xmlns="" xmlns:a16="http://schemas.microsoft.com/office/drawing/2014/main" id="{B7EF6D26-18ED-4E80-ADAE-83B935BB9121}"/>
              </a:ext>
            </a:extLst>
          </p:cNvPr>
          <p:cNvGrpSpPr>
            <a:grpSpLocks/>
          </p:cNvGrpSpPr>
          <p:nvPr/>
        </p:nvGrpSpPr>
        <p:grpSpPr bwMode="auto">
          <a:xfrm>
            <a:off x="1524000" y="457200"/>
            <a:ext cx="7391400" cy="533400"/>
            <a:chOff x="960" y="288"/>
            <a:chExt cx="4656" cy="336"/>
          </a:xfrm>
        </p:grpSpPr>
        <p:grpSp>
          <p:nvGrpSpPr>
            <p:cNvPr id="16393" name="Group 11">
              <a:extLst>
                <a:ext uri="{FF2B5EF4-FFF2-40B4-BE49-F238E27FC236}">
                  <a16:creationId xmlns="" xmlns:a16="http://schemas.microsoft.com/office/drawing/2014/main" id="{A80AF95C-EF30-49F5-8F0E-322C53ACE825}"/>
                </a:ext>
              </a:extLst>
            </p:cNvPr>
            <p:cNvGrpSpPr>
              <a:grpSpLocks/>
            </p:cNvGrpSpPr>
            <p:nvPr/>
          </p:nvGrpSpPr>
          <p:grpSpPr bwMode="auto">
            <a:xfrm>
              <a:off x="960" y="288"/>
              <a:ext cx="4656" cy="336"/>
              <a:chOff x="1296" y="720"/>
              <a:chExt cx="4224" cy="324"/>
            </a:xfrm>
          </p:grpSpPr>
          <p:sp>
            <p:nvSpPr>
              <p:cNvPr id="16395" name="Text Box 12">
                <a:extLst>
                  <a:ext uri="{FF2B5EF4-FFF2-40B4-BE49-F238E27FC236}">
                    <a16:creationId xmlns="" xmlns:a16="http://schemas.microsoft.com/office/drawing/2014/main" id="{5A81EFC0-DEFC-4717-A7EE-16D5202C31D9}"/>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endParaRPr lang="en-US" altLang="en-US" sz="1600" b="1">
                  <a:solidFill>
                    <a:srgbClr val="000099"/>
                  </a:solidFill>
                </a:endParaRPr>
              </a:p>
            </p:txBody>
          </p:sp>
          <p:sp>
            <p:nvSpPr>
              <p:cNvPr id="16396" name="Line 13">
                <a:extLst>
                  <a:ext uri="{FF2B5EF4-FFF2-40B4-BE49-F238E27FC236}">
                    <a16:creationId xmlns="" xmlns:a16="http://schemas.microsoft.com/office/drawing/2014/main" id="{D7497F50-B006-4CC9-AE72-B8896D82C192}"/>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16394" name="Rectangle 14">
              <a:extLst>
                <a:ext uri="{FF2B5EF4-FFF2-40B4-BE49-F238E27FC236}">
                  <a16:creationId xmlns="" xmlns:a16="http://schemas.microsoft.com/office/drawing/2014/main" id="{9F132571-B18A-486A-88A2-0474F499B84D}"/>
                </a:ext>
              </a:extLst>
            </p:cNvPr>
            <p:cNvSpPr>
              <a:spLocks noChangeArrowheads="1"/>
            </p:cNvSpPr>
            <p:nvPr/>
          </p:nvSpPr>
          <p:spPr bwMode="auto">
            <a:xfrm>
              <a:off x="2016" y="288"/>
              <a:ext cx="3369"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611" tIns="44806" rIns="89611" bIns="44806" anchor="ctr"/>
            <a:lstStyle>
              <a:lvl1pPr defTabSz="7540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754063">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754063">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75406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754063">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800" b="1" dirty="0">
                  <a:solidFill>
                    <a:srgbClr val="DAA600"/>
                  </a:solidFill>
                  <a:latin typeface="Verdana" panose="020B0604030504040204" pitchFamily="34" charset="0"/>
                </a:rPr>
                <a:t>How Bank work</a:t>
              </a:r>
            </a:p>
          </p:txBody>
        </p:sp>
      </p:grpSp>
      <p:sp>
        <p:nvSpPr>
          <p:cNvPr id="16390" name="Title 1">
            <a:extLst>
              <a:ext uri="{FF2B5EF4-FFF2-40B4-BE49-F238E27FC236}">
                <a16:creationId xmlns="" xmlns:a16="http://schemas.microsoft.com/office/drawing/2014/main" id="{EE549B80-0F63-4252-BBEA-1F39E379E79A}"/>
              </a:ext>
            </a:extLst>
          </p:cNvPr>
          <p:cNvSpPr txBox="1">
            <a:spLocks/>
          </p:cNvSpPr>
          <p:nvPr/>
        </p:nvSpPr>
        <p:spPr bwMode="auto">
          <a:xfrm>
            <a:off x="787400" y="914400"/>
            <a:ext cx="8356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sz="2800">
              <a:solidFill>
                <a:srgbClr val="CC9900"/>
              </a:solidFill>
              <a:latin typeface="Verdana" panose="020B0604030504040204" pitchFamily="34" charset="0"/>
            </a:endParaRPr>
          </a:p>
        </p:txBody>
      </p:sp>
      <p:sp>
        <p:nvSpPr>
          <p:cNvPr id="12" name="Rectangle 11">
            <a:extLst>
              <a:ext uri="{FF2B5EF4-FFF2-40B4-BE49-F238E27FC236}">
                <a16:creationId xmlns="" xmlns:a16="http://schemas.microsoft.com/office/drawing/2014/main" id="{B0CFB5AA-28C4-43A5-BBD2-75E29B61B63A}"/>
              </a:ext>
            </a:extLst>
          </p:cNvPr>
          <p:cNvSpPr>
            <a:spLocks noChangeArrowheads="1"/>
          </p:cNvSpPr>
          <p:nvPr/>
        </p:nvSpPr>
        <p:spPr bwMode="auto">
          <a:xfrm>
            <a:off x="0" y="1595438"/>
            <a:ext cx="518160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
                <a:srgbClr val="000099"/>
              </a:buClr>
              <a:buSzTx/>
              <a:buFontTx/>
              <a:buNone/>
            </a:pPr>
            <a:endParaRPr lang="en-US" altLang="en-US" sz="2400" dirty="0"/>
          </a:p>
          <a:p>
            <a:pPr>
              <a:spcBef>
                <a:spcPct val="0"/>
              </a:spcBef>
              <a:buClr>
                <a:srgbClr val="000099"/>
              </a:buClr>
              <a:buSzTx/>
              <a:buFont typeface="Arial" panose="020B0604020202020204" pitchFamily="34" charset="0"/>
              <a:buChar char="•"/>
            </a:pPr>
            <a:r>
              <a:rPr lang="en-US" altLang="en-US" sz="2400" dirty="0"/>
              <a:t>A Bank  functions because of our </a:t>
            </a:r>
            <a:r>
              <a:rPr lang="en-US" altLang="en-US" sz="2400" b="1" dirty="0"/>
              <a:t>trust.</a:t>
            </a:r>
          </a:p>
          <a:p>
            <a:pPr>
              <a:spcBef>
                <a:spcPct val="0"/>
              </a:spcBef>
              <a:buClr>
                <a:srgbClr val="000099"/>
              </a:buClr>
              <a:buSzTx/>
              <a:buFont typeface="Arial" panose="020B0604020202020204" pitchFamily="34" charset="0"/>
              <a:buChar char="•"/>
            </a:pPr>
            <a:r>
              <a:rPr lang="en-US" altLang="en-US" sz="2400" dirty="0"/>
              <a:t> We give a bank our </a:t>
            </a:r>
            <a:r>
              <a:rPr lang="en-US" altLang="en-US" sz="2400" dirty="0">
                <a:hlinkClick r:id="rId3"/>
              </a:rPr>
              <a:t>money</a:t>
            </a:r>
            <a:r>
              <a:rPr lang="en-US" altLang="en-US" sz="2400" dirty="0"/>
              <a:t> to keep it safe for us, and then the bank turns around and gives it to someone else in order to make money for itself. </a:t>
            </a:r>
          </a:p>
          <a:p>
            <a:pPr>
              <a:spcBef>
                <a:spcPct val="0"/>
              </a:spcBef>
              <a:buClr>
                <a:srgbClr val="000099"/>
              </a:buClr>
              <a:buSzTx/>
              <a:buFont typeface="Arial" panose="020B0604020202020204" pitchFamily="34" charset="0"/>
              <a:buChar char="•"/>
            </a:pPr>
            <a:r>
              <a:rPr lang="en-US" altLang="en-US" sz="2400" i="1" dirty="0"/>
              <a:t>Banks accept deposits and make loans and derive a profit from the difference in the interest rates paid and charged, respectively.</a:t>
            </a:r>
          </a:p>
          <a:p>
            <a:pPr>
              <a:spcBef>
                <a:spcPct val="0"/>
              </a:spcBef>
              <a:buClr>
                <a:srgbClr val="000099"/>
              </a:buClr>
              <a:buSzTx/>
              <a:buFont typeface="Arial" panose="020B0604020202020204" pitchFamily="34" charset="0"/>
              <a:buChar char="•"/>
            </a:pPr>
            <a:r>
              <a:rPr lang="en-US" altLang="en-US" sz="2400" dirty="0"/>
              <a:t>Banks are critical to our economy. </a:t>
            </a:r>
          </a:p>
          <a:p>
            <a:pPr>
              <a:spcBef>
                <a:spcPct val="0"/>
              </a:spcBef>
              <a:buClr>
                <a:srgbClr val="000099"/>
              </a:buClr>
              <a:buSzTx/>
              <a:buFont typeface="Arial" panose="020B0604020202020204" pitchFamily="34" charset="0"/>
              <a:buChar char="•"/>
            </a:pPr>
            <a:endParaRPr lang="en-US" altLang="en-US" sz="2400" dirty="0">
              <a:solidFill>
                <a:srgbClr val="5D5DAE"/>
              </a:solidFill>
            </a:endParaRPr>
          </a:p>
        </p:txBody>
      </p:sp>
      <p:pic>
        <p:nvPicPr>
          <p:cNvPr id="16392" name="Picture 2" descr="http://static.ddmcdn.com/gif/bank-growing-money.gif">
            <a:extLst>
              <a:ext uri="{FF2B5EF4-FFF2-40B4-BE49-F238E27FC236}">
                <a16:creationId xmlns="" xmlns:a16="http://schemas.microsoft.com/office/drawing/2014/main" id="{C715BF11-8AD4-4835-983D-15764A1ACAA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0" y="1828800"/>
            <a:ext cx="38100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8551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26338">
                                            <p:txEl>
                                              <p:pRg st="0" end="0"/>
                                            </p:txEl>
                                          </p:spTgt>
                                        </p:tgtEl>
                                        <p:attrNameLst>
                                          <p:attrName>style.visibility</p:attrName>
                                        </p:attrNameLst>
                                      </p:cBhvr>
                                      <p:to>
                                        <p:strVal val="visible"/>
                                      </p:to>
                                    </p:set>
                                    <p:animEffect transition="in" filter="wipe(left)">
                                      <p:cBhvr>
                                        <p:cTn id="7" dur="500"/>
                                        <p:tgtEl>
                                          <p:spTgt spid="526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526339"/>
                                        </p:tgtEl>
                                        <p:attrNameLst>
                                          <p:attrName>style.visibility</p:attrName>
                                        </p:attrNameLst>
                                      </p:cBhvr>
                                      <p:to>
                                        <p:strVal val="visible"/>
                                      </p:to>
                                    </p:set>
                                    <p:animEffect transition="in" filter="wipe(left)">
                                      <p:cBhvr>
                                        <p:cTn id="12" dur="500"/>
                                        <p:tgtEl>
                                          <p:spTgt spid="526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526340">
                                            <p:txEl>
                                              <p:pRg st="0" end="0"/>
                                            </p:txEl>
                                          </p:spTgt>
                                        </p:tgtEl>
                                        <p:attrNameLst>
                                          <p:attrName>style.visibility</p:attrName>
                                        </p:attrNameLst>
                                      </p:cBhvr>
                                      <p:to>
                                        <p:strVal val="visible"/>
                                      </p:to>
                                    </p:set>
                                    <p:animEffect transition="in" filter="wipe(left)">
                                      <p:cBhvr>
                                        <p:cTn id="17" dur="500"/>
                                        <p:tgtEl>
                                          <p:spTgt spid="526340">
                                            <p:txEl>
                                              <p:pRg st="0" end="0"/>
                                            </p:txEl>
                                          </p:spTgt>
                                        </p:tgtEl>
                                      </p:cBhvr>
                                    </p:animEffect>
                                  </p:childTnLst>
                                  <p:subTnLst>
                                    <p:animClr clrSpc="rgb" dir="cw">
                                      <p:cBhvr override="childStyle">
                                        <p:cTn dur="1" fill="hold" display="0" masterRel="nextClick" afterEffect="1"/>
                                        <p:tgtEl>
                                          <p:spTgt spid="526340">
                                            <p:txEl>
                                              <p:pRg st="0" end="0"/>
                                            </p:txEl>
                                          </p:spTgt>
                                        </p:tgtEl>
                                        <p:attrNameLst>
                                          <p:attrName>ppt_c</p:attrName>
                                        </p:attrNameLst>
                                      </p:cBhvr>
                                      <p:to>
                                        <a:srgbClr val="339933"/>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dissolve">
                                      <p:cBhvr>
                                        <p:cTn id="22" dur="500"/>
                                        <p:tgtEl>
                                          <p:spTgt spid="1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dissolve">
                                      <p:cBhvr>
                                        <p:cTn id="27" dur="500"/>
                                        <p:tgtEl>
                                          <p:spTgt spid="1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dissolve">
                                      <p:cBhvr>
                                        <p:cTn id="32" dur="500"/>
                                        <p:tgtEl>
                                          <p:spTgt spid="12">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dissolve">
                                      <p:cBhvr>
                                        <p:cTn id="3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build="p" autoUpdateAnimBg="0"/>
      <p:bldP spid="526339" grpId="0" autoUpdateAnimBg="0"/>
      <p:bldP spid="526340" grpId="0" build="p" autoUpdateAnimBg="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a:extLst>
              <a:ext uri="{FF2B5EF4-FFF2-40B4-BE49-F238E27FC236}">
                <a16:creationId xmlns="" xmlns:a16="http://schemas.microsoft.com/office/drawing/2014/main" id="{999A5C9A-BE54-4B1E-B2D5-974CE9800CDD}"/>
              </a:ext>
            </a:extLst>
          </p:cNvPr>
          <p:cNvSpPr txBox="1">
            <a:spLocks noChangeArrowheads="1"/>
          </p:cNvSpPr>
          <p:nvPr/>
        </p:nvSpPr>
        <p:spPr bwMode="auto">
          <a:xfrm>
            <a:off x="2133600" y="1905000"/>
            <a:ext cx="64008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buClrTx/>
              <a:buSzTx/>
              <a:buFontTx/>
              <a:buChar char="•"/>
            </a:pPr>
            <a:endParaRPr lang="en-US" altLang="en-US" sz="1600">
              <a:solidFill>
                <a:srgbClr val="000099"/>
              </a:solidFill>
              <a:latin typeface="Verdana" panose="020B0604030504040204" pitchFamily="34" charset="0"/>
            </a:endParaRPr>
          </a:p>
        </p:txBody>
      </p:sp>
      <p:sp>
        <p:nvSpPr>
          <p:cNvPr id="526339" name="Rectangle 3">
            <a:extLst>
              <a:ext uri="{FF2B5EF4-FFF2-40B4-BE49-F238E27FC236}">
                <a16:creationId xmlns="" xmlns:a16="http://schemas.microsoft.com/office/drawing/2014/main" id="{3BCA6357-5F0B-4A1A-817B-CD1494DE9FA6}"/>
              </a:ext>
            </a:extLst>
          </p:cNvPr>
          <p:cNvSpPr>
            <a:spLocks noChangeArrowheads="1"/>
          </p:cNvSpPr>
          <p:nvPr/>
        </p:nvSpPr>
        <p:spPr bwMode="auto">
          <a:xfrm>
            <a:off x="5181600" y="1905000"/>
            <a:ext cx="35814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176213" indent="-176213">
              <a:spcBef>
                <a:spcPct val="20000"/>
              </a:spcBef>
              <a:buClr>
                <a:schemeClr val="bg2"/>
              </a:buClr>
              <a:buSzPct val="75000"/>
              <a:buFont typeface="Wingdings" panose="05000000000000000000" pitchFamily="2" charset="2"/>
              <a:buChar char="n"/>
              <a:tabLst>
                <a:tab pos="176213" algn="l"/>
                <a:tab pos="287338"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176213" algn="l"/>
                <a:tab pos="287338"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176213" algn="l"/>
                <a:tab pos="287338"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76213" algn="l"/>
                <a:tab pos="287338" algn="l"/>
              </a:tabLst>
              <a:defRPr sz="2000">
                <a:solidFill>
                  <a:schemeClr val="tx1"/>
                </a:solidFill>
                <a:latin typeface="Arial" panose="020B0604020202020204" pitchFamily="34" charset="0"/>
                <a:ea typeface="MS PGothic" panose="020B0600070205080204" pitchFamily="34" charset="-128"/>
              </a:defRPr>
            </a:lvl9pPr>
          </a:lstStyle>
          <a:p>
            <a:pPr algn="just" eaLnBrk="1" hangingPunct="1">
              <a:lnSpc>
                <a:spcPct val="130000"/>
              </a:lnSpc>
              <a:buClrTx/>
              <a:buSzTx/>
              <a:buFont typeface="Wingdings" panose="05000000000000000000" pitchFamily="2" charset="2"/>
              <a:buChar char="Ø"/>
            </a:pPr>
            <a:endParaRPr lang="en-US" altLang="en-US" sz="2000">
              <a:solidFill>
                <a:srgbClr val="000099"/>
              </a:solidFill>
              <a:latin typeface="Verdana" panose="020B0604030504040204" pitchFamily="34" charset="0"/>
              <a:cs typeface="Times New Roman" panose="02020603050405020304" pitchFamily="18" charset="0"/>
            </a:endParaRPr>
          </a:p>
          <a:p>
            <a:pPr algn="just" eaLnBrk="1" hangingPunct="1">
              <a:lnSpc>
                <a:spcPct val="130000"/>
              </a:lnSpc>
              <a:buClrTx/>
              <a:buSzTx/>
              <a:buFont typeface="Wingdings" panose="05000000000000000000" pitchFamily="2" charset="2"/>
              <a:buChar char="Ø"/>
            </a:pPr>
            <a:endParaRPr lang="en-US" altLang="en-US" sz="2000">
              <a:solidFill>
                <a:srgbClr val="000099"/>
              </a:solidFill>
              <a:latin typeface="Verdana" panose="020B0604030504040204" pitchFamily="34" charset="0"/>
            </a:endParaRPr>
          </a:p>
        </p:txBody>
      </p:sp>
      <p:sp>
        <p:nvSpPr>
          <p:cNvPr id="526340" name="Rectangle 4">
            <a:extLst>
              <a:ext uri="{FF2B5EF4-FFF2-40B4-BE49-F238E27FC236}">
                <a16:creationId xmlns="" xmlns:a16="http://schemas.microsoft.com/office/drawing/2014/main" id="{1F9AA94C-F73A-4D3C-9499-77CB9D11C0F3}"/>
              </a:ext>
            </a:extLst>
          </p:cNvPr>
          <p:cNvSpPr>
            <a:spLocks noChangeArrowheads="1"/>
          </p:cNvSpPr>
          <p:nvPr/>
        </p:nvSpPr>
        <p:spPr bwMode="auto">
          <a:xfrm>
            <a:off x="914400" y="1295400"/>
            <a:ext cx="77724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38138" indent="-338138">
              <a:spcBef>
                <a:spcPct val="20000"/>
              </a:spcBef>
              <a:buClr>
                <a:schemeClr val="bg2"/>
              </a:buClr>
              <a:buSzPct val="75000"/>
              <a:buFont typeface="Wingdings" panose="05000000000000000000" pitchFamily="2" charset="2"/>
              <a:buChar char="n"/>
              <a:tabLst>
                <a:tab pos="287338" algn="l"/>
                <a:tab pos="2968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tabLst>
                <a:tab pos="287338" algn="l"/>
                <a:tab pos="2968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tabLst>
                <a:tab pos="287338" algn="l"/>
                <a:tab pos="2968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287338" algn="l"/>
                <a:tab pos="296863" algn="l"/>
              </a:tabLst>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80000"/>
              </a:spcBef>
              <a:buClrTx/>
              <a:buSzTx/>
              <a:buFont typeface="Wingdings" panose="05000000000000000000" pitchFamily="2" charset="2"/>
              <a:buChar char="Ø"/>
            </a:pPr>
            <a:endParaRPr lang="en-US" altLang="en-US" sz="2400">
              <a:solidFill>
                <a:srgbClr val="000099"/>
              </a:solidFill>
              <a:latin typeface="Verdana" panose="020B0604030504040204" pitchFamily="34" charset="0"/>
              <a:cs typeface="Times New Roman" panose="02020603050405020304" pitchFamily="18" charset="0"/>
            </a:endParaRPr>
          </a:p>
        </p:txBody>
      </p:sp>
      <p:grpSp>
        <p:nvGrpSpPr>
          <p:cNvPr id="18437" name="Group 10">
            <a:extLst>
              <a:ext uri="{FF2B5EF4-FFF2-40B4-BE49-F238E27FC236}">
                <a16:creationId xmlns="" xmlns:a16="http://schemas.microsoft.com/office/drawing/2014/main" id="{D27093E8-733D-43C8-837F-CF8FBAB6C109}"/>
              </a:ext>
            </a:extLst>
          </p:cNvPr>
          <p:cNvGrpSpPr>
            <a:grpSpLocks/>
          </p:cNvGrpSpPr>
          <p:nvPr/>
        </p:nvGrpSpPr>
        <p:grpSpPr bwMode="auto">
          <a:xfrm>
            <a:off x="1524000" y="457200"/>
            <a:ext cx="7391400" cy="533400"/>
            <a:chOff x="960" y="288"/>
            <a:chExt cx="4656" cy="336"/>
          </a:xfrm>
        </p:grpSpPr>
        <p:grpSp>
          <p:nvGrpSpPr>
            <p:cNvPr id="18441" name="Group 11">
              <a:extLst>
                <a:ext uri="{FF2B5EF4-FFF2-40B4-BE49-F238E27FC236}">
                  <a16:creationId xmlns="" xmlns:a16="http://schemas.microsoft.com/office/drawing/2014/main" id="{D4F7456E-3B69-480F-9B45-CE6E3A3A05BB}"/>
                </a:ext>
              </a:extLst>
            </p:cNvPr>
            <p:cNvGrpSpPr>
              <a:grpSpLocks/>
            </p:cNvGrpSpPr>
            <p:nvPr/>
          </p:nvGrpSpPr>
          <p:grpSpPr bwMode="auto">
            <a:xfrm>
              <a:off x="960" y="288"/>
              <a:ext cx="4656" cy="336"/>
              <a:chOff x="1296" y="720"/>
              <a:chExt cx="4224" cy="324"/>
            </a:xfrm>
          </p:grpSpPr>
          <p:sp>
            <p:nvSpPr>
              <p:cNvPr id="18443" name="Text Box 12">
                <a:extLst>
                  <a:ext uri="{FF2B5EF4-FFF2-40B4-BE49-F238E27FC236}">
                    <a16:creationId xmlns="" xmlns:a16="http://schemas.microsoft.com/office/drawing/2014/main" id="{F24FF01D-B19F-4696-9C23-0CEA76211167}"/>
                  </a:ext>
                </a:extLst>
              </p:cNvPr>
              <p:cNvSpPr txBox="1">
                <a:spLocks noChangeArrowheads="1"/>
              </p:cNvSpPr>
              <p:nvPr/>
            </p:nvSpPr>
            <p:spPr bwMode="auto">
              <a:xfrm>
                <a:off x="1296" y="720"/>
                <a:ext cx="379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endParaRPr lang="en-US" altLang="en-US" sz="1600" b="1">
                  <a:solidFill>
                    <a:srgbClr val="000099"/>
                  </a:solidFill>
                </a:endParaRPr>
              </a:p>
            </p:txBody>
          </p:sp>
          <p:sp>
            <p:nvSpPr>
              <p:cNvPr id="18444" name="Line 13">
                <a:extLst>
                  <a:ext uri="{FF2B5EF4-FFF2-40B4-BE49-F238E27FC236}">
                    <a16:creationId xmlns="" xmlns:a16="http://schemas.microsoft.com/office/drawing/2014/main" id="{1E2F379F-3B16-4056-8FC7-C965F9F52EBA}"/>
                  </a:ext>
                </a:extLst>
              </p:cNvPr>
              <p:cNvSpPr>
                <a:spLocks noChangeShapeType="1"/>
              </p:cNvSpPr>
              <p:nvPr/>
            </p:nvSpPr>
            <p:spPr bwMode="auto">
              <a:xfrm>
                <a:off x="1334" y="1044"/>
                <a:ext cx="4186" cy="0"/>
              </a:xfrm>
              <a:prstGeom prst="line">
                <a:avLst/>
              </a:prstGeom>
              <a:noFill/>
              <a:ln w="952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18442" name="Rectangle 14">
              <a:extLst>
                <a:ext uri="{FF2B5EF4-FFF2-40B4-BE49-F238E27FC236}">
                  <a16:creationId xmlns="" xmlns:a16="http://schemas.microsoft.com/office/drawing/2014/main" id="{21BBDE82-78A7-40D3-A6BF-12CCC59F58C2}"/>
                </a:ext>
              </a:extLst>
            </p:cNvPr>
            <p:cNvSpPr>
              <a:spLocks noChangeArrowheads="1"/>
            </p:cNvSpPr>
            <p:nvPr/>
          </p:nvSpPr>
          <p:spPr bwMode="auto">
            <a:xfrm>
              <a:off x="2016" y="288"/>
              <a:ext cx="3369"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611" tIns="44806" rIns="89611" bIns="44806" anchor="ctr"/>
            <a:lstStyle>
              <a:lvl1pPr defTabSz="7540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defTabSz="754063">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defTabSz="754063">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defTabSz="754063">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754063">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754063"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r>
                <a:rPr lang="en-US" altLang="en-US" sz="2800" b="1" dirty="0" smtClean="0">
                  <a:solidFill>
                    <a:srgbClr val="DAA600"/>
                  </a:solidFill>
                  <a:latin typeface="Verdana" panose="020B0604030504040204" pitchFamily="34" charset="0"/>
                </a:rPr>
                <a:t>How Bank work</a:t>
              </a:r>
              <a:endParaRPr lang="en-US" altLang="en-US" sz="2800" b="1" dirty="0">
                <a:solidFill>
                  <a:srgbClr val="DAA600"/>
                </a:solidFill>
                <a:latin typeface="Verdana" panose="020B0604030504040204" pitchFamily="34" charset="0"/>
              </a:endParaRPr>
            </a:p>
          </p:txBody>
        </p:sp>
      </p:grpSp>
      <p:sp>
        <p:nvSpPr>
          <p:cNvPr id="18438" name="Title 1">
            <a:extLst>
              <a:ext uri="{FF2B5EF4-FFF2-40B4-BE49-F238E27FC236}">
                <a16:creationId xmlns="" xmlns:a16="http://schemas.microsoft.com/office/drawing/2014/main" id="{846295E6-94E3-4E84-81C2-1E0E0581A194}"/>
              </a:ext>
            </a:extLst>
          </p:cNvPr>
          <p:cNvSpPr txBox="1">
            <a:spLocks/>
          </p:cNvSpPr>
          <p:nvPr/>
        </p:nvSpPr>
        <p:spPr bwMode="auto">
          <a:xfrm>
            <a:off x="787400" y="914400"/>
            <a:ext cx="8356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US" altLang="en-US" sz="2800">
              <a:solidFill>
                <a:srgbClr val="CC9900"/>
              </a:solidFill>
              <a:latin typeface="Verdana" panose="020B0604030504040204" pitchFamily="34" charset="0"/>
            </a:endParaRPr>
          </a:p>
        </p:txBody>
      </p:sp>
      <p:sp>
        <p:nvSpPr>
          <p:cNvPr id="18439" name="Rectangle 11">
            <a:extLst>
              <a:ext uri="{FF2B5EF4-FFF2-40B4-BE49-F238E27FC236}">
                <a16:creationId xmlns="" xmlns:a16="http://schemas.microsoft.com/office/drawing/2014/main" id="{D198A07A-7915-49E2-94E8-3F3C8AB2A552}"/>
              </a:ext>
            </a:extLst>
          </p:cNvPr>
          <p:cNvSpPr>
            <a:spLocks noChangeArrowheads="1"/>
          </p:cNvSpPr>
          <p:nvPr/>
        </p:nvSpPr>
        <p:spPr bwMode="auto">
          <a:xfrm>
            <a:off x="0" y="1595438"/>
            <a:ext cx="51816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
                <a:srgbClr val="000099"/>
              </a:buClr>
              <a:buSzTx/>
              <a:buFontTx/>
              <a:buNone/>
            </a:pPr>
            <a:endParaRPr lang="en-US" altLang="en-US" sz="2400"/>
          </a:p>
          <a:p>
            <a:pPr>
              <a:spcBef>
                <a:spcPct val="0"/>
              </a:spcBef>
              <a:buClr>
                <a:srgbClr val="000099"/>
              </a:buClr>
              <a:buSzTx/>
              <a:buFont typeface="Arial" panose="020B0604020202020204" pitchFamily="34" charset="0"/>
              <a:buChar char="•"/>
            </a:pPr>
            <a:r>
              <a:rPr lang="en-US" altLang="en-US" sz="2400"/>
              <a:t>Loaning money is also inherently risky. A bank never really knows if it'll get that money back. Therefore, the riskier the loan the higher the interest rate the bank charges.</a:t>
            </a:r>
          </a:p>
          <a:p>
            <a:pPr>
              <a:spcBef>
                <a:spcPct val="0"/>
              </a:spcBef>
              <a:buClr>
                <a:srgbClr val="000099"/>
              </a:buClr>
              <a:buSzTx/>
              <a:buFont typeface="Arial" panose="020B0604020202020204" pitchFamily="34" charset="0"/>
              <a:buChar char="•"/>
            </a:pPr>
            <a:r>
              <a:rPr lang="en-US" altLang="en-US" sz="2400"/>
              <a:t>Banks also charge </a:t>
            </a:r>
            <a:r>
              <a:rPr lang="en-US" altLang="en-US" sz="2400" b="1"/>
              <a:t>fees</a:t>
            </a:r>
            <a:r>
              <a:rPr lang="en-US" altLang="en-US" sz="2400"/>
              <a:t> for services like checking, </a:t>
            </a:r>
            <a:r>
              <a:rPr lang="en-US" altLang="en-US" sz="2400">
                <a:hlinkClick r:id="rId3"/>
              </a:rPr>
              <a:t>ATM</a:t>
            </a:r>
            <a:r>
              <a:rPr lang="en-US" altLang="en-US" sz="2400"/>
              <a:t> access and overdraft protection.</a:t>
            </a:r>
            <a:endParaRPr lang="en-US" altLang="en-US" sz="2400">
              <a:solidFill>
                <a:srgbClr val="5D5DAE"/>
              </a:solidFill>
            </a:endParaRPr>
          </a:p>
        </p:txBody>
      </p:sp>
      <p:pic>
        <p:nvPicPr>
          <p:cNvPr id="18440" name="Picture 2" descr="http://static.ddmcdn.com/gif/bank-income.gif">
            <a:extLst>
              <a:ext uri="{FF2B5EF4-FFF2-40B4-BE49-F238E27FC236}">
                <a16:creationId xmlns="" xmlns:a16="http://schemas.microsoft.com/office/drawing/2014/main" id="{24B2D26F-742E-4724-9C98-8EA541B478B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29200" y="2133600"/>
            <a:ext cx="38100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63694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26338">
                                            <p:txEl>
                                              <p:pRg st="0" end="0"/>
                                            </p:txEl>
                                          </p:spTgt>
                                        </p:tgtEl>
                                        <p:attrNameLst>
                                          <p:attrName>style.visibility</p:attrName>
                                        </p:attrNameLst>
                                      </p:cBhvr>
                                      <p:to>
                                        <p:strVal val="visible"/>
                                      </p:to>
                                    </p:set>
                                    <p:animEffect transition="in" filter="wipe(left)">
                                      <p:cBhvr>
                                        <p:cTn id="7" dur="500"/>
                                        <p:tgtEl>
                                          <p:spTgt spid="526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526339"/>
                                        </p:tgtEl>
                                        <p:attrNameLst>
                                          <p:attrName>style.visibility</p:attrName>
                                        </p:attrNameLst>
                                      </p:cBhvr>
                                      <p:to>
                                        <p:strVal val="visible"/>
                                      </p:to>
                                    </p:set>
                                    <p:animEffect transition="in" filter="wipe(left)">
                                      <p:cBhvr>
                                        <p:cTn id="12" dur="500"/>
                                        <p:tgtEl>
                                          <p:spTgt spid="526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526340">
                                            <p:txEl>
                                              <p:pRg st="0" end="0"/>
                                            </p:txEl>
                                          </p:spTgt>
                                        </p:tgtEl>
                                        <p:attrNameLst>
                                          <p:attrName>style.visibility</p:attrName>
                                        </p:attrNameLst>
                                      </p:cBhvr>
                                      <p:to>
                                        <p:strVal val="visible"/>
                                      </p:to>
                                    </p:set>
                                    <p:animEffect transition="in" filter="wipe(left)">
                                      <p:cBhvr>
                                        <p:cTn id="17" dur="500"/>
                                        <p:tgtEl>
                                          <p:spTgt spid="526340">
                                            <p:txEl>
                                              <p:pRg st="0" end="0"/>
                                            </p:txEl>
                                          </p:spTgt>
                                        </p:tgtEl>
                                      </p:cBhvr>
                                    </p:animEffect>
                                  </p:childTnLst>
                                  <p:subTnLst>
                                    <p:animClr clrSpc="rgb" dir="cw">
                                      <p:cBhvr override="childStyle">
                                        <p:cTn dur="1" fill="hold" display="0" masterRel="nextClick" afterEffect="1"/>
                                        <p:tgtEl>
                                          <p:spTgt spid="526340">
                                            <p:txEl>
                                              <p:pRg st="0" end="0"/>
                                            </p:txEl>
                                          </p:spTgt>
                                        </p:tgtEl>
                                        <p:attrNameLst>
                                          <p:attrName>ppt_c</p:attrName>
                                        </p:attrNameLst>
                                      </p:cBhvr>
                                      <p:to>
                                        <a:srgbClr val="33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build="p" autoUpdateAnimBg="0"/>
      <p:bldP spid="526339" grpId="0" autoUpdateAnimBg="0"/>
      <p:bldP spid="52634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 xmlns:a16="http://schemas.microsoft.com/office/drawing/2014/main" id="{192B18BF-454C-4262-BB99-E091ACCFB496}"/>
              </a:ext>
            </a:extLst>
          </p:cNvPr>
          <p:cNvSpPr txBox="1">
            <a:spLocks noChangeArrowheads="1"/>
          </p:cNvSpPr>
          <p:nvPr/>
        </p:nvSpPr>
        <p:spPr bwMode="auto">
          <a:xfrm>
            <a:off x="914400" y="2438400"/>
            <a:ext cx="74676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Tx/>
              <a:buSzTx/>
              <a:buFontTx/>
              <a:buNone/>
            </a:pPr>
            <a:r>
              <a:rPr lang="en-US" altLang="en-US" sz="4000" b="1">
                <a:solidFill>
                  <a:srgbClr val="000099"/>
                </a:solidFill>
              </a:rPr>
              <a:t>Why Islamic Banking?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12006</TotalTime>
  <Words>1846</Words>
  <Application>Microsoft Office PowerPoint</Application>
  <PresentationFormat>On-screen Show (4:3)</PresentationFormat>
  <Paragraphs>186</Paragraphs>
  <Slides>35</Slides>
  <Notes>12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35</vt:i4>
      </vt:variant>
    </vt:vector>
  </HeadingPairs>
  <TitlesOfParts>
    <vt:vector size="39" baseType="lpstr">
      <vt:lpstr>Pixel</vt:lpstr>
      <vt:lpstr>Office Theme</vt:lpstr>
      <vt:lpstr>Bitmap Image</vt:lpstr>
      <vt:lpstr>Worksheet</vt:lpstr>
      <vt:lpstr>Not Just a banker. Believer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The Fall of Muslim Empire </vt:lpstr>
      <vt:lpstr>جزاكم الله خيرا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Sajjad Hussain Zafar16243</dc:creator>
  <cp:lastModifiedBy>sidra.khan</cp:lastModifiedBy>
  <cp:revision>72</cp:revision>
  <cp:lastPrinted>2019-09-11T08:36:31Z</cp:lastPrinted>
  <dcterms:modified xsi:type="dcterms:W3CDTF">2019-10-21T10:59:30Z</dcterms:modified>
</cp:coreProperties>
</file>