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325" r:id="rId3"/>
    <p:sldId id="315" r:id="rId4"/>
    <p:sldId id="256" r:id="rId5"/>
    <p:sldId id="321" r:id="rId6"/>
    <p:sldId id="324" r:id="rId7"/>
    <p:sldId id="312" r:id="rId8"/>
    <p:sldId id="306" r:id="rId9"/>
    <p:sldId id="305" r:id="rId10"/>
    <p:sldId id="309" r:id="rId11"/>
    <p:sldId id="317" r:id="rId12"/>
    <p:sldId id="322" r:id="rId13"/>
    <p:sldId id="323" r:id="rId14"/>
    <p:sldId id="313" r:id="rId15"/>
    <p:sldId id="316" r:id="rId16"/>
    <p:sldId id="318" r:id="rId17"/>
    <p:sldId id="319" r:id="rId18"/>
    <p:sldId id="320" r:id="rId19"/>
    <p:sldId id="314" r:id="rId20"/>
    <p:sldId id="300" r:id="rId21"/>
    <p:sldId id="30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95" autoAdjust="0"/>
  </p:normalViewPr>
  <p:slideViewPr>
    <p:cSldViewPr>
      <p:cViewPr varScale="1">
        <p:scale>
          <a:sx n="68" d="100"/>
          <a:sy n="68" d="100"/>
        </p:scale>
        <p:origin x="144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202AEAE3-3ADC-4299-9A58-E482AB37C80F}" type="datetimeFigureOut">
              <a:rPr lang="en-US" smtClean="0"/>
              <a:pPr/>
              <a:t>1/7/2022</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815CBAA-398B-4D1A-8F40-2B10DB823A26}"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2710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02AEAE3-3ADC-4299-9A58-E482AB37C80F}" type="datetimeFigureOut">
              <a:rPr lang="en-US" smtClean="0"/>
              <a:pPr/>
              <a:t>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15CBAA-398B-4D1A-8F40-2B10DB823A26}" type="slidenum">
              <a:rPr lang="en-US" smtClean="0"/>
              <a:pPr/>
              <a:t>‹#›</a:t>
            </a:fld>
            <a:endParaRPr lang="en-US" dirty="0"/>
          </a:p>
        </p:txBody>
      </p:sp>
    </p:spTree>
    <p:extLst>
      <p:ext uri="{BB962C8B-B14F-4D97-AF65-F5344CB8AC3E}">
        <p14:creationId xmlns:p14="http://schemas.microsoft.com/office/powerpoint/2010/main" val="2670383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2AEAE3-3ADC-4299-9A58-E482AB37C80F}" type="datetimeFigureOut">
              <a:rPr lang="en-US" smtClean="0"/>
              <a:pPr/>
              <a:t>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15CBAA-398B-4D1A-8F40-2B10DB823A26}"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1811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2AEAE3-3ADC-4299-9A58-E482AB37C80F}" type="datetimeFigureOut">
              <a:rPr lang="en-US" smtClean="0"/>
              <a:pPr/>
              <a:t>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15CBAA-398B-4D1A-8F40-2B10DB823A26}"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6919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2AEAE3-3ADC-4299-9A58-E482AB37C80F}" type="datetimeFigureOut">
              <a:rPr lang="en-US" smtClean="0"/>
              <a:pPr/>
              <a:t>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15CBAA-398B-4D1A-8F40-2B10DB823A26}" type="slidenum">
              <a:rPr lang="en-US" smtClean="0"/>
              <a:pPr/>
              <a:t>‹#›</a:t>
            </a:fld>
            <a:endParaRPr lang="en-US" dirty="0"/>
          </a:p>
        </p:txBody>
      </p:sp>
    </p:spTree>
    <p:extLst>
      <p:ext uri="{BB962C8B-B14F-4D97-AF65-F5344CB8AC3E}">
        <p14:creationId xmlns:p14="http://schemas.microsoft.com/office/powerpoint/2010/main" val="2764344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2AEAE3-3ADC-4299-9A58-E482AB37C80F}" type="datetimeFigureOut">
              <a:rPr lang="en-US" smtClean="0"/>
              <a:pPr/>
              <a:t>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15CBAA-398B-4D1A-8F40-2B10DB823A26}"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5704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2AEAE3-3ADC-4299-9A58-E482AB37C80F}" type="datetimeFigureOut">
              <a:rPr lang="en-US" smtClean="0"/>
              <a:pPr/>
              <a:t>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15CBAA-398B-4D1A-8F40-2B10DB823A26}"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5749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2AEAE3-3ADC-4299-9A58-E482AB37C80F}" type="datetimeFigureOut">
              <a:rPr lang="en-US" smtClean="0"/>
              <a:pPr/>
              <a:t>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15CBAA-398B-4D1A-8F40-2B10DB823A26}"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1563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2AEAE3-3ADC-4299-9A58-E482AB37C80F}" type="datetimeFigureOut">
              <a:rPr lang="en-US" smtClean="0"/>
              <a:pPr/>
              <a:t>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15CBAA-398B-4D1A-8F40-2B10DB823A26}"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7162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02AEAE3-3ADC-4299-9A58-E482AB37C80F}" type="datetimeFigureOut">
              <a:rPr lang="en-US" smtClean="0"/>
              <a:pPr/>
              <a:t>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15CBAA-398B-4D1A-8F40-2B10DB823A26}" type="slidenum">
              <a:rPr lang="en-US" smtClean="0"/>
              <a:pPr/>
              <a:t>‹#›</a:t>
            </a:fld>
            <a:endParaRPr lang="en-US" dirty="0"/>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7612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2AEAE3-3ADC-4299-9A58-E482AB37C80F}" type="datetimeFigureOut">
              <a:rPr lang="en-US" smtClean="0"/>
              <a:pPr/>
              <a:t>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15CBAA-398B-4D1A-8F40-2B10DB823A26}" type="slidenum">
              <a:rPr lang="en-US" smtClean="0"/>
              <a:pPr/>
              <a:t>‹#›</a:t>
            </a:fld>
            <a:endParaRPr lang="en-US" dirty="0"/>
          </a:p>
        </p:txBody>
      </p:sp>
    </p:spTree>
    <p:extLst>
      <p:ext uri="{BB962C8B-B14F-4D97-AF65-F5344CB8AC3E}">
        <p14:creationId xmlns:p14="http://schemas.microsoft.com/office/powerpoint/2010/main" val="2814027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2AEAE3-3ADC-4299-9A58-E482AB37C80F}" type="datetimeFigureOut">
              <a:rPr lang="en-US" smtClean="0"/>
              <a:pPr/>
              <a:t>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15CBAA-398B-4D1A-8F40-2B10DB823A26}"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7345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2AEAE3-3ADC-4299-9A58-E482AB37C80F}" type="datetimeFigureOut">
              <a:rPr lang="en-US" smtClean="0"/>
              <a:pPr/>
              <a:t>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15CBAA-398B-4D1A-8F40-2B10DB823A26}" type="slidenum">
              <a:rPr lang="en-US" smtClean="0"/>
              <a:pPr/>
              <a:t>‹#›</a:t>
            </a:fld>
            <a:endParaRPr lang="en-US" dirty="0"/>
          </a:p>
        </p:txBody>
      </p:sp>
    </p:spTree>
    <p:extLst>
      <p:ext uri="{BB962C8B-B14F-4D97-AF65-F5344CB8AC3E}">
        <p14:creationId xmlns:p14="http://schemas.microsoft.com/office/powerpoint/2010/main" val="3376442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2AEAE3-3ADC-4299-9A58-E482AB37C80F}" type="datetimeFigureOut">
              <a:rPr lang="en-US" smtClean="0"/>
              <a:pPr/>
              <a:t>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815CBAA-398B-4D1A-8F40-2B10DB823A26}"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76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2AEAE3-3ADC-4299-9A58-E482AB37C80F}" type="datetimeFigureOut">
              <a:rPr lang="en-US" smtClean="0"/>
              <a:pPr/>
              <a:t>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815CBAA-398B-4D1A-8F40-2B10DB823A26}"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9463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2AEAE3-3ADC-4299-9A58-E482AB37C80F}" type="datetimeFigureOut">
              <a:rPr lang="en-US" smtClean="0"/>
              <a:pPr/>
              <a:t>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815CBAA-398B-4D1A-8F40-2B10DB823A26}" type="slidenum">
              <a:rPr lang="en-US" smtClean="0"/>
              <a:pPr/>
              <a:t>‹#›</a:t>
            </a:fld>
            <a:endParaRPr lang="en-US" dirty="0"/>
          </a:p>
        </p:txBody>
      </p:sp>
    </p:spTree>
    <p:extLst>
      <p:ext uri="{BB962C8B-B14F-4D97-AF65-F5344CB8AC3E}">
        <p14:creationId xmlns:p14="http://schemas.microsoft.com/office/powerpoint/2010/main" val="2406795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02AEAE3-3ADC-4299-9A58-E482AB37C80F}" type="datetimeFigureOut">
              <a:rPr lang="en-US" smtClean="0"/>
              <a:pPr/>
              <a:t>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15CBAA-398B-4D1A-8F40-2B10DB823A26}"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0547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02AEAE3-3ADC-4299-9A58-E482AB37C80F}" type="datetimeFigureOut">
              <a:rPr lang="en-US" smtClean="0"/>
              <a:pPr/>
              <a:t>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15CBAA-398B-4D1A-8F40-2B10DB823A26}" type="slidenum">
              <a:rPr lang="en-US" smtClean="0"/>
              <a:pPr/>
              <a:t>‹#›</a:t>
            </a:fld>
            <a:endParaRPr lang="en-US" dirty="0"/>
          </a:p>
        </p:txBody>
      </p:sp>
    </p:spTree>
    <p:extLst>
      <p:ext uri="{BB962C8B-B14F-4D97-AF65-F5344CB8AC3E}">
        <p14:creationId xmlns:p14="http://schemas.microsoft.com/office/powerpoint/2010/main" val="3883243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02AEAE3-3ADC-4299-9A58-E482AB37C80F}" type="datetimeFigureOut">
              <a:rPr lang="en-US" smtClean="0"/>
              <a:pPr/>
              <a:t>1/7/2022</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815CBAA-398B-4D1A-8F40-2B10DB823A26}" type="slidenum">
              <a:rPr lang="en-US" smtClean="0"/>
              <a:pPr/>
              <a:t>‹#›</a:t>
            </a:fld>
            <a:endParaRPr lang="en-US" dirty="0"/>
          </a:p>
        </p:txBody>
      </p:sp>
    </p:spTree>
    <p:extLst>
      <p:ext uri="{BB962C8B-B14F-4D97-AF65-F5344CB8AC3E}">
        <p14:creationId xmlns:p14="http://schemas.microsoft.com/office/powerpoint/2010/main" val="377668369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gi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1524000"/>
            <a:ext cx="6400800" cy="685800"/>
          </a:xfrm>
        </p:spPr>
        <p:txBody>
          <a:bodyPr>
            <a:normAutofit fontScale="90000"/>
          </a:bodyPr>
          <a:lstStyle/>
          <a:p>
            <a:r>
              <a:rPr lang="en-US" b="1" i="1" dirty="0">
                <a:latin typeface="Monotype Corsiva" pitchFamily="66" charset="0"/>
              </a:rPr>
              <a:t> BASIC COST ACCOUNTING</a:t>
            </a:r>
          </a:p>
        </p:txBody>
      </p:sp>
      <p:sp>
        <p:nvSpPr>
          <p:cNvPr id="2" name="Content Placeholder 1"/>
          <p:cNvSpPr>
            <a:spLocks noGrp="1"/>
          </p:cNvSpPr>
          <p:nvPr>
            <p:ph idx="1"/>
          </p:nvPr>
        </p:nvSpPr>
        <p:spPr>
          <a:xfrm>
            <a:off x="914400" y="2438400"/>
            <a:ext cx="7391400" cy="3048001"/>
          </a:xfrm>
        </p:spPr>
        <p:txBody>
          <a:bodyPr>
            <a:normAutofit fontScale="92500" lnSpcReduction="20000"/>
          </a:bodyPr>
          <a:lstStyle/>
          <a:p>
            <a:pPr indent="0" algn="ctr">
              <a:buNone/>
            </a:pPr>
            <a:r>
              <a:rPr lang="en-US" sz="2800" b="1" dirty="0"/>
              <a:t>BUSINESS EXECUTIVE COURSE</a:t>
            </a:r>
          </a:p>
          <a:p>
            <a:pPr indent="0" algn="ctr">
              <a:buNone/>
            </a:pPr>
            <a:r>
              <a:rPr lang="en-US" sz="1900" dirty="0"/>
              <a:t>PRESENTED BY</a:t>
            </a:r>
            <a:endParaRPr lang="en-US" dirty="0"/>
          </a:p>
          <a:p>
            <a:pPr indent="0" algn="ctr">
              <a:buNone/>
            </a:pPr>
            <a:r>
              <a:rPr lang="en-US" dirty="0"/>
              <a:t> </a:t>
            </a:r>
          </a:p>
          <a:p>
            <a:pPr indent="0" algn="ctr">
              <a:buNone/>
            </a:pPr>
            <a:endParaRPr lang="en-US" sz="3600" b="1" dirty="0"/>
          </a:p>
          <a:p>
            <a:pPr indent="0" algn="ctr">
              <a:buNone/>
            </a:pPr>
            <a:endParaRPr lang="en-US" sz="3600" b="1" dirty="0"/>
          </a:p>
          <a:p>
            <a:pPr indent="0" algn="ctr">
              <a:buNone/>
            </a:pPr>
            <a:r>
              <a:rPr lang="en-US" sz="3600" b="1" dirty="0"/>
              <a:t>ASAD NASEER MALIK, FCA, FPFA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895600"/>
            <a:ext cx="2362200" cy="18192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2971800"/>
            <a:ext cx="2590800" cy="1676400"/>
          </a:xfrm>
          <a:prstGeom prst="rect">
            <a:avLst/>
          </a:prstGeom>
        </p:spPr>
      </p:pic>
    </p:spTree>
    <p:extLst>
      <p:ext uri="{BB962C8B-B14F-4D97-AF65-F5344CB8AC3E}">
        <p14:creationId xmlns:p14="http://schemas.microsoft.com/office/powerpoint/2010/main" val="219997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normAutofit/>
          </a:bodyPr>
          <a:lstStyle/>
          <a:p>
            <a:endParaRPr lang="en-US" dirty="0"/>
          </a:p>
          <a:p>
            <a:endParaRPr lang="en-US" dirty="0"/>
          </a:p>
          <a:p>
            <a:endParaRPr lang="en-US" dirty="0"/>
          </a:p>
          <a:p>
            <a:endParaRPr lang="en-US" dirty="0"/>
          </a:p>
        </p:txBody>
      </p:sp>
      <p:sp>
        <p:nvSpPr>
          <p:cNvPr id="3" name="Subtitle 2"/>
          <p:cNvSpPr>
            <a:spLocks noGrp="1"/>
          </p:cNvSpPr>
          <p:nvPr>
            <p:ph sz="quarter" idx="14"/>
          </p:nvPr>
        </p:nvSpPr>
        <p:spPr>
          <a:xfrm>
            <a:off x="0" y="2362200"/>
            <a:ext cx="3125788" cy="450850"/>
          </a:xfrm>
        </p:spPr>
        <p:txBody>
          <a:bodyPr>
            <a:normAutofit fontScale="92500" lnSpcReduction="20000"/>
          </a:bodyPr>
          <a:lstStyle/>
          <a:p>
            <a:pPr algn="l"/>
            <a:endParaRPr lang="en-US" dirty="0"/>
          </a:p>
          <a:p>
            <a:pPr marL="457200" indent="-457200" algn="l">
              <a:buFont typeface="Arial" pitchFamily="34" charset="0"/>
              <a:buChar char="•"/>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819" y="1162050"/>
            <a:ext cx="5107781" cy="23431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3429000"/>
            <a:ext cx="5105400" cy="2397125"/>
          </a:xfrm>
          <a:prstGeom prst="rect">
            <a:avLst/>
          </a:prstGeom>
        </p:spPr>
      </p:pic>
    </p:spTree>
    <p:extLst>
      <p:ext uri="{BB962C8B-B14F-4D97-AF65-F5344CB8AC3E}">
        <p14:creationId xmlns:p14="http://schemas.microsoft.com/office/powerpoint/2010/main" val="51803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normAutofit/>
          </a:bodyPr>
          <a:lstStyle/>
          <a:p>
            <a:endParaRPr lang="en-US" dirty="0"/>
          </a:p>
          <a:p>
            <a:endParaRPr lang="en-US" dirty="0"/>
          </a:p>
          <a:p>
            <a:endParaRPr lang="en-US" dirty="0"/>
          </a:p>
          <a:p>
            <a:endParaRPr lang="en-US" dirty="0"/>
          </a:p>
        </p:txBody>
      </p:sp>
      <p:sp>
        <p:nvSpPr>
          <p:cNvPr id="6" name="Title 5"/>
          <p:cNvSpPr>
            <a:spLocks noGrp="1"/>
          </p:cNvSpPr>
          <p:nvPr>
            <p:ph type="title"/>
          </p:nvPr>
        </p:nvSpPr>
        <p:spPr/>
        <p:txBody>
          <a:bodyPr>
            <a:noAutofit/>
          </a:bodyPr>
          <a:lstStyle/>
          <a:p>
            <a:r>
              <a:rPr lang="en-US" sz="5400" b="1" dirty="0"/>
              <a:t>PRODUCT COST</a:t>
            </a:r>
          </a:p>
        </p:txBody>
      </p:sp>
      <p:sp>
        <p:nvSpPr>
          <p:cNvPr id="3" name="Subtitle 2"/>
          <p:cNvSpPr>
            <a:spLocks noGrp="1"/>
          </p:cNvSpPr>
          <p:nvPr>
            <p:ph sz="quarter" idx="14"/>
          </p:nvPr>
        </p:nvSpPr>
        <p:spPr>
          <a:xfrm>
            <a:off x="0" y="2362200"/>
            <a:ext cx="3125788" cy="450850"/>
          </a:xfrm>
        </p:spPr>
        <p:txBody>
          <a:bodyPr>
            <a:normAutofit fontScale="92500" lnSpcReduction="20000"/>
          </a:bodyPr>
          <a:lstStyle/>
          <a:p>
            <a:pPr algn="l"/>
            <a:endParaRPr lang="en-US" dirty="0"/>
          </a:p>
          <a:p>
            <a:pPr marL="457200" indent="-457200" algn="l">
              <a:buFont typeface="Arial" pitchFamily="34" charset="0"/>
              <a:buChar char="•"/>
            </a:pPr>
            <a:endParaRPr lang="en-US" dirty="0"/>
          </a:p>
        </p:txBody>
      </p:sp>
      <p:sp>
        <p:nvSpPr>
          <p:cNvPr id="8" name="Title 5"/>
          <p:cNvSpPr txBox="1">
            <a:spLocks/>
          </p:cNvSpPr>
          <p:nvPr/>
        </p:nvSpPr>
        <p:spPr>
          <a:xfrm>
            <a:off x="1447800" y="3013075"/>
            <a:ext cx="6400800" cy="6858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b="1" dirty="0"/>
              <a:t>PERIOD COST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216008"/>
            <a:ext cx="6286500" cy="4498992"/>
          </a:xfrm>
          <a:prstGeom prst="rect">
            <a:avLst/>
          </a:prstGeom>
        </p:spPr>
      </p:pic>
    </p:spTree>
    <p:extLst>
      <p:ext uri="{BB962C8B-B14F-4D97-AF65-F5344CB8AC3E}">
        <p14:creationId xmlns:p14="http://schemas.microsoft.com/office/powerpoint/2010/main" val="61881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2438400" y="2564879"/>
            <a:ext cx="5181600" cy="3124200"/>
          </a:xfrm>
        </p:spPr>
        <p:txBody>
          <a:bodyPr>
            <a:normAutofit/>
          </a:bodyPr>
          <a:lstStyle/>
          <a:p>
            <a:endParaRPr lang="en-US" dirty="0"/>
          </a:p>
          <a:p>
            <a:endParaRPr lang="en-US" dirty="0"/>
          </a:p>
          <a:p>
            <a:endParaRPr lang="en-US" dirty="0"/>
          </a:p>
          <a:p>
            <a:endParaRPr lang="en-US" dirty="0"/>
          </a:p>
        </p:txBody>
      </p:sp>
      <p:sp>
        <p:nvSpPr>
          <p:cNvPr id="5" name="Title 4"/>
          <p:cNvSpPr>
            <a:spLocks noGrp="1"/>
          </p:cNvSpPr>
          <p:nvPr>
            <p:ph type="title"/>
          </p:nvPr>
        </p:nvSpPr>
        <p:spPr/>
        <p:txBody>
          <a:bodyPr>
            <a:normAutofit fontScale="90000"/>
          </a:bodyPr>
          <a:lstStyle/>
          <a:p>
            <a:r>
              <a:rPr lang="en-US" dirty="0"/>
              <a:t>PRICING &amp; DECISION MAKING</a:t>
            </a:r>
          </a:p>
        </p:txBody>
      </p:sp>
      <p:pic>
        <p:nvPicPr>
          <p:cNvPr id="7" name="Content Placeholder 6"/>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1007984" y="2572840"/>
            <a:ext cx="3185597" cy="2989760"/>
          </a:xfrm>
        </p:spPr>
      </p:pic>
      <p:sp>
        <p:nvSpPr>
          <p:cNvPr id="3" name="Subtitle 2"/>
          <p:cNvSpPr>
            <a:spLocks noGrp="1"/>
          </p:cNvSpPr>
          <p:nvPr>
            <p:ph type="body" idx="4294967295"/>
          </p:nvPr>
        </p:nvSpPr>
        <p:spPr>
          <a:xfrm>
            <a:off x="0" y="2362200"/>
            <a:ext cx="3125788" cy="450850"/>
          </a:xfrm>
        </p:spPr>
        <p:txBody>
          <a:bodyPr>
            <a:normAutofit fontScale="92500" lnSpcReduction="20000"/>
          </a:bodyPr>
          <a:lstStyle/>
          <a:p>
            <a:pPr algn="l"/>
            <a:endParaRPr lang="en-US" dirty="0"/>
          </a:p>
          <a:p>
            <a:pPr marL="457200" indent="-457200" algn="l">
              <a:buFont typeface="Arial" pitchFamily="34" charset="0"/>
              <a:buChar char="•"/>
            </a:pP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061" y="2564879"/>
            <a:ext cx="3306739" cy="139752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6405" y="3962400"/>
            <a:ext cx="3344595" cy="1650479"/>
          </a:xfrm>
          <a:prstGeom prst="rect">
            <a:avLst/>
          </a:prstGeom>
        </p:spPr>
      </p:pic>
    </p:spTree>
    <p:extLst>
      <p:ext uri="{BB962C8B-B14F-4D97-AF65-F5344CB8AC3E}">
        <p14:creationId xmlns:p14="http://schemas.microsoft.com/office/powerpoint/2010/main" val="614687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2438400" y="2564879"/>
            <a:ext cx="5181600" cy="3124200"/>
          </a:xfrm>
        </p:spPr>
        <p:txBody>
          <a:bodyPr>
            <a:normAutofit/>
          </a:bodyPr>
          <a:lstStyle/>
          <a:p>
            <a:endParaRPr lang="en-US" dirty="0"/>
          </a:p>
          <a:p>
            <a:endParaRPr lang="en-US" dirty="0"/>
          </a:p>
          <a:p>
            <a:endParaRPr lang="en-US" dirty="0"/>
          </a:p>
          <a:p>
            <a:endParaRPr lang="en-US" dirty="0"/>
          </a:p>
        </p:txBody>
      </p:sp>
      <p:sp>
        <p:nvSpPr>
          <p:cNvPr id="5" name="Title 4"/>
          <p:cNvSpPr>
            <a:spLocks noGrp="1"/>
          </p:cNvSpPr>
          <p:nvPr>
            <p:ph type="title"/>
          </p:nvPr>
        </p:nvSpPr>
        <p:spPr/>
        <p:txBody>
          <a:bodyPr>
            <a:normAutofit/>
          </a:bodyPr>
          <a:lstStyle/>
          <a:p>
            <a:r>
              <a:rPr lang="en-US" dirty="0"/>
              <a:t>PRICING STRATEGIES</a:t>
            </a:r>
          </a:p>
        </p:txBody>
      </p:sp>
      <p:pic>
        <p:nvPicPr>
          <p:cNvPr id="6" name="Content Placeholder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295400" y="2667000"/>
            <a:ext cx="6400800" cy="2686754"/>
          </a:xfrm>
        </p:spPr>
      </p:pic>
      <p:sp>
        <p:nvSpPr>
          <p:cNvPr id="3" name="Subtitle 2"/>
          <p:cNvSpPr>
            <a:spLocks noGrp="1"/>
          </p:cNvSpPr>
          <p:nvPr>
            <p:ph type="body" idx="4294967295"/>
          </p:nvPr>
        </p:nvSpPr>
        <p:spPr>
          <a:xfrm>
            <a:off x="0" y="2362200"/>
            <a:ext cx="3125788" cy="450850"/>
          </a:xfrm>
        </p:spPr>
        <p:txBody>
          <a:bodyPr>
            <a:normAutofit fontScale="92500" lnSpcReduction="20000"/>
          </a:bodyPr>
          <a:lstStyle/>
          <a:p>
            <a:pPr algn="l"/>
            <a:endParaRPr lang="en-US" dirty="0"/>
          </a:p>
          <a:p>
            <a:pPr marL="457200" indent="-457200" algn="l">
              <a:buFont typeface="Arial" pitchFamily="34" charset="0"/>
              <a:buChar char="•"/>
            </a:pPr>
            <a:endParaRPr lang="en-US" dirty="0"/>
          </a:p>
        </p:txBody>
      </p:sp>
    </p:spTree>
    <p:extLst>
      <p:ext uri="{BB962C8B-B14F-4D97-AF65-F5344CB8AC3E}">
        <p14:creationId xmlns:p14="http://schemas.microsoft.com/office/powerpoint/2010/main" val="2102479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2438400" y="2564879"/>
            <a:ext cx="5181600" cy="3124200"/>
          </a:xfrm>
        </p:spPr>
        <p:txBody>
          <a:bodyPr>
            <a:normAutofit/>
          </a:bodyPr>
          <a:lstStyle/>
          <a:p>
            <a:endParaRPr lang="en-US" dirty="0"/>
          </a:p>
          <a:p>
            <a:endParaRPr lang="en-US" dirty="0"/>
          </a:p>
          <a:p>
            <a:endParaRPr lang="en-US" dirty="0"/>
          </a:p>
          <a:p>
            <a:endParaRPr lang="en-US" dirty="0"/>
          </a:p>
        </p:txBody>
      </p:sp>
      <p:sp>
        <p:nvSpPr>
          <p:cNvPr id="5" name="Title 4"/>
          <p:cNvSpPr>
            <a:spLocks noGrp="1"/>
          </p:cNvSpPr>
          <p:nvPr>
            <p:ph type="title"/>
          </p:nvPr>
        </p:nvSpPr>
        <p:spPr/>
        <p:txBody>
          <a:bodyPr/>
          <a:lstStyle/>
          <a:p>
            <a:r>
              <a:rPr lang="en-US" dirty="0"/>
              <a:t>CONTRIBUTION</a:t>
            </a:r>
          </a:p>
        </p:txBody>
      </p:sp>
      <p:sp>
        <p:nvSpPr>
          <p:cNvPr id="6" name="Content Placeholder 5"/>
          <p:cNvSpPr>
            <a:spLocks noGrp="1"/>
          </p:cNvSpPr>
          <p:nvPr>
            <p:ph sz="quarter" idx="14"/>
          </p:nvPr>
        </p:nvSpPr>
        <p:spPr>
          <a:xfrm>
            <a:off x="1981200" y="2497778"/>
            <a:ext cx="5867400" cy="3124200"/>
          </a:xfrm>
        </p:spPr>
        <p:txBody>
          <a:bodyPr/>
          <a:lstStyle/>
          <a:p>
            <a:r>
              <a:rPr lang="en-US" sz="2800" dirty="0"/>
              <a:t>Sales – Variable Costs = Contribution</a:t>
            </a:r>
          </a:p>
          <a:p>
            <a:r>
              <a:rPr lang="en-US" sz="2800" dirty="0"/>
              <a:t>Fixed costs are most of the time irrelevant for production decision. </a:t>
            </a:r>
            <a:r>
              <a:rPr lang="en-US" dirty="0"/>
              <a:t> </a:t>
            </a:r>
          </a:p>
        </p:txBody>
      </p:sp>
      <p:sp>
        <p:nvSpPr>
          <p:cNvPr id="3" name="Subtitle 2"/>
          <p:cNvSpPr>
            <a:spLocks noGrp="1"/>
          </p:cNvSpPr>
          <p:nvPr>
            <p:ph type="body" idx="4294967295"/>
          </p:nvPr>
        </p:nvSpPr>
        <p:spPr>
          <a:xfrm>
            <a:off x="0" y="2362200"/>
            <a:ext cx="3125788" cy="450850"/>
          </a:xfrm>
        </p:spPr>
        <p:txBody>
          <a:bodyPr>
            <a:normAutofit fontScale="92500" lnSpcReduction="20000"/>
          </a:bodyPr>
          <a:lstStyle/>
          <a:p>
            <a:pPr algn="l"/>
            <a:endParaRPr lang="en-US" dirty="0"/>
          </a:p>
          <a:p>
            <a:pPr marL="457200" indent="-457200" algn="l">
              <a:buFont typeface="Arial" pitchFamily="34" charset="0"/>
              <a:buChar char="•"/>
            </a:pPr>
            <a:endParaRPr lang="en-US" dirty="0"/>
          </a:p>
        </p:txBody>
      </p:sp>
    </p:spTree>
    <p:extLst>
      <p:ext uri="{BB962C8B-B14F-4D97-AF65-F5344CB8AC3E}">
        <p14:creationId xmlns:p14="http://schemas.microsoft.com/office/powerpoint/2010/main" val="2300022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normAutofit/>
          </a:bodyPr>
          <a:lstStyle/>
          <a:p>
            <a:endParaRPr lang="en-US" dirty="0"/>
          </a:p>
          <a:p>
            <a:endParaRPr lang="en-US" dirty="0"/>
          </a:p>
          <a:p>
            <a:endParaRPr lang="en-US" dirty="0"/>
          </a:p>
          <a:p>
            <a:endParaRPr lang="en-US" dirty="0"/>
          </a:p>
        </p:txBody>
      </p:sp>
      <p:sp>
        <p:nvSpPr>
          <p:cNvPr id="2" name="Content Placeholder 1"/>
          <p:cNvSpPr>
            <a:spLocks noGrp="1"/>
          </p:cNvSpPr>
          <p:nvPr>
            <p:ph sz="quarter" idx="14"/>
          </p:nvPr>
        </p:nvSpPr>
        <p:spPr>
          <a:xfrm>
            <a:off x="609600" y="2438400"/>
            <a:ext cx="8001000" cy="3124200"/>
          </a:xfrm>
        </p:spPr>
        <p:txBody>
          <a:bodyPr>
            <a:normAutofit/>
          </a:bodyPr>
          <a:lstStyle/>
          <a:p>
            <a:r>
              <a:rPr lang="en-US" sz="2800" b="1" dirty="0"/>
              <a:t>Break Even Point = Fixed cost / </a:t>
            </a:r>
            <a:r>
              <a:rPr lang="en-US" sz="2800" b="1"/>
              <a:t>Contribution       						per unit </a:t>
            </a:r>
            <a:endParaRPr lang="en-US" sz="2800" b="1" dirty="0"/>
          </a:p>
          <a:p>
            <a:pPr lvl="1"/>
            <a:endParaRPr lang="en-US" sz="2400" b="1" dirty="0"/>
          </a:p>
          <a:p>
            <a:pPr lvl="1"/>
            <a:r>
              <a:rPr lang="en-US" sz="2400" b="1" dirty="0"/>
              <a:t>Contribution = Sales – Variable Cost </a:t>
            </a:r>
            <a:endParaRPr lang="en-US" sz="2400" dirty="0"/>
          </a:p>
        </p:txBody>
      </p:sp>
      <p:sp>
        <p:nvSpPr>
          <p:cNvPr id="3" name="Subtitle 2"/>
          <p:cNvSpPr>
            <a:spLocks noGrp="1"/>
          </p:cNvSpPr>
          <p:nvPr>
            <p:ph type="body" idx="4294967295"/>
          </p:nvPr>
        </p:nvSpPr>
        <p:spPr>
          <a:xfrm>
            <a:off x="0" y="2362200"/>
            <a:ext cx="3125788" cy="450850"/>
          </a:xfrm>
        </p:spPr>
        <p:txBody>
          <a:bodyPr>
            <a:normAutofit fontScale="92500" lnSpcReduction="20000"/>
          </a:bodyPr>
          <a:lstStyle/>
          <a:p>
            <a:pPr algn="l"/>
            <a:endParaRPr lang="en-US" dirty="0"/>
          </a:p>
          <a:p>
            <a:pPr marL="457200" indent="-457200" algn="l">
              <a:buFont typeface="Arial" pitchFamily="34" charset="0"/>
              <a:buChar char="•"/>
            </a:pPr>
            <a:endParaRPr lang="en-US" dirty="0"/>
          </a:p>
        </p:txBody>
      </p:sp>
      <p:sp>
        <p:nvSpPr>
          <p:cNvPr id="5" name="TextBox 4"/>
          <p:cNvSpPr txBox="1"/>
          <p:nvPr/>
        </p:nvSpPr>
        <p:spPr>
          <a:xfrm>
            <a:off x="2054266" y="1354604"/>
            <a:ext cx="4883068" cy="646331"/>
          </a:xfrm>
          <a:prstGeom prst="rect">
            <a:avLst/>
          </a:prstGeom>
          <a:noFill/>
        </p:spPr>
        <p:txBody>
          <a:bodyPr wrap="none" rtlCol="0">
            <a:spAutoFit/>
          </a:bodyPr>
          <a:lstStyle/>
          <a:p>
            <a:r>
              <a:rPr lang="en-US" sz="3600" b="1" dirty="0"/>
              <a:t>BREAK EVEN POINT</a:t>
            </a:r>
          </a:p>
        </p:txBody>
      </p:sp>
    </p:spTree>
    <p:extLst>
      <p:ext uri="{BB962C8B-B14F-4D97-AF65-F5344CB8AC3E}">
        <p14:creationId xmlns:p14="http://schemas.microsoft.com/office/powerpoint/2010/main" val="176000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normAutofit/>
          </a:bodyPr>
          <a:lstStyle/>
          <a:p>
            <a:endParaRPr lang="en-US" dirty="0"/>
          </a:p>
          <a:p>
            <a:endParaRPr lang="en-US" dirty="0"/>
          </a:p>
          <a:p>
            <a:endParaRPr lang="en-US" dirty="0"/>
          </a:p>
          <a:p>
            <a:endParaRPr lang="en-US" dirty="0"/>
          </a:p>
        </p:txBody>
      </p:sp>
      <p:pic>
        <p:nvPicPr>
          <p:cNvPr id="7" name="Content Placeholder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245263" y="1146175"/>
            <a:ext cx="3479137" cy="4550170"/>
          </a:xfrm>
        </p:spPr>
      </p:pic>
      <p:sp>
        <p:nvSpPr>
          <p:cNvPr id="3" name="Subtitle 2"/>
          <p:cNvSpPr>
            <a:spLocks noGrp="1"/>
          </p:cNvSpPr>
          <p:nvPr>
            <p:ph type="body" idx="4294967295"/>
          </p:nvPr>
        </p:nvSpPr>
        <p:spPr>
          <a:xfrm>
            <a:off x="0" y="2362200"/>
            <a:ext cx="3125788" cy="450850"/>
          </a:xfrm>
        </p:spPr>
        <p:txBody>
          <a:bodyPr>
            <a:normAutofit fontScale="92500" lnSpcReduction="20000"/>
          </a:bodyPr>
          <a:lstStyle/>
          <a:p>
            <a:pPr algn="l"/>
            <a:endParaRPr lang="en-US" dirty="0"/>
          </a:p>
          <a:p>
            <a:pPr marL="457200" indent="-457200" algn="l">
              <a:buFont typeface="Arial" pitchFamily="34" charset="0"/>
              <a:buChar char="•"/>
            </a:pP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096962"/>
            <a:ext cx="2781300" cy="4552950"/>
          </a:xfrm>
          <a:prstGeom prst="rect">
            <a:avLst/>
          </a:prstGeom>
        </p:spPr>
      </p:pic>
    </p:spTree>
    <p:extLst>
      <p:ext uri="{BB962C8B-B14F-4D97-AF65-F5344CB8AC3E}">
        <p14:creationId xmlns:p14="http://schemas.microsoft.com/office/powerpoint/2010/main" val="1979900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normAutofit/>
          </a:bodyPr>
          <a:lstStyle/>
          <a:p>
            <a:endParaRPr lang="en-US" dirty="0"/>
          </a:p>
          <a:p>
            <a:endParaRPr lang="en-US" dirty="0"/>
          </a:p>
          <a:p>
            <a:endParaRPr lang="en-US" dirty="0"/>
          </a:p>
          <a:p>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994669" y="2209800"/>
            <a:ext cx="7102136" cy="2438400"/>
          </a:xfrm>
        </p:spPr>
      </p:pic>
      <p:sp>
        <p:nvSpPr>
          <p:cNvPr id="3" name="Subtitle 2"/>
          <p:cNvSpPr>
            <a:spLocks noGrp="1"/>
          </p:cNvSpPr>
          <p:nvPr>
            <p:ph type="body" idx="4294967295"/>
          </p:nvPr>
        </p:nvSpPr>
        <p:spPr>
          <a:xfrm>
            <a:off x="0" y="2362200"/>
            <a:ext cx="3125788" cy="450850"/>
          </a:xfrm>
        </p:spPr>
        <p:txBody>
          <a:bodyPr>
            <a:normAutofit fontScale="92500" lnSpcReduction="20000"/>
          </a:bodyPr>
          <a:lstStyle/>
          <a:p>
            <a:pPr algn="l"/>
            <a:endParaRPr lang="en-US" dirty="0"/>
          </a:p>
          <a:p>
            <a:pPr marL="457200" indent="-457200" algn="l">
              <a:buFont typeface="Arial" pitchFamily="34" charset="0"/>
              <a:buChar char="•"/>
            </a:pPr>
            <a:endParaRPr lang="en-US" dirty="0"/>
          </a:p>
        </p:txBody>
      </p:sp>
    </p:spTree>
    <p:extLst>
      <p:ext uri="{BB962C8B-B14F-4D97-AF65-F5344CB8AC3E}">
        <p14:creationId xmlns:p14="http://schemas.microsoft.com/office/powerpoint/2010/main" val="3177909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normAutofit/>
          </a:bodyPr>
          <a:lstStyle/>
          <a:p>
            <a:endParaRPr lang="en-US" dirty="0"/>
          </a:p>
          <a:p>
            <a:endParaRPr lang="en-US" dirty="0"/>
          </a:p>
          <a:p>
            <a:endParaRPr lang="en-US" dirty="0"/>
          </a:p>
          <a:p>
            <a:endParaRPr lang="en-US" dirty="0"/>
          </a:p>
        </p:txBody>
      </p:sp>
      <p:pic>
        <p:nvPicPr>
          <p:cNvPr id="6" name="Content Placeholder 5"/>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1600200" y="1143000"/>
            <a:ext cx="5486400" cy="4592265"/>
          </a:xfrm>
        </p:spPr>
      </p:pic>
      <p:sp>
        <p:nvSpPr>
          <p:cNvPr id="3" name="Subtitle 2"/>
          <p:cNvSpPr>
            <a:spLocks noGrp="1"/>
          </p:cNvSpPr>
          <p:nvPr>
            <p:ph type="body" idx="4294967295"/>
          </p:nvPr>
        </p:nvSpPr>
        <p:spPr>
          <a:xfrm>
            <a:off x="0" y="2362200"/>
            <a:ext cx="3125788" cy="450850"/>
          </a:xfrm>
        </p:spPr>
        <p:txBody>
          <a:bodyPr>
            <a:normAutofit fontScale="92500" lnSpcReduction="20000"/>
          </a:bodyPr>
          <a:lstStyle/>
          <a:p>
            <a:pPr algn="l"/>
            <a:endParaRPr lang="en-US" dirty="0"/>
          </a:p>
          <a:p>
            <a:pPr marL="457200" indent="-457200" algn="l">
              <a:buFont typeface="Arial" pitchFamily="34" charset="0"/>
              <a:buChar char="•"/>
            </a:pPr>
            <a:endParaRPr lang="en-US" dirty="0"/>
          </a:p>
        </p:txBody>
      </p:sp>
    </p:spTree>
    <p:extLst>
      <p:ext uri="{BB962C8B-B14F-4D97-AF65-F5344CB8AC3E}">
        <p14:creationId xmlns:p14="http://schemas.microsoft.com/office/powerpoint/2010/main" val="1112543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normAutofit/>
          </a:bodyPr>
          <a:lstStyle/>
          <a:p>
            <a:endParaRPr lang="en-US" dirty="0"/>
          </a:p>
          <a:p>
            <a:endParaRPr lang="en-US" dirty="0"/>
          </a:p>
          <a:p>
            <a:endParaRPr lang="en-US" dirty="0"/>
          </a:p>
          <a:p>
            <a:endParaRPr lang="en-US" dirty="0"/>
          </a:p>
        </p:txBody>
      </p:sp>
      <p:sp>
        <p:nvSpPr>
          <p:cNvPr id="2" name="Content Placeholder 1"/>
          <p:cNvSpPr>
            <a:spLocks noGrp="1"/>
          </p:cNvSpPr>
          <p:nvPr>
            <p:ph sz="quarter" idx="14"/>
          </p:nvPr>
        </p:nvSpPr>
        <p:spPr>
          <a:xfrm>
            <a:off x="1600200" y="2438400"/>
            <a:ext cx="6172200" cy="3124200"/>
          </a:xfrm>
        </p:spPr>
        <p:txBody>
          <a:bodyPr>
            <a:normAutofit fontScale="92500" lnSpcReduction="20000"/>
          </a:bodyPr>
          <a:lstStyle/>
          <a:p>
            <a:r>
              <a:rPr lang="en-US" b="1" dirty="0"/>
              <a:t>Economic Order Quantity</a:t>
            </a:r>
            <a:r>
              <a:rPr lang="en-US" dirty="0"/>
              <a:t> (</a:t>
            </a:r>
            <a:r>
              <a:rPr lang="en-US" b="1" dirty="0"/>
              <a:t>EOQ</a:t>
            </a:r>
            <a:r>
              <a:rPr lang="en-US" dirty="0"/>
              <a:t>) is the order quantity that minimizes the total holding costs and ordering costs. It is one of the oldest classical production scheduling models. The framework used to determine this order quantity is also known as Wilson </a:t>
            </a:r>
            <a:r>
              <a:rPr lang="en-US" b="1" dirty="0"/>
              <a:t>EOQ</a:t>
            </a:r>
            <a:r>
              <a:rPr lang="en-US" dirty="0"/>
              <a:t> Model, Wilson Formula or </a:t>
            </a:r>
            <a:r>
              <a:rPr lang="en-US" dirty="0" err="1"/>
              <a:t>Andler</a:t>
            </a:r>
            <a:r>
              <a:rPr lang="en-US" dirty="0"/>
              <a:t> Formula.</a:t>
            </a:r>
          </a:p>
          <a:p>
            <a:r>
              <a:rPr lang="en-US" dirty="0"/>
              <a:t>Q =    \/2DK/h    Q= Order </a:t>
            </a:r>
            <a:r>
              <a:rPr lang="en-US" dirty="0" err="1"/>
              <a:t>Qty</a:t>
            </a:r>
            <a:r>
              <a:rPr lang="en-US" dirty="0"/>
              <a:t>; D= Annual Demand;  K=Fixed cost per order  h= Holding cost per unit </a:t>
            </a:r>
          </a:p>
        </p:txBody>
      </p:sp>
      <p:sp>
        <p:nvSpPr>
          <p:cNvPr id="3" name="Subtitle 2"/>
          <p:cNvSpPr>
            <a:spLocks noGrp="1"/>
          </p:cNvSpPr>
          <p:nvPr>
            <p:ph type="body" idx="4294967295"/>
          </p:nvPr>
        </p:nvSpPr>
        <p:spPr>
          <a:xfrm>
            <a:off x="0" y="2362200"/>
            <a:ext cx="3125788" cy="450850"/>
          </a:xfrm>
        </p:spPr>
        <p:txBody>
          <a:bodyPr>
            <a:normAutofit fontScale="92500" lnSpcReduction="20000"/>
          </a:bodyPr>
          <a:lstStyle/>
          <a:p>
            <a:pPr algn="l"/>
            <a:endParaRPr lang="en-US" dirty="0"/>
          </a:p>
          <a:p>
            <a:pPr marL="457200" indent="-457200" algn="l">
              <a:buFont typeface="Arial" pitchFamily="34" charset="0"/>
              <a:buChar char="•"/>
            </a:pPr>
            <a:endParaRPr lang="en-US" dirty="0"/>
          </a:p>
        </p:txBody>
      </p:sp>
      <p:sp>
        <p:nvSpPr>
          <p:cNvPr id="5" name="TextBox 4"/>
          <p:cNvSpPr txBox="1"/>
          <p:nvPr/>
        </p:nvSpPr>
        <p:spPr>
          <a:xfrm>
            <a:off x="1044854" y="1354604"/>
            <a:ext cx="7282891" cy="646331"/>
          </a:xfrm>
          <a:prstGeom prst="rect">
            <a:avLst/>
          </a:prstGeom>
          <a:noFill/>
        </p:spPr>
        <p:txBody>
          <a:bodyPr wrap="none" rtlCol="0">
            <a:spAutoFit/>
          </a:bodyPr>
          <a:lstStyle/>
          <a:p>
            <a:r>
              <a:rPr lang="en-US" sz="3600" b="1" dirty="0"/>
              <a:t>ECONOMIC ORDER QUANTITY</a:t>
            </a:r>
          </a:p>
        </p:txBody>
      </p:sp>
    </p:spTree>
    <p:extLst>
      <p:ext uri="{BB962C8B-B14F-4D97-AF65-F5344CB8AC3E}">
        <p14:creationId xmlns:p14="http://schemas.microsoft.com/office/powerpoint/2010/main" val="761502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1600" y="1524000"/>
            <a:ext cx="6400800" cy="685800"/>
          </a:xfrm>
        </p:spPr>
        <p:txBody>
          <a:bodyPr>
            <a:normAutofit fontScale="90000"/>
          </a:bodyPr>
          <a:lstStyle/>
          <a:p>
            <a:r>
              <a:rPr lang="en-US" b="1" i="1" dirty="0">
                <a:latin typeface="Monotype Corsiva" pitchFamily="66" charset="0"/>
              </a:rPr>
              <a:t> PRESENTER’S PROFILE</a:t>
            </a:r>
          </a:p>
        </p:txBody>
      </p:sp>
      <p:sp>
        <p:nvSpPr>
          <p:cNvPr id="2" name="Content Placeholder 1"/>
          <p:cNvSpPr>
            <a:spLocks noGrp="1"/>
          </p:cNvSpPr>
          <p:nvPr>
            <p:ph idx="1"/>
          </p:nvPr>
        </p:nvSpPr>
        <p:spPr>
          <a:xfrm>
            <a:off x="914400" y="2438400"/>
            <a:ext cx="7391400" cy="3048001"/>
          </a:xfrm>
        </p:spPr>
        <p:txBody>
          <a:bodyPr>
            <a:normAutofit lnSpcReduction="10000"/>
          </a:bodyPr>
          <a:lstStyle/>
          <a:p>
            <a:pPr indent="0" algn="ctr">
              <a:buNone/>
            </a:pPr>
            <a:r>
              <a:rPr lang="en-US" sz="3600" b="1" dirty="0"/>
              <a:t>ASAD NASEER MALIK, </a:t>
            </a:r>
            <a:r>
              <a:rPr lang="en-US" sz="2400" b="1" dirty="0"/>
              <a:t>FCA, FPFA</a:t>
            </a:r>
          </a:p>
          <a:p>
            <a:pPr indent="0" algn="ctr">
              <a:buNone/>
            </a:pPr>
            <a:r>
              <a:rPr lang="en-US" sz="2400" b="1" dirty="0"/>
              <a:t>Principal, SKANS School of Accountancy</a:t>
            </a:r>
          </a:p>
          <a:p>
            <a:pPr indent="0" algn="ctr">
              <a:buNone/>
            </a:pPr>
            <a:r>
              <a:rPr lang="en-US" sz="2400" b="1" dirty="0" err="1"/>
              <a:t>Mng</a:t>
            </a:r>
            <a:r>
              <a:rPr lang="en-US" sz="2400" b="1" dirty="0"/>
              <a:t> Director, DTC Group </a:t>
            </a:r>
          </a:p>
          <a:p>
            <a:pPr indent="0" algn="ctr">
              <a:buNone/>
            </a:pPr>
            <a:r>
              <a:rPr lang="en-US" sz="2400" b="1" dirty="0"/>
              <a:t>Ex. Chairman Pakistan Gloves Manufacturers &amp; Exporters Association </a:t>
            </a:r>
          </a:p>
          <a:p>
            <a:pPr indent="0" algn="ctr">
              <a:buNone/>
            </a:pPr>
            <a:r>
              <a:rPr lang="en-US" sz="2400" b="1" dirty="0"/>
              <a:t>Vice Chairman, KMSMC &amp; Allied Hospitals</a:t>
            </a:r>
          </a:p>
        </p:txBody>
      </p:sp>
    </p:spTree>
    <p:extLst>
      <p:ext uri="{BB962C8B-B14F-4D97-AF65-F5344CB8AC3E}">
        <p14:creationId xmlns:p14="http://schemas.microsoft.com/office/powerpoint/2010/main" val="1936873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1" y="0"/>
            <a:ext cx="762000" cy="84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a:t>DECISION MAKING</a:t>
            </a:r>
          </a:p>
        </p:txBody>
      </p:sp>
      <p:sp>
        <p:nvSpPr>
          <p:cNvPr id="2" name="TextBox 1"/>
          <p:cNvSpPr txBox="1"/>
          <p:nvPr/>
        </p:nvSpPr>
        <p:spPr>
          <a:xfrm>
            <a:off x="2133600" y="2362200"/>
            <a:ext cx="4495800" cy="769441"/>
          </a:xfrm>
          <a:prstGeom prst="rect">
            <a:avLst/>
          </a:prstGeom>
          <a:noFill/>
        </p:spPr>
        <p:txBody>
          <a:bodyPr wrap="square" rtlCol="0">
            <a:spAutoFit/>
          </a:bodyPr>
          <a:lstStyle/>
          <a:p>
            <a:r>
              <a:rPr lang="en-US" sz="4400" dirty="0"/>
              <a:t>BUDGETING </a:t>
            </a:r>
          </a:p>
        </p:txBody>
      </p:sp>
      <p:sp>
        <p:nvSpPr>
          <p:cNvPr id="9" name="TextBox 8"/>
          <p:cNvSpPr txBox="1"/>
          <p:nvPr/>
        </p:nvSpPr>
        <p:spPr>
          <a:xfrm>
            <a:off x="2209800" y="3497759"/>
            <a:ext cx="4495800" cy="1446550"/>
          </a:xfrm>
          <a:prstGeom prst="rect">
            <a:avLst/>
          </a:prstGeom>
          <a:noFill/>
        </p:spPr>
        <p:txBody>
          <a:bodyPr wrap="square" rtlCol="0">
            <a:spAutoFit/>
          </a:bodyPr>
          <a:lstStyle/>
          <a:p>
            <a:r>
              <a:rPr lang="en-US" sz="4400" dirty="0"/>
              <a:t>INVESTMENT APPRAISAL </a:t>
            </a:r>
          </a:p>
        </p:txBody>
      </p:sp>
    </p:spTree>
    <p:extLst>
      <p:ext uri="{BB962C8B-B14F-4D97-AF65-F5344CB8AC3E}">
        <p14:creationId xmlns:p14="http://schemas.microsoft.com/office/powerpoint/2010/main" val="192643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1600200"/>
            <a:ext cx="6400800" cy="792480"/>
          </a:xfrm>
        </p:spPr>
        <p:txBody>
          <a:bodyPr/>
          <a:lstStyle/>
          <a:p>
            <a:r>
              <a:rPr lang="en-US" dirty="0">
                <a:latin typeface="Monotype Corsiva" pitchFamily="66" charset="0"/>
              </a:rPr>
              <a:t>Thank you very much</a:t>
            </a:r>
          </a:p>
        </p:txBody>
      </p:sp>
      <p:sp>
        <p:nvSpPr>
          <p:cNvPr id="5" name="Subtitle 4"/>
          <p:cNvSpPr>
            <a:spLocks noGrp="1"/>
          </p:cNvSpPr>
          <p:nvPr>
            <p:ph type="subTitle" idx="1"/>
          </p:nvPr>
        </p:nvSpPr>
        <p:spPr>
          <a:xfrm>
            <a:off x="1371600" y="5257800"/>
            <a:ext cx="6400800" cy="457200"/>
          </a:xfrm>
        </p:spPr>
        <p:txBody>
          <a:bodyPr>
            <a:normAutofit/>
          </a:bodyPr>
          <a:lstStyle/>
          <a:p>
            <a:endParaRPr lang="en-US" b="1" dirty="0"/>
          </a:p>
        </p:txBody>
      </p:sp>
    </p:spTree>
    <p:extLst>
      <p:ext uri="{BB962C8B-B14F-4D97-AF65-F5344CB8AC3E}">
        <p14:creationId xmlns:p14="http://schemas.microsoft.com/office/powerpoint/2010/main" val="1479766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normAutofit/>
          </a:bodyPr>
          <a:lstStyle/>
          <a:p>
            <a:endParaRPr lang="en-US" dirty="0"/>
          </a:p>
          <a:p>
            <a:endParaRPr lang="en-US" dirty="0"/>
          </a:p>
          <a:p>
            <a:endParaRPr lang="en-US" dirty="0"/>
          </a:p>
          <a:p>
            <a:endParaRPr lang="en-US" dirty="0"/>
          </a:p>
        </p:txBody>
      </p:sp>
      <p:sp>
        <p:nvSpPr>
          <p:cNvPr id="2" name="Title 1"/>
          <p:cNvSpPr>
            <a:spLocks noGrp="1"/>
          </p:cNvSpPr>
          <p:nvPr>
            <p:ph type="title"/>
          </p:nvPr>
        </p:nvSpPr>
        <p:spPr>
          <a:xfrm>
            <a:off x="762000" y="1295400"/>
            <a:ext cx="7848600" cy="685800"/>
          </a:xfrm>
        </p:spPr>
        <p:txBody>
          <a:bodyPr>
            <a:normAutofit fontScale="90000"/>
          </a:bodyPr>
          <a:lstStyle/>
          <a:p>
            <a:r>
              <a:rPr lang="en-US" dirty="0">
                <a:latin typeface="Monotype Corsiva" pitchFamily="66" charset="0"/>
              </a:rPr>
              <a:t>WHY YOU </a:t>
            </a:r>
            <a:r>
              <a:rPr lang="en-US" dirty="0" err="1">
                <a:latin typeface="Monotype Corsiva" pitchFamily="66" charset="0"/>
              </a:rPr>
              <a:t>OPTed</a:t>
            </a:r>
            <a:r>
              <a:rPr lang="en-US" dirty="0">
                <a:latin typeface="Monotype Corsiva" pitchFamily="66" charset="0"/>
              </a:rPr>
              <a:t> TO BE EXPORTER?</a:t>
            </a:r>
            <a:endParaRPr lang="en-US" dirty="0"/>
          </a:p>
        </p:txBody>
      </p:sp>
      <p:pic>
        <p:nvPicPr>
          <p:cNvPr id="8" name="Content Placeholder 7"/>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181894" y="2397244"/>
            <a:ext cx="2932906" cy="3012956"/>
          </a:xfrm>
        </p:spPr>
      </p:pic>
      <p:sp>
        <p:nvSpPr>
          <p:cNvPr id="3" name="Subtitle 2"/>
          <p:cNvSpPr>
            <a:spLocks noGrp="1"/>
          </p:cNvSpPr>
          <p:nvPr>
            <p:ph type="body" idx="4294967295"/>
          </p:nvPr>
        </p:nvSpPr>
        <p:spPr>
          <a:xfrm>
            <a:off x="0" y="2362200"/>
            <a:ext cx="3125788" cy="450850"/>
          </a:xfrm>
        </p:spPr>
        <p:txBody>
          <a:bodyPr>
            <a:normAutofit fontScale="92500" lnSpcReduction="20000"/>
          </a:bodyPr>
          <a:lstStyle/>
          <a:p>
            <a:pPr algn="l"/>
            <a:endParaRPr lang="en-US" dirty="0"/>
          </a:p>
          <a:p>
            <a:pPr marL="457200" indent="-457200" algn="l">
              <a:buFont typeface="Arial" pitchFamily="34" charset="0"/>
              <a:buChar char="•"/>
            </a:pP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438400"/>
            <a:ext cx="4361990" cy="2892189"/>
          </a:xfrm>
          <a:prstGeom prst="rect">
            <a:avLst/>
          </a:prstGeom>
        </p:spPr>
      </p:pic>
    </p:spTree>
    <p:extLst>
      <p:ext uri="{BB962C8B-B14F-4D97-AF65-F5344CB8AC3E}">
        <p14:creationId xmlns:p14="http://schemas.microsoft.com/office/powerpoint/2010/main" val="3586226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normAutofit/>
          </a:bodyPr>
          <a:lstStyle/>
          <a:p>
            <a:endParaRPr lang="en-US" dirty="0"/>
          </a:p>
          <a:p>
            <a:endParaRPr lang="en-US" dirty="0"/>
          </a:p>
          <a:p>
            <a:endParaRPr lang="en-US" dirty="0"/>
          </a:p>
          <a:p>
            <a:endParaRPr lang="en-US" dirty="0"/>
          </a:p>
        </p:txBody>
      </p:sp>
      <p:sp>
        <p:nvSpPr>
          <p:cNvPr id="2" name="Title 1"/>
          <p:cNvSpPr>
            <a:spLocks noGrp="1"/>
          </p:cNvSpPr>
          <p:nvPr>
            <p:ph type="title"/>
          </p:nvPr>
        </p:nvSpPr>
        <p:spPr>
          <a:xfrm>
            <a:off x="762000" y="1524000"/>
            <a:ext cx="7848600" cy="685800"/>
          </a:xfrm>
        </p:spPr>
        <p:txBody>
          <a:bodyPr>
            <a:normAutofit fontScale="90000"/>
          </a:bodyPr>
          <a:lstStyle/>
          <a:p>
            <a:r>
              <a:rPr lang="en-US" dirty="0">
                <a:latin typeface="Monotype Corsiva" pitchFamily="66" charset="0"/>
              </a:rPr>
              <a:t>WHY IS COSTING IMPORTANT</a:t>
            </a:r>
            <a:endParaRPr lang="en-US" dirty="0"/>
          </a:p>
        </p:txBody>
      </p:sp>
      <p:sp>
        <p:nvSpPr>
          <p:cNvPr id="5" name="Content Placeholder 4"/>
          <p:cNvSpPr>
            <a:spLocks noGrp="1"/>
          </p:cNvSpPr>
          <p:nvPr>
            <p:ph sz="quarter" idx="14"/>
          </p:nvPr>
        </p:nvSpPr>
        <p:spPr>
          <a:xfrm>
            <a:off x="1219200" y="2438400"/>
            <a:ext cx="6553200" cy="3124200"/>
          </a:xfrm>
        </p:spPr>
        <p:txBody>
          <a:bodyPr>
            <a:noAutofit/>
          </a:bodyPr>
          <a:lstStyle/>
          <a:p>
            <a:r>
              <a:rPr lang="en-US" sz="2000" dirty="0"/>
              <a:t> YOU CAN QUOTE YOUR PRICE</a:t>
            </a:r>
          </a:p>
          <a:p>
            <a:r>
              <a:rPr lang="en-US" sz="2000" dirty="0"/>
              <a:t>YOU CAN CONTROL YOUR COST</a:t>
            </a:r>
          </a:p>
          <a:p>
            <a:r>
              <a:rPr lang="en-US" sz="2000" dirty="0"/>
              <a:t>FOR DECISION MAKING</a:t>
            </a:r>
          </a:p>
          <a:p>
            <a:r>
              <a:rPr lang="en-US" sz="2000" dirty="0"/>
              <a:t>FOR INVESTMENT APPRAISEL</a:t>
            </a:r>
          </a:p>
          <a:p>
            <a:r>
              <a:rPr lang="en-US" sz="2000" dirty="0"/>
              <a:t>FOR PLANNING, CONTROL, REPORTING &amp; BUDGETING </a:t>
            </a:r>
          </a:p>
        </p:txBody>
      </p:sp>
      <p:sp>
        <p:nvSpPr>
          <p:cNvPr id="3" name="Subtitle 2"/>
          <p:cNvSpPr>
            <a:spLocks noGrp="1"/>
          </p:cNvSpPr>
          <p:nvPr>
            <p:ph type="body" idx="4294967295"/>
          </p:nvPr>
        </p:nvSpPr>
        <p:spPr>
          <a:xfrm>
            <a:off x="0" y="2362200"/>
            <a:ext cx="3125788" cy="450850"/>
          </a:xfrm>
        </p:spPr>
        <p:txBody>
          <a:bodyPr>
            <a:normAutofit fontScale="92500" lnSpcReduction="20000"/>
          </a:bodyPr>
          <a:lstStyle/>
          <a:p>
            <a:pPr algn="l"/>
            <a:endParaRPr lang="en-US" dirty="0"/>
          </a:p>
          <a:p>
            <a:pPr marL="457200" indent="-457200" algn="l">
              <a:buFont typeface="Arial" pitchFamily="34" charset="0"/>
              <a:buChar char="•"/>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2209800"/>
            <a:ext cx="2057400" cy="1916119"/>
          </a:xfrm>
          <a:prstGeom prst="rect">
            <a:avLst/>
          </a:prstGeom>
        </p:spPr>
      </p:pic>
      <p:sp>
        <p:nvSpPr>
          <p:cNvPr id="7" name="TextBox 6"/>
          <p:cNvSpPr txBox="1"/>
          <p:nvPr/>
        </p:nvSpPr>
        <p:spPr>
          <a:xfrm>
            <a:off x="1219200" y="1030069"/>
            <a:ext cx="6565131" cy="646331"/>
          </a:xfrm>
          <a:prstGeom prst="rect">
            <a:avLst/>
          </a:prstGeom>
          <a:noFill/>
        </p:spPr>
        <p:txBody>
          <a:bodyPr wrap="none" rtlCol="0">
            <a:spAutoFit/>
          </a:bodyPr>
          <a:lstStyle/>
          <a:p>
            <a:r>
              <a:rPr lang="en-US" b="1" dirty="0"/>
              <a:t>the recording of all the costs incurred in a business in a way that </a:t>
            </a:r>
          </a:p>
          <a:p>
            <a:r>
              <a:rPr lang="en-US" b="1" dirty="0"/>
              <a:t>can be used to improve its management.</a:t>
            </a:r>
          </a:p>
        </p:txBody>
      </p:sp>
    </p:spTree>
    <p:extLst>
      <p:ext uri="{BB962C8B-B14F-4D97-AF65-F5344CB8AC3E}">
        <p14:creationId xmlns:p14="http://schemas.microsoft.com/office/powerpoint/2010/main" val="3831208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normAutofit/>
          </a:bodyPr>
          <a:lstStyle/>
          <a:p>
            <a:endParaRPr lang="en-US" dirty="0"/>
          </a:p>
          <a:p>
            <a:endParaRPr lang="en-US" dirty="0"/>
          </a:p>
          <a:p>
            <a:endParaRPr lang="en-US" dirty="0"/>
          </a:p>
          <a:p>
            <a:endParaRPr lang="en-US" dirty="0"/>
          </a:p>
        </p:txBody>
      </p:sp>
      <p:sp>
        <p:nvSpPr>
          <p:cNvPr id="2" name="Title 1"/>
          <p:cNvSpPr>
            <a:spLocks noGrp="1"/>
          </p:cNvSpPr>
          <p:nvPr>
            <p:ph type="title"/>
          </p:nvPr>
        </p:nvSpPr>
        <p:spPr>
          <a:xfrm>
            <a:off x="762000" y="1371600"/>
            <a:ext cx="7848600" cy="685800"/>
          </a:xfrm>
        </p:spPr>
        <p:txBody>
          <a:bodyPr>
            <a:normAutofit fontScale="90000"/>
          </a:bodyPr>
          <a:lstStyle/>
          <a:p>
            <a:r>
              <a:rPr lang="en-US" dirty="0">
                <a:latin typeface="Monotype Corsiva" pitchFamily="66" charset="0"/>
              </a:rPr>
              <a:t>CALCULATION OF COST </a:t>
            </a:r>
            <a:br>
              <a:rPr lang="en-US" dirty="0">
                <a:latin typeface="Monotype Corsiva" pitchFamily="66" charset="0"/>
              </a:rPr>
            </a:br>
            <a:r>
              <a:rPr lang="en-US" dirty="0">
                <a:latin typeface="Monotype Corsiva" pitchFamily="66" charset="0"/>
              </a:rPr>
              <a:t>ACTIVITY</a:t>
            </a:r>
            <a:endParaRPr lang="en-US" dirty="0"/>
          </a:p>
        </p:txBody>
      </p:sp>
      <p:sp>
        <p:nvSpPr>
          <p:cNvPr id="8" name="Content Placeholder 7"/>
          <p:cNvSpPr>
            <a:spLocks noGrp="1"/>
          </p:cNvSpPr>
          <p:nvPr>
            <p:ph sz="quarter" idx="14"/>
          </p:nvPr>
        </p:nvSpPr>
        <p:spPr>
          <a:xfrm>
            <a:off x="1066800" y="2438400"/>
            <a:ext cx="5943600" cy="3124200"/>
          </a:xfrm>
        </p:spPr>
        <p:txBody>
          <a:bodyPr/>
          <a:lstStyle/>
          <a:p>
            <a:r>
              <a:rPr lang="en-US" dirty="0"/>
              <a:t>Soccer Ball</a:t>
            </a:r>
          </a:p>
          <a:p>
            <a:r>
              <a:rPr lang="en-US" dirty="0"/>
              <a:t>Scissor</a:t>
            </a:r>
          </a:p>
          <a:p>
            <a:r>
              <a:rPr lang="en-US" dirty="0"/>
              <a:t>Mechanics Gloves</a:t>
            </a:r>
          </a:p>
          <a:p>
            <a:r>
              <a:rPr lang="en-US" dirty="0"/>
              <a:t>Boxing Gloves</a:t>
            </a:r>
          </a:p>
          <a:p>
            <a:r>
              <a:rPr lang="en-US" dirty="0"/>
              <a:t>Cricket Bat</a:t>
            </a:r>
          </a:p>
          <a:p>
            <a:r>
              <a:rPr lang="en-US" dirty="0"/>
              <a:t>Sports Wear</a:t>
            </a:r>
          </a:p>
        </p:txBody>
      </p:sp>
      <p:sp>
        <p:nvSpPr>
          <p:cNvPr id="3" name="Subtitle 2"/>
          <p:cNvSpPr>
            <a:spLocks noGrp="1"/>
          </p:cNvSpPr>
          <p:nvPr>
            <p:ph type="body" idx="4294967295"/>
          </p:nvPr>
        </p:nvSpPr>
        <p:spPr>
          <a:xfrm>
            <a:off x="0" y="2362200"/>
            <a:ext cx="3125788" cy="450850"/>
          </a:xfrm>
        </p:spPr>
        <p:txBody>
          <a:bodyPr>
            <a:normAutofit fontScale="92500" lnSpcReduction="20000"/>
          </a:bodyPr>
          <a:lstStyle/>
          <a:p>
            <a:pPr algn="l"/>
            <a:endParaRPr lang="en-US" dirty="0"/>
          </a:p>
          <a:p>
            <a:pPr marL="457200" indent="-457200" algn="l">
              <a:buFont typeface="Arial" pitchFamily="34" charset="0"/>
              <a:buChar char="•"/>
            </a:pP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7038" y="2171700"/>
            <a:ext cx="1300162" cy="130016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876" y="2188959"/>
            <a:ext cx="1300162" cy="128290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0366" y="3743326"/>
            <a:ext cx="1919234" cy="14097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0666" y="3728924"/>
            <a:ext cx="1409700" cy="140970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0585" y="2188959"/>
            <a:ext cx="1300162" cy="1300162"/>
          </a:xfrm>
          <a:prstGeom prst="rect">
            <a:avLst/>
          </a:prstGeom>
        </p:spPr>
      </p:pic>
    </p:spTree>
    <p:extLst>
      <p:ext uri="{BB962C8B-B14F-4D97-AF65-F5344CB8AC3E}">
        <p14:creationId xmlns:p14="http://schemas.microsoft.com/office/powerpoint/2010/main" val="105762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79170" y="762000"/>
            <a:ext cx="7250430" cy="5334000"/>
          </a:xfrm>
        </p:spPr>
      </p:pic>
    </p:spTree>
    <p:extLst>
      <p:ext uri="{BB962C8B-B14F-4D97-AF65-F5344CB8AC3E}">
        <p14:creationId xmlns:p14="http://schemas.microsoft.com/office/powerpoint/2010/main" val="836150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normAutofit/>
          </a:bodyPr>
          <a:lstStyle/>
          <a:p>
            <a:endParaRPr lang="en-US" dirty="0"/>
          </a:p>
          <a:p>
            <a:endParaRPr lang="en-US" dirty="0"/>
          </a:p>
          <a:p>
            <a:endParaRPr lang="en-US" dirty="0"/>
          </a:p>
          <a:p>
            <a:endParaRPr lang="en-US" dirty="0"/>
          </a:p>
        </p:txBody>
      </p:sp>
      <p:sp>
        <p:nvSpPr>
          <p:cNvPr id="2" name="Title 1"/>
          <p:cNvSpPr>
            <a:spLocks noGrp="1"/>
          </p:cNvSpPr>
          <p:nvPr>
            <p:ph type="title"/>
          </p:nvPr>
        </p:nvSpPr>
        <p:spPr>
          <a:xfrm>
            <a:off x="762000" y="1295400"/>
            <a:ext cx="7848600" cy="685800"/>
          </a:xfrm>
        </p:spPr>
        <p:txBody>
          <a:bodyPr>
            <a:normAutofit fontScale="90000"/>
          </a:bodyPr>
          <a:lstStyle/>
          <a:p>
            <a:r>
              <a:rPr lang="en-US" dirty="0">
                <a:latin typeface="Monotype Corsiva" pitchFamily="66" charset="0"/>
              </a:rPr>
              <a:t>Classification of cost</a:t>
            </a:r>
            <a:endParaRPr lang="en-US" dirty="0"/>
          </a:p>
        </p:txBody>
      </p:sp>
      <p:sp>
        <p:nvSpPr>
          <p:cNvPr id="5" name="Content Placeholder 4"/>
          <p:cNvSpPr>
            <a:spLocks noGrp="1"/>
          </p:cNvSpPr>
          <p:nvPr>
            <p:ph sz="quarter" idx="14"/>
          </p:nvPr>
        </p:nvSpPr>
        <p:spPr>
          <a:xfrm>
            <a:off x="1371600" y="2286000"/>
            <a:ext cx="6400800" cy="3124200"/>
          </a:xfrm>
        </p:spPr>
        <p:txBody>
          <a:bodyPr>
            <a:noAutofit/>
          </a:bodyPr>
          <a:lstStyle/>
          <a:p>
            <a:pPr>
              <a:lnSpc>
                <a:spcPct val="100000"/>
              </a:lnSpc>
            </a:pPr>
            <a:r>
              <a:rPr lang="en-US" sz="2400" b="1" dirty="0"/>
              <a:t>Material Cost </a:t>
            </a:r>
          </a:p>
          <a:p>
            <a:pPr>
              <a:lnSpc>
                <a:spcPct val="100000"/>
              </a:lnSpc>
            </a:pPr>
            <a:r>
              <a:rPr lang="en-US" sz="2400" b="1" dirty="0" err="1"/>
              <a:t>Labour</a:t>
            </a:r>
            <a:r>
              <a:rPr lang="en-US" sz="2400" b="1" dirty="0"/>
              <a:t> Cost </a:t>
            </a:r>
          </a:p>
          <a:p>
            <a:pPr>
              <a:lnSpc>
                <a:spcPct val="100000"/>
              </a:lnSpc>
            </a:pPr>
            <a:r>
              <a:rPr lang="en-US" sz="2400" b="1" dirty="0"/>
              <a:t>Manufacturing Expenses</a:t>
            </a:r>
          </a:p>
          <a:p>
            <a:pPr>
              <a:lnSpc>
                <a:spcPct val="100000"/>
              </a:lnSpc>
              <a:spcBef>
                <a:spcPts val="0"/>
              </a:spcBef>
            </a:pPr>
            <a:r>
              <a:rPr lang="en-US" sz="2400" b="1" dirty="0"/>
              <a:t>Selling Cost</a:t>
            </a:r>
          </a:p>
          <a:p>
            <a:pPr>
              <a:lnSpc>
                <a:spcPct val="100000"/>
              </a:lnSpc>
            </a:pPr>
            <a:r>
              <a:rPr lang="en-US" sz="2400" b="1" dirty="0"/>
              <a:t>Distribution Cost </a:t>
            </a:r>
          </a:p>
          <a:p>
            <a:pPr>
              <a:lnSpc>
                <a:spcPct val="100000"/>
              </a:lnSpc>
            </a:pPr>
            <a:r>
              <a:rPr lang="en-US" sz="2400" b="1" dirty="0"/>
              <a:t>Administration Cost</a:t>
            </a:r>
          </a:p>
          <a:p>
            <a:pPr>
              <a:lnSpc>
                <a:spcPct val="100000"/>
              </a:lnSpc>
            </a:pPr>
            <a:r>
              <a:rPr lang="en-US" sz="2400" b="1" dirty="0"/>
              <a:t>Financial Costs</a:t>
            </a:r>
          </a:p>
          <a:p>
            <a:pPr>
              <a:lnSpc>
                <a:spcPct val="100000"/>
              </a:lnSpc>
            </a:pPr>
            <a:r>
              <a:rPr lang="en-US" sz="2400" b="1" dirty="0"/>
              <a:t>Research Costs</a:t>
            </a:r>
          </a:p>
        </p:txBody>
      </p:sp>
      <p:sp>
        <p:nvSpPr>
          <p:cNvPr id="3" name="Subtitle 2"/>
          <p:cNvSpPr>
            <a:spLocks noGrp="1"/>
          </p:cNvSpPr>
          <p:nvPr>
            <p:ph type="body" idx="4294967295"/>
          </p:nvPr>
        </p:nvSpPr>
        <p:spPr>
          <a:xfrm>
            <a:off x="0" y="2362200"/>
            <a:ext cx="3125788" cy="450850"/>
          </a:xfrm>
        </p:spPr>
        <p:txBody>
          <a:bodyPr>
            <a:normAutofit fontScale="92500" lnSpcReduction="20000"/>
          </a:bodyPr>
          <a:lstStyle/>
          <a:p>
            <a:pPr algn="l"/>
            <a:endParaRPr lang="en-US" dirty="0"/>
          </a:p>
          <a:p>
            <a:pPr marL="457200" indent="-457200" algn="l">
              <a:buFont typeface="Arial" pitchFamily="34" charset="0"/>
              <a:buChar char="•"/>
            </a:pPr>
            <a:endParaRPr lang="en-US" dirty="0"/>
          </a:p>
        </p:txBody>
      </p:sp>
    </p:spTree>
    <p:extLst>
      <p:ext uri="{BB962C8B-B14F-4D97-AF65-F5344CB8AC3E}">
        <p14:creationId xmlns:p14="http://schemas.microsoft.com/office/powerpoint/2010/main" val="3108519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normAutofit/>
          </a:bodyPr>
          <a:lstStyle/>
          <a:p>
            <a:endParaRPr lang="en-US" dirty="0"/>
          </a:p>
          <a:p>
            <a:endParaRPr lang="en-US" dirty="0"/>
          </a:p>
          <a:p>
            <a:endParaRPr lang="en-US" dirty="0"/>
          </a:p>
          <a:p>
            <a:endParaRPr lang="en-US" dirty="0"/>
          </a:p>
        </p:txBody>
      </p:sp>
      <p:sp>
        <p:nvSpPr>
          <p:cNvPr id="2" name="Title 1"/>
          <p:cNvSpPr>
            <a:spLocks noGrp="1"/>
          </p:cNvSpPr>
          <p:nvPr>
            <p:ph type="title"/>
          </p:nvPr>
        </p:nvSpPr>
        <p:spPr>
          <a:xfrm>
            <a:off x="990600" y="1295400"/>
            <a:ext cx="7162800" cy="685800"/>
          </a:xfrm>
        </p:spPr>
        <p:txBody>
          <a:bodyPr>
            <a:normAutofit fontScale="90000"/>
          </a:bodyPr>
          <a:lstStyle/>
          <a:p>
            <a:r>
              <a:rPr lang="en-US" dirty="0">
                <a:latin typeface="Monotype Corsiva" pitchFamily="66" charset="0"/>
              </a:rPr>
              <a:t>SUBDIVISION OF PRODUCT COST</a:t>
            </a:r>
            <a:endParaRPr lang="en-US" dirty="0"/>
          </a:p>
        </p:txBody>
      </p:sp>
      <p:sp>
        <p:nvSpPr>
          <p:cNvPr id="3" name="Subtitle 2"/>
          <p:cNvSpPr>
            <a:spLocks noGrp="1"/>
          </p:cNvSpPr>
          <p:nvPr>
            <p:ph sz="quarter" idx="14"/>
          </p:nvPr>
        </p:nvSpPr>
        <p:spPr>
          <a:xfrm>
            <a:off x="0" y="2362200"/>
            <a:ext cx="3125788" cy="450850"/>
          </a:xfrm>
        </p:spPr>
        <p:txBody>
          <a:bodyPr>
            <a:normAutofit fontScale="92500" lnSpcReduction="20000"/>
          </a:bodyPr>
          <a:lstStyle/>
          <a:p>
            <a:pPr algn="l"/>
            <a:endParaRPr lang="en-US" dirty="0"/>
          </a:p>
          <a:p>
            <a:pPr marL="457200" indent="-457200" algn="l">
              <a:buFont typeface="Arial" pitchFamily="34" charset="0"/>
              <a:buChar char="•"/>
            </a:pPr>
            <a:endParaRPr lang="en-US" dirty="0"/>
          </a:p>
        </p:txBody>
      </p:sp>
      <p:pic>
        <p:nvPicPr>
          <p:cNvPr id="11" name="Picture 10"/>
          <p:cNvPicPr>
            <a:picLocks noChangeAspect="1"/>
          </p:cNvPicPr>
          <p:nvPr/>
        </p:nvPicPr>
        <p:blipFill>
          <a:blip r:embed="rId2"/>
          <a:stretch>
            <a:fillRect/>
          </a:stretch>
        </p:blipFill>
        <p:spPr>
          <a:xfrm>
            <a:off x="990600" y="2325860"/>
            <a:ext cx="7162800" cy="3389140"/>
          </a:xfrm>
          <a:prstGeom prst="rect">
            <a:avLst/>
          </a:prstGeom>
        </p:spPr>
      </p:pic>
    </p:spTree>
    <p:extLst>
      <p:ext uri="{BB962C8B-B14F-4D97-AF65-F5344CB8AC3E}">
        <p14:creationId xmlns:p14="http://schemas.microsoft.com/office/powerpoint/2010/main" val="1049718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normAutofit/>
          </a:bodyPr>
          <a:lstStyle/>
          <a:p>
            <a:endParaRPr lang="en-US" dirty="0"/>
          </a:p>
          <a:p>
            <a:endParaRPr lang="en-US" dirty="0"/>
          </a:p>
          <a:p>
            <a:endParaRPr lang="en-US" dirty="0"/>
          </a:p>
          <a:p>
            <a:endParaRPr lang="en-US" dirty="0"/>
          </a:p>
        </p:txBody>
      </p:sp>
      <p:sp>
        <p:nvSpPr>
          <p:cNvPr id="2" name="Title 1"/>
          <p:cNvSpPr>
            <a:spLocks noGrp="1"/>
          </p:cNvSpPr>
          <p:nvPr>
            <p:ph type="title"/>
          </p:nvPr>
        </p:nvSpPr>
        <p:spPr>
          <a:xfrm>
            <a:off x="1371600" y="1371600"/>
            <a:ext cx="6400800" cy="685800"/>
          </a:xfrm>
        </p:spPr>
        <p:txBody>
          <a:bodyPr>
            <a:normAutofit fontScale="90000"/>
          </a:bodyPr>
          <a:lstStyle/>
          <a:p>
            <a:r>
              <a:rPr lang="en-US" dirty="0"/>
              <a:t>OVERHEADS</a:t>
            </a:r>
          </a:p>
        </p:txBody>
      </p:sp>
      <p:sp>
        <p:nvSpPr>
          <p:cNvPr id="5" name="Content Placeholder 4"/>
          <p:cNvSpPr>
            <a:spLocks noGrp="1"/>
          </p:cNvSpPr>
          <p:nvPr>
            <p:ph sz="quarter" idx="14"/>
          </p:nvPr>
        </p:nvSpPr>
        <p:spPr>
          <a:xfrm>
            <a:off x="1219200" y="2438400"/>
            <a:ext cx="4648200" cy="3124200"/>
          </a:xfrm>
        </p:spPr>
        <p:txBody>
          <a:bodyPr>
            <a:noAutofit/>
          </a:bodyPr>
          <a:lstStyle/>
          <a:p>
            <a:pPr indent="0" algn="ctr">
              <a:buNone/>
            </a:pPr>
            <a:r>
              <a:rPr lang="en-US" sz="4400" b="1" dirty="0">
                <a:latin typeface="Monotype Corsiva" pitchFamily="66" charset="0"/>
              </a:rPr>
              <a:t>FIXED COST</a:t>
            </a:r>
          </a:p>
          <a:p>
            <a:pPr indent="0" algn="ctr">
              <a:buNone/>
            </a:pPr>
            <a:r>
              <a:rPr lang="en-US" sz="4400" b="1" dirty="0">
                <a:latin typeface="Monotype Corsiva" pitchFamily="66" charset="0"/>
              </a:rPr>
              <a:t>VARIABLE COST</a:t>
            </a:r>
          </a:p>
          <a:p>
            <a:pPr indent="0" algn="ctr">
              <a:buNone/>
            </a:pPr>
            <a:r>
              <a:rPr lang="en-US" sz="4400" b="1" dirty="0">
                <a:latin typeface="Monotype Corsiva" pitchFamily="66" charset="0"/>
              </a:rPr>
              <a:t>MIXED COST</a:t>
            </a:r>
            <a:endParaRPr lang="en-US" sz="4400" b="1" dirty="0"/>
          </a:p>
        </p:txBody>
      </p:sp>
      <p:sp>
        <p:nvSpPr>
          <p:cNvPr id="3" name="Subtitle 2"/>
          <p:cNvSpPr>
            <a:spLocks noGrp="1"/>
          </p:cNvSpPr>
          <p:nvPr>
            <p:ph type="body" idx="4294967295"/>
          </p:nvPr>
        </p:nvSpPr>
        <p:spPr>
          <a:xfrm>
            <a:off x="0" y="2362200"/>
            <a:ext cx="3125788" cy="450850"/>
          </a:xfrm>
        </p:spPr>
        <p:txBody>
          <a:bodyPr>
            <a:normAutofit fontScale="92500" lnSpcReduction="20000"/>
          </a:bodyPr>
          <a:lstStyle/>
          <a:p>
            <a:pPr algn="l"/>
            <a:endParaRPr lang="en-US" dirty="0"/>
          </a:p>
          <a:p>
            <a:pPr marL="457200" indent="-457200" algn="l">
              <a:buFont typeface="Arial" pitchFamily="34" charset="0"/>
              <a:buChar char="•"/>
            </a:pPr>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1" y="0"/>
            <a:ext cx="762000" cy="84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112" y="2451100"/>
            <a:ext cx="2466975" cy="3111500"/>
          </a:xfrm>
          <a:prstGeom prst="rect">
            <a:avLst/>
          </a:prstGeom>
        </p:spPr>
      </p:pic>
    </p:spTree>
    <p:extLst>
      <p:ext uri="{BB962C8B-B14F-4D97-AF65-F5344CB8AC3E}">
        <p14:creationId xmlns:p14="http://schemas.microsoft.com/office/powerpoint/2010/main" val="27599076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TM02900743[[fn=Organic]]</Template>
  <TotalTime>2760</TotalTime>
  <Words>308</Words>
  <Application>Microsoft Office PowerPoint</Application>
  <PresentationFormat>On-screen Show (4:3)</PresentationFormat>
  <Paragraphs>93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Garamond</vt:lpstr>
      <vt:lpstr>Monotype Corsiva</vt:lpstr>
      <vt:lpstr>Organic</vt:lpstr>
      <vt:lpstr> BASIC COST ACCOUNTING</vt:lpstr>
      <vt:lpstr> PRESENTER’S PROFILE</vt:lpstr>
      <vt:lpstr>WHY YOU OPTed TO BE EXPORTER?</vt:lpstr>
      <vt:lpstr>WHY IS COSTING IMPORTANT</vt:lpstr>
      <vt:lpstr>CALCULATION OF COST  ACTIVITY</vt:lpstr>
      <vt:lpstr>PowerPoint Presentation</vt:lpstr>
      <vt:lpstr>Classification of cost</vt:lpstr>
      <vt:lpstr>SUBDIVISION OF PRODUCT COST</vt:lpstr>
      <vt:lpstr>OVERHEADS</vt:lpstr>
      <vt:lpstr>PowerPoint Presentation</vt:lpstr>
      <vt:lpstr>PRODUCT COST</vt:lpstr>
      <vt:lpstr>PRICING &amp; DECISION MAKING</vt:lpstr>
      <vt:lpstr>PRICING STRATEGIES</vt:lpstr>
      <vt:lpstr>CONTRIBUTION</vt:lpstr>
      <vt:lpstr>PowerPoint Presentation</vt:lpstr>
      <vt:lpstr>PowerPoint Presentation</vt:lpstr>
      <vt:lpstr>PowerPoint Presentation</vt:lpstr>
      <vt:lpstr>PowerPoint Presentation</vt:lpstr>
      <vt:lpstr>PowerPoint Presentation</vt:lpstr>
      <vt:lpstr>DECISION MAKING</vt:lpstr>
      <vt:lpstr>Thank you very much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COURSES OFFERED:</dc:title>
  <dc:creator>Momina</dc:creator>
  <cp:lastModifiedBy>Dell</cp:lastModifiedBy>
  <cp:revision>276</cp:revision>
  <dcterms:created xsi:type="dcterms:W3CDTF">2012-05-16T05:09:51Z</dcterms:created>
  <dcterms:modified xsi:type="dcterms:W3CDTF">2022-01-07T06:00:33Z</dcterms:modified>
</cp:coreProperties>
</file>