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9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6" r:id="rId28"/>
    <p:sldId id="291" r:id="rId29"/>
    <p:sldId id="292" r:id="rId30"/>
    <p:sldId id="294" r:id="rId31"/>
    <p:sldId id="285" r:id="rId32"/>
    <p:sldId id="290" r:id="rId33"/>
    <p:sldId id="287" r:id="rId3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" y="-7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739AF-E40A-4FCB-B6A1-0060439CC0A0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45EBB-1DA1-4425-9734-FBF43068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5EBB-1DA1-4425-9734-FBF4306818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44" y="6327"/>
            <a:ext cx="985233" cy="854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21321" y="261767"/>
            <a:ext cx="1712531" cy="362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706" y="2488945"/>
            <a:ext cx="3434587" cy="941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575" y="1794255"/>
            <a:ext cx="10356850" cy="4045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26634" y="6472554"/>
            <a:ext cx="25330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7575" y="6480651"/>
            <a:ext cx="1794510" cy="14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1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2401" y="6472554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p.org.pk/fe_manual/pdf/2018/Chapter-12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p.org.pk/epd/2021/FEC6.htm" TargetMode="External"/><Relationship Id="rId2" Type="http://schemas.openxmlformats.org/officeDocument/2006/relationships/hyperlink" Target="https://www.sbp.org.pk/epd/2021/index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llercentral.amazon.com/gp/help/external/G3EDYEF6KUCFQTNM?language=en_US&amp;ref=efph_G3EDYEF6KUCFQTNM_cont_201074400" TargetMode="External"/><Relationship Id="rId7" Type="http://schemas.openxmlformats.org/officeDocument/2006/relationships/hyperlink" Target="https://sellercentral.amazon.com/gp/help/external/201000230?language=en_US&amp;ref=efph_201000230_cont_201074400" TargetMode="External"/><Relationship Id="rId2" Type="http://schemas.openxmlformats.org/officeDocument/2006/relationships/hyperlink" Target="https://sellercentral.amazon.com/gp/help/external/GPDC3KPYAGDTVDJP?language=en_US&amp;ref=efph_GPDC3KPYAGDTVDJP_cont_201074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llercentral.amazon.com/gp/help/external/G64LS955WNFT6EDP?language=en_US&amp;ref=efph_G64LS955WNFT6EDP_cont_201074400" TargetMode="External"/><Relationship Id="rId5" Type="http://schemas.openxmlformats.org/officeDocument/2006/relationships/hyperlink" Target="https://sellercentral.amazon.com/gp/help/external/G9W7FVTLY343ZBKN?language=en_US&amp;ref=efph_G9W7FVTLY343ZBKN_cont_201074400" TargetMode="External"/><Relationship Id="rId4" Type="http://schemas.openxmlformats.org/officeDocument/2006/relationships/hyperlink" Target="https://sellercentral.amazon.com/gp/help/external/GJQNPA23YWVA4SBD?language=en_US&amp;ref=efph_GJQNPA23YWVA4SBD_cont_20107440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4169" y="2488945"/>
            <a:ext cx="897382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Amazon </a:t>
            </a:r>
            <a:r>
              <a:rPr spc="-385" dirty="0"/>
              <a:t>Payment</a:t>
            </a:r>
            <a:r>
              <a:rPr spc="-175" dirty="0"/>
              <a:t> </a:t>
            </a:r>
            <a:r>
              <a:rPr spc="-345" dirty="0"/>
              <a:t>Procedures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5425" y="3491293"/>
            <a:ext cx="4134485" cy="89139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825"/>
              </a:spcBef>
            </a:pPr>
            <a:r>
              <a:rPr sz="2400" spc="-5" dirty="0">
                <a:latin typeface="Carlito"/>
                <a:cs typeface="Carlito"/>
              </a:rPr>
              <a:t>Module</a:t>
            </a:r>
            <a:r>
              <a:rPr sz="2400" spc="-20" dirty="0">
                <a:latin typeface="Carlito"/>
                <a:cs typeface="Carlito"/>
              </a:rPr>
              <a:t> 03</a:t>
            </a:r>
            <a:endParaRPr sz="2400" dirty="0">
              <a:latin typeface="Carlito"/>
              <a:cs typeface="Carlito"/>
            </a:endParaRPr>
          </a:p>
          <a:p>
            <a:pPr marL="12700" marR="5080" algn="ctr">
              <a:lnSpc>
                <a:spcPct val="125200"/>
              </a:lnSpc>
            </a:pPr>
            <a:r>
              <a:rPr sz="2400" spc="-10" dirty="0" err="1" smtClean="0">
                <a:latin typeface="Carlito"/>
                <a:cs typeface="Carlito"/>
              </a:rPr>
              <a:t>Urva</a:t>
            </a:r>
            <a:r>
              <a:rPr sz="2400" spc="-10" dirty="0" smtClean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Hassan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Zubairi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4" y="609282"/>
            <a:ext cx="73882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20" dirty="0"/>
              <a:t>Bank </a:t>
            </a:r>
            <a:r>
              <a:rPr sz="4400" spc="-204" dirty="0"/>
              <a:t>Account</a:t>
            </a:r>
            <a:r>
              <a:rPr sz="4400" spc="-315" dirty="0"/>
              <a:t> </a:t>
            </a:r>
            <a:r>
              <a:rPr sz="4400" spc="-210" dirty="0"/>
              <a:t>Details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10245090" cy="36537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476250" indent="-229235">
              <a:lnSpc>
                <a:spcPts val="3080"/>
              </a:lnSpc>
              <a:spcBef>
                <a:spcPts val="4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25" dirty="0">
                <a:latin typeface="Carlito"/>
                <a:cs typeface="Carlito"/>
              </a:rPr>
              <a:t>Name </a:t>
            </a:r>
            <a:r>
              <a:rPr sz="2750" spc="30" dirty="0">
                <a:latin typeface="Carlito"/>
                <a:cs typeface="Carlito"/>
              </a:rPr>
              <a:t>on </a:t>
            </a:r>
            <a:r>
              <a:rPr sz="2750" spc="5" dirty="0">
                <a:latin typeface="Carlito"/>
                <a:cs typeface="Carlito"/>
              </a:rPr>
              <a:t>Bank Account </a:t>
            </a:r>
            <a:r>
              <a:rPr sz="2750" spc="-5" dirty="0">
                <a:latin typeface="Carlito"/>
                <a:cs typeface="Carlito"/>
              </a:rPr>
              <a:t>Statement </a:t>
            </a:r>
            <a:r>
              <a:rPr sz="2750" spc="-15" dirty="0">
                <a:latin typeface="Carlito"/>
                <a:cs typeface="Carlito"/>
              </a:rPr>
              <a:t>is </a:t>
            </a:r>
            <a:r>
              <a:rPr sz="2750" spc="-10" dirty="0">
                <a:latin typeface="Carlito"/>
                <a:cs typeface="Carlito"/>
              </a:rPr>
              <a:t>the </a:t>
            </a:r>
            <a:r>
              <a:rPr sz="2750" spc="15" dirty="0">
                <a:latin typeface="Carlito"/>
                <a:cs typeface="Carlito"/>
              </a:rPr>
              <a:t>same </a:t>
            </a:r>
            <a:r>
              <a:rPr sz="2750" spc="20" dirty="0">
                <a:latin typeface="Carlito"/>
                <a:cs typeface="Carlito"/>
              </a:rPr>
              <a:t>as </a:t>
            </a:r>
            <a:r>
              <a:rPr sz="2750" dirty="0">
                <a:latin typeface="Carlito"/>
                <a:cs typeface="Carlito"/>
              </a:rPr>
              <a:t>official </a:t>
            </a:r>
            <a:r>
              <a:rPr sz="2750" spc="-25" dirty="0">
                <a:latin typeface="Carlito"/>
                <a:cs typeface="Carlito"/>
              </a:rPr>
              <a:t>identified  </a:t>
            </a:r>
            <a:r>
              <a:rPr sz="2750" spc="25" dirty="0">
                <a:latin typeface="Carlito"/>
                <a:cs typeface="Carlito"/>
              </a:rPr>
              <a:t>Name </a:t>
            </a:r>
            <a:r>
              <a:rPr sz="2750" spc="-10" dirty="0">
                <a:latin typeface="Carlito"/>
                <a:cs typeface="Carlito"/>
              </a:rPr>
              <a:t>in </a:t>
            </a:r>
            <a:r>
              <a:rPr sz="2750" spc="10" dirty="0">
                <a:latin typeface="Carlito"/>
                <a:cs typeface="Carlito"/>
              </a:rPr>
              <a:t>Amazon </a:t>
            </a:r>
            <a:r>
              <a:rPr sz="2750" spc="-20" dirty="0">
                <a:latin typeface="Carlito"/>
                <a:cs typeface="Carlito"/>
              </a:rPr>
              <a:t>Seller</a:t>
            </a:r>
            <a:r>
              <a:rPr sz="2750" spc="225" dirty="0">
                <a:latin typeface="Carlito"/>
                <a:cs typeface="Carlito"/>
              </a:rPr>
              <a:t> </a:t>
            </a:r>
            <a:r>
              <a:rPr sz="2750" spc="5" dirty="0">
                <a:latin typeface="Carlito"/>
                <a:cs typeface="Carlito"/>
              </a:rPr>
              <a:t>Account</a:t>
            </a:r>
            <a:endParaRPr sz="2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rlito"/>
                <a:cs typeface="Carlito"/>
              </a:rPr>
              <a:t>Bank </a:t>
            </a:r>
            <a:r>
              <a:rPr sz="2750" spc="-5" dirty="0">
                <a:latin typeface="Carlito"/>
                <a:cs typeface="Carlito"/>
              </a:rPr>
              <a:t>Statement </a:t>
            </a:r>
            <a:r>
              <a:rPr sz="2750" dirty="0">
                <a:latin typeface="Carlito"/>
                <a:cs typeface="Carlito"/>
              </a:rPr>
              <a:t>clearly </a:t>
            </a:r>
            <a:r>
              <a:rPr sz="2750" spc="-5" dirty="0">
                <a:latin typeface="Carlito"/>
                <a:cs typeface="Carlito"/>
              </a:rPr>
              <a:t>mentions </a:t>
            </a:r>
            <a:r>
              <a:rPr sz="2750" spc="5" dirty="0">
                <a:latin typeface="Carlito"/>
                <a:cs typeface="Carlito"/>
              </a:rPr>
              <a:t>Bank </a:t>
            </a:r>
            <a:r>
              <a:rPr sz="2750" spc="15" dirty="0">
                <a:latin typeface="Carlito"/>
                <a:cs typeface="Carlito"/>
              </a:rPr>
              <a:t>name </a:t>
            </a:r>
            <a:r>
              <a:rPr sz="2750" spc="5" dirty="0">
                <a:latin typeface="Carlito"/>
                <a:cs typeface="Carlito"/>
              </a:rPr>
              <a:t>and Bank</a:t>
            </a:r>
            <a:r>
              <a:rPr sz="2750" spc="114" dirty="0">
                <a:latin typeface="Carlito"/>
                <a:cs typeface="Carlito"/>
              </a:rPr>
              <a:t> </a:t>
            </a:r>
            <a:r>
              <a:rPr sz="2750" spc="15" dirty="0">
                <a:latin typeface="Carlito"/>
                <a:cs typeface="Carlito"/>
              </a:rPr>
              <a:t>Logo</a:t>
            </a:r>
            <a:endParaRPr sz="2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rlito"/>
                <a:cs typeface="Carlito"/>
              </a:rPr>
              <a:t>Bank </a:t>
            </a:r>
            <a:r>
              <a:rPr sz="2750" spc="-10" dirty="0">
                <a:latin typeface="Carlito"/>
                <a:cs typeface="Carlito"/>
              </a:rPr>
              <a:t>statement should </a:t>
            </a:r>
            <a:r>
              <a:rPr sz="2750" spc="-5" dirty="0">
                <a:latin typeface="Carlito"/>
                <a:cs typeface="Carlito"/>
              </a:rPr>
              <a:t>be dated </a:t>
            </a:r>
            <a:r>
              <a:rPr sz="2750" spc="-20" dirty="0">
                <a:latin typeface="Carlito"/>
                <a:cs typeface="Carlito"/>
              </a:rPr>
              <a:t>within </a:t>
            </a:r>
            <a:r>
              <a:rPr sz="2750" spc="-10" dirty="0">
                <a:latin typeface="Carlito"/>
                <a:cs typeface="Carlito"/>
              </a:rPr>
              <a:t>last </a:t>
            </a:r>
            <a:r>
              <a:rPr sz="2750" spc="20" dirty="0">
                <a:latin typeface="Carlito"/>
                <a:cs typeface="Carlito"/>
              </a:rPr>
              <a:t>180 </a:t>
            </a:r>
            <a:r>
              <a:rPr sz="2750" spc="-15" dirty="0">
                <a:latin typeface="Carlito"/>
                <a:cs typeface="Carlito"/>
              </a:rPr>
              <a:t>days/ </a:t>
            </a:r>
            <a:r>
              <a:rPr sz="2750" spc="10" dirty="0">
                <a:latin typeface="Carlito"/>
                <a:cs typeface="Carlito"/>
              </a:rPr>
              <a:t>6</a:t>
            </a:r>
            <a:r>
              <a:rPr sz="2750" spc="-75" dirty="0">
                <a:latin typeface="Carlito"/>
                <a:cs typeface="Carlito"/>
              </a:rPr>
              <a:t> </a:t>
            </a:r>
            <a:r>
              <a:rPr sz="2750" spc="5" dirty="0">
                <a:latin typeface="Carlito"/>
                <a:cs typeface="Carlito"/>
              </a:rPr>
              <a:t>months</a:t>
            </a:r>
            <a:endParaRPr sz="2750">
              <a:latin typeface="Carlito"/>
              <a:cs typeface="Carlito"/>
            </a:endParaRPr>
          </a:p>
          <a:p>
            <a:pPr marL="241300" marR="132715" indent="-22923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935" algn="l"/>
                <a:tab pos="1346200" algn="l"/>
              </a:tabLst>
            </a:pPr>
            <a:r>
              <a:rPr sz="2750" spc="-5" dirty="0">
                <a:latin typeface="Carlito"/>
                <a:cs typeface="Carlito"/>
              </a:rPr>
              <a:t>If </a:t>
            </a:r>
            <a:r>
              <a:rPr sz="2750" spc="10" dirty="0">
                <a:latin typeface="Carlito"/>
                <a:cs typeface="Carlito"/>
              </a:rPr>
              <a:t>your </a:t>
            </a:r>
            <a:r>
              <a:rPr sz="2750" spc="-5" dirty="0">
                <a:latin typeface="Carlito"/>
                <a:cs typeface="Carlito"/>
              </a:rPr>
              <a:t>bank </a:t>
            </a:r>
            <a:r>
              <a:rPr sz="2750" spc="-10" dirty="0">
                <a:latin typeface="Carlito"/>
                <a:cs typeface="Carlito"/>
              </a:rPr>
              <a:t>statement </a:t>
            </a:r>
            <a:r>
              <a:rPr sz="2750" spc="-15" dirty="0">
                <a:latin typeface="Carlito"/>
                <a:cs typeface="Carlito"/>
              </a:rPr>
              <a:t>is </a:t>
            </a:r>
            <a:r>
              <a:rPr sz="2750" spc="-5" dirty="0">
                <a:latin typeface="Carlito"/>
                <a:cs typeface="Carlito"/>
              </a:rPr>
              <a:t>rejected </a:t>
            </a:r>
            <a:r>
              <a:rPr sz="2750" spc="-10" dirty="0">
                <a:latin typeface="Carlito"/>
                <a:cs typeface="Carlito"/>
              </a:rPr>
              <a:t>due to </a:t>
            </a:r>
            <a:r>
              <a:rPr sz="2750" spc="20" dirty="0">
                <a:latin typeface="Carlito"/>
                <a:cs typeface="Carlito"/>
              </a:rPr>
              <a:t>some </a:t>
            </a:r>
            <a:r>
              <a:rPr sz="2750" dirty="0">
                <a:latin typeface="Carlito"/>
                <a:cs typeface="Carlito"/>
              </a:rPr>
              <a:t>reason, </a:t>
            </a:r>
            <a:r>
              <a:rPr sz="2750" spc="15" dirty="0">
                <a:latin typeface="Carlito"/>
                <a:cs typeface="Carlito"/>
              </a:rPr>
              <a:t>30 </a:t>
            </a:r>
            <a:r>
              <a:rPr sz="2750" spc="-15" dirty="0">
                <a:latin typeface="Carlito"/>
                <a:cs typeface="Carlito"/>
              </a:rPr>
              <a:t>days’ </a:t>
            </a:r>
            <a:r>
              <a:rPr sz="2750" dirty="0">
                <a:latin typeface="Carlito"/>
                <a:cs typeface="Carlito"/>
              </a:rPr>
              <a:t>time  period	</a:t>
            </a:r>
            <a:r>
              <a:rPr sz="2750" spc="-15" dirty="0">
                <a:latin typeface="Carlito"/>
                <a:cs typeface="Carlito"/>
              </a:rPr>
              <a:t>is </a:t>
            </a:r>
            <a:r>
              <a:rPr sz="2750" spc="-10" dirty="0">
                <a:latin typeface="Carlito"/>
                <a:cs typeface="Carlito"/>
              </a:rPr>
              <a:t>given </a:t>
            </a:r>
            <a:r>
              <a:rPr sz="2750" spc="-15" dirty="0">
                <a:latin typeface="Carlito"/>
                <a:cs typeface="Carlito"/>
              </a:rPr>
              <a:t>for </a:t>
            </a:r>
            <a:r>
              <a:rPr sz="2750" dirty="0">
                <a:latin typeface="Carlito"/>
                <a:cs typeface="Carlito"/>
              </a:rPr>
              <a:t>upload </a:t>
            </a:r>
            <a:r>
              <a:rPr sz="2750" spc="-5" dirty="0">
                <a:latin typeface="Carlito"/>
                <a:cs typeface="Carlito"/>
              </a:rPr>
              <a:t>by </a:t>
            </a:r>
            <a:r>
              <a:rPr sz="2750" spc="10" dirty="0">
                <a:latin typeface="Carlito"/>
                <a:cs typeface="Carlito"/>
              </a:rPr>
              <a:t>Amazon </a:t>
            </a:r>
            <a:r>
              <a:rPr sz="2750" spc="-20" dirty="0">
                <a:latin typeface="Carlito"/>
                <a:cs typeface="Carlito"/>
              </a:rPr>
              <a:t>Seller</a:t>
            </a:r>
            <a:r>
              <a:rPr sz="2750" spc="45" dirty="0">
                <a:latin typeface="Carlito"/>
                <a:cs typeface="Carlito"/>
              </a:rPr>
              <a:t> </a:t>
            </a:r>
            <a:r>
              <a:rPr sz="2750" dirty="0">
                <a:latin typeface="Carlito"/>
                <a:cs typeface="Carlito"/>
              </a:rPr>
              <a:t>Account.</a:t>
            </a:r>
            <a:endParaRPr sz="2750">
              <a:latin typeface="Carlito"/>
              <a:cs typeface="Carlito"/>
            </a:endParaRPr>
          </a:p>
          <a:p>
            <a:pPr marL="241300" marR="5080" indent="-229235">
              <a:lnSpc>
                <a:spcPts val="3000"/>
              </a:lnSpc>
              <a:spcBef>
                <a:spcPts val="1060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-55" dirty="0">
                <a:latin typeface="Carlito"/>
                <a:cs typeface="Carlito"/>
              </a:rPr>
              <a:t>You </a:t>
            </a:r>
            <a:r>
              <a:rPr sz="2750" spc="20" dirty="0">
                <a:latin typeface="Carlito"/>
                <a:cs typeface="Carlito"/>
              </a:rPr>
              <a:t>can </a:t>
            </a:r>
            <a:r>
              <a:rPr sz="2750" spc="-15" dirty="0">
                <a:latin typeface="Carlito"/>
                <a:cs typeface="Carlito"/>
              </a:rPr>
              <a:t>visit </a:t>
            </a:r>
            <a:r>
              <a:rPr sz="2750" spc="10" dirty="0">
                <a:latin typeface="Carlito"/>
                <a:cs typeface="Carlito"/>
              </a:rPr>
              <a:t>your </a:t>
            </a:r>
            <a:r>
              <a:rPr sz="2750" spc="-10" dirty="0">
                <a:latin typeface="Carlito"/>
                <a:cs typeface="Carlito"/>
              </a:rPr>
              <a:t>respective </a:t>
            </a:r>
            <a:r>
              <a:rPr sz="2750" spc="-5" dirty="0">
                <a:latin typeface="Carlito"/>
                <a:cs typeface="Carlito"/>
              </a:rPr>
              <a:t>bank </a:t>
            </a:r>
            <a:r>
              <a:rPr sz="2750" spc="-20" dirty="0">
                <a:latin typeface="Carlito"/>
                <a:cs typeface="Carlito"/>
              </a:rPr>
              <a:t>website </a:t>
            </a:r>
            <a:r>
              <a:rPr sz="2750" spc="-10" dirty="0">
                <a:latin typeface="Carlito"/>
                <a:cs typeface="Carlito"/>
              </a:rPr>
              <a:t>to </a:t>
            </a:r>
            <a:r>
              <a:rPr sz="2750" spc="-20" dirty="0">
                <a:latin typeface="Carlito"/>
                <a:cs typeface="Carlito"/>
              </a:rPr>
              <a:t>generate </a:t>
            </a:r>
            <a:r>
              <a:rPr sz="2750" spc="20" dirty="0">
                <a:latin typeface="Carlito"/>
                <a:cs typeface="Carlito"/>
              </a:rPr>
              <a:t>an </a:t>
            </a:r>
            <a:r>
              <a:rPr sz="2750" spc="-10" dirty="0">
                <a:latin typeface="Carlito"/>
                <a:cs typeface="Carlito"/>
              </a:rPr>
              <a:t>online </a:t>
            </a:r>
            <a:r>
              <a:rPr sz="2750" spc="-5" dirty="0">
                <a:latin typeface="Carlito"/>
                <a:cs typeface="Carlito"/>
              </a:rPr>
              <a:t>bank  </a:t>
            </a:r>
            <a:r>
              <a:rPr sz="2750" spc="-10" dirty="0">
                <a:latin typeface="Carlito"/>
                <a:cs typeface="Carlito"/>
              </a:rPr>
              <a:t>statement.</a:t>
            </a:r>
            <a:endParaRPr sz="275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91427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70" dirty="0"/>
              <a:t>Making </a:t>
            </a:r>
            <a:r>
              <a:rPr sz="4400" spc="-145" dirty="0"/>
              <a:t>Hyperwallet </a:t>
            </a:r>
            <a:r>
              <a:rPr sz="4400" spc="-204" dirty="0"/>
              <a:t>Account </a:t>
            </a:r>
            <a:r>
              <a:rPr sz="4400" spc="-135" dirty="0"/>
              <a:t>on</a:t>
            </a:r>
            <a:r>
              <a:rPr sz="4400" spc="-720" dirty="0"/>
              <a:t> </a:t>
            </a:r>
            <a:r>
              <a:rPr sz="4400" spc="-300" dirty="0"/>
              <a:t>Amazon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7575" y="2088451"/>
            <a:ext cx="10139045" cy="361187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-5" dirty="0">
                <a:latin typeface="Carlito"/>
                <a:cs typeface="Carlito"/>
              </a:rPr>
              <a:t>Log </a:t>
            </a:r>
            <a:r>
              <a:rPr sz="2150" spc="20" dirty="0">
                <a:latin typeface="Carlito"/>
                <a:cs typeface="Carlito"/>
              </a:rPr>
              <a:t>in </a:t>
            </a:r>
            <a:r>
              <a:rPr sz="2150" spc="15" dirty="0">
                <a:latin typeface="Carlito"/>
                <a:cs typeface="Carlito"/>
              </a:rPr>
              <a:t>to </a:t>
            </a:r>
            <a:r>
              <a:rPr sz="2150" dirty="0">
                <a:latin typeface="Carlito"/>
                <a:cs typeface="Carlito"/>
              </a:rPr>
              <a:t>Seller</a:t>
            </a:r>
            <a:r>
              <a:rPr sz="2150" spc="145" dirty="0">
                <a:latin typeface="Carlito"/>
                <a:cs typeface="Carlito"/>
              </a:rPr>
              <a:t> </a:t>
            </a:r>
            <a:r>
              <a:rPr sz="2150" spc="-10" dirty="0">
                <a:latin typeface="Carlito"/>
                <a:cs typeface="Carlito"/>
              </a:rPr>
              <a:t>Central.</a:t>
            </a:r>
            <a:endParaRPr sz="21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-10" dirty="0">
                <a:latin typeface="Carlito"/>
                <a:cs typeface="Carlito"/>
              </a:rPr>
              <a:t>Choose </a:t>
            </a:r>
            <a:r>
              <a:rPr sz="2150" b="1" spc="15" dirty="0">
                <a:latin typeface="Carlito"/>
                <a:cs typeface="Carlito"/>
              </a:rPr>
              <a:t>Settings </a:t>
            </a:r>
            <a:r>
              <a:rPr sz="2150" spc="10" dirty="0">
                <a:latin typeface="Carlito"/>
                <a:cs typeface="Carlito"/>
              </a:rPr>
              <a:t>&gt; </a:t>
            </a:r>
            <a:r>
              <a:rPr sz="2150" b="1" spc="20" dirty="0">
                <a:latin typeface="Carlito"/>
                <a:cs typeface="Carlito"/>
              </a:rPr>
              <a:t>Account</a:t>
            </a:r>
            <a:r>
              <a:rPr sz="2150" b="1" spc="-300" dirty="0">
                <a:latin typeface="Carlito"/>
                <a:cs typeface="Carlito"/>
              </a:rPr>
              <a:t> </a:t>
            </a:r>
            <a:r>
              <a:rPr sz="2150" b="1" spc="20" dirty="0">
                <a:latin typeface="Carlito"/>
                <a:cs typeface="Carlito"/>
              </a:rPr>
              <a:t>Info.</a:t>
            </a:r>
            <a:endParaRPr sz="2150">
              <a:latin typeface="Carlito"/>
              <a:cs typeface="Carlito"/>
            </a:endParaRPr>
          </a:p>
          <a:p>
            <a:pPr marL="241300" marR="270510" indent="-229235">
              <a:lnSpc>
                <a:spcPct val="728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5" dirty="0">
                <a:latin typeface="Carlito"/>
                <a:cs typeface="Carlito"/>
              </a:rPr>
              <a:t>On </a:t>
            </a:r>
            <a:r>
              <a:rPr sz="2150" spc="10" dirty="0">
                <a:latin typeface="Carlito"/>
                <a:cs typeface="Carlito"/>
              </a:rPr>
              <a:t>the </a:t>
            </a:r>
            <a:r>
              <a:rPr sz="2150" b="1" spc="15" dirty="0">
                <a:latin typeface="Carlito"/>
                <a:cs typeface="Carlito"/>
              </a:rPr>
              <a:t>Seller </a:t>
            </a:r>
            <a:r>
              <a:rPr sz="2150" b="1" spc="20" dirty="0">
                <a:latin typeface="Carlito"/>
                <a:cs typeface="Carlito"/>
              </a:rPr>
              <a:t>Account </a:t>
            </a:r>
            <a:r>
              <a:rPr sz="2150" b="1" spc="15" dirty="0">
                <a:latin typeface="Carlito"/>
                <a:cs typeface="Carlito"/>
              </a:rPr>
              <a:t>Information </a:t>
            </a:r>
            <a:r>
              <a:rPr sz="2150" spc="5" dirty="0">
                <a:latin typeface="Carlito"/>
                <a:cs typeface="Carlito"/>
              </a:rPr>
              <a:t>page, </a:t>
            </a:r>
            <a:r>
              <a:rPr sz="2150" spc="20" dirty="0">
                <a:latin typeface="Carlito"/>
                <a:cs typeface="Carlito"/>
              </a:rPr>
              <a:t>go </a:t>
            </a:r>
            <a:r>
              <a:rPr sz="2150" spc="15" dirty="0">
                <a:latin typeface="Carlito"/>
                <a:cs typeface="Carlito"/>
              </a:rPr>
              <a:t>to </a:t>
            </a:r>
            <a:r>
              <a:rPr sz="2150" spc="10" dirty="0">
                <a:latin typeface="Carlito"/>
                <a:cs typeface="Carlito"/>
              </a:rPr>
              <a:t>the </a:t>
            </a:r>
            <a:r>
              <a:rPr sz="2150" b="1" spc="-5" dirty="0">
                <a:latin typeface="Carlito"/>
                <a:cs typeface="Carlito"/>
              </a:rPr>
              <a:t>Payment </a:t>
            </a:r>
            <a:r>
              <a:rPr sz="2150" b="1" spc="15" dirty="0">
                <a:latin typeface="Carlito"/>
                <a:cs typeface="Carlito"/>
              </a:rPr>
              <a:t>Information </a:t>
            </a:r>
            <a:r>
              <a:rPr sz="2150" dirty="0">
                <a:latin typeface="Carlito"/>
                <a:cs typeface="Carlito"/>
              </a:rPr>
              <a:t>section </a:t>
            </a:r>
            <a:r>
              <a:rPr sz="2150" spc="5" dirty="0">
                <a:latin typeface="Carlito"/>
                <a:cs typeface="Carlito"/>
              </a:rPr>
              <a:t>and  click </a:t>
            </a:r>
            <a:r>
              <a:rPr sz="2150" b="1" spc="20" dirty="0">
                <a:latin typeface="Carlito"/>
                <a:cs typeface="Carlito"/>
              </a:rPr>
              <a:t>Deposit</a:t>
            </a:r>
            <a:r>
              <a:rPr sz="2150" b="1" spc="-25" dirty="0">
                <a:latin typeface="Carlito"/>
                <a:cs typeface="Carlito"/>
              </a:rPr>
              <a:t> </a:t>
            </a:r>
            <a:r>
              <a:rPr sz="2150" b="1" spc="25" dirty="0">
                <a:latin typeface="Carlito"/>
                <a:cs typeface="Carlito"/>
              </a:rPr>
              <a:t>Methods.</a:t>
            </a:r>
            <a:endParaRPr sz="21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5" dirty="0">
                <a:latin typeface="Carlito"/>
                <a:cs typeface="Carlito"/>
              </a:rPr>
              <a:t>Click </a:t>
            </a:r>
            <a:r>
              <a:rPr sz="2150" b="1" spc="25" dirty="0">
                <a:latin typeface="Carlito"/>
                <a:cs typeface="Carlito"/>
              </a:rPr>
              <a:t>Assign </a:t>
            </a:r>
            <a:r>
              <a:rPr sz="2150" spc="-5" dirty="0">
                <a:latin typeface="Carlito"/>
                <a:cs typeface="Carlito"/>
              </a:rPr>
              <a:t>or </a:t>
            </a:r>
            <a:r>
              <a:rPr sz="2150" b="1" spc="10" dirty="0">
                <a:latin typeface="Carlito"/>
                <a:cs typeface="Carlito"/>
              </a:rPr>
              <a:t>Edit </a:t>
            </a:r>
            <a:r>
              <a:rPr sz="2150" spc="5" dirty="0">
                <a:latin typeface="Carlito"/>
                <a:cs typeface="Carlito"/>
              </a:rPr>
              <a:t>when </a:t>
            </a:r>
            <a:r>
              <a:rPr sz="2150" spc="10" dirty="0">
                <a:latin typeface="Carlito"/>
                <a:cs typeface="Carlito"/>
              </a:rPr>
              <a:t>a </a:t>
            </a:r>
            <a:r>
              <a:rPr sz="2150" dirty="0">
                <a:latin typeface="Carlito"/>
                <a:cs typeface="Carlito"/>
              </a:rPr>
              <a:t>bank </a:t>
            </a:r>
            <a:r>
              <a:rPr sz="2150" spc="-5" dirty="0">
                <a:latin typeface="Carlito"/>
                <a:cs typeface="Carlito"/>
              </a:rPr>
              <a:t>account </a:t>
            </a:r>
            <a:r>
              <a:rPr sz="2150" spc="15" dirty="0">
                <a:latin typeface="Carlito"/>
                <a:cs typeface="Carlito"/>
              </a:rPr>
              <a:t>is </a:t>
            </a:r>
            <a:r>
              <a:rPr sz="2150" dirty="0">
                <a:latin typeface="Carlito"/>
                <a:cs typeface="Carlito"/>
              </a:rPr>
              <a:t>already</a:t>
            </a:r>
            <a:r>
              <a:rPr sz="2150" spc="360" dirty="0">
                <a:latin typeface="Carlito"/>
                <a:cs typeface="Carlito"/>
              </a:rPr>
              <a:t> </a:t>
            </a:r>
            <a:r>
              <a:rPr sz="2150" spc="-5" dirty="0">
                <a:latin typeface="Carlito"/>
                <a:cs typeface="Carlito"/>
              </a:rPr>
              <a:t>registered.</a:t>
            </a:r>
            <a:endParaRPr sz="21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20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-10" dirty="0">
                <a:latin typeface="Carlito"/>
                <a:cs typeface="Carlito"/>
              </a:rPr>
              <a:t>Select </a:t>
            </a:r>
            <a:r>
              <a:rPr sz="2150" spc="10" dirty="0">
                <a:latin typeface="Carlito"/>
                <a:cs typeface="Carlito"/>
              </a:rPr>
              <a:t>the </a:t>
            </a:r>
            <a:r>
              <a:rPr sz="2150" spc="-5" dirty="0">
                <a:latin typeface="Carlito"/>
                <a:cs typeface="Carlito"/>
              </a:rPr>
              <a:t>country of your </a:t>
            </a:r>
            <a:r>
              <a:rPr sz="2150" dirty="0">
                <a:latin typeface="Carlito"/>
                <a:cs typeface="Carlito"/>
              </a:rPr>
              <a:t>bank </a:t>
            </a:r>
            <a:r>
              <a:rPr sz="2150" spc="-5" dirty="0">
                <a:latin typeface="Carlito"/>
                <a:cs typeface="Carlito"/>
              </a:rPr>
              <a:t>account </a:t>
            </a:r>
            <a:r>
              <a:rPr sz="2150" spc="20" dirty="0">
                <a:latin typeface="Carlito"/>
                <a:cs typeface="Carlito"/>
              </a:rPr>
              <a:t>in</a:t>
            </a:r>
            <a:r>
              <a:rPr sz="2150" spc="495" dirty="0">
                <a:latin typeface="Carlito"/>
                <a:cs typeface="Carlito"/>
              </a:rPr>
              <a:t> </a:t>
            </a:r>
            <a:r>
              <a:rPr sz="2150" spc="10" dirty="0">
                <a:latin typeface="Carlito"/>
                <a:cs typeface="Carlito"/>
              </a:rPr>
              <a:t>the </a:t>
            </a:r>
            <a:r>
              <a:rPr sz="2150" b="1" spc="5" dirty="0">
                <a:latin typeface="Carlito"/>
                <a:cs typeface="Carlito"/>
              </a:rPr>
              <a:t>Bank Location </a:t>
            </a:r>
            <a:r>
              <a:rPr sz="2150" dirty="0">
                <a:latin typeface="Carlito"/>
                <a:cs typeface="Carlito"/>
              </a:rPr>
              <a:t>drop-down </a:t>
            </a:r>
            <a:r>
              <a:rPr sz="2150" spc="-5" dirty="0">
                <a:latin typeface="Carlito"/>
                <a:cs typeface="Carlito"/>
              </a:rPr>
              <a:t>menu.</a:t>
            </a:r>
            <a:endParaRPr sz="215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350">
              <a:latin typeface="Carlito"/>
              <a:cs typeface="Carlito"/>
            </a:endParaRPr>
          </a:p>
          <a:p>
            <a:pPr marL="241300" marR="5080" indent="-229235">
              <a:lnSpc>
                <a:spcPct val="714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50" spc="5" dirty="0">
                <a:latin typeface="Carlito"/>
                <a:cs typeface="Carlito"/>
              </a:rPr>
              <a:t>Click </a:t>
            </a:r>
            <a:r>
              <a:rPr sz="2150" dirty="0">
                <a:latin typeface="Carlito"/>
                <a:cs typeface="Carlito"/>
              </a:rPr>
              <a:t>on </a:t>
            </a:r>
            <a:r>
              <a:rPr sz="2150" b="1" spc="15" dirty="0">
                <a:latin typeface="Carlito"/>
                <a:cs typeface="Carlito"/>
              </a:rPr>
              <a:t>Sign </a:t>
            </a:r>
            <a:r>
              <a:rPr sz="2150" b="1" spc="25" dirty="0">
                <a:latin typeface="Carlito"/>
                <a:cs typeface="Carlito"/>
              </a:rPr>
              <a:t>up </a:t>
            </a:r>
            <a:r>
              <a:rPr sz="2150" b="1" spc="10" dirty="0">
                <a:latin typeface="Carlito"/>
                <a:cs typeface="Carlito"/>
              </a:rPr>
              <a:t>for </a:t>
            </a:r>
            <a:r>
              <a:rPr sz="2150" b="1" spc="15" dirty="0">
                <a:latin typeface="Carlito"/>
                <a:cs typeface="Carlito"/>
              </a:rPr>
              <a:t>Hyperwallet </a:t>
            </a:r>
            <a:r>
              <a:rPr sz="2150" spc="20" dirty="0">
                <a:latin typeface="Carlito"/>
                <a:cs typeface="Carlito"/>
              </a:rPr>
              <a:t>to </a:t>
            </a:r>
            <a:r>
              <a:rPr sz="2150" spc="5" dirty="0">
                <a:latin typeface="Carlito"/>
                <a:cs typeface="Carlito"/>
              </a:rPr>
              <a:t>apply </a:t>
            </a:r>
            <a:r>
              <a:rPr sz="2150" spc="-20" dirty="0">
                <a:latin typeface="Carlito"/>
                <a:cs typeface="Carlito"/>
              </a:rPr>
              <a:t>for </a:t>
            </a:r>
            <a:r>
              <a:rPr sz="2150" spc="10" dirty="0">
                <a:latin typeface="Carlito"/>
                <a:cs typeface="Carlito"/>
              </a:rPr>
              <a:t>a </a:t>
            </a:r>
            <a:r>
              <a:rPr sz="2150" spc="5" dirty="0">
                <a:latin typeface="Carlito"/>
                <a:cs typeface="Carlito"/>
              </a:rPr>
              <a:t>Hyperwallet </a:t>
            </a:r>
            <a:r>
              <a:rPr sz="2150" spc="-5" dirty="0">
                <a:latin typeface="Carlito"/>
                <a:cs typeface="Carlito"/>
              </a:rPr>
              <a:t>deposit </a:t>
            </a:r>
            <a:r>
              <a:rPr sz="2150" dirty="0">
                <a:latin typeface="Carlito"/>
                <a:cs typeface="Carlito"/>
              </a:rPr>
              <a:t>account. </a:t>
            </a:r>
            <a:r>
              <a:rPr sz="2150" spc="-50" dirty="0">
                <a:latin typeface="Carlito"/>
                <a:cs typeface="Carlito"/>
              </a:rPr>
              <a:t>You </a:t>
            </a:r>
            <a:r>
              <a:rPr sz="2150" spc="20" dirty="0">
                <a:latin typeface="Carlito"/>
                <a:cs typeface="Carlito"/>
              </a:rPr>
              <a:t>will </a:t>
            </a:r>
            <a:r>
              <a:rPr sz="2150" dirty="0">
                <a:latin typeface="Carlito"/>
                <a:cs typeface="Carlito"/>
              </a:rPr>
              <a:t>be  </a:t>
            </a:r>
            <a:r>
              <a:rPr sz="2150" spc="-5" dirty="0">
                <a:latin typeface="Carlito"/>
                <a:cs typeface="Carlito"/>
              </a:rPr>
              <a:t>re-directed </a:t>
            </a:r>
            <a:r>
              <a:rPr sz="2150" spc="15" dirty="0">
                <a:latin typeface="Carlito"/>
                <a:cs typeface="Carlito"/>
              </a:rPr>
              <a:t>to </a:t>
            </a:r>
            <a:r>
              <a:rPr sz="2150" spc="-5" dirty="0">
                <a:latin typeface="Carlito"/>
                <a:cs typeface="Carlito"/>
              </a:rPr>
              <a:t>Hyperwallet’s </a:t>
            </a:r>
            <a:r>
              <a:rPr sz="2150" spc="5" dirty="0">
                <a:latin typeface="Carlito"/>
                <a:cs typeface="Carlito"/>
              </a:rPr>
              <a:t>website </a:t>
            </a:r>
            <a:r>
              <a:rPr sz="2150" dirty="0">
                <a:latin typeface="Carlito"/>
                <a:cs typeface="Carlito"/>
              </a:rPr>
              <a:t>where you can </a:t>
            </a:r>
            <a:r>
              <a:rPr sz="2150" spc="5" dirty="0">
                <a:latin typeface="Carlito"/>
                <a:cs typeface="Carlito"/>
              </a:rPr>
              <a:t>apply </a:t>
            </a:r>
            <a:r>
              <a:rPr sz="2150" spc="-20" dirty="0">
                <a:latin typeface="Carlito"/>
                <a:cs typeface="Carlito"/>
              </a:rPr>
              <a:t>for </a:t>
            </a:r>
            <a:r>
              <a:rPr sz="2150" spc="10" dirty="0">
                <a:latin typeface="Carlito"/>
                <a:cs typeface="Carlito"/>
              </a:rPr>
              <a:t>a </a:t>
            </a:r>
            <a:r>
              <a:rPr sz="2150" spc="5" dirty="0">
                <a:latin typeface="Carlito"/>
                <a:cs typeface="Carlito"/>
              </a:rPr>
              <a:t>Hyperwallet </a:t>
            </a:r>
            <a:r>
              <a:rPr sz="2150" spc="-5" dirty="0">
                <a:latin typeface="Carlito"/>
                <a:cs typeface="Carlito"/>
              </a:rPr>
              <a:t>account  </a:t>
            </a:r>
            <a:r>
              <a:rPr sz="2150" dirty="0">
                <a:latin typeface="Carlito"/>
                <a:cs typeface="Carlito"/>
              </a:rPr>
              <a:t>using </a:t>
            </a:r>
            <a:r>
              <a:rPr sz="2150" spc="-5" dirty="0">
                <a:latin typeface="Carlito"/>
                <a:cs typeface="Carlito"/>
              </a:rPr>
              <a:t>your </a:t>
            </a:r>
            <a:r>
              <a:rPr sz="2150" spc="-10" dirty="0">
                <a:latin typeface="Carlito"/>
                <a:cs typeface="Carlito"/>
              </a:rPr>
              <a:t>Amazon </a:t>
            </a:r>
            <a:r>
              <a:rPr sz="2150" dirty="0">
                <a:latin typeface="Carlito"/>
                <a:cs typeface="Carlito"/>
              </a:rPr>
              <a:t>Seller</a:t>
            </a:r>
            <a:r>
              <a:rPr sz="2150" spc="-45" dirty="0">
                <a:latin typeface="Carlito"/>
                <a:cs typeface="Carlito"/>
              </a:rPr>
              <a:t> </a:t>
            </a:r>
            <a:r>
              <a:rPr sz="2150" dirty="0">
                <a:latin typeface="Carlito"/>
                <a:cs typeface="Carlito"/>
              </a:rPr>
              <a:t>credentials.</a:t>
            </a:r>
            <a:endParaRPr sz="215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9778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Step </a:t>
            </a:r>
            <a:r>
              <a:rPr sz="4400" spc="-130" dirty="0"/>
              <a:t>1: </a:t>
            </a:r>
            <a:r>
              <a:rPr sz="4400" spc="-240" dirty="0"/>
              <a:t>Login </a:t>
            </a:r>
            <a:r>
              <a:rPr sz="4400" spc="-15" dirty="0"/>
              <a:t>with</a:t>
            </a:r>
            <a:r>
              <a:rPr sz="4400" spc="-430" dirty="0"/>
              <a:t> </a:t>
            </a:r>
            <a:r>
              <a:rPr sz="4400" spc="-300" dirty="0"/>
              <a:t>Amazon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95525" y="1314450"/>
            <a:ext cx="7781925" cy="486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3216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Step </a:t>
            </a:r>
            <a:r>
              <a:rPr sz="4400" spc="-130" dirty="0"/>
              <a:t>2: </a:t>
            </a:r>
            <a:r>
              <a:rPr sz="4400" spc="-185" dirty="0"/>
              <a:t>Activate </a:t>
            </a:r>
            <a:r>
              <a:rPr sz="4400" spc="-150" dirty="0"/>
              <a:t>Hyperwallet</a:t>
            </a:r>
            <a:r>
              <a:rPr sz="4400" spc="-365" dirty="0"/>
              <a:t> </a:t>
            </a:r>
            <a:r>
              <a:rPr sz="4400" spc="-204" dirty="0"/>
              <a:t>Account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81175" y="1200150"/>
            <a:ext cx="8629650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3216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Step </a:t>
            </a:r>
            <a:r>
              <a:rPr sz="4400" spc="-130" dirty="0"/>
              <a:t>2: </a:t>
            </a:r>
            <a:r>
              <a:rPr sz="4400" spc="-185" dirty="0"/>
              <a:t>Activate </a:t>
            </a:r>
            <a:r>
              <a:rPr sz="4400" spc="-150" dirty="0"/>
              <a:t>Hyperwallet</a:t>
            </a:r>
            <a:r>
              <a:rPr sz="4400" spc="-365" dirty="0"/>
              <a:t> </a:t>
            </a:r>
            <a:r>
              <a:rPr sz="4400" spc="-204" dirty="0"/>
              <a:t>Account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828925" y="1457325"/>
            <a:ext cx="7848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83216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Step </a:t>
            </a:r>
            <a:r>
              <a:rPr sz="4400" spc="-130" dirty="0"/>
              <a:t>2: </a:t>
            </a:r>
            <a:r>
              <a:rPr sz="4400" spc="-185" dirty="0"/>
              <a:t>Activate </a:t>
            </a:r>
            <a:r>
              <a:rPr sz="4400" spc="-150" dirty="0"/>
              <a:t>Hyperwallet</a:t>
            </a:r>
            <a:r>
              <a:rPr sz="4400" spc="-365" dirty="0"/>
              <a:t> </a:t>
            </a:r>
            <a:r>
              <a:rPr sz="4400" spc="-204" dirty="0"/>
              <a:t>Account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66825" y="1285875"/>
            <a:ext cx="9534525" cy="4895850"/>
            <a:chOff x="1266825" y="1285875"/>
            <a:chExt cx="9534525" cy="4895850"/>
          </a:xfrm>
        </p:grpSpPr>
        <p:sp>
          <p:nvSpPr>
            <p:cNvPr id="4" name="object 4"/>
            <p:cNvSpPr/>
            <p:nvPr/>
          </p:nvSpPr>
          <p:spPr>
            <a:xfrm>
              <a:off x="1266825" y="1285875"/>
              <a:ext cx="9534525" cy="4895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600" y="4029075"/>
              <a:ext cx="838200" cy="723900"/>
            </a:xfrm>
            <a:custGeom>
              <a:avLst/>
              <a:gdLst/>
              <a:ahLst/>
              <a:cxnLst/>
              <a:rect l="l" t="t" r="r" b="b"/>
              <a:pathLst>
                <a:path w="838200" h="723900">
                  <a:moveTo>
                    <a:pt x="0" y="723900"/>
                  </a:moveTo>
                  <a:lnTo>
                    <a:pt x="838200" y="723900"/>
                  </a:lnTo>
                  <a:lnTo>
                    <a:pt x="838200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7892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00" dirty="0"/>
              <a:t>Step </a:t>
            </a:r>
            <a:r>
              <a:rPr sz="4400" spc="-130" dirty="0"/>
              <a:t>3: </a:t>
            </a:r>
            <a:r>
              <a:rPr sz="4400" spc="-210" dirty="0"/>
              <a:t>Enter </a:t>
            </a:r>
            <a:r>
              <a:rPr sz="4400" spc="-320" dirty="0"/>
              <a:t>Bank</a:t>
            </a:r>
            <a:r>
              <a:rPr sz="4400" spc="-470" dirty="0"/>
              <a:t> </a:t>
            </a:r>
            <a:r>
              <a:rPr sz="4400" spc="-210" dirty="0"/>
              <a:t>Details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21853" y="1476375"/>
            <a:ext cx="7688946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113" y="1143000"/>
            <a:ext cx="8567061" cy="521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575" y="307593"/>
            <a:ext cx="8905240" cy="1301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300" dirty="0"/>
              <a:t>Step </a:t>
            </a:r>
            <a:r>
              <a:rPr sz="4400" spc="-135" dirty="0"/>
              <a:t>4: </a:t>
            </a:r>
            <a:r>
              <a:rPr sz="4400" spc="-210" dirty="0"/>
              <a:t>Enter </a:t>
            </a:r>
            <a:r>
              <a:rPr sz="4400" spc="-185" dirty="0"/>
              <a:t>Deposit </a:t>
            </a:r>
            <a:r>
              <a:rPr sz="4400" spc="-215" dirty="0"/>
              <a:t>Details </a:t>
            </a:r>
            <a:r>
              <a:rPr sz="4400" spc="-75" dirty="0"/>
              <a:t>in</a:t>
            </a:r>
            <a:r>
              <a:rPr sz="4400" spc="-459" dirty="0"/>
              <a:t> </a:t>
            </a:r>
            <a:r>
              <a:rPr sz="4400" spc="-300" dirty="0"/>
              <a:t>Amazon  </a:t>
            </a:r>
            <a:r>
              <a:rPr sz="4400" spc="-204" dirty="0"/>
              <a:t>Account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87540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45" dirty="0"/>
              <a:t>Hyperwallet</a:t>
            </a:r>
            <a:r>
              <a:rPr sz="4400" spc="-425" dirty="0"/>
              <a:t> </a:t>
            </a:r>
            <a:r>
              <a:rPr sz="4400" spc="-445" dirty="0"/>
              <a:t>Fees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56963" y="2343150"/>
            <a:ext cx="8764209" cy="332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857" y="6154420"/>
            <a:ext cx="423926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20" dirty="0">
                <a:latin typeface="Carlito"/>
                <a:cs typeface="Carlito"/>
              </a:rPr>
              <a:t>Source:</a:t>
            </a:r>
            <a:r>
              <a:rPr sz="800" spc="75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https://sellers.hyperwallet.com/hw2web/consumer/page/show.xhtml?page=userAgreement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1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2504" y="2488945"/>
            <a:ext cx="7679690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05" dirty="0"/>
              <a:t>Payment </a:t>
            </a:r>
            <a:r>
              <a:rPr spc="-450" dirty="0"/>
              <a:t>Processing</a:t>
            </a:r>
            <a:r>
              <a:rPr spc="-790" dirty="0"/>
              <a:t> </a:t>
            </a:r>
            <a:r>
              <a:rPr spc="-345" dirty="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169418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20" dirty="0"/>
              <a:t>Outline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001" y="6472554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575" y="1702288"/>
            <a:ext cx="6047105" cy="207708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b="1" spc="-5" dirty="0">
                <a:latin typeface="Carlito"/>
                <a:cs typeface="Carlito"/>
              </a:rPr>
              <a:t>Amazon Fee</a:t>
            </a:r>
            <a:r>
              <a:rPr sz="2750" b="1" spc="220" dirty="0">
                <a:latin typeface="Carlito"/>
                <a:cs typeface="Carlito"/>
              </a:rPr>
              <a:t> </a:t>
            </a:r>
            <a:r>
              <a:rPr sz="2750" b="1" spc="5" dirty="0">
                <a:latin typeface="Carlito"/>
                <a:cs typeface="Carlito"/>
              </a:rPr>
              <a:t>Structure</a:t>
            </a:r>
            <a:endParaRPr sz="2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b="1" spc="-5" dirty="0">
                <a:latin typeface="Carlito"/>
                <a:cs typeface="Carlito"/>
              </a:rPr>
              <a:t>Payment </a:t>
            </a:r>
            <a:r>
              <a:rPr sz="2750" b="1" spc="15" dirty="0">
                <a:latin typeface="Carlito"/>
                <a:cs typeface="Carlito"/>
              </a:rPr>
              <a:t>Method </a:t>
            </a:r>
            <a:r>
              <a:rPr sz="2750" b="1" spc="-10" dirty="0">
                <a:latin typeface="Carlito"/>
                <a:cs typeface="Carlito"/>
              </a:rPr>
              <a:t>for </a:t>
            </a:r>
            <a:r>
              <a:rPr sz="2750" b="1" spc="5" dirty="0">
                <a:latin typeface="Carlito"/>
                <a:cs typeface="Carlito"/>
              </a:rPr>
              <a:t>Sellers </a:t>
            </a:r>
            <a:r>
              <a:rPr sz="2750" b="1" spc="10" dirty="0">
                <a:latin typeface="Carlito"/>
                <a:cs typeface="Carlito"/>
              </a:rPr>
              <a:t>in</a:t>
            </a:r>
            <a:r>
              <a:rPr sz="2750" b="1" spc="210" dirty="0">
                <a:latin typeface="Carlito"/>
                <a:cs typeface="Carlito"/>
              </a:rPr>
              <a:t> </a:t>
            </a:r>
            <a:r>
              <a:rPr sz="2750" b="1" dirty="0">
                <a:latin typeface="Carlito"/>
                <a:cs typeface="Carlito"/>
              </a:rPr>
              <a:t>Pakistan</a:t>
            </a:r>
            <a:endParaRPr sz="2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1935" algn="l"/>
              </a:tabLst>
            </a:pPr>
            <a:r>
              <a:rPr sz="2750" b="1" spc="-5" dirty="0">
                <a:latin typeface="Carlito"/>
                <a:cs typeface="Carlito"/>
              </a:rPr>
              <a:t>Payment </a:t>
            </a:r>
            <a:r>
              <a:rPr sz="2750" b="1" spc="10" dirty="0">
                <a:latin typeface="Carlito"/>
                <a:cs typeface="Carlito"/>
              </a:rPr>
              <a:t>Processing</a:t>
            </a:r>
            <a:r>
              <a:rPr sz="2750" b="1" spc="105" dirty="0">
                <a:latin typeface="Carlito"/>
                <a:cs typeface="Carlito"/>
              </a:rPr>
              <a:t> </a:t>
            </a:r>
            <a:r>
              <a:rPr sz="2750" b="1" dirty="0">
                <a:latin typeface="Carlito"/>
                <a:cs typeface="Carlito"/>
              </a:rPr>
              <a:t>Time</a:t>
            </a:r>
            <a:endParaRPr sz="275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935" algn="l"/>
              </a:tabLst>
            </a:pPr>
            <a:r>
              <a:rPr sz="2750" b="1" spc="5" dirty="0">
                <a:latin typeface="Carlito"/>
                <a:cs typeface="Carlito"/>
              </a:rPr>
              <a:t>SBP Regulations and</a:t>
            </a:r>
            <a:r>
              <a:rPr sz="2750" b="1" spc="180" dirty="0">
                <a:latin typeface="Carlito"/>
                <a:cs typeface="Carlito"/>
              </a:rPr>
              <a:t> </a:t>
            </a:r>
            <a:r>
              <a:rPr sz="2750" b="1" spc="10" dirty="0">
                <a:latin typeface="Carlito"/>
                <a:cs typeface="Carlito"/>
              </a:rPr>
              <a:t>Procedures</a:t>
            </a:r>
            <a:endParaRPr sz="275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7346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65" dirty="0"/>
              <a:t>Payment </a:t>
            </a:r>
            <a:r>
              <a:rPr sz="4400" spc="-300" dirty="0"/>
              <a:t>Processing</a:t>
            </a:r>
            <a:r>
              <a:rPr sz="4400" spc="-490" dirty="0"/>
              <a:t> </a:t>
            </a:r>
            <a:r>
              <a:rPr sz="4400" spc="-235" dirty="0"/>
              <a:t>Time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44677" y="2543845"/>
            <a:ext cx="8772080" cy="315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57346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65" dirty="0"/>
              <a:t>Payment </a:t>
            </a:r>
            <a:r>
              <a:rPr sz="4400" spc="-300" dirty="0"/>
              <a:t>Processing</a:t>
            </a:r>
            <a:r>
              <a:rPr sz="4400" spc="-490" dirty="0"/>
              <a:t> </a:t>
            </a:r>
            <a:r>
              <a:rPr sz="4400" spc="-235" dirty="0"/>
              <a:t>Time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33650" y="1828800"/>
            <a:ext cx="7491349" cy="294734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142875" rIns="0" bIns="0" rtlCol="0">
            <a:spAutoFit/>
          </a:bodyPr>
          <a:lstStyle/>
          <a:p>
            <a:pPr marL="211454" marR="219075" indent="1905" algn="ctr">
              <a:lnSpc>
                <a:spcPct val="91700"/>
              </a:lnSpc>
              <a:spcBef>
                <a:spcPts val="1125"/>
              </a:spcBef>
            </a:pPr>
            <a:r>
              <a:rPr sz="3300" spc="-30" dirty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3300" spc="-15" dirty="0">
                <a:solidFill>
                  <a:srgbClr val="FFFFFF"/>
                </a:solidFill>
                <a:latin typeface="Carlito"/>
                <a:cs typeface="Carlito"/>
              </a:rPr>
              <a:t>payments </a:t>
            </a:r>
            <a:r>
              <a:rPr sz="3300" spc="-4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made </a:t>
            </a:r>
            <a:r>
              <a:rPr sz="3300" spc="1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sellers’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accounts </a:t>
            </a:r>
            <a:r>
              <a:rPr sz="3300" spc="-5" dirty="0">
                <a:solidFill>
                  <a:srgbClr val="FFFFFF"/>
                </a:solidFill>
                <a:latin typeface="Carlito"/>
                <a:cs typeface="Carlito"/>
              </a:rPr>
              <a:t>every </a:t>
            </a:r>
            <a:r>
              <a:rPr sz="3300" spc="-15" dirty="0">
                <a:solidFill>
                  <a:srgbClr val="FFFFFF"/>
                </a:solidFill>
                <a:latin typeface="Carlito"/>
                <a:cs typeface="Carlito"/>
              </a:rPr>
              <a:t>14 </a:t>
            </a:r>
            <a:r>
              <a:rPr sz="3300" spc="-25" dirty="0">
                <a:solidFill>
                  <a:srgbClr val="FFFFFF"/>
                </a:solidFill>
                <a:latin typeface="Carlito"/>
                <a:cs typeface="Carlito"/>
              </a:rPr>
              <a:t>days  </a:t>
            </a:r>
            <a:r>
              <a:rPr sz="33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either </a:t>
            </a:r>
            <a:r>
              <a:rPr sz="3300" spc="-5" dirty="0">
                <a:solidFill>
                  <a:srgbClr val="FFFFFF"/>
                </a:solidFill>
                <a:latin typeface="Carlito"/>
                <a:cs typeface="Carlito"/>
              </a:rPr>
              <a:t>initiating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payment </a:t>
            </a:r>
            <a:r>
              <a:rPr sz="3300" spc="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3300" spc="-25" dirty="0">
                <a:solidFill>
                  <a:srgbClr val="FFFFFF"/>
                </a:solidFill>
                <a:latin typeface="Carlito"/>
                <a:cs typeface="Carlito"/>
              </a:rPr>
              <a:t>your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bank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account, if </a:t>
            </a:r>
            <a:r>
              <a:rPr sz="3300" spc="-30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3300" spc="-25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positive </a:t>
            </a:r>
            <a:r>
              <a:rPr sz="3300" spc="-5" dirty="0">
                <a:solidFill>
                  <a:srgbClr val="FFFFFF"/>
                </a:solidFill>
                <a:latin typeface="Carlito"/>
                <a:cs typeface="Carlito"/>
              </a:rPr>
              <a:t>seller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account,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3300" spc="-15" dirty="0">
                <a:solidFill>
                  <a:srgbClr val="FFFFFF"/>
                </a:solidFill>
                <a:latin typeface="Carlito"/>
                <a:cs typeface="Carlito"/>
              </a:rPr>
              <a:t>charging </a:t>
            </a:r>
            <a:r>
              <a:rPr sz="3300" spc="-25" dirty="0">
                <a:solidFill>
                  <a:srgbClr val="FFFFFF"/>
                </a:solidFill>
                <a:latin typeface="Carlito"/>
                <a:cs typeface="Carlito"/>
              </a:rPr>
              <a:t>your </a:t>
            </a:r>
            <a:r>
              <a:rPr sz="3300" spc="-20" dirty="0">
                <a:solidFill>
                  <a:srgbClr val="FFFFFF"/>
                </a:solidFill>
                <a:latin typeface="Carlito"/>
                <a:cs typeface="Carlito"/>
              </a:rPr>
              <a:t>credit card,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3300" spc="-30" dirty="0">
                <a:solidFill>
                  <a:srgbClr val="FFFFFF"/>
                </a:solidFill>
                <a:latin typeface="Carlito"/>
                <a:cs typeface="Carlito"/>
              </a:rPr>
              <a:t>your  </a:t>
            </a:r>
            <a:r>
              <a:rPr sz="3300" dirty="0">
                <a:solidFill>
                  <a:srgbClr val="FFFFFF"/>
                </a:solidFill>
                <a:latin typeface="Carlito"/>
                <a:cs typeface="Carlito"/>
              </a:rPr>
              <a:t>account is</a:t>
            </a:r>
            <a:r>
              <a:rPr sz="33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300" spc="-10" dirty="0">
                <a:solidFill>
                  <a:srgbClr val="FFFFFF"/>
                </a:solidFill>
                <a:latin typeface="Carlito"/>
                <a:cs typeface="Carlito"/>
              </a:rPr>
              <a:t>negative</a:t>
            </a:r>
            <a:endParaRPr sz="33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7863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45" dirty="0"/>
              <a:t>Standard </a:t>
            </a:r>
            <a:r>
              <a:rPr sz="4400" spc="-265" dirty="0"/>
              <a:t>Payment </a:t>
            </a:r>
            <a:r>
              <a:rPr sz="4400" spc="-300" dirty="0"/>
              <a:t>Processing</a:t>
            </a:r>
            <a:r>
              <a:rPr sz="4400" spc="-490" dirty="0"/>
              <a:t> </a:t>
            </a:r>
            <a:r>
              <a:rPr sz="4400" spc="-55" dirty="0"/>
              <a:t>time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23925" y="1695450"/>
            <a:ext cx="1819275" cy="104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962333" y="1943158"/>
            <a:ext cx="895985" cy="581660"/>
            <a:chOff x="2962333" y="1943158"/>
            <a:chExt cx="895985" cy="581660"/>
          </a:xfrm>
        </p:grpSpPr>
        <p:sp>
          <p:nvSpPr>
            <p:cNvPr id="5" name="object 5"/>
            <p:cNvSpPr/>
            <p:nvPr/>
          </p:nvSpPr>
          <p:spPr>
            <a:xfrm>
              <a:off x="2967100" y="1947925"/>
              <a:ext cx="885825" cy="571500"/>
            </a:xfrm>
            <a:custGeom>
              <a:avLst/>
              <a:gdLst/>
              <a:ahLst/>
              <a:cxnLst/>
              <a:rect l="l" t="t" r="r" b="b"/>
              <a:pathLst>
                <a:path w="885825" h="571500">
                  <a:moveTo>
                    <a:pt x="600075" y="0"/>
                  </a:moveTo>
                  <a:lnTo>
                    <a:pt x="600075" y="142875"/>
                  </a:lnTo>
                  <a:lnTo>
                    <a:pt x="0" y="142875"/>
                  </a:lnTo>
                  <a:lnTo>
                    <a:pt x="0" y="428498"/>
                  </a:lnTo>
                  <a:lnTo>
                    <a:pt x="600075" y="428498"/>
                  </a:lnTo>
                  <a:lnTo>
                    <a:pt x="600075" y="571500"/>
                  </a:lnTo>
                  <a:lnTo>
                    <a:pt x="885825" y="285750"/>
                  </a:lnTo>
                  <a:lnTo>
                    <a:pt x="6000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7100" y="1947925"/>
              <a:ext cx="885825" cy="571500"/>
            </a:xfrm>
            <a:custGeom>
              <a:avLst/>
              <a:gdLst/>
              <a:ahLst/>
              <a:cxnLst/>
              <a:rect l="l" t="t" r="r" b="b"/>
              <a:pathLst>
                <a:path w="885825" h="571500">
                  <a:moveTo>
                    <a:pt x="0" y="142875"/>
                  </a:moveTo>
                  <a:lnTo>
                    <a:pt x="600075" y="142875"/>
                  </a:lnTo>
                  <a:lnTo>
                    <a:pt x="600075" y="0"/>
                  </a:lnTo>
                  <a:lnTo>
                    <a:pt x="885825" y="285750"/>
                  </a:lnTo>
                  <a:lnTo>
                    <a:pt x="600075" y="571500"/>
                  </a:lnTo>
                  <a:lnTo>
                    <a:pt x="600075" y="428498"/>
                  </a:lnTo>
                  <a:lnTo>
                    <a:pt x="0" y="428498"/>
                  </a:lnTo>
                  <a:lnTo>
                    <a:pt x="0" y="142875"/>
                  </a:lnTo>
                  <a:close/>
                </a:path>
              </a:pathLst>
            </a:custGeom>
            <a:ln w="953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267575" y="1685925"/>
            <a:ext cx="1990725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134158" y="1971733"/>
            <a:ext cx="895985" cy="591185"/>
            <a:chOff x="6134158" y="1971733"/>
            <a:chExt cx="895985" cy="591185"/>
          </a:xfrm>
        </p:grpSpPr>
        <p:sp>
          <p:nvSpPr>
            <p:cNvPr id="9" name="object 9"/>
            <p:cNvSpPr/>
            <p:nvPr/>
          </p:nvSpPr>
          <p:spPr>
            <a:xfrm>
              <a:off x="6138926" y="1976500"/>
              <a:ext cx="885825" cy="581025"/>
            </a:xfrm>
            <a:custGeom>
              <a:avLst/>
              <a:gdLst/>
              <a:ahLst/>
              <a:cxnLst/>
              <a:rect l="l" t="t" r="r" b="b"/>
              <a:pathLst>
                <a:path w="885825" h="581025">
                  <a:moveTo>
                    <a:pt x="595249" y="0"/>
                  </a:moveTo>
                  <a:lnTo>
                    <a:pt x="595249" y="145161"/>
                  </a:lnTo>
                  <a:lnTo>
                    <a:pt x="0" y="145161"/>
                  </a:lnTo>
                  <a:lnTo>
                    <a:pt x="0" y="435737"/>
                  </a:lnTo>
                  <a:lnTo>
                    <a:pt x="595249" y="435737"/>
                  </a:lnTo>
                  <a:lnTo>
                    <a:pt x="595249" y="581025"/>
                  </a:lnTo>
                  <a:lnTo>
                    <a:pt x="885825" y="290449"/>
                  </a:lnTo>
                  <a:lnTo>
                    <a:pt x="5952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8926" y="1976500"/>
              <a:ext cx="885825" cy="581025"/>
            </a:xfrm>
            <a:custGeom>
              <a:avLst/>
              <a:gdLst/>
              <a:ahLst/>
              <a:cxnLst/>
              <a:rect l="l" t="t" r="r" b="b"/>
              <a:pathLst>
                <a:path w="885825" h="581025">
                  <a:moveTo>
                    <a:pt x="0" y="145161"/>
                  </a:moveTo>
                  <a:lnTo>
                    <a:pt x="595249" y="145161"/>
                  </a:lnTo>
                  <a:lnTo>
                    <a:pt x="595249" y="0"/>
                  </a:lnTo>
                  <a:lnTo>
                    <a:pt x="885825" y="290449"/>
                  </a:lnTo>
                  <a:lnTo>
                    <a:pt x="595249" y="581025"/>
                  </a:lnTo>
                  <a:lnTo>
                    <a:pt x="595249" y="435737"/>
                  </a:lnTo>
                  <a:lnTo>
                    <a:pt x="0" y="435737"/>
                  </a:lnTo>
                  <a:lnTo>
                    <a:pt x="0" y="145161"/>
                  </a:lnTo>
                  <a:close/>
                </a:path>
              </a:pathLst>
            </a:custGeom>
            <a:ln w="953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48176" y="1947926"/>
            <a:ext cx="1809750" cy="638175"/>
          </a:xfrm>
          <a:prstGeom prst="rect">
            <a:avLst/>
          </a:prstGeom>
          <a:ln w="9534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170"/>
              </a:spcBef>
            </a:pPr>
            <a:r>
              <a:rPr sz="1800" spc="-15" dirty="0">
                <a:latin typeface="Carlito"/>
                <a:cs typeface="Carlito"/>
              </a:rPr>
              <a:t>Every </a:t>
            </a:r>
            <a:r>
              <a:rPr sz="1800" dirty="0">
                <a:latin typeface="Carlito"/>
                <a:cs typeface="Carlito"/>
              </a:rPr>
              <a:t>2</a:t>
            </a:r>
            <a:r>
              <a:rPr sz="1800" spc="6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Weeks</a:t>
            </a:r>
            <a:endParaRPr sz="1800">
              <a:latin typeface="Carlito"/>
              <a:cs typeface="Carlito"/>
            </a:endParaRPr>
          </a:p>
          <a:p>
            <a:pPr marL="90805">
              <a:lnSpc>
                <a:spcPct val="100000"/>
              </a:lnSpc>
              <a:spcBef>
                <a:spcPts val="15"/>
              </a:spcBef>
            </a:pPr>
            <a:r>
              <a:rPr sz="1800" spc="5" dirty="0">
                <a:latin typeface="Carlito"/>
                <a:cs typeface="Carlito"/>
              </a:rPr>
              <a:t>Time/ </a:t>
            </a:r>
            <a:r>
              <a:rPr sz="1800" spc="-10" dirty="0">
                <a:latin typeface="Carlito"/>
                <a:cs typeface="Carlito"/>
              </a:rPr>
              <a:t>14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10" dirty="0">
                <a:latin typeface="Carlito"/>
                <a:cs typeface="Carlito"/>
              </a:rPr>
              <a:t>Days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50383" y="4333875"/>
            <a:ext cx="2703166" cy="1123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153083" y="4591108"/>
            <a:ext cx="991235" cy="629285"/>
            <a:chOff x="5153083" y="4591108"/>
            <a:chExt cx="991235" cy="629285"/>
          </a:xfrm>
        </p:grpSpPr>
        <p:sp>
          <p:nvSpPr>
            <p:cNvPr id="14" name="object 14"/>
            <p:cNvSpPr/>
            <p:nvPr/>
          </p:nvSpPr>
          <p:spPr>
            <a:xfrm>
              <a:off x="5157851" y="4595876"/>
              <a:ext cx="981075" cy="619125"/>
            </a:xfrm>
            <a:custGeom>
              <a:avLst/>
              <a:gdLst/>
              <a:ahLst/>
              <a:cxnLst/>
              <a:rect l="l" t="t" r="r" b="b"/>
              <a:pathLst>
                <a:path w="981075" h="619125">
                  <a:moveTo>
                    <a:pt x="309499" y="0"/>
                  </a:moveTo>
                  <a:lnTo>
                    <a:pt x="0" y="309499"/>
                  </a:lnTo>
                  <a:lnTo>
                    <a:pt x="309499" y="619125"/>
                  </a:lnTo>
                  <a:lnTo>
                    <a:pt x="309499" y="464312"/>
                  </a:lnTo>
                  <a:lnTo>
                    <a:pt x="981075" y="464312"/>
                  </a:lnTo>
                  <a:lnTo>
                    <a:pt x="981075" y="154686"/>
                  </a:lnTo>
                  <a:lnTo>
                    <a:pt x="309499" y="154686"/>
                  </a:lnTo>
                  <a:lnTo>
                    <a:pt x="3094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57851" y="4595876"/>
              <a:ext cx="981075" cy="619125"/>
            </a:xfrm>
            <a:custGeom>
              <a:avLst/>
              <a:gdLst/>
              <a:ahLst/>
              <a:cxnLst/>
              <a:rect l="l" t="t" r="r" b="b"/>
              <a:pathLst>
                <a:path w="981075" h="619125">
                  <a:moveTo>
                    <a:pt x="0" y="309499"/>
                  </a:moveTo>
                  <a:lnTo>
                    <a:pt x="309499" y="0"/>
                  </a:lnTo>
                  <a:lnTo>
                    <a:pt x="309499" y="154686"/>
                  </a:lnTo>
                  <a:lnTo>
                    <a:pt x="981075" y="154686"/>
                  </a:lnTo>
                  <a:lnTo>
                    <a:pt x="981075" y="464312"/>
                  </a:lnTo>
                  <a:lnTo>
                    <a:pt x="309499" y="464312"/>
                  </a:lnTo>
                  <a:lnTo>
                    <a:pt x="309499" y="619125"/>
                  </a:lnTo>
                  <a:lnTo>
                    <a:pt x="0" y="309499"/>
                  </a:lnTo>
                  <a:close/>
                </a:path>
              </a:pathLst>
            </a:custGeom>
            <a:ln w="953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33600" y="4719701"/>
            <a:ext cx="2567051" cy="304571"/>
          </a:xfrm>
          <a:prstGeom prst="rect">
            <a:avLst/>
          </a:prstGeom>
          <a:ln w="953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15"/>
              </a:spcBef>
            </a:pPr>
            <a:r>
              <a:rPr sz="1800" spc="10" dirty="0">
                <a:latin typeface="Carlito"/>
                <a:cs typeface="Carlito"/>
              </a:rPr>
              <a:t>Seller Bank</a:t>
            </a:r>
            <a:r>
              <a:rPr sz="1800" spc="-21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Account</a:t>
            </a:r>
            <a:endParaRPr sz="18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153458" y="3152833"/>
            <a:ext cx="600710" cy="924560"/>
            <a:chOff x="8153458" y="3152833"/>
            <a:chExt cx="600710" cy="924560"/>
          </a:xfrm>
        </p:grpSpPr>
        <p:sp>
          <p:nvSpPr>
            <p:cNvPr id="18" name="object 18"/>
            <p:cNvSpPr/>
            <p:nvPr/>
          </p:nvSpPr>
          <p:spPr>
            <a:xfrm>
              <a:off x="8158226" y="3157600"/>
              <a:ext cx="590550" cy="914400"/>
            </a:xfrm>
            <a:custGeom>
              <a:avLst/>
              <a:gdLst/>
              <a:ahLst/>
              <a:cxnLst/>
              <a:rect l="l" t="t" r="r" b="b"/>
              <a:pathLst>
                <a:path w="590550" h="914400">
                  <a:moveTo>
                    <a:pt x="442849" y="0"/>
                  </a:moveTo>
                  <a:lnTo>
                    <a:pt x="147574" y="0"/>
                  </a:lnTo>
                  <a:lnTo>
                    <a:pt x="147574" y="619125"/>
                  </a:lnTo>
                  <a:lnTo>
                    <a:pt x="0" y="619125"/>
                  </a:lnTo>
                  <a:lnTo>
                    <a:pt x="295275" y="914400"/>
                  </a:lnTo>
                  <a:lnTo>
                    <a:pt x="590550" y="619125"/>
                  </a:lnTo>
                  <a:lnTo>
                    <a:pt x="442849" y="619125"/>
                  </a:lnTo>
                  <a:lnTo>
                    <a:pt x="4428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58226" y="3157600"/>
              <a:ext cx="590550" cy="914400"/>
            </a:xfrm>
            <a:custGeom>
              <a:avLst/>
              <a:gdLst/>
              <a:ahLst/>
              <a:cxnLst/>
              <a:rect l="l" t="t" r="r" b="b"/>
              <a:pathLst>
                <a:path w="590550" h="914400">
                  <a:moveTo>
                    <a:pt x="0" y="619125"/>
                  </a:moveTo>
                  <a:lnTo>
                    <a:pt x="147574" y="619125"/>
                  </a:lnTo>
                  <a:lnTo>
                    <a:pt x="147574" y="0"/>
                  </a:lnTo>
                  <a:lnTo>
                    <a:pt x="442849" y="0"/>
                  </a:lnTo>
                  <a:lnTo>
                    <a:pt x="442849" y="619125"/>
                  </a:lnTo>
                  <a:lnTo>
                    <a:pt x="590550" y="619125"/>
                  </a:lnTo>
                  <a:lnTo>
                    <a:pt x="295275" y="914400"/>
                  </a:lnTo>
                  <a:lnTo>
                    <a:pt x="0" y="619125"/>
                  </a:lnTo>
                  <a:close/>
                </a:path>
              </a:pathLst>
            </a:custGeom>
            <a:ln w="953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6410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65" dirty="0"/>
              <a:t>Payment</a:t>
            </a:r>
            <a:r>
              <a:rPr sz="4400" spc="-400" dirty="0"/>
              <a:t> </a:t>
            </a:r>
            <a:r>
              <a:rPr sz="4400" spc="-200" dirty="0"/>
              <a:t>Report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38300" y="1466850"/>
            <a:ext cx="8915400" cy="499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6410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65" dirty="0"/>
              <a:t>Payment</a:t>
            </a:r>
            <a:r>
              <a:rPr sz="4400" spc="-400" dirty="0"/>
              <a:t> </a:t>
            </a:r>
            <a:r>
              <a:rPr sz="4400" spc="-200" dirty="0"/>
              <a:t>Report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04950" y="1647825"/>
            <a:ext cx="8477250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3151" y="3042538"/>
            <a:ext cx="6127115" cy="17716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365885" marR="5080" indent="-1353820">
              <a:lnSpc>
                <a:spcPts val="6540"/>
              </a:lnSpc>
              <a:spcBef>
                <a:spcPts val="875"/>
              </a:spcBef>
            </a:pPr>
            <a:r>
              <a:rPr spc="-994" dirty="0"/>
              <a:t>SBP </a:t>
            </a:r>
            <a:r>
              <a:rPr spc="-370" dirty="0"/>
              <a:t>Regulations </a:t>
            </a:r>
            <a:r>
              <a:rPr spc="-305" dirty="0"/>
              <a:t>and  </a:t>
            </a:r>
            <a:r>
              <a:rPr spc="-385" dirty="0"/>
              <a:t>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798258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29" dirty="0"/>
              <a:t>Exports </a:t>
            </a:r>
            <a:r>
              <a:rPr sz="4400" spc="-160" dirty="0"/>
              <a:t>Documentation</a:t>
            </a:r>
            <a:r>
              <a:rPr sz="4400" spc="-465" dirty="0"/>
              <a:t> </a:t>
            </a:r>
            <a:r>
              <a:rPr sz="4400" spc="-260" dirty="0"/>
              <a:t>Procedures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42962" y="2386076"/>
            <a:ext cx="2029460" cy="1219200"/>
          </a:xfrm>
          <a:custGeom>
            <a:avLst/>
            <a:gdLst/>
            <a:ahLst/>
            <a:cxnLst/>
            <a:rect l="l" t="t" r="r" b="b"/>
            <a:pathLst>
              <a:path w="2029460" h="1219200">
                <a:moveTo>
                  <a:pt x="1906968" y="0"/>
                </a:moveTo>
                <a:lnTo>
                  <a:pt x="121919" y="0"/>
                </a:lnTo>
                <a:lnTo>
                  <a:pt x="74462" y="9566"/>
                </a:lnTo>
                <a:lnTo>
                  <a:pt x="35709" y="35671"/>
                </a:lnTo>
                <a:lnTo>
                  <a:pt x="9580" y="74420"/>
                </a:lnTo>
                <a:lnTo>
                  <a:pt x="0" y="121920"/>
                </a:lnTo>
                <a:lnTo>
                  <a:pt x="0" y="1097152"/>
                </a:lnTo>
                <a:lnTo>
                  <a:pt x="9580" y="1144672"/>
                </a:lnTo>
                <a:lnTo>
                  <a:pt x="35709" y="1183465"/>
                </a:lnTo>
                <a:lnTo>
                  <a:pt x="74462" y="1209613"/>
                </a:lnTo>
                <a:lnTo>
                  <a:pt x="121919" y="1219200"/>
                </a:lnTo>
                <a:lnTo>
                  <a:pt x="1906968" y="1219200"/>
                </a:lnTo>
                <a:lnTo>
                  <a:pt x="1954414" y="1209613"/>
                </a:lnTo>
                <a:lnTo>
                  <a:pt x="1993169" y="1183465"/>
                </a:lnTo>
                <a:lnTo>
                  <a:pt x="2019303" y="1144672"/>
                </a:lnTo>
                <a:lnTo>
                  <a:pt x="2028888" y="1097152"/>
                </a:lnTo>
                <a:lnTo>
                  <a:pt x="2028888" y="121920"/>
                </a:lnTo>
                <a:lnTo>
                  <a:pt x="2019303" y="74420"/>
                </a:lnTo>
                <a:lnTo>
                  <a:pt x="1993169" y="35671"/>
                </a:lnTo>
                <a:lnTo>
                  <a:pt x="1954414" y="9566"/>
                </a:lnTo>
                <a:lnTo>
                  <a:pt x="190696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5987" y="2681287"/>
            <a:ext cx="1863725" cy="5829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algn="ctr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Exporters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Pakistan (Govt. 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Notification No. I(6)-ECS/48 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dated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July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1,</a:t>
            </a:r>
            <a:r>
              <a:rPr sz="125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Carlito"/>
                <a:cs typeface="Carlito"/>
              </a:rPr>
              <a:t>1948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8475" y="27432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375" y="0"/>
                </a:moveTo>
                <a:lnTo>
                  <a:pt x="214375" y="99060"/>
                </a:lnTo>
                <a:lnTo>
                  <a:pt x="0" y="99060"/>
                </a:lnTo>
                <a:lnTo>
                  <a:pt x="0" y="396239"/>
                </a:lnTo>
                <a:lnTo>
                  <a:pt x="214375" y="396239"/>
                </a:lnTo>
                <a:lnTo>
                  <a:pt x="214375" y="495300"/>
                </a:lnTo>
                <a:lnTo>
                  <a:pt x="428625" y="247650"/>
                </a:lnTo>
                <a:lnTo>
                  <a:pt x="2143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1951" y="2386076"/>
            <a:ext cx="2028825" cy="1219200"/>
          </a:xfrm>
          <a:custGeom>
            <a:avLst/>
            <a:gdLst/>
            <a:ahLst/>
            <a:cxnLst/>
            <a:rect l="l" t="t" r="r" b="b"/>
            <a:pathLst>
              <a:path w="2028825" h="1219200">
                <a:moveTo>
                  <a:pt x="1906777" y="0"/>
                </a:moveTo>
                <a:lnTo>
                  <a:pt x="121920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152"/>
                </a:lnTo>
                <a:lnTo>
                  <a:pt x="9566" y="1144672"/>
                </a:lnTo>
                <a:lnTo>
                  <a:pt x="35671" y="1183465"/>
                </a:lnTo>
                <a:lnTo>
                  <a:pt x="74420" y="1209613"/>
                </a:lnTo>
                <a:lnTo>
                  <a:pt x="121920" y="1219200"/>
                </a:lnTo>
                <a:lnTo>
                  <a:pt x="1906777" y="1219200"/>
                </a:lnTo>
                <a:lnTo>
                  <a:pt x="1954297" y="1209613"/>
                </a:lnTo>
                <a:lnTo>
                  <a:pt x="1993090" y="1183465"/>
                </a:lnTo>
                <a:lnTo>
                  <a:pt x="2019238" y="1144672"/>
                </a:lnTo>
                <a:lnTo>
                  <a:pt x="2028825" y="1097152"/>
                </a:lnTo>
                <a:lnTo>
                  <a:pt x="2028825" y="121920"/>
                </a:lnTo>
                <a:lnTo>
                  <a:pt x="2019238" y="74420"/>
                </a:lnTo>
                <a:lnTo>
                  <a:pt x="1993090" y="35671"/>
                </a:lnTo>
                <a:lnTo>
                  <a:pt x="1954297" y="9566"/>
                </a:lnTo>
                <a:lnTo>
                  <a:pt x="19067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6753" y="2432303"/>
            <a:ext cx="1856739" cy="7562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29"/>
              </a:spcBef>
            </a:pP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E-commerce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Module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250" spc="-20" dirty="0">
                <a:solidFill>
                  <a:srgbClr val="FFFFFF"/>
                </a:solidFill>
                <a:latin typeface="Carlito"/>
                <a:cs typeface="Carlito"/>
              </a:rPr>
              <a:t>WeBOC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will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issue</a:t>
            </a:r>
            <a:endParaRPr sz="1250">
              <a:latin typeface="Carlito"/>
              <a:cs typeface="Carlito"/>
            </a:endParaRPr>
          </a:p>
          <a:p>
            <a:pPr marL="79375" indent="-66675">
              <a:lnSpc>
                <a:spcPts val="1095"/>
              </a:lnSpc>
              <a:spcBef>
                <a:spcPts val="565"/>
              </a:spcBef>
              <a:buSzPct val="89473"/>
              <a:buChar char="•"/>
              <a:tabLst>
                <a:tab pos="79375" algn="l"/>
              </a:tabLst>
            </a:pPr>
            <a:r>
              <a:rPr sz="950" spc="35" dirty="0">
                <a:solidFill>
                  <a:srgbClr val="FFFFFF"/>
                </a:solidFill>
                <a:latin typeface="Carlito"/>
                <a:cs typeface="Carlito"/>
              </a:rPr>
              <a:t>Filled</a:t>
            </a:r>
            <a:r>
              <a:rPr sz="95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95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rlito"/>
                <a:cs typeface="Carlito"/>
              </a:rPr>
              <a:t>Courier</a:t>
            </a:r>
            <a:r>
              <a:rPr sz="95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r>
              <a:rPr sz="95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25" dirty="0">
                <a:solidFill>
                  <a:srgbClr val="FFFFFF"/>
                </a:solidFill>
                <a:latin typeface="Carlito"/>
                <a:cs typeface="Carlito"/>
              </a:rPr>
              <a:t>behalf</a:t>
            </a:r>
            <a:r>
              <a:rPr sz="95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950">
              <a:latin typeface="Carlito"/>
              <a:cs typeface="Carlito"/>
            </a:endParaRPr>
          </a:p>
          <a:p>
            <a:pPr marL="69850">
              <a:lnSpc>
                <a:spcPts val="1095"/>
              </a:lnSpc>
            </a:pPr>
            <a:r>
              <a:rPr sz="950" spc="5" dirty="0">
                <a:solidFill>
                  <a:srgbClr val="FFFFFF"/>
                </a:solidFill>
                <a:latin typeface="Carlito"/>
                <a:cs typeface="Carlito"/>
              </a:rPr>
              <a:t>exporter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27432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375" y="0"/>
                </a:moveTo>
                <a:lnTo>
                  <a:pt x="214375" y="99060"/>
                </a:lnTo>
                <a:lnTo>
                  <a:pt x="0" y="99060"/>
                </a:lnTo>
                <a:lnTo>
                  <a:pt x="0" y="396239"/>
                </a:lnTo>
                <a:lnTo>
                  <a:pt x="214375" y="396239"/>
                </a:lnTo>
                <a:lnTo>
                  <a:pt x="214375" y="495300"/>
                </a:lnTo>
                <a:lnTo>
                  <a:pt x="428625" y="247650"/>
                </a:lnTo>
                <a:lnTo>
                  <a:pt x="2143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0876" y="2386076"/>
            <a:ext cx="2028825" cy="1219200"/>
          </a:xfrm>
          <a:custGeom>
            <a:avLst/>
            <a:gdLst/>
            <a:ahLst/>
            <a:cxnLst/>
            <a:rect l="l" t="t" r="r" b="b"/>
            <a:pathLst>
              <a:path w="2028825" h="1219200">
                <a:moveTo>
                  <a:pt x="1906904" y="0"/>
                </a:moveTo>
                <a:lnTo>
                  <a:pt x="121920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152"/>
                </a:lnTo>
                <a:lnTo>
                  <a:pt x="9566" y="1144672"/>
                </a:lnTo>
                <a:lnTo>
                  <a:pt x="35671" y="1183465"/>
                </a:lnTo>
                <a:lnTo>
                  <a:pt x="74420" y="1209613"/>
                </a:lnTo>
                <a:lnTo>
                  <a:pt x="121920" y="1219200"/>
                </a:lnTo>
                <a:lnTo>
                  <a:pt x="1906904" y="1219200"/>
                </a:lnTo>
                <a:lnTo>
                  <a:pt x="1954351" y="1209613"/>
                </a:lnTo>
                <a:lnTo>
                  <a:pt x="1993106" y="1183465"/>
                </a:lnTo>
                <a:lnTo>
                  <a:pt x="2019240" y="1144672"/>
                </a:lnTo>
                <a:lnTo>
                  <a:pt x="2028825" y="1097152"/>
                </a:lnTo>
                <a:lnTo>
                  <a:pt x="2028825" y="121920"/>
                </a:lnTo>
                <a:lnTo>
                  <a:pt x="2019240" y="74420"/>
                </a:lnTo>
                <a:lnTo>
                  <a:pt x="1993106" y="35671"/>
                </a:lnTo>
                <a:lnTo>
                  <a:pt x="1954351" y="9566"/>
                </a:lnTo>
                <a:lnTo>
                  <a:pt x="19069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7583" y="2432303"/>
            <a:ext cx="1775460" cy="1080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78435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Seller/Exporter Request 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ADs(Bank)</a:t>
            </a:r>
            <a:endParaRPr sz="1250">
              <a:latin typeface="Carlito"/>
              <a:cs typeface="Carlito"/>
            </a:endParaRPr>
          </a:p>
          <a:p>
            <a:pPr marL="79375" indent="-66675">
              <a:lnSpc>
                <a:spcPct val="100000"/>
              </a:lnSpc>
              <a:spcBef>
                <a:spcPts val="565"/>
              </a:spcBef>
              <a:buSzPct val="89473"/>
              <a:buChar char="•"/>
              <a:tabLst>
                <a:tab pos="79375" algn="l"/>
              </a:tabLst>
            </a:pP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Receipt </a:t>
            </a: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95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Request</a:t>
            </a:r>
            <a:endParaRPr sz="950">
              <a:latin typeface="Carlito"/>
              <a:cs typeface="Carlito"/>
            </a:endParaRPr>
          </a:p>
          <a:p>
            <a:pPr marL="79375" indent="-66675">
              <a:lnSpc>
                <a:spcPct val="100000"/>
              </a:lnSpc>
              <a:spcBef>
                <a:spcPts val="135"/>
              </a:spcBef>
              <a:buSzPct val="89473"/>
              <a:buChar char="•"/>
              <a:tabLst>
                <a:tab pos="79375" algn="l"/>
              </a:tabLst>
            </a:pP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Annexure </a:t>
            </a: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95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rlito"/>
                <a:cs typeface="Carlito"/>
              </a:rPr>
              <a:t>undertaking</a:t>
            </a:r>
            <a:endParaRPr sz="950">
              <a:latin typeface="Carlito"/>
              <a:cs typeface="Carlito"/>
            </a:endParaRPr>
          </a:p>
          <a:p>
            <a:pPr marL="69850" marR="5080" indent="-57150">
              <a:lnSpc>
                <a:spcPts val="1050"/>
              </a:lnSpc>
              <a:spcBef>
                <a:spcPts val="245"/>
              </a:spcBef>
              <a:buSzPct val="89473"/>
              <a:buChar char="•"/>
              <a:tabLst>
                <a:tab pos="79375" algn="l"/>
              </a:tabLst>
            </a:pP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Register </a:t>
            </a:r>
            <a:r>
              <a:rPr sz="950" spc="5" dirty="0">
                <a:solidFill>
                  <a:srgbClr val="FFFFFF"/>
                </a:solidFill>
                <a:latin typeface="Carlito"/>
                <a:cs typeface="Carlito"/>
              </a:rPr>
              <a:t>Exporter </a:t>
            </a:r>
            <a:r>
              <a:rPr sz="950" spc="4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E-commerce  </a:t>
            </a: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WeBOC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96325" y="27432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375" y="0"/>
                </a:moveTo>
                <a:lnTo>
                  <a:pt x="214375" y="99060"/>
                </a:lnTo>
                <a:lnTo>
                  <a:pt x="0" y="99060"/>
                </a:lnTo>
                <a:lnTo>
                  <a:pt x="0" y="396239"/>
                </a:lnTo>
                <a:lnTo>
                  <a:pt x="214375" y="396239"/>
                </a:lnTo>
                <a:lnTo>
                  <a:pt x="214375" y="495300"/>
                </a:lnTo>
                <a:lnTo>
                  <a:pt x="428625" y="247650"/>
                </a:lnTo>
                <a:lnTo>
                  <a:pt x="2143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29801" y="2386076"/>
            <a:ext cx="2028825" cy="1219200"/>
          </a:xfrm>
          <a:custGeom>
            <a:avLst/>
            <a:gdLst/>
            <a:ahLst/>
            <a:cxnLst/>
            <a:rect l="l" t="t" r="r" b="b"/>
            <a:pathLst>
              <a:path w="2028825" h="1219200">
                <a:moveTo>
                  <a:pt x="1906777" y="0"/>
                </a:moveTo>
                <a:lnTo>
                  <a:pt x="121920" y="0"/>
                </a:lnTo>
                <a:lnTo>
                  <a:pt x="74420" y="9566"/>
                </a:lnTo>
                <a:lnTo>
                  <a:pt x="35671" y="35671"/>
                </a:lnTo>
                <a:lnTo>
                  <a:pt x="9566" y="74420"/>
                </a:lnTo>
                <a:lnTo>
                  <a:pt x="0" y="121920"/>
                </a:lnTo>
                <a:lnTo>
                  <a:pt x="0" y="1097152"/>
                </a:lnTo>
                <a:lnTo>
                  <a:pt x="9566" y="1144672"/>
                </a:lnTo>
                <a:lnTo>
                  <a:pt x="35671" y="1183465"/>
                </a:lnTo>
                <a:lnTo>
                  <a:pt x="74420" y="1209613"/>
                </a:lnTo>
                <a:lnTo>
                  <a:pt x="121920" y="1219200"/>
                </a:lnTo>
                <a:lnTo>
                  <a:pt x="1906777" y="1219200"/>
                </a:lnTo>
                <a:lnTo>
                  <a:pt x="1954297" y="1209613"/>
                </a:lnTo>
                <a:lnTo>
                  <a:pt x="1993090" y="1183465"/>
                </a:lnTo>
                <a:lnTo>
                  <a:pt x="2019238" y="1144672"/>
                </a:lnTo>
                <a:lnTo>
                  <a:pt x="2028825" y="1097152"/>
                </a:lnTo>
                <a:lnTo>
                  <a:pt x="2028825" y="121920"/>
                </a:lnTo>
                <a:lnTo>
                  <a:pt x="2019238" y="74420"/>
                </a:lnTo>
                <a:lnTo>
                  <a:pt x="1993090" y="35671"/>
                </a:lnTo>
                <a:lnTo>
                  <a:pt x="1954297" y="9566"/>
                </a:lnTo>
                <a:lnTo>
                  <a:pt x="190677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65691" y="2590482"/>
            <a:ext cx="1756410" cy="7734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indent="-2540" algn="ctr">
              <a:lnSpc>
                <a:spcPct val="96800"/>
              </a:lnSpc>
              <a:spcBef>
                <a:spcPts val="175"/>
              </a:spcBef>
            </a:pP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Exporter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shall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submit 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consignments with 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details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courier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of their  choice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086975" y="3771900"/>
            <a:ext cx="504825" cy="428625"/>
          </a:xfrm>
          <a:custGeom>
            <a:avLst/>
            <a:gdLst/>
            <a:ahLst/>
            <a:cxnLst/>
            <a:rect l="l" t="t" r="r" b="b"/>
            <a:pathLst>
              <a:path w="504825" h="428625">
                <a:moveTo>
                  <a:pt x="403859" y="0"/>
                </a:moveTo>
                <a:lnTo>
                  <a:pt x="100965" y="0"/>
                </a:lnTo>
                <a:lnTo>
                  <a:pt x="100965" y="214375"/>
                </a:lnTo>
                <a:lnTo>
                  <a:pt x="0" y="214375"/>
                </a:lnTo>
                <a:lnTo>
                  <a:pt x="252475" y="428625"/>
                </a:lnTo>
                <a:lnTo>
                  <a:pt x="504825" y="214375"/>
                </a:lnTo>
                <a:lnTo>
                  <a:pt x="403859" y="214375"/>
                </a:lnTo>
                <a:lnTo>
                  <a:pt x="403859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29801" y="4414901"/>
            <a:ext cx="2028825" cy="1209675"/>
          </a:xfrm>
          <a:custGeom>
            <a:avLst/>
            <a:gdLst/>
            <a:ahLst/>
            <a:cxnLst/>
            <a:rect l="l" t="t" r="r" b="b"/>
            <a:pathLst>
              <a:path w="2028825" h="1209675">
                <a:moveTo>
                  <a:pt x="1907794" y="0"/>
                </a:moveTo>
                <a:lnTo>
                  <a:pt x="120903" y="0"/>
                </a:lnTo>
                <a:lnTo>
                  <a:pt x="73830" y="9497"/>
                </a:lnTo>
                <a:lnTo>
                  <a:pt x="35401" y="35401"/>
                </a:lnTo>
                <a:lnTo>
                  <a:pt x="9497" y="73830"/>
                </a:lnTo>
                <a:lnTo>
                  <a:pt x="0" y="120904"/>
                </a:lnTo>
                <a:lnTo>
                  <a:pt x="0" y="1088644"/>
                </a:lnTo>
                <a:lnTo>
                  <a:pt x="9497" y="1135727"/>
                </a:lnTo>
                <a:lnTo>
                  <a:pt x="35401" y="1174178"/>
                </a:lnTo>
                <a:lnTo>
                  <a:pt x="73830" y="1200104"/>
                </a:lnTo>
                <a:lnTo>
                  <a:pt x="120903" y="1209611"/>
                </a:lnTo>
                <a:lnTo>
                  <a:pt x="1907794" y="1209611"/>
                </a:lnTo>
                <a:lnTo>
                  <a:pt x="1954887" y="1200104"/>
                </a:lnTo>
                <a:lnTo>
                  <a:pt x="1993360" y="1174178"/>
                </a:lnTo>
                <a:lnTo>
                  <a:pt x="2019307" y="1135727"/>
                </a:lnTo>
                <a:lnTo>
                  <a:pt x="2028825" y="1088644"/>
                </a:lnTo>
                <a:lnTo>
                  <a:pt x="2028825" y="120904"/>
                </a:lnTo>
                <a:lnTo>
                  <a:pt x="2019307" y="73830"/>
                </a:lnTo>
                <a:lnTo>
                  <a:pt x="1993360" y="35401"/>
                </a:lnTo>
                <a:lnTo>
                  <a:pt x="1954887" y="9497"/>
                </a:lnTo>
                <a:lnTo>
                  <a:pt x="19077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408159" y="4455223"/>
            <a:ext cx="1810385" cy="94678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8255">
              <a:lnSpc>
                <a:spcPts val="1430"/>
              </a:lnSpc>
              <a:spcBef>
                <a:spcPts val="229"/>
              </a:spcBef>
            </a:pP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Courier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handling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shipment 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shall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file</a:t>
            </a:r>
            <a:endParaRPr sz="1250">
              <a:latin typeface="Carlito"/>
              <a:cs typeface="Carlito"/>
            </a:endParaRPr>
          </a:p>
          <a:p>
            <a:pPr marL="79375" indent="-67310">
              <a:lnSpc>
                <a:spcPct val="100000"/>
              </a:lnSpc>
              <a:spcBef>
                <a:spcPts val="565"/>
              </a:spcBef>
              <a:buSzPct val="89473"/>
              <a:buChar char="•"/>
              <a:tabLst>
                <a:tab pos="80010" algn="l"/>
              </a:tabLst>
            </a:pPr>
            <a:r>
              <a:rPr sz="950" spc="10" dirty="0">
                <a:solidFill>
                  <a:srgbClr val="FFFFFF"/>
                </a:solidFill>
                <a:latin typeface="Carlito"/>
                <a:cs typeface="Carlito"/>
              </a:rPr>
              <a:t>Goods </a:t>
            </a:r>
            <a:r>
              <a:rPr sz="950" spc="30" dirty="0">
                <a:solidFill>
                  <a:srgbClr val="FFFFFF"/>
                </a:solidFill>
                <a:latin typeface="Carlito"/>
                <a:cs typeface="Carlito"/>
              </a:rPr>
              <a:t>Declaration</a:t>
            </a:r>
            <a:r>
              <a:rPr sz="95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Carlito"/>
                <a:cs typeface="Carlito"/>
              </a:rPr>
              <a:t>form</a:t>
            </a:r>
            <a:endParaRPr sz="950">
              <a:latin typeface="Carlito"/>
              <a:cs typeface="Carlito"/>
            </a:endParaRPr>
          </a:p>
          <a:p>
            <a:pPr marL="79375" indent="-67310">
              <a:lnSpc>
                <a:spcPct val="100000"/>
              </a:lnSpc>
              <a:spcBef>
                <a:spcPts val="140"/>
              </a:spcBef>
              <a:buSzPct val="89473"/>
              <a:buChar char="•"/>
              <a:tabLst>
                <a:tab pos="80010" algn="l"/>
              </a:tabLst>
            </a:pPr>
            <a:r>
              <a:rPr sz="950" spc="25" dirty="0">
                <a:solidFill>
                  <a:srgbClr val="FFFFFF"/>
                </a:solidFill>
                <a:latin typeface="Carlito"/>
                <a:cs typeface="Carlito"/>
              </a:rPr>
              <a:t>House Airway </a:t>
            </a:r>
            <a:r>
              <a:rPr sz="950" spc="40" dirty="0">
                <a:solidFill>
                  <a:srgbClr val="FFFFFF"/>
                </a:solidFill>
                <a:latin typeface="Carlito"/>
                <a:cs typeface="Carlito"/>
              </a:rPr>
              <a:t>Bill</a:t>
            </a:r>
            <a:r>
              <a:rPr sz="95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dirty="0">
                <a:solidFill>
                  <a:srgbClr val="FFFFFF"/>
                </a:solidFill>
                <a:latin typeface="Carlito"/>
                <a:cs typeface="Carlito"/>
              </a:rPr>
              <a:t>Number</a:t>
            </a:r>
            <a:endParaRPr sz="950">
              <a:latin typeface="Carlito"/>
              <a:cs typeface="Carlito"/>
            </a:endParaRPr>
          </a:p>
          <a:p>
            <a:pPr marL="79375" indent="-67310">
              <a:lnSpc>
                <a:spcPct val="100000"/>
              </a:lnSpc>
              <a:spcBef>
                <a:spcPts val="135"/>
              </a:spcBef>
              <a:buSzPct val="89473"/>
              <a:buChar char="•"/>
              <a:tabLst>
                <a:tab pos="80010" algn="l"/>
              </a:tabLst>
            </a:pPr>
            <a:r>
              <a:rPr sz="950" spc="30" dirty="0">
                <a:solidFill>
                  <a:srgbClr val="FFFFFF"/>
                </a:solidFill>
                <a:latin typeface="Carlito"/>
                <a:cs typeface="Carlito"/>
              </a:rPr>
              <a:t>Value </a:t>
            </a:r>
            <a:r>
              <a:rPr sz="950" spc="20" dirty="0">
                <a:solidFill>
                  <a:srgbClr val="FFFFFF"/>
                </a:solidFill>
                <a:latin typeface="Carlito"/>
                <a:cs typeface="Carlito"/>
              </a:rPr>
              <a:t>must </a:t>
            </a:r>
            <a:r>
              <a:rPr sz="950" spc="15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950" dirty="0">
                <a:solidFill>
                  <a:srgbClr val="FFFFFF"/>
                </a:solidFill>
                <a:latin typeface="Carlito"/>
                <a:cs typeface="Carlito"/>
              </a:rPr>
              <a:t>exceed USD</a:t>
            </a:r>
            <a:r>
              <a:rPr sz="95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950" spc="30" dirty="0">
                <a:solidFill>
                  <a:srgbClr val="FFFFFF"/>
                </a:solidFill>
                <a:latin typeface="Carlito"/>
                <a:cs typeface="Carlito"/>
              </a:rPr>
              <a:t>5000</a:t>
            </a:r>
            <a:endParaRPr sz="95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24900" y="47625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375" y="0"/>
                </a:moveTo>
                <a:lnTo>
                  <a:pt x="0" y="247650"/>
                </a:lnTo>
                <a:lnTo>
                  <a:pt x="214375" y="495300"/>
                </a:lnTo>
                <a:lnTo>
                  <a:pt x="214375" y="396239"/>
                </a:lnTo>
                <a:lnTo>
                  <a:pt x="428625" y="396239"/>
                </a:lnTo>
                <a:lnTo>
                  <a:pt x="428625" y="99060"/>
                </a:lnTo>
                <a:lnTo>
                  <a:pt x="214375" y="99060"/>
                </a:lnTo>
                <a:lnTo>
                  <a:pt x="2143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0876" y="4414901"/>
            <a:ext cx="2028825" cy="1209675"/>
          </a:xfrm>
          <a:custGeom>
            <a:avLst/>
            <a:gdLst/>
            <a:ahLst/>
            <a:cxnLst/>
            <a:rect l="l" t="t" r="r" b="b"/>
            <a:pathLst>
              <a:path w="2028825" h="1209675">
                <a:moveTo>
                  <a:pt x="1907794" y="0"/>
                </a:moveTo>
                <a:lnTo>
                  <a:pt x="120903" y="0"/>
                </a:lnTo>
                <a:lnTo>
                  <a:pt x="73830" y="9497"/>
                </a:lnTo>
                <a:lnTo>
                  <a:pt x="35401" y="35401"/>
                </a:lnTo>
                <a:lnTo>
                  <a:pt x="9497" y="73830"/>
                </a:lnTo>
                <a:lnTo>
                  <a:pt x="0" y="120904"/>
                </a:lnTo>
                <a:lnTo>
                  <a:pt x="0" y="1088644"/>
                </a:lnTo>
                <a:lnTo>
                  <a:pt x="9497" y="1135727"/>
                </a:lnTo>
                <a:lnTo>
                  <a:pt x="35401" y="1174178"/>
                </a:lnTo>
                <a:lnTo>
                  <a:pt x="73830" y="1200104"/>
                </a:lnTo>
                <a:lnTo>
                  <a:pt x="120903" y="1209611"/>
                </a:lnTo>
                <a:lnTo>
                  <a:pt x="1907794" y="1209611"/>
                </a:lnTo>
                <a:lnTo>
                  <a:pt x="1954887" y="1200104"/>
                </a:lnTo>
                <a:lnTo>
                  <a:pt x="1993360" y="1174178"/>
                </a:lnTo>
                <a:lnTo>
                  <a:pt x="2019307" y="1135727"/>
                </a:lnTo>
                <a:lnTo>
                  <a:pt x="2028825" y="1088644"/>
                </a:lnTo>
                <a:lnTo>
                  <a:pt x="2028825" y="120904"/>
                </a:lnTo>
                <a:lnTo>
                  <a:pt x="2019307" y="73830"/>
                </a:lnTo>
                <a:lnTo>
                  <a:pt x="1993360" y="35401"/>
                </a:lnTo>
                <a:lnTo>
                  <a:pt x="1954887" y="9497"/>
                </a:lnTo>
                <a:lnTo>
                  <a:pt x="19077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77330" y="4704397"/>
            <a:ext cx="1877695" cy="5829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9050" algn="ctr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sz="1250" spc="-5" dirty="0">
                <a:solidFill>
                  <a:srgbClr val="FFFFFF"/>
                </a:solidFill>
                <a:latin typeface="Carlito"/>
                <a:cs typeface="Carlito"/>
              </a:rPr>
              <a:t>export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value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goods 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exported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Pakistan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1250" spc="-5" dirty="0">
                <a:solidFill>
                  <a:srgbClr val="FFFFFF"/>
                </a:solidFill>
                <a:latin typeface="Carlito"/>
                <a:cs typeface="Carlito"/>
              </a:rPr>
              <a:t>declared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125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Customs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95975" y="47625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249" y="0"/>
                </a:moveTo>
                <a:lnTo>
                  <a:pt x="0" y="247650"/>
                </a:lnTo>
                <a:lnTo>
                  <a:pt x="214249" y="495300"/>
                </a:lnTo>
                <a:lnTo>
                  <a:pt x="214249" y="396239"/>
                </a:lnTo>
                <a:lnTo>
                  <a:pt x="428625" y="396239"/>
                </a:lnTo>
                <a:lnTo>
                  <a:pt x="428625" y="99060"/>
                </a:lnTo>
                <a:lnTo>
                  <a:pt x="214249" y="99060"/>
                </a:lnTo>
                <a:lnTo>
                  <a:pt x="214249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1951" y="4414901"/>
            <a:ext cx="2028825" cy="1209675"/>
          </a:xfrm>
          <a:custGeom>
            <a:avLst/>
            <a:gdLst/>
            <a:ahLst/>
            <a:cxnLst/>
            <a:rect l="l" t="t" r="r" b="b"/>
            <a:pathLst>
              <a:path w="2028825" h="1209675">
                <a:moveTo>
                  <a:pt x="1907794" y="0"/>
                </a:moveTo>
                <a:lnTo>
                  <a:pt x="120903" y="0"/>
                </a:lnTo>
                <a:lnTo>
                  <a:pt x="73830" y="9497"/>
                </a:lnTo>
                <a:lnTo>
                  <a:pt x="35401" y="35401"/>
                </a:lnTo>
                <a:lnTo>
                  <a:pt x="9497" y="73830"/>
                </a:lnTo>
                <a:lnTo>
                  <a:pt x="0" y="120904"/>
                </a:lnTo>
                <a:lnTo>
                  <a:pt x="0" y="1088644"/>
                </a:lnTo>
                <a:lnTo>
                  <a:pt x="9497" y="1135727"/>
                </a:lnTo>
                <a:lnTo>
                  <a:pt x="35401" y="1174178"/>
                </a:lnTo>
                <a:lnTo>
                  <a:pt x="73830" y="1200104"/>
                </a:lnTo>
                <a:lnTo>
                  <a:pt x="120903" y="1209611"/>
                </a:lnTo>
                <a:lnTo>
                  <a:pt x="1907794" y="1209611"/>
                </a:lnTo>
                <a:lnTo>
                  <a:pt x="1954887" y="1200104"/>
                </a:lnTo>
                <a:lnTo>
                  <a:pt x="1993360" y="1174178"/>
                </a:lnTo>
                <a:lnTo>
                  <a:pt x="2019307" y="1135727"/>
                </a:lnTo>
                <a:lnTo>
                  <a:pt x="2028825" y="1088644"/>
                </a:lnTo>
                <a:lnTo>
                  <a:pt x="2028825" y="120904"/>
                </a:lnTo>
                <a:lnTo>
                  <a:pt x="2019307" y="73830"/>
                </a:lnTo>
                <a:lnTo>
                  <a:pt x="1993360" y="35401"/>
                </a:lnTo>
                <a:lnTo>
                  <a:pt x="1954887" y="9497"/>
                </a:lnTo>
                <a:lnTo>
                  <a:pt x="190779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03903" y="4704397"/>
            <a:ext cx="1746885" cy="5829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29"/>
              </a:spcBef>
            </a:pP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Monthly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Reconciliation 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Statement by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exporter </a:t>
            </a:r>
            <a:r>
              <a:rPr sz="1250" spc="2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ADs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7050" y="4762500"/>
            <a:ext cx="428625" cy="495300"/>
          </a:xfrm>
          <a:custGeom>
            <a:avLst/>
            <a:gdLst/>
            <a:ahLst/>
            <a:cxnLst/>
            <a:rect l="l" t="t" r="r" b="b"/>
            <a:pathLst>
              <a:path w="428625" h="495300">
                <a:moveTo>
                  <a:pt x="214249" y="0"/>
                </a:moveTo>
                <a:lnTo>
                  <a:pt x="0" y="247650"/>
                </a:lnTo>
                <a:lnTo>
                  <a:pt x="214249" y="495300"/>
                </a:lnTo>
                <a:lnTo>
                  <a:pt x="214249" y="396239"/>
                </a:lnTo>
                <a:lnTo>
                  <a:pt x="428625" y="396239"/>
                </a:lnTo>
                <a:lnTo>
                  <a:pt x="428625" y="99060"/>
                </a:lnTo>
                <a:lnTo>
                  <a:pt x="214249" y="99060"/>
                </a:lnTo>
                <a:lnTo>
                  <a:pt x="214249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962" y="4414901"/>
            <a:ext cx="2029460" cy="1209675"/>
          </a:xfrm>
          <a:custGeom>
            <a:avLst/>
            <a:gdLst/>
            <a:ahLst/>
            <a:cxnLst/>
            <a:rect l="l" t="t" r="r" b="b"/>
            <a:pathLst>
              <a:path w="2029460" h="1209675">
                <a:moveTo>
                  <a:pt x="1907857" y="0"/>
                </a:moveTo>
                <a:lnTo>
                  <a:pt x="120967" y="0"/>
                </a:lnTo>
                <a:lnTo>
                  <a:pt x="73884" y="9497"/>
                </a:lnTo>
                <a:lnTo>
                  <a:pt x="35432" y="35401"/>
                </a:lnTo>
                <a:lnTo>
                  <a:pt x="9507" y="73830"/>
                </a:lnTo>
                <a:lnTo>
                  <a:pt x="0" y="120904"/>
                </a:lnTo>
                <a:lnTo>
                  <a:pt x="0" y="1088644"/>
                </a:lnTo>
                <a:lnTo>
                  <a:pt x="9507" y="1135727"/>
                </a:lnTo>
                <a:lnTo>
                  <a:pt x="35432" y="1174178"/>
                </a:lnTo>
                <a:lnTo>
                  <a:pt x="73884" y="1200104"/>
                </a:lnTo>
                <a:lnTo>
                  <a:pt x="120967" y="1209611"/>
                </a:lnTo>
                <a:lnTo>
                  <a:pt x="1907857" y="1209611"/>
                </a:lnTo>
                <a:lnTo>
                  <a:pt x="1954950" y="1200104"/>
                </a:lnTo>
                <a:lnTo>
                  <a:pt x="1993423" y="1174178"/>
                </a:lnTo>
                <a:lnTo>
                  <a:pt x="2019371" y="1135727"/>
                </a:lnTo>
                <a:lnTo>
                  <a:pt x="2028888" y="1088644"/>
                </a:lnTo>
                <a:lnTo>
                  <a:pt x="2028888" y="120904"/>
                </a:lnTo>
                <a:lnTo>
                  <a:pt x="2019371" y="73830"/>
                </a:lnTo>
                <a:lnTo>
                  <a:pt x="1993423" y="35401"/>
                </a:lnTo>
                <a:lnTo>
                  <a:pt x="1954950" y="9497"/>
                </a:lnTo>
                <a:lnTo>
                  <a:pt x="190785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44562" y="4704397"/>
            <a:ext cx="1804035" cy="5829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29"/>
              </a:spcBef>
            </a:pP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Export Proceed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Realization  Certificate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(Less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than </a:t>
            </a:r>
            <a:r>
              <a:rPr sz="1250" spc="25" dirty="0">
                <a:solidFill>
                  <a:srgbClr val="FFFFFF"/>
                </a:solidFill>
                <a:latin typeface="Carlito"/>
                <a:cs typeface="Carlito"/>
              </a:rPr>
              <a:t>5% 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pending</a:t>
            </a:r>
            <a:r>
              <a:rPr sz="125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realizations)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95713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459" dirty="0"/>
              <a:t>B2B2C </a:t>
            </a:r>
            <a:r>
              <a:rPr sz="4400" spc="-229" dirty="0"/>
              <a:t>Exports </a:t>
            </a:r>
            <a:r>
              <a:rPr sz="4400" spc="-160" dirty="0"/>
              <a:t>Documentation</a:t>
            </a:r>
            <a:r>
              <a:rPr sz="4400" spc="-365" dirty="0"/>
              <a:t> </a:t>
            </a:r>
            <a:r>
              <a:rPr sz="4400" spc="-260" dirty="0"/>
              <a:t>Procedures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38212" y="1833626"/>
            <a:ext cx="2715260" cy="1628775"/>
          </a:xfrm>
          <a:custGeom>
            <a:avLst/>
            <a:gdLst/>
            <a:ahLst/>
            <a:cxnLst/>
            <a:rect l="l" t="t" r="r" b="b"/>
            <a:pathLst>
              <a:path w="2715260" h="1628775">
                <a:moveTo>
                  <a:pt x="2551747" y="0"/>
                </a:moveTo>
                <a:lnTo>
                  <a:pt x="162877" y="0"/>
                </a:lnTo>
                <a:lnTo>
                  <a:pt x="119578" y="5816"/>
                </a:lnTo>
                <a:lnTo>
                  <a:pt x="80670" y="22229"/>
                </a:lnTo>
                <a:lnTo>
                  <a:pt x="47705" y="47688"/>
                </a:lnTo>
                <a:lnTo>
                  <a:pt x="22237" y="80640"/>
                </a:lnTo>
                <a:lnTo>
                  <a:pt x="5818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8" y="1509124"/>
                </a:lnTo>
                <a:lnTo>
                  <a:pt x="22237" y="1548040"/>
                </a:lnTo>
                <a:lnTo>
                  <a:pt x="47705" y="1581023"/>
                </a:lnTo>
                <a:lnTo>
                  <a:pt x="80670" y="1606512"/>
                </a:lnTo>
                <a:lnTo>
                  <a:pt x="119578" y="1622949"/>
                </a:lnTo>
                <a:lnTo>
                  <a:pt x="162877" y="1628775"/>
                </a:lnTo>
                <a:lnTo>
                  <a:pt x="2551747" y="1628775"/>
                </a:lnTo>
                <a:lnTo>
                  <a:pt x="2595038" y="1622949"/>
                </a:lnTo>
                <a:lnTo>
                  <a:pt x="2633954" y="1606512"/>
                </a:lnTo>
                <a:lnTo>
                  <a:pt x="2666936" y="1581022"/>
                </a:lnTo>
                <a:lnTo>
                  <a:pt x="2692425" y="1548040"/>
                </a:lnTo>
                <a:lnTo>
                  <a:pt x="2708862" y="1509124"/>
                </a:lnTo>
                <a:lnTo>
                  <a:pt x="2714688" y="1465834"/>
                </a:lnTo>
                <a:lnTo>
                  <a:pt x="2714688" y="162813"/>
                </a:lnTo>
                <a:lnTo>
                  <a:pt x="2708862" y="119532"/>
                </a:lnTo>
                <a:lnTo>
                  <a:pt x="2692425" y="80640"/>
                </a:lnTo>
                <a:lnTo>
                  <a:pt x="2666936" y="47688"/>
                </a:lnTo>
                <a:lnTo>
                  <a:pt x="2633954" y="22229"/>
                </a:lnTo>
                <a:lnTo>
                  <a:pt x="2595038" y="5816"/>
                </a:lnTo>
                <a:lnTo>
                  <a:pt x="25517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4582" y="2186241"/>
            <a:ext cx="2371725" cy="884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4445" algn="ctr">
              <a:lnSpc>
                <a:spcPts val="1650"/>
              </a:lnSpc>
              <a:spcBef>
                <a:spcPts val="280"/>
              </a:spcBef>
            </a:pP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AD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will </a:t>
            </a:r>
            <a:r>
              <a:rPr sz="1500" spc="20" dirty="0">
                <a:solidFill>
                  <a:srgbClr val="FFFFFF"/>
                </a:solidFill>
                <a:latin typeface="Carlito"/>
                <a:cs typeface="Carlito"/>
              </a:rPr>
              <a:t>obtain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documentary  evidence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exporters  registration</a:t>
            </a:r>
            <a:r>
              <a:rPr sz="1500" spc="-2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International  Platforms</a:t>
            </a:r>
            <a:r>
              <a:rPr sz="15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(Amazon)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2305050"/>
            <a:ext cx="581025" cy="676275"/>
          </a:xfrm>
          <a:custGeom>
            <a:avLst/>
            <a:gdLst/>
            <a:ahLst/>
            <a:cxnLst/>
            <a:rect l="l" t="t" r="r" b="b"/>
            <a:pathLst>
              <a:path w="581025" h="676275">
                <a:moveTo>
                  <a:pt x="290575" y="0"/>
                </a:moveTo>
                <a:lnTo>
                  <a:pt x="290575" y="135254"/>
                </a:lnTo>
                <a:lnTo>
                  <a:pt x="0" y="135254"/>
                </a:lnTo>
                <a:lnTo>
                  <a:pt x="0" y="541020"/>
                </a:lnTo>
                <a:lnTo>
                  <a:pt x="290575" y="541020"/>
                </a:lnTo>
                <a:lnTo>
                  <a:pt x="290575" y="676275"/>
                </a:lnTo>
                <a:lnTo>
                  <a:pt x="581025" y="338074"/>
                </a:lnTo>
                <a:lnTo>
                  <a:pt x="2905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8751" y="1833626"/>
            <a:ext cx="2724150" cy="1628775"/>
          </a:xfrm>
          <a:custGeom>
            <a:avLst/>
            <a:gdLst/>
            <a:ahLst/>
            <a:cxnLst/>
            <a:rect l="l" t="t" r="r" b="b"/>
            <a:pathLst>
              <a:path w="2724150" h="1628775">
                <a:moveTo>
                  <a:pt x="2561208" y="0"/>
                </a:moveTo>
                <a:lnTo>
                  <a:pt x="162813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6" y="1509124"/>
                </a:lnTo>
                <a:lnTo>
                  <a:pt x="22229" y="1548040"/>
                </a:lnTo>
                <a:lnTo>
                  <a:pt x="47688" y="1581023"/>
                </a:lnTo>
                <a:lnTo>
                  <a:pt x="80640" y="1606512"/>
                </a:lnTo>
                <a:lnTo>
                  <a:pt x="119532" y="1622949"/>
                </a:lnTo>
                <a:lnTo>
                  <a:pt x="162813" y="1628775"/>
                </a:lnTo>
                <a:lnTo>
                  <a:pt x="2561208" y="1628775"/>
                </a:lnTo>
                <a:lnTo>
                  <a:pt x="2604499" y="1622949"/>
                </a:lnTo>
                <a:lnTo>
                  <a:pt x="2643415" y="1606512"/>
                </a:lnTo>
                <a:lnTo>
                  <a:pt x="2676398" y="1581022"/>
                </a:lnTo>
                <a:lnTo>
                  <a:pt x="2701887" y="1548040"/>
                </a:lnTo>
                <a:lnTo>
                  <a:pt x="2718324" y="1509124"/>
                </a:lnTo>
                <a:lnTo>
                  <a:pt x="2724150" y="1465834"/>
                </a:lnTo>
                <a:lnTo>
                  <a:pt x="2724150" y="162813"/>
                </a:lnTo>
                <a:lnTo>
                  <a:pt x="2718324" y="119532"/>
                </a:lnTo>
                <a:lnTo>
                  <a:pt x="2701887" y="80640"/>
                </a:lnTo>
                <a:lnTo>
                  <a:pt x="2676398" y="47688"/>
                </a:lnTo>
                <a:lnTo>
                  <a:pt x="2643415" y="22229"/>
                </a:lnTo>
                <a:lnTo>
                  <a:pt x="2604499" y="5816"/>
                </a:lnTo>
                <a:lnTo>
                  <a:pt x="25612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10201" y="2395791"/>
            <a:ext cx="236537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36625" marR="5080" indent="-924560">
              <a:lnSpc>
                <a:spcPts val="1650"/>
              </a:lnSpc>
              <a:spcBef>
                <a:spcPts val="280"/>
              </a:spcBef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E Form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issued</a:t>
            </a:r>
            <a:r>
              <a:rPr sz="1500" spc="-2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remarks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as 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B2B2C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200" y="2305050"/>
            <a:ext cx="571500" cy="676275"/>
          </a:xfrm>
          <a:custGeom>
            <a:avLst/>
            <a:gdLst/>
            <a:ahLst/>
            <a:cxnLst/>
            <a:rect l="l" t="t" r="r" b="b"/>
            <a:pathLst>
              <a:path w="571500" h="676275">
                <a:moveTo>
                  <a:pt x="285750" y="0"/>
                </a:moveTo>
                <a:lnTo>
                  <a:pt x="285750" y="135254"/>
                </a:lnTo>
                <a:lnTo>
                  <a:pt x="0" y="135254"/>
                </a:lnTo>
                <a:lnTo>
                  <a:pt x="0" y="541020"/>
                </a:lnTo>
                <a:lnTo>
                  <a:pt x="285750" y="541020"/>
                </a:lnTo>
                <a:lnTo>
                  <a:pt x="285750" y="676275"/>
                </a:lnTo>
                <a:lnTo>
                  <a:pt x="571500" y="338074"/>
                </a:lnTo>
                <a:lnTo>
                  <a:pt x="28575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8751" y="1833626"/>
            <a:ext cx="2714625" cy="1628775"/>
          </a:xfrm>
          <a:custGeom>
            <a:avLst/>
            <a:gdLst/>
            <a:ahLst/>
            <a:cxnLst/>
            <a:rect l="l" t="t" r="r" b="b"/>
            <a:pathLst>
              <a:path w="2714625" h="1628775">
                <a:moveTo>
                  <a:pt x="2551683" y="0"/>
                </a:moveTo>
                <a:lnTo>
                  <a:pt x="162814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6" y="1509124"/>
                </a:lnTo>
                <a:lnTo>
                  <a:pt x="22229" y="1548040"/>
                </a:lnTo>
                <a:lnTo>
                  <a:pt x="47688" y="1581023"/>
                </a:lnTo>
                <a:lnTo>
                  <a:pt x="80640" y="1606512"/>
                </a:lnTo>
                <a:lnTo>
                  <a:pt x="119532" y="1622949"/>
                </a:lnTo>
                <a:lnTo>
                  <a:pt x="162814" y="1628775"/>
                </a:lnTo>
                <a:lnTo>
                  <a:pt x="2551683" y="1628775"/>
                </a:lnTo>
                <a:lnTo>
                  <a:pt x="2594974" y="1622949"/>
                </a:lnTo>
                <a:lnTo>
                  <a:pt x="2633890" y="1606512"/>
                </a:lnTo>
                <a:lnTo>
                  <a:pt x="2666873" y="1581022"/>
                </a:lnTo>
                <a:lnTo>
                  <a:pt x="2692362" y="1548040"/>
                </a:lnTo>
                <a:lnTo>
                  <a:pt x="2708799" y="1509124"/>
                </a:lnTo>
                <a:lnTo>
                  <a:pt x="2714625" y="1465834"/>
                </a:lnTo>
                <a:lnTo>
                  <a:pt x="2714625" y="162813"/>
                </a:lnTo>
                <a:lnTo>
                  <a:pt x="2708799" y="119532"/>
                </a:lnTo>
                <a:lnTo>
                  <a:pt x="2692362" y="80640"/>
                </a:lnTo>
                <a:lnTo>
                  <a:pt x="2666873" y="47688"/>
                </a:lnTo>
                <a:lnTo>
                  <a:pt x="2633890" y="22229"/>
                </a:lnTo>
                <a:lnTo>
                  <a:pt x="2594974" y="5816"/>
                </a:lnTo>
                <a:lnTo>
                  <a:pt x="25516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9081" y="2081466"/>
            <a:ext cx="2495550" cy="1084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3175" algn="ctr">
              <a:lnSpc>
                <a:spcPct val="90800"/>
              </a:lnSpc>
              <a:spcBef>
                <a:spcPts val="265"/>
              </a:spcBef>
            </a:pP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Shipping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documents in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the  name of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“Consignee”-(foreign 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market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place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company’s</a:t>
            </a:r>
            <a:r>
              <a:rPr sz="1500" spc="-2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own  </a:t>
            </a: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warehouse/third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party 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warehouse)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63100" y="3695700"/>
            <a:ext cx="676275" cy="581025"/>
          </a:xfrm>
          <a:custGeom>
            <a:avLst/>
            <a:gdLst/>
            <a:ahLst/>
            <a:cxnLst/>
            <a:rect l="l" t="t" r="r" b="b"/>
            <a:pathLst>
              <a:path w="676275" h="581025">
                <a:moveTo>
                  <a:pt x="541020" y="0"/>
                </a:moveTo>
                <a:lnTo>
                  <a:pt x="135254" y="0"/>
                </a:lnTo>
                <a:lnTo>
                  <a:pt x="135254" y="290575"/>
                </a:lnTo>
                <a:lnTo>
                  <a:pt x="0" y="290575"/>
                </a:lnTo>
                <a:lnTo>
                  <a:pt x="338200" y="581025"/>
                </a:lnTo>
                <a:lnTo>
                  <a:pt x="676275" y="290575"/>
                </a:lnTo>
                <a:lnTo>
                  <a:pt x="541020" y="290575"/>
                </a:lnTo>
                <a:lnTo>
                  <a:pt x="54102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48751" y="4548251"/>
            <a:ext cx="2714625" cy="1628775"/>
          </a:xfrm>
          <a:custGeom>
            <a:avLst/>
            <a:gdLst/>
            <a:ahLst/>
            <a:cxnLst/>
            <a:rect l="l" t="t" r="r" b="b"/>
            <a:pathLst>
              <a:path w="2714625" h="1628775">
                <a:moveTo>
                  <a:pt x="2551683" y="0"/>
                </a:moveTo>
                <a:lnTo>
                  <a:pt x="162814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6" y="1509133"/>
                </a:lnTo>
                <a:lnTo>
                  <a:pt x="22229" y="1548041"/>
                </a:lnTo>
                <a:lnTo>
                  <a:pt x="47688" y="1581005"/>
                </a:lnTo>
                <a:lnTo>
                  <a:pt x="80640" y="1606473"/>
                </a:lnTo>
                <a:lnTo>
                  <a:pt x="119532" y="1622893"/>
                </a:lnTo>
                <a:lnTo>
                  <a:pt x="162814" y="1628711"/>
                </a:lnTo>
                <a:lnTo>
                  <a:pt x="2551683" y="1628711"/>
                </a:lnTo>
                <a:lnTo>
                  <a:pt x="2594974" y="1622893"/>
                </a:lnTo>
                <a:lnTo>
                  <a:pt x="2633890" y="1606473"/>
                </a:lnTo>
                <a:lnTo>
                  <a:pt x="2666873" y="1581005"/>
                </a:lnTo>
                <a:lnTo>
                  <a:pt x="2692362" y="1548041"/>
                </a:lnTo>
                <a:lnTo>
                  <a:pt x="2708799" y="1509133"/>
                </a:lnTo>
                <a:lnTo>
                  <a:pt x="2714625" y="1465834"/>
                </a:lnTo>
                <a:lnTo>
                  <a:pt x="2714625" y="162813"/>
                </a:lnTo>
                <a:lnTo>
                  <a:pt x="2708799" y="119532"/>
                </a:lnTo>
                <a:lnTo>
                  <a:pt x="2692362" y="80640"/>
                </a:lnTo>
                <a:lnTo>
                  <a:pt x="2666873" y="47688"/>
                </a:lnTo>
                <a:lnTo>
                  <a:pt x="2633890" y="22229"/>
                </a:lnTo>
                <a:lnTo>
                  <a:pt x="2594974" y="5816"/>
                </a:lnTo>
                <a:lnTo>
                  <a:pt x="255168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91956" y="5115877"/>
            <a:ext cx="2223135" cy="4648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98475" marR="5080" indent="-486409">
              <a:lnSpc>
                <a:spcPts val="1650"/>
              </a:lnSpc>
              <a:spcBef>
                <a:spcPts val="280"/>
              </a:spcBef>
            </a:pP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AD</a:t>
            </a:r>
            <a:r>
              <a:rPr sz="15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issues</a:t>
            </a:r>
            <a:r>
              <a:rPr sz="15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5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certificate</a:t>
            </a:r>
            <a:r>
              <a:rPr sz="15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15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per  AppendixV12-A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24775" y="5019675"/>
            <a:ext cx="581025" cy="676275"/>
          </a:xfrm>
          <a:custGeom>
            <a:avLst/>
            <a:gdLst/>
            <a:ahLst/>
            <a:cxnLst/>
            <a:rect l="l" t="t" r="r" b="b"/>
            <a:pathLst>
              <a:path w="581025" h="676275">
                <a:moveTo>
                  <a:pt x="290575" y="0"/>
                </a:moveTo>
                <a:lnTo>
                  <a:pt x="0" y="338200"/>
                </a:lnTo>
                <a:lnTo>
                  <a:pt x="290575" y="676275"/>
                </a:lnTo>
                <a:lnTo>
                  <a:pt x="290575" y="541019"/>
                </a:lnTo>
                <a:lnTo>
                  <a:pt x="581025" y="541019"/>
                </a:lnTo>
                <a:lnTo>
                  <a:pt x="581025" y="135255"/>
                </a:lnTo>
                <a:lnTo>
                  <a:pt x="290575" y="135255"/>
                </a:lnTo>
                <a:lnTo>
                  <a:pt x="29057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4126" y="4114800"/>
            <a:ext cx="2724150" cy="2247644"/>
          </a:xfrm>
          <a:custGeom>
            <a:avLst/>
            <a:gdLst/>
            <a:ahLst/>
            <a:cxnLst/>
            <a:rect l="l" t="t" r="r" b="b"/>
            <a:pathLst>
              <a:path w="2724150" h="1628775">
                <a:moveTo>
                  <a:pt x="2561208" y="0"/>
                </a:moveTo>
                <a:lnTo>
                  <a:pt x="162813" y="0"/>
                </a:lnTo>
                <a:lnTo>
                  <a:pt x="119532" y="5816"/>
                </a:lnTo>
                <a:lnTo>
                  <a:pt x="80640" y="22229"/>
                </a:lnTo>
                <a:lnTo>
                  <a:pt x="47688" y="47688"/>
                </a:lnTo>
                <a:lnTo>
                  <a:pt x="22229" y="80640"/>
                </a:lnTo>
                <a:lnTo>
                  <a:pt x="5816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6" y="1509133"/>
                </a:lnTo>
                <a:lnTo>
                  <a:pt x="22229" y="1548041"/>
                </a:lnTo>
                <a:lnTo>
                  <a:pt x="47688" y="1581005"/>
                </a:lnTo>
                <a:lnTo>
                  <a:pt x="80640" y="1606473"/>
                </a:lnTo>
                <a:lnTo>
                  <a:pt x="119532" y="1622893"/>
                </a:lnTo>
                <a:lnTo>
                  <a:pt x="162813" y="1628711"/>
                </a:lnTo>
                <a:lnTo>
                  <a:pt x="2561208" y="1628711"/>
                </a:lnTo>
                <a:lnTo>
                  <a:pt x="2604499" y="1622893"/>
                </a:lnTo>
                <a:lnTo>
                  <a:pt x="2643415" y="1606473"/>
                </a:lnTo>
                <a:lnTo>
                  <a:pt x="2676398" y="1581005"/>
                </a:lnTo>
                <a:lnTo>
                  <a:pt x="2701887" y="1548041"/>
                </a:lnTo>
                <a:lnTo>
                  <a:pt x="2718324" y="1509133"/>
                </a:lnTo>
                <a:lnTo>
                  <a:pt x="2724150" y="1465834"/>
                </a:lnTo>
                <a:lnTo>
                  <a:pt x="2724150" y="162813"/>
                </a:lnTo>
                <a:lnTo>
                  <a:pt x="2718324" y="119532"/>
                </a:lnTo>
                <a:lnTo>
                  <a:pt x="2701887" y="80640"/>
                </a:lnTo>
                <a:lnTo>
                  <a:pt x="2676398" y="47688"/>
                </a:lnTo>
                <a:lnTo>
                  <a:pt x="2643415" y="22229"/>
                </a:lnTo>
                <a:lnTo>
                  <a:pt x="2604499" y="5816"/>
                </a:lnTo>
                <a:lnTo>
                  <a:pt x="25612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58715" y="4144391"/>
            <a:ext cx="2517775" cy="214610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Realization</a:t>
            </a:r>
            <a:r>
              <a:rPr sz="15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5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Export</a:t>
            </a:r>
            <a:r>
              <a:rPr sz="15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Proceeds</a:t>
            </a:r>
            <a:endParaRPr sz="1500" dirty="0">
              <a:latin typeface="Carlito"/>
              <a:cs typeface="Carlito"/>
            </a:endParaRPr>
          </a:p>
          <a:p>
            <a:pPr marL="127000" indent="-114300">
              <a:lnSpc>
                <a:spcPct val="100000"/>
              </a:lnSpc>
              <a:spcBef>
                <a:spcPts val="530"/>
              </a:spcBef>
              <a:buChar char="•"/>
              <a:tabLst>
                <a:tab pos="127000" algn="l"/>
              </a:tabLst>
            </a:pPr>
            <a:r>
              <a:rPr lang="en-US" sz="1100" dirty="0">
                <a:solidFill>
                  <a:schemeClr val="bg1"/>
                </a:solidFill>
              </a:rPr>
              <a:t>The value of exports proceeds, as declared by exporters on goods declaration/declaration filed in/with WeBOC/PSW, can be received from abroad by an Authorized Dealer through </a:t>
            </a:r>
            <a:r>
              <a:rPr lang="en-US" sz="1100" dirty="0" err="1">
                <a:solidFill>
                  <a:schemeClr val="bg1"/>
                </a:solidFill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) banking channel directly; ii) International payment scheme/gateway; iii) In Pakistan Rupee from repatriable account of a non-resident. </a:t>
            </a:r>
            <a:endParaRPr sz="11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24300" y="5019675"/>
            <a:ext cx="571500" cy="676275"/>
          </a:xfrm>
          <a:custGeom>
            <a:avLst/>
            <a:gdLst/>
            <a:ahLst/>
            <a:cxnLst/>
            <a:rect l="l" t="t" r="r" b="b"/>
            <a:pathLst>
              <a:path w="571500" h="676275">
                <a:moveTo>
                  <a:pt x="285750" y="0"/>
                </a:moveTo>
                <a:lnTo>
                  <a:pt x="0" y="338200"/>
                </a:lnTo>
                <a:lnTo>
                  <a:pt x="285750" y="676275"/>
                </a:lnTo>
                <a:lnTo>
                  <a:pt x="285750" y="541019"/>
                </a:lnTo>
                <a:lnTo>
                  <a:pt x="571500" y="541019"/>
                </a:lnTo>
                <a:lnTo>
                  <a:pt x="571500" y="135255"/>
                </a:lnTo>
                <a:lnTo>
                  <a:pt x="285750" y="135255"/>
                </a:lnTo>
                <a:lnTo>
                  <a:pt x="285750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8212" y="4548251"/>
            <a:ext cx="2715260" cy="1628775"/>
          </a:xfrm>
          <a:custGeom>
            <a:avLst/>
            <a:gdLst/>
            <a:ahLst/>
            <a:cxnLst/>
            <a:rect l="l" t="t" r="r" b="b"/>
            <a:pathLst>
              <a:path w="2715260" h="1628775">
                <a:moveTo>
                  <a:pt x="2551747" y="0"/>
                </a:moveTo>
                <a:lnTo>
                  <a:pt x="162877" y="0"/>
                </a:lnTo>
                <a:lnTo>
                  <a:pt x="119578" y="5816"/>
                </a:lnTo>
                <a:lnTo>
                  <a:pt x="80670" y="22229"/>
                </a:lnTo>
                <a:lnTo>
                  <a:pt x="47705" y="47688"/>
                </a:lnTo>
                <a:lnTo>
                  <a:pt x="22237" y="80640"/>
                </a:lnTo>
                <a:lnTo>
                  <a:pt x="5818" y="119532"/>
                </a:lnTo>
                <a:lnTo>
                  <a:pt x="0" y="162813"/>
                </a:lnTo>
                <a:lnTo>
                  <a:pt x="0" y="1465834"/>
                </a:lnTo>
                <a:lnTo>
                  <a:pt x="5818" y="1509133"/>
                </a:lnTo>
                <a:lnTo>
                  <a:pt x="22237" y="1548041"/>
                </a:lnTo>
                <a:lnTo>
                  <a:pt x="47705" y="1581005"/>
                </a:lnTo>
                <a:lnTo>
                  <a:pt x="80670" y="1606473"/>
                </a:lnTo>
                <a:lnTo>
                  <a:pt x="119578" y="1622893"/>
                </a:lnTo>
                <a:lnTo>
                  <a:pt x="162877" y="1628711"/>
                </a:lnTo>
                <a:lnTo>
                  <a:pt x="2551747" y="1628711"/>
                </a:lnTo>
                <a:lnTo>
                  <a:pt x="2595038" y="1622893"/>
                </a:lnTo>
                <a:lnTo>
                  <a:pt x="2633954" y="1606473"/>
                </a:lnTo>
                <a:lnTo>
                  <a:pt x="2666936" y="1581005"/>
                </a:lnTo>
                <a:lnTo>
                  <a:pt x="2692425" y="1548041"/>
                </a:lnTo>
                <a:lnTo>
                  <a:pt x="2708862" y="1509133"/>
                </a:lnTo>
                <a:lnTo>
                  <a:pt x="2714688" y="1465834"/>
                </a:lnTo>
                <a:lnTo>
                  <a:pt x="2714688" y="162813"/>
                </a:lnTo>
                <a:lnTo>
                  <a:pt x="2708862" y="119532"/>
                </a:lnTo>
                <a:lnTo>
                  <a:pt x="2692425" y="80640"/>
                </a:lnTo>
                <a:lnTo>
                  <a:pt x="2666936" y="47688"/>
                </a:lnTo>
                <a:lnTo>
                  <a:pt x="2633954" y="22229"/>
                </a:lnTo>
                <a:lnTo>
                  <a:pt x="2595038" y="5816"/>
                </a:lnTo>
                <a:lnTo>
                  <a:pt x="25517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28382" y="4614481"/>
            <a:ext cx="2440940" cy="10483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80"/>
              </a:spcBef>
            </a:pPr>
            <a:r>
              <a:rPr sz="1500" spc="5" dirty="0">
                <a:solidFill>
                  <a:srgbClr val="FFFFFF"/>
                </a:solidFill>
                <a:latin typeface="Carlito"/>
                <a:cs typeface="Carlito"/>
              </a:rPr>
              <a:t>Full</a:t>
            </a:r>
            <a:r>
              <a:rPr sz="15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Value</a:t>
            </a:r>
            <a:r>
              <a:rPr sz="15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5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Carlito"/>
                <a:cs typeface="Carlito"/>
              </a:rPr>
              <a:t>Export</a:t>
            </a:r>
            <a:r>
              <a:rPr sz="15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Realisation  in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180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rlito"/>
                <a:cs typeface="Carlito"/>
              </a:rPr>
              <a:t>days</a:t>
            </a:r>
            <a:endParaRPr sz="1500">
              <a:latin typeface="Carlito"/>
              <a:cs typeface="Carlito"/>
            </a:endParaRPr>
          </a:p>
          <a:p>
            <a:pPr marL="127000" marR="25400" indent="-114300" algn="just">
              <a:lnSpc>
                <a:spcPct val="91200"/>
              </a:lnSpc>
              <a:spcBef>
                <a:spcPts val="630"/>
              </a:spcBef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200" spc="20" dirty="0">
                <a:solidFill>
                  <a:srgbClr val="FFFFFF"/>
                </a:solidFill>
                <a:latin typeface="Carlito"/>
                <a:cs typeface="Carlito"/>
              </a:rPr>
              <a:t>case 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non-realization within 270  days 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date </a:t>
            </a:r>
            <a:r>
              <a:rPr sz="1200" spc="-2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shipment,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AD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shall  </a:t>
            </a:r>
            <a:r>
              <a:rPr sz="1200" spc="-25" dirty="0">
                <a:solidFill>
                  <a:srgbClr val="FFFFFF"/>
                </a:solidFill>
                <a:latin typeface="Carlito"/>
                <a:cs typeface="Carlito"/>
              </a:rPr>
              <a:t>report </a:t>
            </a:r>
            <a:r>
              <a:rPr sz="12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FEOD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SBP</a:t>
            </a:r>
            <a:r>
              <a:rPr sz="12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BSC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84" t="23704" r="17500"/>
          <a:stretch/>
        </p:blipFill>
        <p:spPr>
          <a:xfrm>
            <a:off x="32994" y="990600"/>
            <a:ext cx="119634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00" t="17037" r="10000" b="8148"/>
          <a:stretch/>
        </p:blipFill>
        <p:spPr>
          <a:xfrm>
            <a:off x="381000" y="553392"/>
            <a:ext cx="11582400" cy="62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1035" y="2488945"/>
            <a:ext cx="679005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440" dirty="0"/>
              <a:t>Amazon </a:t>
            </a:r>
            <a:r>
              <a:rPr spc="-565" dirty="0"/>
              <a:t>Fee</a:t>
            </a:r>
            <a:r>
              <a:rPr spc="-285" dirty="0"/>
              <a:t> </a:t>
            </a:r>
            <a:r>
              <a:rPr spc="-204" dirty="0"/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33" t="27037" r="13750" b="9259"/>
          <a:stretch/>
        </p:blipFill>
        <p:spPr>
          <a:xfrm>
            <a:off x="381000" y="457200"/>
            <a:ext cx="11430000" cy="62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103600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45" dirty="0"/>
              <a:t>Foreign </a:t>
            </a:r>
            <a:r>
              <a:rPr sz="4400" spc="-340" dirty="0"/>
              <a:t>Exchange </a:t>
            </a:r>
            <a:r>
              <a:rPr sz="4400" spc="-240" dirty="0"/>
              <a:t>Regulations </a:t>
            </a:r>
            <a:r>
              <a:rPr sz="4400" spc="-135" dirty="0"/>
              <a:t>on</a:t>
            </a:r>
            <a:r>
              <a:rPr sz="4400" spc="-509" dirty="0"/>
              <a:t> </a:t>
            </a:r>
            <a:r>
              <a:rPr sz="4400" spc="-260" dirty="0"/>
              <a:t>E-commerce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7575" y="1794255"/>
            <a:ext cx="9821545" cy="40455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167005" indent="-229235">
              <a:lnSpc>
                <a:spcPct val="9220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sz="2750" spc="5" dirty="0">
                <a:latin typeface="Carlito"/>
                <a:cs typeface="Carlito"/>
              </a:rPr>
              <a:t>New </a:t>
            </a:r>
            <a:r>
              <a:rPr sz="2750" spc="-20" dirty="0">
                <a:latin typeface="Carlito"/>
                <a:cs typeface="Carlito"/>
              </a:rPr>
              <a:t>exporters with </a:t>
            </a:r>
            <a:r>
              <a:rPr sz="2750" spc="-5" dirty="0">
                <a:latin typeface="Carlito"/>
                <a:cs typeface="Carlito"/>
              </a:rPr>
              <a:t>no </a:t>
            </a:r>
            <a:r>
              <a:rPr sz="2750" spc="-10" dirty="0">
                <a:latin typeface="Carlito"/>
                <a:cs typeface="Carlito"/>
              </a:rPr>
              <a:t>export history </a:t>
            </a:r>
            <a:r>
              <a:rPr sz="2750" spc="25" dirty="0">
                <a:latin typeface="Carlito"/>
                <a:cs typeface="Carlito"/>
              </a:rPr>
              <a:t>or </a:t>
            </a:r>
            <a:r>
              <a:rPr sz="2750" spc="-20" dirty="0">
                <a:latin typeface="Carlito"/>
                <a:cs typeface="Carlito"/>
              </a:rPr>
              <a:t>exporters </a:t>
            </a:r>
            <a:r>
              <a:rPr sz="2750" spc="-15" dirty="0">
                <a:latin typeface="Carlito"/>
                <a:cs typeface="Carlito"/>
              </a:rPr>
              <a:t>having </a:t>
            </a:r>
            <a:r>
              <a:rPr sz="2750" spc="-10" dirty="0">
                <a:latin typeface="Carlito"/>
                <a:cs typeface="Carlito"/>
              </a:rPr>
              <a:t>exports  </a:t>
            </a:r>
            <a:r>
              <a:rPr sz="2750" spc="-20" dirty="0">
                <a:latin typeface="Carlito"/>
                <a:cs typeface="Carlito"/>
              </a:rPr>
              <a:t>less </a:t>
            </a:r>
            <a:r>
              <a:rPr sz="2750" dirty="0">
                <a:latin typeface="Carlito"/>
                <a:cs typeface="Carlito"/>
              </a:rPr>
              <a:t>than </a:t>
            </a:r>
            <a:r>
              <a:rPr sz="2750" spc="15" dirty="0">
                <a:latin typeface="Carlito"/>
                <a:cs typeface="Carlito"/>
              </a:rPr>
              <a:t>USD 250,000 </a:t>
            </a:r>
            <a:r>
              <a:rPr sz="2750" spc="-15" dirty="0">
                <a:latin typeface="Carlito"/>
                <a:cs typeface="Carlito"/>
              </a:rPr>
              <a:t>during </a:t>
            </a:r>
            <a:r>
              <a:rPr sz="2750" spc="-10" dirty="0">
                <a:latin typeface="Carlito"/>
                <a:cs typeface="Carlito"/>
              </a:rPr>
              <a:t>the </a:t>
            </a:r>
            <a:r>
              <a:rPr sz="2750" spc="-5" dirty="0">
                <a:latin typeface="Carlito"/>
                <a:cs typeface="Carlito"/>
              </a:rPr>
              <a:t>past </a:t>
            </a:r>
            <a:r>
              <a:rPr sz="2750" spc="15" dirty="0">
                <a:latin typeface="Carlito"/>
                <a:cs typeface="Carlito"/>
              </a:rPr>
              <a:t>3 </a:t>
            </a:r>
            <a:r>
              <a:rPr sz="2750" spc="-5" dirty="0">
                <a:latin typeface="Carlito"/>
                <a:cs typeface="Carlito"/>
              </a:rPr>
              <a:t>years </a:t>
            </a:r>
            <a:r>
              <a:rPr sz="2750" spc="5" dirty="0">
                <a:latin typeface="Carlito"/>
                <a:cs typeface="Carlito"/>
              </a:rPr>
              <a:t>may </a:t>
            </a:r>
            <a:r>
              <a:rPr sz="2750" spc="-5" dirty="0">
                <a:latin typeface="Carlito"/>
                <a:cs typeface="Carlito"/>
              </a:rPr>
              <a:t>be allowed to  </a:t>
            </a:r>
            <a:r>
              <a:rPr sz="2750" spc="-20" dirty="0">
                <a:latin typeface="Carlito"/>
                <a:cs typeface="Carlito"/>
              </a:rPr>
              <a:t>avail </a:t>
            </a:r>
            <a:r>
              <a:rPr sz="2750" spc="-15" dirty="0">
                <a:latin typeface="Carlito"/>
                <a:cs typeface="Carlito"/>
              </a:rPr>
              <a:t>the </a:t>
            </a:r>
            <a:r>
              <a:rPr sz="2750" spc="15" dirty="0">
                <a:latin typeface="Carlito"/>
                <a:cs typeface="Carlito"/>
              </a:rPr>
              <a:t>above </a:t>
            </a:r>
            <a:r>
              <a:rPr sz="2750" spc="-20" dirty="0">
                <a:latin typeface="Carlito"/>
                <a:cs typeface="Carlito"/>
              </a:rPr>
              <a:t>facility </a:t>
            </a:r>
            <a:r>
              <a:rPr sz="2750" spc="-10" dirty="0">
                <a:latin typeface="Carlito"/>
                <a:cs typeface="Carlito"/>
              </a:rPr>
              <a:t>provided </a:t>
            </a:r>
            <a:r>
              <a:rPr sz="2750" spc="-20" dirty="0">
                <a:latin typeface="Carlito"/>
                <a:cs typeface="Carlito"/>
              </a:rPr>
              <a:t>shipment’s </a:t>
            </a:r>
            <a:r>
              <a:rPr sz="2750" spc="-15" dirty="0">
                <a:latin typeface="Carlito"/>
                <a:cs typeface="Carlito"/>
              </a:rPr>
              <a:t>value is </a:t>
            </a:r>
            <a:r>
              <a:rPr sz="2750" spc="-5" dirty="0">
                <a:latin typeface="Carlito"/>
                <a:cs typeface="Carlito"/>
              </a:rPr>
              <a:t>up </a:t>
            </a:r>
            <a:r>
              <a:rPr sz="2750" spc="-10" dirty="0">
                <a:latin typeface="Carlito"/>
                <a:cs typeface="Carlito"/>
              </a:rPr>
              <a:t>to </a:t>
            </a:r>
            <a:r>
              <a:rPr sz="2750" spc="15" dirty="0">
                <a:latin typeface="Carlito"/>
                <a:cs typeface="Carlito"/>
              </a:rPr>
              <a:t>USD  100,000/- </a:t>
            </a:r>
            <a:r>
              <a:rPr sz="2750" spc="5" dirty="0">
                <a:latin typeface="Carlito"/>
                <a:cs typeface="Carlito"/>
              </a:rPr>
              <a:t>and </a:t>
            </a:r>
            <a:r>
              <a:rPr sz="2750" spc="-10" dirty="0">
                <a:latin typeface="Carlito"/>
                <a:cs typeface="Carlito"/>
              </a:rPr>
              <a:t>the </a:t>
            </a:r>
            <a:r>
              <a:rPr sz="2750" spc="5" dirty="0">
                <a:latin typeface="Carlito"/>
                <a:cs typeface="Carlito"/>
              </a:rPr>
              <a:t>total </a:t>
            </a:r>
            <a:r>
              <a:rPr sz="2750" spc="-10" dirty="0">
                <a:latin typeface="Carlito"/>
                <a:cs typeface="Carlito"/>
              </a:rPr>
              <a:t>export overdues </a:t>
            </a:r>
            <a:r>
              <a:rPr sz="2750" spc="-5" dirty="0">
                <a:latin typeface="Carlito"/>
                <a:cs typeface="Carlito"/>
              </a:rPr>
              <a:t>do </a:t>
            </a:r>
            <a:r>
              <a:rPr sz="2750" spc="10" dirty="0">
                <a:latin typeface="Carlito"/>
                <a:cs typeface="Carlito"/>
              </a:rPr>
              <a:t>not </a:t>
            </a:r>
            <a:r>
              <a:rPr sz="2750" spc="-30" dirty="0">
                <a:latin typeface="Carlito"/>
                <a:cs typeface="Carlito"/>
              </a:rPr>
              <a:t>exceed </a:t>
            </a:r>
            <a:r>
              <a:rPr sz="2750" spc="20" dirty="0">
                <a:latin typeface="Carlito"/>
                <a:cs typeface="Carlito"/>
              </a:rPr>
              <a:t>5% </a:t>
            </a:r>
            <a:r>
              <a:rPr sz="2750" spc="25" dirty="0">
                <a:latin typeface="Carlito"/>
                <a:cs typeface="Carlito"/>
              </a:rPr>
              <a:t>of </a:t>
            </a:r>
            <a:r>
              <a:rPr sz="2750" spc="-10" dirty="0">
                <a:latin typeface="Carlito"/>
                <a:cs typeface="Carlito"/>
              </a:rPr>
              <a:t>the  </a:t>
            </a:r>
            <a:r>
              <a:rPr sz="2750" dirty="0">
                <a:latin typeface="Carlito"/>
                <a:cs typeface="Carlito"/>
              </a:rPr>
              <a:t>previous </a:t>
            </a:r>
            <a:r>
              <a:rPr sz="2750" spc="5" dirty="0">
                <a:latin typeface="Carlito"/>
                <a:cs typeface="Carlito"/>
              </a:rPr>
              <a:t>year’s total </a:t>
            </a:r>
            <a:r>
              <a:rPr sz="2750" spc="-10" dirty="0">
                <a:latin typeface="Carlito"/>
                <a:cs typeface="Carlito"/>
              </a:rPr>
              <a:t>exports</a:t>
            </a:r>
            <a:r>
              <a:rPr sz="2750" spc="290" dirty="0">
                <a:latin typeface="Carlito"/>
                <a:cs typeface="Carlito"/>
              </a:rPr>
              <a:t> </a:t>
            </a:r>
            <a:r>
              <a:rPr sz="2750" spc="-15" dirty="0">
                <a:latin typeface="Carlito"/>
                <a:cs typeface="Carlito"/>
              </a:rPr>
              <a:t>value.</a:t>
            </a:r>
            <a:endParaRPr sz="2750">
              <a:latin typeface="Carlito"/>
              <a:cs typeface="Carlito"/>
            </a:endParaRPr>
          </a:p>
          <a:p>
            <a:pPr marL="241300" marR="5080" indent="-229235">
              <a:lnSpc>
                <a:spcPct val="92200"/>
              </a:lnSpc>
              <a:spcBef>
                <a:spcPts val="940"/>
              </a:spcBef>
              <a:buFont typeface="Arial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750" dirty="0">
                <a:latin typeface="Carlito"/>
                <a:cs typeface="Carlito"/>
              </a:rPr>
              <a:t>The </a:t>
            </a:r>
            <a:r>
              <a:rPr sz="2750" spc="-15" dirty="0">
                <a:latin typeface="Carlito"/>
                <a:cs typeface="Carlito"/>
              </a:rPr>
              <a:t>exporter </a:t>
            </a:r>
            <a:r>
              <a:rPr sz="2750" spc="-25" dirty="0">
                <a:latin typeface="Carlito"/>
                <a:cs typeface="Carlito"/>
              </a:rPr>
              <a:t>availing </a:t>
            </a:r>
            <a:r>
              <a:rPr sz="2750" spc="-20" dirty="0">
                <a:latin typeface="Carlito"/>
                <a:cs typeface="Carlito"/>
              </a:rPr>
              <a:t>this facility </a:t>
            </a:r>
            <a:r>
              <a:rPr sz="2750" spc="-10" dirty="0">
                <a:latin typeface="Carlito"/>
                <a:cs typeface="Carlito"/>
              </a:rPr>
              <a:t>shall have </a:t>
            </a:r>
            <a:r>
              <a:rPr sz="2750" spc="-5" dirty="0">
                <a:latin typeface="Carlito"/>
                <a:cs typeface="Carlito"/>
              </a:rPr>
              <a:t>to </a:t>
            </a:r>
            <a:r>
              <a:rPr sz="2750" spc="-10" dirty="0">
                <a:latin typeface="Carlito"/>
                <a:cs typeface="Carlito"/>
              </a:rPr>
              <a:t>provide </a:t>
            </a:r>
            <a:r>
              <a:rPr sz="2750" spc="10" dirty="0">
                <a:latin typeface="Carlito"/>
                <a:cs typeface="Carlito"/>
              </a:rPr>
              <a:t>a </a:t>
            </a:r>
            <a:r>
              <a:rPr sz="2750" spc="-5" dirty="0">
                <a:latin typeface="Carlito"/>
                <a:cs typeface="Carlito"/>
              </a:rPr>
              <a:t>certificate  to </a:t>
            </a:r>
            <a:r>
              <a:rPr sz="2750" spc="-10" dirty="0">
                <a:latin typeface="Carlito"/>
                <a:cs typeface="Carlito"/>
              </a:rPr>
              <a:t>Authorized Dealers </a:t>
            </a:r>
            <a:r>
              <a:rPr sz="2750" spc="30" dirty="0">
                <a:latin typeface="Carlito"/>
                <a:cs typeface="Carlito"/>
              </a:rPr>
              <a:t>on </a:t>
            </a:r>
            <a:r>
              <a:rPr sz="2750" spc="-10" dirty="0">
                <a:latin typeface="Carlito"/>
                <a:cs typeface="Carlito"/>
              </a:rPr>
              <a:t>the prescribed </a:t>
            </a:r>
            <a:r>
              <a:rPr sz="2750" spc="5" dirty="0">
                <a:latin typeface="Carlito"/>
                <a:cs typeface="Carlito"/>
              </a:rPr>
              <a:t>format </a:t>
            </a:r>
            <a:r>
              <a:rPr sz="2750" spc="-20" dirty="0">
                <a:latin typeface="Carlito"/>
                <a:cs typeface="Carlito"/>
              </a:rPr>
              <a:t>(Appendix </a:t>
            </a:r>
            <a:r>
              <a:rPr sz="2750" spc="15" dirty="0">
                <a:latin typeface="Carlito"/>
                <a:cs typeface="Carlito"/>
              </a:rPr>
              <a:t>V-12B)  </a:t>
            </a:r>
            <a:r>
              <a:rPr sz="2750" spc="-10" dirty="0">
                <a:latin typeface="Carlito"/>
                <a:cs typeface="Carlito"/>
              </a:rPr>
              <a:t>showing bank-wise </a:t>
            </a:r>
            <a:r>
              <a:rPr sz="2750" spc="-5" dirty="0">
                <a:latin typeface="Carlito"/>
                <a:cs typeface="Carlito"/>
              </a:rPr>
              <a:t>consolidated position </a:t>
            </a:r>
            <a:r>
              <a:rPr sz="2750" spc="25" dirty="0">
                <a:latin typeface="Carlito"/>
                <a:cs typeface="Carlito"/>
              </a:rPr>
              <a:t>of </a:t>
            </a:r>
            <a:r>
              <a:rPr sz="2750" spc="-15" dirty="0">
                <a:latin typeface="Carlito"/>
                <a:cs typeface="Carlito"/>
              </a:rPr>
              <a:t>outstanding </a:t>
            </a:r>
            <a:r>
              <a:rPr sz="2750" spc="-10" dirty="0">
                <a:latin typeface="Carlito"/>
                <a:cs typeface="Carlito"/>
              </a:rPr>
              <a:t>overdue  export </a:t>
            </a:r>
            <a:r>
              <a:rPr sz="2750" spc="-25" dirty="0">
                <a:latin typeface="Carlito"/>
                <a:cs typeface="Carlito"/>
              </a:rPr>
              <a:t>bills, </a:t>
            </a:r>
            <a:r>
              <a:rPr sz="2750" spc="20" dirty="0">
                <a:latin typeface="Carlito"/>
                <a:cs typeface="Carlito"/>
              </a:rPr>
              <a:t>as </a:t>
            </a:r>
            <a:r>
              <a:rPr sz="2750" spc="25" dirty="0">
                <a:latin typeface="Carlito"/>
                <a:cs typeface="Carlito"/>
              </a:rPr>
              <a:t>of </a:t>
            </a:r>
            <a:r>
              <a:rPr sz="2750" spc="-5" dirty="0">
                <a:latin typeface="Carlito"/>
                <a:cs typeface="Carlito"/>
              </a:rPr>
              <a:t>quarter </a:t>
            </a:r>
            <a:r>
              <a:rPr sz="2750" spc="-15" dirty="0">
                <a:latin typeface="Carlito"/>
                <a:cs typeface="Carlito"/>
              </a:rPr>
              <a:t>end, </a:t>
            </a:r>
            <a:r>
              <a:rPr sz="2750" spc="20" dirty="0">
                <a:latin typeface="Carlito"/>
                <a:cs typeface="Carlito"/>
              </a:rPr>
              <a:t>as </a:t>
            </a:r>
            <a:r>
              <a:rPr sz="2750" spc="10" dirty="0">
                <a:latin typeface="Carlito"/>
                <a:cs typeface="Carlito"/>
              </a:rPr>
              <a:t>a </a:t>
            </a:r>
            <a:r>
              <a:rPr sz="2750" spc="-15" dirty="0">
                <a:latin typeface="Carlito"/>
                <a:cs typeface="Carlito"/>
              </a:rPr>
              <a:t>percentage </a:t>
            </a:r>
            <a:r>
              <a:rPr sz="2750" spc="25" dirty="0">
                <a:latin typeface="Carlito"/>
                <a:cs typeface="Carlito"/>
              </a:rPr>
              <a:t>of </a:t>
            </a:r>
            <a:r>
              <a:rPr sz="2750" spc="-10" dirty="0">
                <a:latin typeface="Carlito"/>
                <a:cs typeface="Carlito"/>
              </a:rPr>
              <a:t>the </a:t>
            </a:r>
            <a:r>
              <a:rPr sz="2750" spc="5" dirty="0">
                <a:latin typeface="Carlito"/>
                <a:cs typeface="Carlito"/>
              </a:rPr>
              <a:t>total </a:t>
            </a:r>
            <a:r>
              <a:rPr sz="2750" spc="-10" dirty="0">
                <a:latin typeface="Carlito"/>
                <a:cs typeface="Carlito"/>
              </a:rPr>
              <a:t>exports  proceeds </a:t>
            </a:r>
            <a:r>
              <a:rPr sz="2750" spc="-15" dirty="0">
                <a:latin typeface="Carlito"/>
                <a:cs typeface="Carlito"/>
              </a:rPr>
              <a:t>realized during </a:t>
            </a:r>
            <a:r>
              <a:rPr sz="2750" spc="-10" dirty="0">
                <a:latin typeface="Carlito"/>
                <a:cs typeface="Carlito"/>
              </a:rPr>
              <a:t>the preceding </a:t>
            </a:r>
            <a:r>
              <a:rPr sz="2750" spc="-5" dirty="0">
                <a:latin typeface="Carlito"/>
                <a:cs typeface="Carlito"/>
              </a:rPr>
              <a:t>financial</a:t>
            </a:r>
            <a:r>
              <a:rPr sz="2750" spc="434" dirty="0">
                <a:latin typeface="Carlito"/>
                <a:cs typeface="Carlito"/>
              </a:rPr>
              <a:t> </a:t>
            </a:r>
            <a:r>
              <a:rPr sz="2750" spc="-50" dirty="0">
                <a:latin typeface="Carlito"/>
                <a:cs typeface="Carlito"/>
              </a:rPr>
              <a:t>year.</a:t>
            </a:r>
            <a:endParaRPr sz="27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244" y="6209347"/>
            <a:ext cx="378332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5" dirty="0">
                <a:latin typeface="Carlito"/>
                <a:cs typeface="Carlito"/>
              </a:rPr>
              <a:t>Source:</a:t>
            </a:r>
            <a:r>
              <a:rPr sz="1050" spc="45" dirty="0">
                <a:latin typeface="Carlito"/>
                <a:cs typeface="Carlito"/>
              </a:rPr>
              <a:t> </a:t>
            </a:r>
            <a:r>
              <a:rPr sz="1050" spc="-10" dirty="0">
                <a:latin typeface="Carlito"/>
                <a:cs typeface="Carlito"/>
              </a:rPr>
              <a:t>https://</a:t>
            </a:r>
            <a:r>
              <a:rPr sz="1050" spc="-10" dirty="0">
                <a:latin typeface="Carlito"/>
                <a:cs typeface="Carlito"/>
                <a:hlinkClick r:id="rId2"/>
              </a:rPr>
              <a:t>www.sbp.org.pk/fe_manual/pdf/2018/Chapter-12.pdf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941704"/>
          </a:xfrm>
        </p:spPr>
        <p:txBody>
          <a:bodyPr/>
          <a:lstStyle/>
          <a:p>
            <a:r>
              <a:rPr lang="en-US" dirty="0" smtClean="0"/>
              <a:t>SBP circulars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17575" y="1794255"/>
            <a:ext cx="10356850" cy="8309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State Bank of Pakistan (sbp.org.pk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State </a:t>
            </a:r>
            <a:r>
              <a:rPr lang="en-US" dirty="0">
                <a:hlinkClick r:id="rId3"/>
              </a:rPr>
              <a:t>Bank of Pakistan (sbp.org.pk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pc="-395" dirty="0"/>
              <a:t>Thank</a:t>
            </a:r>
            <a:r>
              <a:rPr spc="-495" dirty="0"/>
              <a:t> </a:t>
            </a:r>
            <a:r>
              <a:rPr spc="-140" dirty="0"/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7965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45" dirty="0"/>
              <a:t>Selling</a:t>
            </a:r>
            <a:r>
              <a:rPr sz="4400" spc="-355" dirty="0"/>
              <a:t> </a:t>
            </a:r>
            <a:r>
              <a:rPr sz="4400" spc="-335" dirty="0"/>
              <a:t>Plans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42962" y="1833626"/>
            <a:ext cx="10516235" cy="0"/>
          </a:xfrm>
          <a:custGeom>
            <a:avLst/>
            <a:gdLst/>
            <a:ahLst/>
            <a:cxnLst/>
            <a:rect l="l" t="t" r="r" b="b"/>
            <a:pathLst>
              <a:path w="10516235">
                <a:moveTo>
                  <a:pt x="0" y="0"/>
                </a:moveTo>
                <a:lnTo>
                  <a:pt x="10515663" y="0"/>
                </a:lnTo>
              </a:path>
            </a:pathLst>
          </a:custGeom>
          <a:ln w="9534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0762" y="1895538"/>
            <a:ext cx="1738630" cy="14749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630"/>
              </a:lnSpc>
              <a:spcBef>
                <a:spcPts val="700"/>
              </a:spcBef>
            </a:pPr>
            <a:r>
              <a:rPr sz="4400" spc="-25" dirty="0">
                <a:latin typeface="Carlito"/>
                <a:cs typeface="Carlito"/>
              </a:rPr>
              <a:t>S</a:t>
            </a:r>
            <a:r>
              <a:rPr sz="4400" dirty="0">
                <a:latin typeface="Carlito"/>
                <a:cs typeface="Carlito"/>
              </a:rPr>
              <a:t>e</a:t>
            </a:r>
            <a:r>
              <a:rPr sz="4400" spc="25" dirty="0">
                <a:latin typeface="Carlito"/>
                <a:cs typeface="Carlito"/>
              </a:rPr>
              <a:t>l</a:t>
            </a:r>
            <a:r>
              <a:rPr sz="4400" spc="20" dirty="0">
                <a:latin typeface="Carlito"/>
                <a:cs typeface="Carlito"/>
              </a:rPr>
              <a:t>li</a:t>
            </a:r>
            <a:r>
              <a:rPr sz="4400" spc="-60" dirty="0">
                <a:latin typeface="Carlito"/>
                <a:cs typeface="Carlito"/>
              </a:rPr>
              <a:t>n</a:t>
            </a:r>
            <a:r>
              <a:rPr sz="4400" dirty="0">
                <a:latin typeface="Carlito"/>
                <a:cs typeface="Carlito"/>
              </a:rPr>
              <a:t>g  </a:t>
            </a:r>
            <a:r>
              <a:rPr sz="4400" spc="10" dirty="0">
                <a:latin typeface="Carlito"/>
                <a:cs typeface="Carlito"/>
              </a:rPr>
              <a:t>Plans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0941" y="1962530"/>
            <a:ext cx="3584575" cy="14141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505"/>
              </a:spcBef>
            </a:pPr>
            <a:r>
              <a:rPr sz="3200" spc="20" dirty="0">
                <a:latin typeface="Carlito"/>
                <a:cs typeface="Carlito"/>
              </a:rPr>
              <a:t>Individuals  </a:t>
            </a:r>
            <a:r>
              <a:rPr sz="3200" spc="10" dirty="0">
                <a:latin typeface="Carlito"/>
                <a:cs typeface="Carlito"/>
              </a:rPr>
              <a:t>($0.99/Item </a:t>
            </a:r>
            <a:r>
              <a:rPr sz="3200" spc="20" dirty="0">
                <a:latin typeface="Carlito"/>
                <a:cs typeface="Carlito"/>
              </a:rPr>
              <a:t>Sold) </a:t>
            </a:r>
            <a:r>
              <a:rPr sz="3200" spc="10" dirty="0">
                <a:latin typeface="Carlito"/>
                <a:cs typeface="Carlito"/>
              </a:rPr>
              <a:t>+  </a:t>
            </a:r>
            <a:r>
              <a:rPr sz="3200" spc="20" dirty="0">
                <a:latin typeface="Carlito"/>
                <a:cs typeface="Carlito"/>
              </a:rPr>
              <a:t>additional </a:t>
            </a:r>
            <a:r>
              <a:rPr sz="3200" spc="10" dirty="0">
                <a:latin typeface="Carlito"/>
                <a:cs typeface="Carlito"/>
              </a:rPr>
              <a:t>selling</a:t>
            </a:r>
            <a:r>
              <a:rPr sz="3200" spc="-465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fees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7016" y="1947227"/>
            <a:ext cx="3409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You </a:t>
            </a:r>
            <a:r>
              <a:rPr sz="1800" dirty="0">
                <a:latin typeface="Carlito"/>
                <a:cs typeface="Carlito"/>
              </a:rPr>
              <a:t>sell </a:t>
            </a:r>
            <a:r>
              <a:rPr sz="1800" spc="-25" dirty="0">
                <a:latin typeface="Carlito"/>
                <a:cs typeface="Carlito"/>
              </a:rPr>
              <a:t>fewer </a:t>
            </a:r>
            <a:r>
              <a:rPr sz="1800" spc="10" dirty="0">
                <a:latin typeface="Carlito"/>
                <a:cs typeface="Carlito"/>
              </a:rPr>
              <a:t>than </a:t>
            </a:r>
            <a:r>
              <a:rPr sz="1800" spc="-10" dirty="0">
                <a:latin typeface="Carlito"/>
                <a:cs typeface="Carlito"/>
              </a:rPr>
              <a:t>40 </a:t>
            </a:r>
            <a:r>
              <a:rPr sz="1800" spc="15" dirty="0">
                <a:latin typeface="Carlito"/>
                <a:cs typeface="Carlito"/>
              </a:rPr>
              <a:t>units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17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month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5876" y="2622296"/>
            <a:ext cx="4163695" cy="122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ts val="2025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You're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still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15" dirty="0">
                <a:latin typeface="Carlito"/>
                <a:cs typeface="Carlito"/>
              </a:rPr>
              <a:t>deciding</a:t>
            </a:r>
            <a:r>
              <a:rPr sz="1800" spc="-135" dirty="0">
                <a:latin typeface="Carlito"/>
                <a:cs typeface="Carlito"/>
              </a:rPr>
              <a:t> </a:t>
            </a:r>
            <a:r>
              <a:rPr sz="1800" spc="10" dirty="0">
                <a:latin typeface="Carlito"/>
                <a:cs typeface="Carlito"/>
              </a:rPr>
              <a:t>what</a:t>
            </a:r>
            <a:r>
              <a:rPr sz="1800" spc="-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sell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ts val="3495"/>
              </a:lnSpc>
              <a:tabLst>
                <a:tab pos="4150360" algn="l"/>
              </a:tabLst>
            </a:pPr>
            <a:r>
              <a:rPr sz="3200" u="sng" spc="5" dirty="0">
                <a:uFill>
                  <a:solidFill>
                    <a:srgbClr val="D7D7D7"/>
                  </a:solidFill>
                </a:uFill>
                <a:latin typeface="Carlito"/>
                <a:cs typeface="Carlito"/>
              </a:rPr>
              <a:t> 	</a:t>
            </a:r>
            <a:endParaRPr sz="3200">
              <a:latin typeface="Carlito"/>
              <a:cs typeface="Carlito"/>
            </a:endParaRPr>
          </a:p>
          <a:p>
            <a:pPr marL="243840" marR="801370">
              <a:lnSpc>
                <a:spcPts val="1950"/>
              </a:lnSpc>
              <a:spcBef>
                <a:spcPts val="25"/>
              </a:spcBef>
            </a:pPr>
            <a:r>
              <a:rPr sz="1800" spc="-40" dirty="0">
                <a:latin typeface="Carlito"/>
                <a:cs typeface="Carlito"/>
              </a:rPr>
              <a:t>You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10" dirty="0">
                <a:latin typeface="Carlito"/>
                <a:cs typeface="Carlito"/>
              </a:rPr>
              <a:t>don't</a:t>
            </a:r>
            <a:r>
              <a:rPr sz="1800" spc="-120" dirty="0">
                <a:latin typeface="Carlito"/>
                <a:cs typeface="Carlito"/>
              </a:rPr>
              <a:t> </a:t>
            </a:r>
            <a:r>
              <a:rPr sz="1800" spc="20" dirty="0">
                <a:latin typeface="Carlito"/>
                <a:cs typeface="Carlito"/>
              </a:rPr>
              <a:t>plan</a:t>
            </a:r>
            <a:r>
              <a:rPr sz="1800" spc="-9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to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advertise</a:t>
            </a:r>
            <a:r>
              <a:rPr sz="1800" spc="-105" dirty="0">
                <a:latin typeface="Carlito"/>
                <a:cs typeface="Carlito"/>
              </a:rPr>
              <a:t> </a:t>
            </a:r>
            <a:r>
              <a:rPr sz="1800" spc="10" dirty="0">
                <a:latin typeface="Carlito"/>
                <a:cs typeface="Carlito"/>
              </a:rPr>
              <a:t>or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use  </a:t>
            </a:r>
            <a:r>
              <a:rPr sz="1800" spc="10" dirty="0">
                <a:latin typeface="Carlito"/>
                <a:cs typeface="Carlito"/>
              </a:rPr>
              <a:t>advanced selling</a:t>
            </a:r>
            <a:r>
              <a:rPr sz="1800" spc="-305" dirty="0">
                <a:latin typeface="Carlito"/>
                <a:cs typeface="Carlito"/>
              </a:rPr>
              <a:t> </a:t>
            </a:r>
            <a:r>
              <a:rPr sz="1800" spc="15" dirty="0">
                <a:latin typeface="Carlito"/>
                <a:cs typeface="Carlito"/>
              </a:rPr>
              <a:t>tools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8576" y="2605151"/>
            <a:ext cx="4048125" cy="0"/>
          </a:xfrm>
          <a:custGeom>
            <a:avLst/>
            <a:gdLst/>
            <a:ahLst/>
            <a:cxnLst/>
            <a:rect l="l" t="t" r="r" b="b"/>
            <a:pathLst>
              <a:path w="4048125">
                <a:moveTo>
                  <a:pt x="0" y="0"/>
                </a:moveTo>
                <a:lnTo>
                  <a:pt x="4048125" y="0"/>
                </a:lnTo>
              </a:path>
            </a:pathLst>
          </a:custGeom>
          <a:ln w="953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051" y="3957701"/>
            <a:ext cx="8410575" cy="0"/>
          </a:xfrm>
          <a:custGeom>
            <a:avLst/>
            <a:gdLst/>
            <a:ahLst/>
            <a:cxnLst/>
            <a:rect l="l" t="t" r="r" b="b"/>
            <a:pathLst>
              <a:path w="8410575">
                <a:moveTo>
                  <a:pt x="0" y="0"/>
                </a:moveTo>
                <a:lnTo>
                  <a:pt x="8410575" y="0"/>
                </a:lnTo>
              </a:path>
            </a:pathLst>
          </a:custGeom>
          <a:ln w="953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10941" y="4089019"/>
            <a:ext cx="2613660" cy="96646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505"/>
              </a:spcBef>
            </a:pPr>
            <a:r>
              <a:rPr sz="3200" dirty="0">
                <a:latin typeface="Carlito"/>
                <a:cs typeface="Carlito"/>
              </a:rPr>
              <a:t>Professionals</a:t>
            </a:r>
            <a:r>
              <a:rPr sz="3200" spc="-235" dirty="0">
                <a:latin typeface="Carlito"/>
                <a:cs typeface="Carlito"/>
              </a:rPr>
              <a:t> </a:t>
            </a:r>
            <a:r>
              <a:rPr sz="3200" spc="5" dirty="0">
                <a:latin typeface="Carlito"/>
                <a:cs typeface="Carlito"/>
              </a:rPr>
              <a:t>($  </a:t>
            </a:r>
            <a:r>
              <a:rPr sz="3200" spc="10" dirty="0">
                <a:latin typeface="Carlito"/>
                <a:cs typeface="Carlito"/>
              </a:rPr>
              <a:t>39.99/month)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7016" y="4074541"/>
            <a:ext cx="337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You </a:t>
            </a:r>
            <a:r>
              <a:rPr sz="1800" dirty="0">
                <a:latin typeface="Carlito"/>
                <a:cs typeface="Carlito"/>
              </a:rPr>
              <a:t>sell </a:t>
            </a:r>
            <a:r>
              <a:rPr sz="1800" spc="-10" dirty="0">
                <a:latin typeface="Carlito"/>
                <a:cs typeface="Carlito"/>
              </a:rPr>
              <a:t>more </a:t>
            </a:r>
            <a:r>
              <a:rPr sz="1800" spc="15" dirty="0">
                <a:latin typeface="Carlito"/>
                <a:cs typeface="Carlito"/>
              </a:rPr>
              <a:t>than </a:t>
            </a:r>
            <a:r>
              <a:rPr sz="1800" spc="-10" dirty="0">
                <a:latin typeface="Carlito"/>
                <a:cs typeface="Carlito"/>
              </a:rPr>
              <a:t>40 </a:t>
            </a:r>
            <a:r>
              <a:rPr sz="1800" spc="15" dirty="0">
                <a:latin typeface="Carlito"/>
                <a:cs typeface="Carlito"/>
              </a:rPr>
              <a:t>units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25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month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48576" y="4729226"/>
            <a:ext cx="4048125" cy="0"/>
          </a:xfrm>
          <a:custGeom>
            <a:avLst/>
            <a:gdLst/>
            <a:ahLst/>
            <a:cxnLst/>
            <a:rect l="l" t="t" r="r" b="b"/>
            <a:pathLst>
              <a:path w="4048125">
                <a:moveTo>
                  <a:pt x="0" y="0"/>
                </a:moveTo>
                <a:lnTo>
                  <a:pt x="4048125" y="0"/>
                </a:lnTo>
              </a:path>
            </a:pathLst>
          </a:custGeom>
          <a:ln w="953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14514" y="4748466"/>
            <a:ext cx="3388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Carlito"/>
                <a:cs typeface="Carlito"/>
              </a:rPr>
              <a:t>You </a:t>
            </a:r>
            <a:r>
              <a:rPr sz="1800" spc="10" dirty="0">
                <a:latin typeface="Carlito"/>
                <a:cs typeface="Carlito"/>
              </a:rPr>
              <a:t>want </a:t>
            </a:r>
            <a:r>
              <a:rPr sz="1800" dirty="0">
                <a:latin typeface="Carlito"/>
                <a:cs typeface="Carlito"/>
              </a:rPr>
              <a:t>to advertise </a:t>
            </a:r>
            <a:r>
              <a:rPr sz="1800" spc="10" dirty="0">
                <a:latin typeface="Carlito"/>
                <a:cs typeface="Carlito"/>
              </a:rPr>
              <a:t>your</a:t>
            </a:r>
            <a:r>
              <a:rPr sz="1800" spc="-290" dirty="0">
                <a:latin typeface="Carlito"/>
                <a:cs typeface="Carlito"/>
              </a:rPr>
              <a:t> </a:t>
            </a:r>
            <a:r>
              <a:rPr sz="1800" spc="5" dirty="0">
                <a:latin typeface="Carlito"/>
                <a:cs typeface="Carlito"/>
              </a:rPr>
              <a:t>products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91561" y="5487035"/>
            <a:ext cx="8088630" cy="9400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30"/>
              </a:spcBef>
              <a:tabLst>
                <a:tab pos="3937000" algn="l"/>
                <a:tab pos="8075295" algn="l"/>
              </a:tabLst>
            </a:pPr>
            <a:r>
              <a:rPr sz="3200" spc="15" dirty="0">
                <a:latin typeface="Carlito"/>
                <a:cs typeface="Carlito"/>
              </a:rPr>
              <a:t>+additional </a:t>
            </a:r>
            <a:r>
              <a:rPr sz="3200" spc="10" dirty="0">
                <a:latin typeface="Carlito"/>
                <a:cs typeface="Carlito"/>
              </a:rPr>
              <a:t>selling</a:t>
            </a:r>
            <a:r>
              <a:rPr sz="3200" spc="-370" dirty="0">
                <a:latin typeface="Carlito"/>
                <a:cs typeface="Carlito"/>
              </a:rPr>
              <a:t> </a:t>
            </a:r>
            <a:r>
              <a:rPr sz="3200" spc="-30" dirty="0">
                <a:latin typeface="Carlito"/>
                <a:cs typeface="Carlito"/>
              </a:rPr>
              <a:t>fees	</a:t>
            </a:r>
            <a:r>
              <a:rPr sz="3200" u="sng" spc="-25" dirty="0">
                <a:uFill>
                  <a:solidFill>
                    <a:srgbClr val="D7D7D7"/>
                  </a:solidFill>
                </a:uFill>
                <a:latin typeface="Carlito"/>
                <a:cs typeface="Carlito"/>
              </a:rPr>
              <a:t> </a:t>
            </a:r>
            <a:r>
              <a:rPr sz="3200" u="sng" spc="-30" dirty="0">
                <a:uFill>
                  <a:solidFill>
                    <a:srgbClr val="D7D7D7"/>
                  </a:solidFill>
                </a:uFill>
                <a:latin typeface="Carlito"/>
                <a:cs typeface="Carlito"/>
              </a:rPr>
              <a:t>	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48051" y="6081712"/>
            <a:ext cx="8410575" cy="0"/>
          </a:xfrm>
          <a:custGeom>
            <a:avLst/>
            <a:gdLst/>
            <a:ahLst/>
            <a:cxnLst/>
            <a:rect l="l" t="t" r="r" b="b"/>
            <a:pathLst>
              <a:path w="8410575">
                <a:moveTo>
                  <a:pt x="0" y="0"/>
                </a:moveTo>
                <a:lnTo>
                  <a:pt x="8410575" y="0"/>
                </a:lnTo>
              </a:path>
            </a:pathLst>
          </a:custGeom>
          <a:ln w="9534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58601" y="647255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4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609282"/>
            <a:ext cx="10445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740" dirty="0">
                <a:latin typeface="Arial"/>
                <a:cs typeface="Arial"/>
              </a:rPr>
              <a:t>F</a:t>
            </a:r>
            <a:r>
              <a:rPr sz="4400" spc="-265" dirty="0">
                <a:latin typeface="Arial"/>
                <a:cs typeface="Arial"/>
              </a:rPr>
              <a:t>e</a:t>
            </a:r>
            <a:r>
              <a:rPr sz="4400" spc="-285" dirty="0">
                <a:latin typeface="Arial"/>
                <a:cs typeface="Arial"/>
              </a:rPr>
              <a:t>e</a:t>
            </a:r>
            <a:r>
              <a:rPr sz="4400" spc="-490" dirty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152" y="1700008"/>
            <a:ext cx="4229735" cy="1895475"/>
          </a:xfrm>
          <a:custGeom>
            <a:avLst/>
            <a:gdLst/>
            <a:ahLst/>
            <a:cxnLst/>
            <a:rect l="l" t="t" r="r" b="b"/>
            <a:pathLst>
              <a:path w="4229735" h="1895475">
                <a:moveTo>
                  <a:pt x="4039552" y="0"/>
                </a:moveTo>
                <a:lnTo>
                  <a:pt x="189547" y="0"/>
                </a:lnTo>
                <a:lnTo>
                  <a:pt x="139157" y="6768"/>
                </a:lnTo>
                <a:lnTo>
                  <a:pt x="93878" y="25870"/>
                </a:lnTo>
                <a:lnTo>
                  <a:pt x="55516" y="55499"/>
                </a:lnTo>
                <a:lnTo>
                  <a:pt x="25878" y="93848"/>
                </a:lnTo>
                <a:lnTo>
                  <a:pt x="6770" y="139112"/>
                </a:lnTo>
                <a:lnTo>
                  <a:pt x="0" y="189484"/>
                </a:lnTo>
                <a:lnTo>
                  <a:pt x="0" y="1705864"/>
                </a:lnTo>
                <a:lnTo>
                  <a:pt x="6770" y="1756245"/>
                </a:lnTo>
                <a:lnTo>
                  <a:pt x="25878" y="1801532"/>
                </a:lnTo>
                <a:lnTo>
                  <a:pt x="55516" y="1839912"/>
                </a:lnTo>
                <a:lnTo>
                  <a:pt x="93878" y="1869571"/>
                </a:lnTo>
                <a:lnTo>
                  <a:pt x="139157" y="1888696"/>
                </a:lnTo>
                <a:lnTo>
                  <a:pt x="189547" y="1895475"/>
                </a:lnTo>
                <a:lnTo>
                  <a:pt x="4039552" y="1895475"/>
                </a:lnTo>
                <a:lnTo>
                  <a:pt x="4089933" y="1888696"/>
                </a:lnTo>
                <a:lnTo>
                  <a:pt x="4135221" y="1869571"/>
                </a:lnTo>
                <a:lnTo>
                  <a:pt x="4173601" y="1839912"/>
                </a:lnTo>
                <a:lnTo>
                  <a:pt x="4203260" y="1801532"/>
                </a:lnTo>
                <a:lnTo>
                  <a:pt x="4222385" y="1756245"/>
                </a:lnTo>
                <a:lnTo>
                  <a:pt x="4229163" y="1705864"/>
                </a:lnTo>
                <a:lnTo>
                  <a:pt x="4229163" y="189484"/>
                </a:lnTo>
                <a:lnTo>
                  <a:pt x="4222385" y="139112"/>
                </a:lnTo>
                <a:lnTo>
                  <a:pt x="4203260" y="93848"/>
                </a:lnTo>
                <a:lnTo>
                  <a:pt x="4173600" y="55499"/>
                </a:lnTo>
                <a:lnTo>
                  <a:pt x="4135221" y="25870"/>
                </a:lnTo>
                <a:lnTo>
                  <a:pt x="4089933" y="6768"/>
                </a:lnTo>
                <a:lnTo>
                  <a:pt x="40395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1982216"/>
            <a:ext cx="3681095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spc="-60" dirty="0">
                <a:solidFill>
                  <a:srgbClr val="FFFFFF"/>
                </a:solidFill>
                <a:latin typeface="Carlito"/>
                <a:cs typeface="Carlito"/>
              </a:rPr>
              <a:t>Referral</a:t>
            </a:r>
            <a:r>
              <a:rPr sz="545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450" spc="-10" dirty="0">
                <a:solidFill>
                  <a:srgbClr val="FFFFFF"/>
                </a:solidFill>
                <a:latin typeface="Carlito"/>
                <a:cs typeface="Carlito"/>
              </a:rPr>
              <a:t>Fees</a:t>
            </a:r>
            <a:endParaRPr sz="545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312" y="3748151"/>
            <a:ext cx="2200910" cy="2609850"/>
          </a:xfrm>
          <a:custGeom>
            <a:avLst/>
            <a:gdLst/>
            <a:ahLst/>
            <a:cxnLst/>
            <a:rect l="l" t="t" r="r" b="b"/>
            <a:pathLst>
              <a:path w="2200910" h="2609850">
                <a:moveTo>
                  <a:pt x="1980247" y="0"/>
                </a:moveTo>
                <a:lnTo>
                  <a:pt x="220027" y="0"/>
                </a:lnTo>
                <a:lnTo>
                  <a:pt x="175685" y="4466"/>
                </a:lnTo>
                <a:lnTo>
                  <a:pt x="134384" y="17277"/>
                </a:lnTo>
                <a:lnTo>
                  <a:pt x="97009" y="37551"/>
                </a:lnTo>
                <a:lnTo>
                  <a:pt x="64446" y="64404"/>
                </a:lnTo>
                <a:lnTo>
                  <a:pt x="37578" y="96955"/>
                </a:lnTo>
                <a:lnTo>
                  <a:pt x="17291" y="134320"/>
                </a:lnTo>
                <a:lnTo>
                  <a:pt x="4470" y="175617"/>
                </a:lnTo>
                <a:lnTo>
                  <a:pt x="0" y="219963"/>
                </a:lnTo>
                <a:lnTo>
                  <a:pt x="0" y="2389759"/>
                </a:lnTo>
                <a:lnTo>
                  <a:pt x="4470" y="2434101"/>
                </a:lnTo>
                <a:lnTo>
                  <a:pt x="17291" y="2475401"/>
                </a:lnTo>
                <a:lnTo>
                  <a:pt x="37578" y="2512776"/>
                </a:lnTo>
                <a:lnTo>
                  <a:pt x="64446" y="2545340"/>
                </a:lnTo>
                <a:lnTo>
                  <a:pt x="97009" y="2572208"/>
                </a:lnTo>
                <a:lnTo>
                  <a:pt x="134384" y="2592495"/>
                </a:lnTo>
                <a:lnTo>
                  <a:pt x="175685" y="2605316"/>
                </a:lnTo>
                <a:lnTo>
                  <a:pt x="220027" y="2609786"/>
                </a:lnTo>
                <a:lnTo>
                  <a:pt x="1980247" y="2609786"/>
                </a:lnTo>
                <a:lnTo>
                  <a:pt x="2024599" y="2605316"/>
                </a:lnTo>
                <a:lnTo>
                  <a:pt x="2065910" y="2592495"/>
                </a:lnTo>
                <a:lnTo>
                  <a:pt x="2103296" y="2572208"/>
                </a:lnTo>
                <a:lnTo>
                  <a:pt x="2135870" y="2545340"/>
                </a:lnTo>
                <a:lnTo>
                  <a:pt x="2162746" y="2512776"/>
                </a:lnTo>
                <a:lnTo>
                  <a:pt x="2183040" y="2475401"/>
                </a:lnTo>
                <a:lnTo>
                  <a:pt x="2195866" y="2434101"/>
                </a:lnTo>
                <a:lnTo>
                  <a:pt x="2200338" y="2389759"/>
                </a:lnTo>
                <a:lnTo>
                  <a:pt x="2200338" y="219963"/>
                </a:lnTo>
                <a:lnTo>
                  <a:pt x="2195866" y="175617"/>
                </a:lnTo>
                <a:lnTo>
                  <a:pt x="2183040" y="134320"/>
                </a:lnTo>
                <a:lnTo>
                  <a:pt x="2162746" y="96955"/>
                </a:lnTo>
                <a:lnTo>
                  <a:pt x="2135870" y="64404"/>
                </a:lnTo>
                <a:lnTo>
                  <a:pt x="2103296" y="37551"/>
                </a:lnTo>
                <a:lnTo>
                  <a:pt x="2065910" y="17277"/>
                </a:lnTo>
                <a:lnTo>
                  <a:pt x="2024599" y="4466"/>
                </a:lnTo>
                <a:lnTo>
                  <a:pt x="19802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4217" y="4740275"/>
            <a:ext cx="1927225" cy="5822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indent="-8255" algn="ctr">
              <a:lnSpc>
                <a:spcPts val="1430"/>
              </a:lnSpc>
              <a:spcBef>
                <a:spcPts val="229"/>
              </a:spcBef>
            </a:pP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percentage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selling  price and </a:t>
            </a:r>
            <a:r>
              <a:rPr sz="1250" spc="10" dirty="0">
                <a:solidFill>
                  <a:srgbClr val="FFFFFF"/>
                </a:solidFill>
                <a:latin typeface="Carlito"/>
                <a:cs typeface="Carlito"/>
              </a:rPr>
              <a:t>vary 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depending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on  </a:t>
            </a:r>
            <a:r>
              <a:rPr sz="1250" spc="1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product’s</a:t>
            </a:r>
            <a:r>
              <a:rPr sz="125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Carlito"/>
                <a:cs typeface="Carlito"/>
              </a:rPr>
              <a:t>category</a:t>
            </a:r>
            <a:endParaRPr sz="125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6626" y="3748151"/>
            <a:ext cx="2190750" cy="2609850"/>
          </a:xfrm>
          <a:custGeom>
            <a:avLst/>
            <a:gdLst/>
            <a:ahLst/>
            <a:cxnLst/>
            <a:rect l="l" t="t" r="r" b="b"/>
            <a:pathLst>
              <a:path w="2190750" h="2609850">
                <a:moveTo>
                  <a:pt x="1971675" y="0"/>
                </a:moveTo>
                <a:lnTo>
                  <a:pt x="219075" y="0"/>
                </a:lnTo>
                <a:lnTo>
                  <a:pt x="168830" y="5783"/>
                </a:lnTo>
                <a:lnTo>
                  <a:pt x="122714" y="22257"/>
                </a:lnTo>
                <a:lnTo>
                  <a:pt x="82038" y="48105"/>
                </a:lnTo>
                <a:lnTo>
                  <a:pt x="48115" y="82014"/>
                </a:lnTo>
                <a:lnTo>
                  <a:pt x="22260" y="122667"/>
                </a:lnTo>
                <a:lnTo>
                  <a:pt x="5783" y="168750"/>
                </a:lnTo>
                <a:lnTo>
                  <a:pt x="0" y="218948"/>
                </a:lnTo>
                <a:lnTo>
                  <a:pt x="0" y="2390711"/>
                </a:lnTo>
                <a:lnTo>
                  <a:pt x="5783" y="2440943"/>
                </a:lnTo>
                <a:lnTo>
                  <a:pt x="22260" y="2487055"/>
                </a:lnTo>
                <a:lnTo>
                  <a:pt x="48115" y="2527732"/>
                </a:lnTo>
                <a:lnTo>
                  <a:pt x="82038" y="2561658"/>
                </a:lnTo>
                <a:lnTo>
                  <a:pt x="122714" y="2587519"/>
                </a:lnTo>
                <a:lnTo>
                  <a:pt x="168830" y="2604000"/>
                </a:lnTo>
                <a:lnTo>
                  <a:pt x="219075" y="2609786"/>
                </a:lnTo>
                <a:lnTo>
                  <a:pt x="1971675" y="2609786"/>
                </a:lnTo>
                <a:lnTo>
                  <a:pt x="2021879" y="2604000"/>
                </a:lnTo>
                <a:lnTo>
                  <a:pt x="2067980" y="2587519"/>
                </a:lnTo>
                <a:lnTo>
                  <a:pt x="2108658" y="2561658"/>
                </a:lnTo>
                <a:lnTo>
                  <a:pt x="2142594" y="2527732"/>
                </a:lnTo>
                <a:lnTo>
                  <a:pt x="2168467" y="2487055"/>
                </a:lnTo>
                <a:lnTo>
                  <a:pt x="2184959" y="2440943"/>
                </a:lnTo>
                <a:lnTo>
                  <a:pt x="2190750" y="2390711"/>
                </a:lnTo>
                <a:lnTo>
                  <a:pt x="2190750" y="218948"/>
                </a:lnTo>
                <a:lnTo>
                  <a:pt x="2184959" y="168750"/>
                </a:lnTo>
                <a:lnTo>
                  <a:pt x="2168467" y="122667"/>
                </a:lnTo>
                <a:lnTo>
                  <a:pt x="2142594" y="82014"/>
                </a:lnTo>
                <a:lnTo>
                  <a:pt x="2108658" y="48105"/>
                </a:lnTo>
                <a:lnTo>
                  <a:pt x="2067980" y="22257"/>
                </a:lnTo>
                <a:lnTo>
                  <a:pt x="2021879" y="5783"/>
                </a:lnTo>
                <a:lnTo>
                  <a:pt x="19716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83179" y="3922648"/>
            <a:ext cx="1961514" cy="233653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160" algn="ctr">
              <a:lnSpc>
                <a:spcPct val="95600"/>
              </a:lnSpc>
              <a:spcBef>
                <a:spcPts val="190"/>
              </a:spcBef>
            </a:pPr>
            <a:r>
              <a:rPr sz="1200" spc="20" dirty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deducts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applicable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referral </a:t>
            </a:r>
            <a:r>
              <a:rPr sz="1200" spc="-10" dirty="0">
                <a:solidFill>
                  <a:srgbClr val="FFFFFF"/>
                </a:solidFill>
                <a:latin typeface="Carlito"/>
                <a:cs typeface="Carlito"/>
              </a:rPr>
              <a:t>fee 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percentage calculated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total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sales price, excluding 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taxes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calculated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through  </a:t>
            </a:r>
            <a:r>
              <a:rPr sz="1200" spc="20" dirty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tax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calculation  services.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total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sales price 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total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amount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paid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by 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buyer,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including </a:t>
            </a:r>
            <a:r>
              <a:rPr sz="1200" spc="1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item  </a:t>
            </a:r>
            <a:r>
              <a:rPr sz="1200" spc="10" dirty="0">
                <a:solidFill>
                  <a:srgbClr val="FFFFFF"/>
                </a:solidFill>
                <a:latin typeface="Carlito"/>
                <a:cs typeface="Carlito"/>
              </a:rPr>
              <a:t>price and any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delivery 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charges </a:t>
            </a:r>
            <a:r>
              <a:rPr sz="1200" spc="5" dirty="0">
                <a:solidFill>
                  <a:srgbClr val="FFFFFF"/>
                </a:solidFill>
                <a:latin typeface="Carlito"/>
                <a:cs typeface="Carlito"/>
              </a:rPr>
              <a:t>or gift wrapping 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charges</a:t>
            </a:r>
            <a:r>
              <a:rPr sz="125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125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72251" y="1690751"/>
            <a:ext cx="5543550" cy="2305050"/>
          </a:xfrm>
          <a:custGeom>
            <a:avLst/>
            <a:gdLst/>
            <a:ahLst/>
            <a:cxnLst/>
            <a:rect l="l" t="t" r="r" b="b"/>
            <a:pathLst>
              <a:path w="5543550" h="2305050">
                <a:moveTo>
                  <a:pt x="5313045" y="0"/>
                </a:moveTo>
                <a:lnTo>
                  <a:pt x="230377" y="0"/>
                </a:lnTo>
                <a:lnTo>
                  <a:pt x="183943" y="4679"/>
                </a:lnTo>
                <a:lnTo>
                  <a:pt x="140696" y="18101"/>
                </a:lnTo>
                <a:lnTo>
                  <a:pt x="101562" y="39339"/>
                </a:lnTo>
                <a:lnTo>
                  <a:pt x="67468" y="67468"/>
                </a:lnTo>
                <a:lnTo>
                  <a:pt x="39339" y="101562"/>
                </a:lnTo>
                <a:lnTo>
                  <a:pt x="18101" y="140696"/>
                </a:lnTo>
                <a:lnTo>
                  <a:pt x="4679" y="183943"/>
                </a:lnTo>
                <a:lnTo>
                  <a:pt x="0" y="230377"/>
                </a:lnTo>
                <a:lnTo>
                  <a:pt x="0" y="2074545"/>
                </a:lnTo>
                <a:lnTo>
                  <a:pt x="4679" y="2120985"/>
                </a:lnTo>
                <a:lnTo>
                  <a:pt x="18101" y="2164246"/>
                </a:lnTo>
                <a:lnTo>
                  <a:pt x="39339" y="2203400"/>
                </a:lnTo>
                <a:lnTo>
                  <a:pt x="67468" y="2237517"/>
                </a:lnTo>
                <a:lnTo>
                  <a:pt x="101562" y="2265670"/>
                </a:lnTo>
                <a:lnTo>
                  <a:pt x="140696" y="2286928"/>
                </a:lnTo>
                <a:lnTo>
                  <a:pt x="183943" y="2300364"/>
                </a:lnTo>
                <a:lnTo>
                  <a:pt x="230377" y="2305050"/>
                </a:lnTo>
                <a:lnTo>
                  <a:pt x="5313045" y="2305050"/>
                </a:lnTo>
                <a:lnTo>
                  <a:pt x="5359485" y="2300364"/>
                </a:lnTo>
                <a:lnTo>
                  <a:pt x="5402746" y="2286928"/>
                </a:lnTo>
                <a:lnTo>
                  <a:pt x="5441900" y="2265670"/>
                </a:lnTo>
                <a:lnTo>
                  <a:pt x="5476017" y="2237517"/>
                </a:lnTo>
                <a:lnTo>
                  <a:pt x="5504170" y="2203400"/>
                </a:lnTo>
                <a:lnTo>
                  <a:pt x="5525428" y="2164246"/>
                </a:lnTo>
                <a:lnTo>
                  <a:pt x="5538864" y="2120985"/>
                </a:lnTo>
                <a:lnTo>
                  <a:pt x="5543550" y="2074545"/>
                </a:lnTo>
                <a:lnTo>
                  <a:pt x="5543550" y="230377"/>
                </a:lnTo>
                <a:lnTo>
                  <a:pt x="5538864" y="183943"/>
                </a:lnTo>
                <a:lnTo>
                  <a:pt x="5525428" y="140696"/>
                </a:lnTo>
                <a:lnTo>
                  <a:pt x="5504170" y="101562"/>
                </a:lnTo>
                <a:lnTo>
                  <a:pt x="5476017" y="67468"/>
                </a:lnTo>
                <a:lnTo>
                  <a:pt x="5441900" y="39339"/>
                </a:lnTo>
                <a:lnTo>
                  <a:pt x="5402746" y="18101"/>
                </a:lnTo>
                <a:lnTo>
                  <a:pt x="5359485" y="4679"/>
                </a:lnTo>
                <a:lnTo>
                  <a:pt x="53130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00564" y="1958911"/>
            <a:ext cx="4608830" cy="1021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0" spc="20" dirty="0">
                <a:solidFill>
                  <a:srgbClr val="FFFFFF"/>
                </a:solidFill>
                <a:latin typeface="Carlito"/>
                <a:cs typeface="Carlito"/>
              </a:rPr>
              <a:t>Shipping</a:t>
            </a:r>
            <a:r>
              <a:rPr sz="6500" spc="-2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6500" spc="-20" dirty="0">
                <a:solidFill>
                  <a:srgbClr val="FFFFFF"/>
                </a:solidFill>
                <a:latin typeface="Carlito"/>
                <a:cs typeface="Carlito"/>
              </a:rPr>
              <a:t>Fees</a:t>
            </a:r>
            <a:endParaRPr sz="65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2251" y="4052951"/>
            <a:ext cx="2667000" cy="2305050"/>
          </a:xfrm>
          <a:custGeom>
            <a:avLst/>
            <a:gdLst/>
            <a:ahLst/>
            <a:cxnLst/>
            <a:rect l="l" t="t" r="r" b="b"/>
            <a:pathLst>
              <a:path w="2667000" h="2305050">
                <a:moveTo>
                  <a:pt x="2436495" y="0"/>
                </a:moveTo>
                <a:lnTo>
                  <a:pt x="230377" y="0"/>
                </a:lnTo>
                <a:lnTo>
                  <a:pt x="183943" y="4679"/>
                </a:lnTo>
                <a:lnTo>
                  <a:pt x="140696" y="18101"/>
                </a:lnTo>
                <a:lnTo>
                  <a:pt x="101562" y="39339"/>
                </a:lnTo>
                <a:lnTo>
                  <a:pt x="67468" y="67468"/>
                </a:lnTo>
                <a:lnTo>
                  <a:pt x="39339" y="101562"/>
                </a:lnTo>
                <a:lnTo>
                  <a:pt x="18101" y="140696"/>
                </a:lnTo>
                <a:lnTo>
                  <a:pt x="4679" y="183943"/>
                </a:lnTo>
                <a:lnTo>
                  <a:pt x="0" y="230378"/>
                </a:lnTo>
                <a:lnTo>
                  <a:pt x="0" y="2074481"/>
                </a:lnTo>
                <a:lnTo>
                  <a:pt x="4679" y="2120936"/>
                </a:lnTo>
                <a:lnTo>
                  <a:pt x="18101" y="2164204"/>
                </a:lnTo>
                <a:lnTo>
                  <a:pt x="39339" y="2203359"/>
                </a:lnTo>
                <a:lnTo>
                  <a:pt x="67468" y="2237473"/>
                </a:lnTo>
                <a:lnTo>
                  <a:pt x="101562" y="2265619"/>
                </a:lnTo>
                <a:lnTo>
                  <a:pt x="140696" y="2286872"/>
                </a:lnTo>
                <a:lnTo>
                  <a:pt x="183943" y="2300303"/>
                </a:lnTo>
                <a:lnTo>
                  <a:pt x="230377" y="2304986"/>
                </a:lnTo>
                <a:lnTo>
                  <a:pt x="2436495" y="2304986"/>
                </a:lnTo>
                <a:lnTo>
                  <a:pt x="2482935" y="2300303"/>
                </a:lnTo>
                <a:lnTo>
                  <a:pt x="2526196" y="2286872"/>
                </a:lnTo>
                <a:lnTo>
                  <a:pt x="2565350" y="2265619"/>
                </a:lnTo>
                <a:lnTo>
                  <a:pt x="2599467" y="2237473"/>
                </a:lnTo>
                <a:lnTo>
                  <a:pt x="2627620" y="2203359"/>
                </a:lnTo>
                <a:lnTo>
                  <a:pt x="2648878" y="2164204"/>
                </a:lnTo>
                <a:lnTo>
                  <a:pt x="2662314" y="2120936"/>
                </a:lnTo>
                <a:lnTo>
                  <a:pt x="2667000" y="2074481"/>
                </a:lnTo>
                <a:lnTo>
                  <a:pt x="2667000" y="230378"/>
                </a:lnTo>
                <a:lnTo>
                  <a:pt x="2662314" y="183943"/>
                </a:lnTo>
                <a:lnTo>
                  <a:pt x="2648878" y="140696"/>
                </a:lnTo>
                <a:lnTo>
                  <a:pt x="2627620" y="101562"/>
                </a:lnTo>
                <a:lnTo>
                  <a:pt x="2599467" y="67468"/>
                </a:lnTo>
                <a:lnTo>
                  <a:pt x="2565350" y="39339"/>
                </a:lnTo>
                <a:lnTo>
                  <a:pt x="2526196" y="18101"/>
                </a:lnTo>
                <a:lnTo>
                  <a:pt x="2482935" y="4679"/>
                </a:lnTo>
                <a:lnTo>
                  <a:pt x="24364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17284" y="4308792"/>
            <a:ext cx="2372360" cy="173672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50800" algn="ctr">
              <a:lnSpc>
                <a:spcPct val="92000"/>
              </a:lnSpc>
              <a:spcBef>
                <a:spcPts val="320"/>
              </a:spcBef>
            </a:pPr>
            <a:r>
              <a:rPr sz="2000" spc="10" dirty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charges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shipping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rates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based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product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category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shipping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service selected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buyer.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58326" y="4052951"/>
            <a:ext cx="2657475" cy="2305050"/>
          </a:xfrm>
          <a:custGeom>
            <a:avLst/>
            <a:gdLst/>
            <a:ahLst/>
            <a:cxnLst/>
            <a:rect l="l" t="t" r="r" b="b"/>
            <a:pathLst>
              <a:path w="2657475" h="2305050">
                <a:moveTo>
                  <a:pt x="2426970" y="0"/>
                </a:moveTo>
                <a:lnTo>
                  <a:pt x="230504" y="0"/>
                </a:lnTo>
                <a:lnTo>
                  <a:pt x="184028" y="4679"/>
                </a:lnTo>
                <a:lnTo>
                  <a:pt x="140749" y="18103"/>
                </a:lnTo>
                <a:lnTo>
                  <a:pt x="101593" y="39346"/>
                </a:lnTo>
                <a:lnTo>
                  <a:pt x="67484" y="67484"/>
                </a:lnTo>
                <a:lnTo>
                  <a:pt x="39346" y="101593"/>
                </a:lnTo>
                <a:lnTo>
                  <a:pt x="18103" y="140749"/>
                </a:lnTo>
                <a:lnTo>
                  <a:pt x="4679" y="184028"/>
                </a:lnTo>
                <a:lnTo>
                  <a:pt x="0" y="230505"/>
                </a:lnTo>
                <a:lnTo>
                  <a:pt x="0" y="2074481"/>
                </a:lnTo>
                <a:lnTo>
                  <a:pt x="4679" y="2120936"/>
                </a:lnTo>
                <a:lnTo>
                  <a:pt x="18103" y="2164204"/>
                </a:lnTo>
                <a:lnTo>
                  <a:pt x="39346" y="2203359"/>
                </a:lnTo>
                <a:lnTo>
                  <a:pt x="67484" y="2237473"/>
                </a:lnTo>
                <a:lnTo>
                  <a:pt x="101593" y="2265619"/>
                </a:lnTo>
                <a:lnTo>
                  <a:pt x="140749" y="2286872"/>
                </a:lnTo>
                <a:lnTo>
                  <a:pt x="184028" y="2300303"/>
                </a:lnTo>
                <a:lnTo>
                  <a:pt x="230504" y="2304986"/>
                </a:lnTo>
                <a:lnTo>
                  <a:pt x="2426843" y="2304986"/>
                </a:lnTo>
                <a:lnTo>
                  <a:pt x="2473325" y="2300303"/>
                </a:lnTo>
                <a:lnTo>
                  <a:pt x="2516618" y="2286872"/>
                </a:lnTo>
                <a:lnTo>
                  <a:pt x="2555794" y="2265619"/>
                </a:lnTo>
                <a:lnTo>
                  <a:pt x="2589926" y="2237473"/>
                </a:lnTo>
                <a:lnTo>
                  <a:pt x="2618088" y="2203359"/>
                </a:lnTo>
                <a:lnTo>
                  <a:pt x="2639351" y="2164204"/>
                </a:lnTo>
                <a:lnTo>
                  <a:pt x="2652789" y="2120936"/>
                </a:lnTo>
                <a:lnTo>
                  <a:pt x="2657475" y="2074481"/>
                </a:lnTo>
                <a:lnTo>
                  <a:pt x="2657475" y="230505"/>
                </a:lnTo>
                <a:lnTo>
                  <a:pt x="2652789" y="184028"/>
                </a:lnTo>
                <a:lnTo>
                  <a:pt x="2639353" y="140749"/>
                </a:lnTo>
                <a:lnTo>
                  <a:pt x="2618095" y="101593"/>
                </a:lnTo>
                <a:lnTo>
                  <a:pt x="2589942" y="67484"/>
                </a:lnTo>
                <a:lnTo>
                  <a:pt x="2555825" y="39346"/>
                </a:lnTo>
                <a:lnTo>
                  <a:pt x="2516671" y="18103"/>
                </a:lnTo>
                <a:lnTo>
                  <a:pt x="2473410" y="4679"/>
                </a:lnTo>
                <a:lnTo>
                  <a:pt x="24269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60256" y="4673536"/>
            <a:ext cx="226123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8097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Standard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Shipping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000" spc="15" dirty="0">
                <a:solidFill>
                  <a:srgbClr val="FFFFFF"/>
                </a:solidFill>
                <a:latin typeface="Carlito"/>
                <a:cs typeface="Carlito"/>
              </a:rPr>
              <a:t>Asia: </a:t>
            </a:r>
            <a:r>
              <a:rPr sz="2000" spc="20" dirty="0">
                <a:solidFill>
                  <a:srgbClr val="FFFFFF"/>
                </a:solidFill>
                <a:latin typeface="Carlito"/>
                <a:cs typeface="Carlito"/>
              </a:rPr>
              <a:t>10-16</a:t>
            </a:r>
            <a:r>
              <a:rPr sz="2000" spc="-2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days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58601" y="647255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5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5699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00" dirty="0"/>
              <a:t>Fulfillment</a:t>
            </a:r>
            <a:r>
              <a:rPr sz="4400" spc="-385" dirty="0"/>
              <a:t> </a:t>
            </a:r>
            <a:r>
              <a:rPr sz="4400" spc="-445" dirty="0"/>
              <a:t>Fees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42962" y="2014601"/>
            <a:ext cx="4353560" cy="2028825"/>
          </a:xfrm>
          <a:custGeom>
            <a:avLst/>
            <a:gdLst/>
            <a:ahLst/>
            <a:cxnLst/>
            <a:rect l="l" t="t" r="r" b="b"/>
            <a:pathLst>
              <a:path w="4353560" h="2028825">
                <a:moveTo>
                  <a:pt x="4150042" y="0"/>
                </a:moveTo>
                <a:lnTo>
                  <a:pt x="202882" y="0"/>
                </a:lnTo>
                <a:lnTo>
                  <a:pt x="156362" y="5356"/>
                </a:lnTo>
                <a:lnTo>
                  <a:pt x="113658" y="20614"/>
                </a:lnTo>
                <a:lnTo>
                  <a:pt x="75988" y="44557"/>
                </a:lnTo>
                <a:lnTo>
                  <a:pt x="44570" y="75965"/>
                </a:lnTo>
                <a:lnTo>
                  <a:pt x="20620" y="113624"/>
                </a:lnTo>
                <a:lnTo>
                  <a:pt x="5358" y="156314"/>
                </a:lnTo>
                <a:lnTo>
                  <a:pt x="0" y="202819"/>
                </a:lnTo>
                <a:lnTo>
                  <a:pt x="0" y="1825879"/>
                </a:lnTo>
                <a:lnTo>
                  <a:pt x="5358" y="1872383"/>
                </a:lnTo>
                <a:lnTo>
                  <a:pt x="20620" y="1915073"/>
                </a:lnTo>
                <a:lnTo>
                  <a:pt x="44570" y="1952732"/>
                </a:lnTo>
                <a:lnTo>
                  <a:pt x="75988" y="1984140"/>
                </a:lnTo>
                <a:lnTo>
                  <a:pt x="113658" y="2008083"/>
                </a:lnTo>
                <a:lnTo>
                  <a:pt x="156362" y="2023341"/>
                </a:lnTo>
                <a:lnTo>
                  <a:pt x="202882" y="2028698"/>
                </a:lnTo>
                <a:lnTo>
                  <a:pt x="4150042" y="2028698"/>
                </a:lnTo>
                <a:lnTo>
                  <a:pt x="4196554" y="2023341"/>
                </a:lnTo>
                <a:lnTo>
                  <a:pt x="4239262" y="2008083"/>
                </a:lnTo>
                <a:lnTo>
                  <a:pt x="4276945" y="1984140"/>
                </a:lnTo>
                <a:lnTo>
                  <a:pt x="4308381" y="1952732"/>
                </a:lnTo>
                <a:lnTo>
                  <a:pt x="4332348" y="1915073"/>
                </a:lnTo>
                <a:lnTo>
                  <a:pt x="4347624" y="1872383"/>
                </a:lnTo>
                <a:lnTo>
                  <a:pt x="4352988" y="1825879"/>
                </a:lnTo>
                <a:lnTo>
                  <a:pt x="4352988" y="202819"/>
                </a:lnTo>
                <a:lnTo>
                  <a:pt x="4347624" y="156314"/>
                </a:lnTo>
                <a:lnTo>
                  <a:pt x="4332348" y="113624"/>
                </a:lnTo>
                <a:lnTo>
                  <a:pt x="4308381" y="75965"/>
                </a:lnTo>
                <a:lnTo>
                  <a:pt x="4276945" y="44557"/>
                </a:lnTo>
                <a:lnTo>
                  <a:pt x="4239262" y="20614"/>
                </a:lnTo>
                <a:lnTo>
                  <a:pt x="4196554" y="5356"/>
                </a:lnTo>
                <a:lnTo>
                  <a:pt x="415004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42962" y="4157726"/>
            <a:ext cx="2086610" cy="2019300"/>
          </a:xfrm>
          <a:custGeom>
            <a:avLst/>
            <a:gdLst/>
            <a:ahLst/>
            <a:cxnLst/>
            <a:rect l="l" t="t" r="r" b="b"/>
            <a:pathLst>
              <a:path w="2086610" h="2019300">
                <a:moveTo>
                  <a:pt x="1884108" y="0"/>
                </a:moveTo>
                <a:lnTo>
                  <a:pt x="201930" y="0"/>
                </a:lnTo>
                <a:lnTo>
                  <a:pt x="155630" y="5326"/>
                </a:lnTo>
                <a:lnTo>
                  <a:pt x="113128" y="20502"/>
                </a:lnTo>
                <a:lnTo>
                  <a:pt x="75634" y="44317"/>
                </a:lnTo>
                <a:lnTo>
                  <a:pt x="44363" y="75563"/>
                </a:lnTo>
                <a:lnTo>
                  <a:pt x="20525" y="113031"/>
                </a:lnTo>
                <a:lnTo>
                  <a:pt x="5333" y="155514"/>
                </a:lnTo>
                <a:lnTo>
                  <a:pt x="0" y="201803"/>
                </a:lnTo>
                <a:lnTo>
                  <a:pt x="0" y="1817306"/>
                </a:lnTo>
                <a:lnTo>
                  <a:pt x="5333" y="1863605"/>
                </a:lnTo>
                <a:lnTo>
                  <a:pt x="20525" y="1906108"/>
                </a:lnTo>
                <a:lnTo>
                  <a:pt x="44363" y="1943601"/>
                </a:lnTo>
                <a:lnTo>
                  <a:pt x="75634" y="1974873"/>
                </a:lnTo>
                <a:lnTo>
                  <a:pt x="113128" y="1998711"/>
                </a:lnTo>
                <a:lnTo>
                  <a:pt x="155630" y="2013903"/>
                </a:lnTo>
                <a:lnTo>
                  <a:pt x="201930" y="2019236"/>
                </a:lnTo>
                <a:lnTo>
                  <a:pt x="1884108" y="2019236"/>
                </a:lnTo>
                <a:lnTo>
                  <a:pt x="1930403" y="2013903"/>
                </a:lnTo>
                <a:lnTo>
                  <a:pt x="1972904" y="1998711"/>
                </a:lnTo>
                <a:lnTo>
                  <a:pt x="2010398" y="1974873"/>
                </a:lnTo>
                <a:lnTo>
                  <a:pt x="2041671" y="1943601"/>
                </a:lnTo>
                <a:lnTo>
                  <a:pt x="2065511" y="1906108"/>
                </a:lnTo>
                <a:lnTo>
                  <a:pt x="2080704" y="1863605"/>
                </a:lnTo>
                <a:lnTo>
                  <a:pt x="2086038" y="1817306"/>
                </a:lnTo>
                <a:lnTo>
                  <a:pt x="2086038" y="201803"/>
                </a:lnTo>
                <a:lnTo>
                  <a:pt x="2080704" y="155514"/>
                </a:lnTo>
                <a:lnTo>
                  <a:pt x="2065511" y="113031"/>
                </a:lnTo>
                <a:lnTo>
                  <a:pt x="2041671" y="75563"/>
                </a:lnTo>
                <a:lnTo>
                  <a:pt x="2010398" y="44317"/>
                </a:lnTo>
                <a:lnTo>
                  <a:pt x="1972904" y="20502"/>
                </a:lnTo>
                <a:lnTo>
                  <a:pt x="1930403" y="5326"/>
                </a:lnTo>
                <a:lnTo>
                  <a:pt x="188410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8535" y="4435792"/>
            <a:ext cx="1791970" cy="14262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8255" algn="ctr">
              <a:lnSpc>
                <a:spcPct val="92400"/>
              </a:lnSpc>
              <a:spcBef>
                <a:spcPts val="254"/>
              </a:spcBef>
            </a:pPr>
            <a:r>
              <a:rPr sz="1400" spc="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products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that 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fulfills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400" spc="15" dirty="0">
                <a:solidFill>
                  <a:srgbClr val="FFFFFF"/>
                </a:solidFill>
                <a:latin typeface="Carlito"/>
                <a:cs typeface="Carlito"/>
              </a:rPr>
              <a:t>you  </a:t>
            </a:r>
            <a:r>
              <a:rPr sz="1400" spc="20" dirty="0">
                <a:solidFill>
                  <a:srgbClr val="FFFFFF"/>
                </a:solidFill>
                <a:latin typeface="Carlito"/>
                <a:cs typeface="Carlito"/>
              </a:rPr>
              <a:t>(known</a:t>
            </a:r>
            <a:r>
              <a:rPr sz="14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as</a:t>
            </a:r>
            <a:r>
              <a:rPr sz="1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Fulfillment</a:t>
            </a:r>
            <a:r>
              <a:rPr sz="14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by 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Amazon,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FBA),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there  </a:t>
            </a:r>
            <a:r>
              <a:rPr sz="1400" spc="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fees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order  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fulfillment, </a:t>
            </a:r>
            <a:r>
              <a:rPr sz="1400" spc="5" dirty="0">
                <a:solidFill>
                  <a:srgbClr val="FFFFFF"/>
                </a:solidFill>
                <a:latin typeface="Carlito"/>
                <a:cs typeface="Carlito"/>
              </a:rPr>
              <a:t>storage, and 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optional</a:t>
            </a:r>
            <a:r>
              <a:rPr sz="1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rlito"/>
                <a:cs typeface="Carlito"/>
              </a:rPr>
              <a:t>services.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9976" y="4157726"/>
            <a:ext cx="2085975" cy="2019300"/>
          </a:xfrm>
          <a:custGeom>
            <a:avLst/>
            <a:gdLst/>
            <a:ahLst/>
            <a:cxnLst/>
            <a:rect l="l" t="t" r="r" b="b"/>
            <a:pathLst>
              <a:path w="2085975" h="2019300">
                <a:moveTo>
                  <a:pt x="1884045" y="0"/>
                </a:moveTo>
                <a:lnTo>
                  <a:pt x="201802" y="0"/>
                </a:lnTo>
                <a:lnTo>
                  <a:pt x="155514" y="5326"/>
                </a:lnTo>
                <a:lnTo>
                  <a:pt x="113031" y="20502"/>
                </a:lnTo>
                <a:lnTo>
                  <a:pt x="75563" y="44317"/>
                </a:lnTo>
                <a:lnTo>
                  <a:pt x="44317" y="75563"/>
                </a:lnTo>
                <a:lnTo>
                  <a:pt x="20502" y="113031"/>
                </a:lnTo>
                <a:lnTo>
                  <a:pt x="5326" y="155514"/>
                </a:lnTo>
                <a:lnTo>
                  <a:pt x="0" y="201803"/>
                </a:lnTo>
                <a:lnTo>
                  <a:pt x="0" y="1817306"/>
                </a:lnTo>
                <a:lnTo>
                  <a:pt x="5326" y="1863605"/>
                </a:lnTo>
                <a:lnTo>
                  <a:pt x="20502" y="1906108"/>
                </a:lnTo>
                <a:lnTo>
                  <a:pt x="44317" y="1943601"/>
                </a:lnTo>
                <a:lnTo>
                  <a:pt x="75563" y="1974873"/>
                </a:lnTo>
                <a:lnTo>
                  <a:pt x="113031" y="1998711"/>
                </a:lnTo>
                <a:lnTo>
                  <a:pt x="155514" y="2013903"/>
                </a:lnTo>
                <a:lnTo>
                  <a:pt x="201802" y="2019236"/>
                </a:lnTo>
                <a:lnTo>
                  <a:pt x="1884045" y="2019236"/>
                </a:lnTo>
                <a:lnTo>
                  <a:pt x="1930340" y="2013903"/>
                </a:lnTo>
                <a:lnTo>
                  <a:pt x="1972841" y="1998711"/>
                </a:lnTo>
                <a:lnTo>
                  <a:pt x="2010334" y="1974873"/>
                </a:lnTo>
                <a:lnTo>
                  <a:pt x="2041607" y="1943601"/>
                </a:lnTo>
                <a:lnTo>
                  <a:pt x="2065447" y="1906108"/>
                </a:lnTo>
                <a:lnTo>
                  <a:pt x="2080640" y="1863605"/>
                </a:lnTo>
                <a:lnTo>
                  <a:pt x="2085975" y="1817306"/>
                </a:lnTo>
                <a:lnTo>
                  <a:pt x="2085975" y="201803"/>
                </a:lnTo>
                <a:lnTo>
                  <a:pt x="2080641" y="155514"/>
                </a:lnTo>
                <a:lnTo>
                  <a:pt x="2065447" y="113031"/>
                </a:lnTo>
                <a:lnTo>
                  <a:pt x="2041607" y="75563"/>
                </a:lnTo>
                <a:lnTo>
                  <a:pt x="2010334" y="44317"/>
                </a:lnTo>
                <a:lnTo>
                  <a:pt x="1972841" y="20502"/>
                </a:lnTo>
                <a:lnTo>
                  <a:pt x="1930340" y="5326"/>
                </a:lnTo>
                <a:lnTo>
                  <a:pt x="188404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5401" y="2160968"/>
            <a:ext cx="3511168" cy="15908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861060" marR="313055" indent="-848994">
              <a:lnSpc>
                <a:spcPts val="5780"/>
              </a:lnSpc>
              <a:spcBef>
                <a:spcPts val="805"/>
              </a:spcBef>
            </a:pPr>
            <a:r>
              <a:rPr sz="5300" spc="3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5300" spc="-1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5300" spc="-1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5300" spc="2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5300" spc="-15" dirty="0">
                <a:solidFill>
                  <a:srgbClr val="FFFFFF"/>
                </a:solidFill>
                <a:latin typeface="Carlito"/>
                <a:cs typeface="Carlito"/>
              </a:rPr>
              <a:t>ill</a:t>
            </a:r>
            <a:r>
              <a:rPr sz="5300" spc="4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53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5300" spc="-8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5300" spc="5" dirty="0">
                <a:solidFill>
                  <a:srgbClr val="FFFFFF"/>
                </a:solidFill>
                <a:latin typeface="Carlito"/>
                <a:cs typeface="Carlito"/>
              </a:rPr>
              <a:t>t  </a:t>
            </a:r>
            <a:r>
              <a:rPr sz="5300" spc="-10" dirty="0" smtClean="0">
                <a:solidFill>
                  <a:srgbClr val="FFFFFF"/>
                </a:solidFill>
                <a:latin typeface="Carlito"/>
                <a:cs typeface="Carlito"/>
              </a:rPr>
              <a:t>Fees</a:t>
            </a:r>
            <a:endParaRPr sz="5300"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58601" y="647255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6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63" y="4283906"/>
            <a:ext cx="1828800" cy="181710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21590" algn="ctr">
              <a:lnSpc>
                <a:spcPct val="92000"/>
              </a:lnSpc>
              <a:spcBef>
                <a:spcPts val="260"/>
              </a:spcBef>
            </a:pPr>
            <a:r>
              <a:rPr sz="1400" spc="15" dirty="0" smtClean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1400" spc="10" dirty="0" smtClean="0">
                <a:solidFill>
                  <a:srgbClr val="FFFFFF"/>
                </a:solidFill>
                <a:latin typeface="Carlito"/>
                <a:cs typeface="Carlito"/>
              </a:rPr>
              <a:t>(FBA)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fee </a:t>
            </a:r>
            <a:r>
              <a:rPr sz="1400" spc="-10" dirty="0" smtClean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1400" spc="10" dirty="0" smtClean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per-unit </a:t>
            </a:r>
            <a:r>
              <a:rPr sz="1400" dirty="0" smtClean="0">
                <a:solidFill>
                  <a:srgbClr val="FFFFFF"/>
                </a:solidFill>
                <a:latin typeface="Carlito"/>
                <a:cs typeface="Carlito"/>
              </a:rPr>
              <a:t>fee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charged </a:t>
            </a:r>
            <a:r>
              <a:rPr sz="1400" spc="-5" dirty="0" smtClean="0">
                <a:solidFill>
                  <a:srgbClr val="FFFFFF"/>
                </a:solidFill>
                <a:latin typeface="Carlito"/>
                <a:cs typeface="Carlito"/>
              </a:rPr>
              <a:t>to  fulfill </a:t>
            </a:r>
            <a:r>
              <a:rPr sz="1400" spc="-15" dirty="0" smtClean="0">
                <a:solidFill>
                  <a:srgbClr val="FFFFFF"/>
                </a:solidFill>
                <a:latin typeface="Carlito"/>
                <a:cs typeface="Carlito"/>
              </a:rPr>
              <a:t>items </a:t>
            </a:r>
            <a:r>
              <a:rPr sz="1400" spc="-5" dirty="0" smtClean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customers  </a:t>
            </a:r>
            <a:r>
              <a:rPr sz="1400" spc="10" dirty="0" smtClean="0">
                <a:solidFill>
                  <a:srgbClr val="FFFFFF"/>
                </a:solidFill>
                <a:latin typeface="Carlito"/>
                <a:cs typeface="Carlito"/>
              </a:rPr>
              <a:t>for purchases </a:t>
            </a:r>
            <a:r>
              <a:rPr sz="1400" spc="-5" dirty="0" smtClean="0">
                <a:solidFill>
                  <a:srgbClr val="FFFFFF"/>
                </a:solidFill>
                <a:latin typeface="Carlito"/>
                <a:cs typeface="Carlito"/>
              </a:rPr>
              <a:t>in the  </a:t>
            </a:r>
            <a:r>
              <a:rPr sz="1400" spc="15" dirty="0" smtClean="0">
                <a:solidFill>
                  <a:srgbClr val="FFFFFF"/>
                </a:solidFill>
                <a:latin typeface="Carlito"/>
                <a:cs typeface="Carlito"/>
              </a:rPr>
              <a:t>Amazon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store. The </a:t>
            </a:r>
            <a:r>
              <a:rPr sz="1400" dirty="0" smtClean="0">
                <a:solidFill>
                  <a:srgbClr val="FFFFFF"/>
                </a:solidFill>
                <a:latin typeface="Carlito"/>
                <a:cs typeface="Carlito"/>
              </a:rPr>
              <a:t>fee 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varies </a:t>
            </a:r>
            <a:r>
              <a:rPr sz="1400" spc="-5" dirty="0" smtClean="0">
                <a:solidFill>
                  <a:srgbClr val="FFFFFF"/>
                </a:solidFill>
                <a:latin typeface="Carlito"/>
                <a:cs typeface="Carlito"/>
              </a:rPr>
              <a:t>depending </a:t>
            </a:r>
            <a:r>
              <a:rPr sz="1400" spc="10" dirty="0" smtClean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sz="1400" spc="-20" dirty="0" smtClean="0">
                <a:solidFill>
                  <a:srgbClr val="FFFFFF"/>
                </a:solidFill>
                <a:latin typeface="Carlito"/>
                <a:cs typeface="Carlito"/>
              </a:rPr>
              <a:t>item’s </a:t>
            </a:r>
            <a:r>
              <a:rPr sz="1400" spc="-5" dirty="0" smtClean="0">
                <a:solidFill>
                  <a:srgbClr val="FFFFFF"/>
                </a:solidFill>
                <a:latin typeface="Carlito"/>
                <a:cs typeface="Carlito"/>
              </a:rPr>
              <a:t>category, </a:t>
            </a:r>
            <a:r>
              <a:rPr sz="1400" spc="15" dirty="0" smtClean="0">
                <a:solidFill>
                  <a:srgbClr val="FFFFFF"/>
                </a:solidFill>
                <a:latin typeface="Carlito"/>
                <a:cs typeface="Carlito"/>
              </a:rPr>
              <a:t>size</a:t>
            </a:r>
            <a:r>
              <a:rPr sz="1400" spc="-18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spc="5" dirty="0" smtClean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1400" dirty="0" smtClean="0">
                <a:solidFill>
                  <a:srgbClr val="FFFFFF"/>
                </a:solidFill>
                <a:latin typeface="Carlito"/>
                <a:cs typeface="Carlito"/>
              </a:rPr>
              <a:t>weight.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9901" y="1776348"/>
            <a:ext cx="2200275" cy="1245212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2069" rIns="0" bIns="0" rtlCol="0">
            <a:spAutoFit/>
          </a:bodyPr>
          <a:lstStyle/>
          <a:p>
            <a:pPr marL="240029" marR="233045" indent="635" algn="ctr">
              <a:lnSpc>
                <a:spcPts val="3080"/>
              </a:lnSpc>
              <a:spcBef>
                <a:spcPts val="409"/>
              </a:spcBef>
            </a:pPr>
            <a:r>
              <a:rPr lang="en-US" sz="2400" u="heavy" spc="-1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Fulfillment </a:t>
            </a:r>
            <a:r>
              <a:rPr lang="en-US" sz="2400" spc="-15" dirty="0" smtClean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lang="en-US" sz="2400" u="heavy" spc="-3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Fees </a:t>
            </a:r>
            <a:r>
              <a:rPr lang="en-US" sz="2400" u="heavy" spc="-1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For </a:t>
            </a:r>
            <a:r>
              <a:rPr lang="en-US" sz="2400" u="heavy" spc="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FBA </a:t>
            </a:r>
            <a:r>
              <a:rPr lang="en-US" sz="2400" spc="5" dirty="0" smtClean="0">
                <a:solidFill>
                  <a:srgbClr val="0462C1"/>
                </a:solidFill>
                <a:latin typeface="Carlito"/>
                <a:cs typeface="Carlito"/>
                <a:hlinkClick r:id="rId2"/>
              </a:rPr>
              <a:t> </a:t>
            </a:r>
            <a:r>
              <a:rPr lang="en-US" sz="2400" u="heavy" spc="-20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Orders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39251" y="1776348"/>
            <a:ext cx="2209800" cy="121584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2069" rIns="0" bIns="0" rtlCol="0">
            <a:spAutoFit/>
          </a:bodyPr>
          <a:lstStyle/>
          <a:p>
            <a:pPr marL="246379" marR="237490" indent="257175" algn="just">
              <a:lnSpc>
                <a:spcPts val="3080"/>
              </a:lnSpc>
              <a:spcBef>
                <a:spcPts val="409"/>
              </a:spcBef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Monthly </a:t>
            </a:r>
            <a:r>
              <a:rPr sz="2400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inventory </a:t>
            </a:r>
            <a:r>
              <a:rPr sz="2400" spc="-10" dirty="0">
                <a:solidFill>
                  <a:srgbClr val="0462C1"/>
                </a:solidFill>
                <a:latin typeface="Carlito"/>
                <a:cs typeface="Carlito"/>
                <a:hlinkClick r:id="rId3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storage</a:t>
            </a:r>
            <a:r>
              <a:rPr sz="240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sz="24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fees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9901" y="3319526"/>
            <a:ext cx="2200275" cy="1017073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8920" rIns="0" bIns="0" rtlCol="0">
            <a:spAutoFit/>
          </a:bodyPr>
          <a:lstStyle/>
          <a:p>
            <a:pPr marL="240029" marR="234315" indent="114300">
              <a:lnSpc>
                <a:spcPts val="3080"/>
              </a:lnSpc>
              <a:spcBef>
                <a:spcPts val="1960"/>
              </a:spcBef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Long-term </a:t>
            </a:r>
            <a:r>
              <a:rPr sz="2400" dirty="0">
                <a:solidFill>
                  <a:srgbClr val="0462C1"/>
                </a:solidFill>
                <a:latin typeface="Carlito"/>
                <a:cs typeface="Carlito"/>
                <a:hlinkClick r:id="rId4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storage</a:t>
            </a:r>
            <a:r>
              <a:rPr sz="2400" u="heavy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sz="24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4"/>
              </a:rPr>
              <a:t>fees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39251" y="3319526"/>
            <a:ext cx="2209800" cy="1017073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48920" rIns="0" bIns="0" rtlCol="0">
            <a:spAutoFit/>
          </a:bodyPr>
          <a:lstStyle/>
          <a:p>
            <a:pPr marL="379730" marR="368300" indent="114300">
              <a:lnSpc>
                <a:spcPts val="3080"/>
              </a:lnSpc>
              <a:spcBef>
                <a:spcPts val="1960"/>
              </a:spcBef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Removal </a:t>
            </a:r>
            <a:r>
              <a:rPr sz="2400" dirty="0">
                <a:solidFill>
                  <a:srgbClr val="0462C1"/>
                </a:solidFill>
                <a:latin typeface="Carlito"/>
                <a:cs typeface="Carlito"/>
                <a:hlinkClick r:id="rId5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order</a:t>
            </a:r>
            <a:r>
              <a:rPr sz="2400" u="heavy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 </a:t>
            </a:r>
            <a:r>
              <a:rPr sz="24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5"/>
              </a:rPr>
              <a:t>fees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9901" y="4862512"/>
            <a:ext cx="2200275" cy="1077924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6990" rIns="0" bIns="0" rtlCol="0">
            <a:spAutoFit/>
          </a:bodyPr>
          <a:lstStyle/>
          <a:p>
            <a:pPr marL="354330" marR="337820" indent="-8890" algn="ctr">
              <a:lnSpc>
                <a:spcPct val="93300"/>
              </a:lnSpc>
              <a:spcBef>
                <a:spcPts val="370"/>
              </a:spcBef>
            </a:pPr>
            <a:r>
              <a:rPr sz="24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Returns </a:t>
            </a:r>
            <a:r>
              <a:rPr sz="2400" spc="-20" dirty="0">
                <a:solidFill>
                  <a:srgbClr val="0462C1"/>
                </a:solidFill>
                <a:latin typeface="Carlito"/>
                <a:cs typeface="Carlito"/>
                <a:hlinkClick r:id="rId6"/>
              </a:rPr>
              <a:t> </a:t>
            </a:r>
            <a:r>
              <a:rPr sz="24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p</a:t>
            </a:r>
            <a:r>
              <a:rPr sz="2400" u="heavy" spc="-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r</a:t>
            </a:r>
            <a:r>
              <a:rPr sz="2400" u="heavy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o</a:t>
            </a:r>
            <a:r>
              <a:rPr sz="24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c</a:t>
            </a:r>
            <a:r>
              <a:rPr sz="24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e</a:t>
            </a:r>
            <a:r>
              <a:rPr sz="24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ssi</a:t>
            </a:r>
            <a:r>
              <a:rPr sz="24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n</a:t>
            </a:r>
            <a:r>
              <a:rPr sz="24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g </a:t>
            </a:r>
            <a:r>
              <a:rPr sz="2400" spc="5" dirty="0">
                <a:solidFill>
                  <a:srgbClr val="0462C1"/>
                </a:solidFill>
                <a:latin typeface="Carlito"/>
                <a:cs typeface="Carlito"/>
                <a:hlinkClick r:id="rId6"/>
              </a:rPr>
              <a:t> </a:t>
            </a:r>
            <a:r>
              <a:rPr sz="24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6"/>
              </a:rPr>
              <a:t>fees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9251" y="4862512"/>
            <a:ext cx="2209800" cy="1018997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250825" rIns="0" bIns="0" rtlCol="0">
            <a:spAutoFit/>
          </a:bodyPr>
          <a:lstStyle/>
          <a:p>
            <a:pPr marL="274955" marR="256540" indent="57150">
              <a:lnSpc>
                <a:spcPts val="3080"/>
              </a:lnSpc>
              <a:spcBef>
                <a:spcPts val="1975"/>
              </a:spcBef>
            </a:pP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7"/>
              </a:rPr>
              <a:t>Unplanned </a:t>
            </a:r>
            <a:r>
              <a:rPr sz="2400" spc="-10" dirty="0">
                <a:solidFill>
                  <a:srgbClr val="0462C1"/>
                </a:solidFill>
                <a:latin typeface="Carlito"/>
                <a:cs typeface="Carlito"/>
                <a:hlinkClick r:id="rId7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7"/>
              </a:rPr>
              <a:t>service</a:t>
            </a:r>
            <a:r>
              <a:rPr sz="2400" u="heavy" spc="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7"/>
              </a:rPr>
              <a:t> </a:t>
            </a:r>
            <a:r>
              <a:rPr sz="24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7"/>
              </a:rPr>
              <a:t>fees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67982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130" dirty="0"/>
              <a:t>Other</a:t>
            </a:r>
            <a:r>
              <a:rPr sz="4400" spc="-325" dirty="0"/>
              <a:t> </a:t>
            </a:r>
            <a:r>
              <a:rPr sz="4400" spc="-295" dirty="0"/>
              <a:t>Fees/Cost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58601" y="647255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7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0725" y="2624201"/>
            <a:ext cx="4457700" cy="2880276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4810" rIns="0" bIns="0" rtlCol="0">
            <a:spAutoFit/>
          </a:bodyPr>
          <a:lstStyle/>
          <a:p>
            <a:pPr marL="201295" marR="203200" algn="ctr">
              <a:lnSpc>
                <a:spcPct val="91700"/>
              </a:lnSpc>
              <a:spcBef>
                <a:spcPts val="3030"/>
              </a:spcBef>
            </a:pPr>
            <a:r>
              <a:rPr sz="4400" spc="10" dirty="0">
                <a:solidFill>
                  <a:srgbClr val="FFFFFF"/>
                </a:solidFill>
                <a:latin typeface="Carlito"/>
                <a:cs typeface="Carlito"/>
              </a:rPr>
              <a:t>High-volume  </a:t>
            </a:r>
            <a:r>
              <a:rPr sz="4400" spc="5" dirty="0">
                <a:solidFill>
                  <a:srgbClr val="FFFFFF"/>
                </a:solidFill>
                <a:latin typeface="Carlito"/>
                <a:cs typeface="Carlito"/>
              </a:rPr>
              <a:t>listing </a:t>
            </a:r>
            <a:r>
              <a:rPr sz="4400" spc="-25" dirty="0">
                <a:solidFill>
                  <a:srgbClr val="FFFFFF"/>
                </a:solidFill>
                <a:latin typeface="Carlito"/>
                <a:cs typeface="Carlito"/>
              </a:rPr>
              <a:t>fee</a:t>
            </a:r>
            <a:r>
              <a:rPr sz="4400" spc="-2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spc="10" dirty="0">
                <a:solidFill>
                  <a:srgbClr val="FFFFFF"/>
                </a:solidFill>
                <a:latin typeface="Carlito"/>
                <a:cs typeface="Carlito"/>
              </a:rPr>
              <a:t>($0.001  </a:t>
            </a:r>
            <a:r>
              <a:rPr sz="4400" dirty="0">
                <a:solidFill>
                  <a:srgbClr val="FFFFFF"/>
                </a:solidFill>
                <a:latin typeface="Carlito"/>
                <a:cs typeface="Carlito"/>
              </a:rPr>
              <a:t>per </a:t>
            </a:r>
            <a:r>
              <a:rPr sz="4400" spc="20" dirty="0">
                <a:solidFill>
                  <a:srgbClr val="FFFFFF"/>
                </a:solidFill>
                <a:latin typeface="Carlito"/>
                <a:cs typeface="Carlito"/>
              </a:rPr>
              <a:t>eligible</a:t>
            </a:r>
            <a:r>
              <a:rPr sz="4400" spc="-2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rlito"/>
                <a:cs typeface="Carlito"/>
              </a:rPr>
              <a:t>SKU)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6100" y="2848051"/>
            <a:ext cx="4652899" cy="2257349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384810" rIns="0" bIns="0" rtlCol="0">
            <a:spAutoFit/>
          </a:bodyPr>
          <a:lstStyle/>
          <a:p>
            <a:pPr marL="557530" marR="557530" indent="1270" algn="ctr">
              <a:lnSpc>
                <a:spcPct val="91700"/>
              </a:lnSpc>
              <a:spcBef>
                <a:spcPts val="3030"/>
              </a:spcBef>
            </a:pPr>
            <a:r>
              <a:rPr sz="4400" spc="-20" dirty="0">
                <a:solidFill>
                  <a:srgbClr val="FFFFFF"/>
                </a:solidFill>
                <a:latin typeface="Carlito"/>
                <a:cs typeface="Carlito"/>
              </a:rPr>
              <a:t>Refund  </a:t>
            </a:r>
            <a:r>
              <a:rPr sz="4400" spc="-10" dirty="0" smtClean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4400" spc="10" dirty="0" smtClean="0">
                <a:solidFill>
                  <a:srgbClr val="FFFFFF"/>
                </a:solidFill>
                <a:latin typeface="Carlito"/>
                <a:cs typeface="Carlito"/>
              </a:rPr>
              <a:t>dm</a:t>
            </a:r>
            <a:r>
              <a:rPr sz="4400" spc="20" dirty="0" smtClean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4400" spc="10" dirty="0" smtClean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4400" spc="30" dirty="0" smtClean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4400" spc="-75" dirty="0" smtClean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4400" spc="20" dirty="0" smtClean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4400" spc="-35" dirty="0" smtClean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4400" spc="-85" dirty="0" smtClean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4400" spc="20" dirty="0" smtClean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4400" spc="35" dirty="0" smtClean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lang="en-US" sz="440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4400" spc="5" dirty="0" smtClean="0">
                <a:solidFill>
                  <a:srgbClr val="FFFFFF"/>
                </a:solidFill>
                <a:latin typeface="Carlito"/>
                <a:cs typeface="Carlito"/>
              </a:rPr>
              <a:t>n  </a:t>
            </a:r>
            <a:r>
              <a:rPr sz="4400" spc="-25" dirty="0">
                <a:solidFill>
                  <a:srgbClr val="FFFFFF"/>
                </a:solidFill>
                <a:latin typeface="Carlito"/>
                <a:cs typeface="Carlito"/>
              </a:rPr>
              <a:t>fee</a:t>
            </a:r>
            <a:endParaRPr sz="4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341185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310" dirty="0"/>
              <a:t>Cost</a:t>
            </a:r>
            <a:r>
              <a:rPr sz="4400" spc="-340" dirty="0"/>
              <a:t> </a:t>
            </a:r>
            <a:r>
              <a:rPr sz="4400" spc="-195" dirty="0"/>
              <a:t>Calculator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24050" y="1828800"/>
            <a:ext cx="8343900" cy="435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pc="-5" dirty="0"/>
              <a:t>Urva </a:t>
            </a:r>
            <a:r>
              <a:rPr spc="15" dirty="0"/>
              <a:t>Hassan Zubairi-AD </a:t>
            </a:r>
            <a:r>
              <a:rPr spc="10" dirty="0"/>
              <a:t>B&amp;F</a:t>
            </a:r>
            <a:r>
              <a:rPr spc="-45" dirty="0"/>
              <a:t> </a:t>
            </a:r>
            <a:r>
              <a:rPr spc="10" dirty="0"/>
              <a:t>TDAP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Module </a:t>
            </a:r>
            <a:r>
              <a:rPr spc="-15" dirty="0"/>
              <a:t>03-Amazon </a:t>
            </a:r>
            <a:r>
              <a:rPr spc="-20" dirty="0"/>
              <a:t>Payment</a:t>
            </a:r>
            <a:r>
              <a:rPr spc="-5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58601" y="647255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8</a:t>
            </a:fld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6257" y="1715180"/>
            <a:ext cx="2043684" cy="551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248" y="1030332"/>
            <a:ext cx="1815384" cy="150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9341" y="2586418"/>
            <a:ext cx="8392160" cy="177101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586355" marR="5080" indent="-2573655">
              <a:lnSpc>
                <a:spcPts val="6530"/>
              </a:lnSpc>
              <a:spcBef>
                <a:spcPts val="880"/>
              </a:spcBef>
            </a:pPr>
            <a:r>
              <a:rPr spc="-405" dirty="0"/>
              <a:t>Payment </a:t>
            </a:r>
            <a:r>
              <a:rPr spc="-130" dirty="0"/>
              <a:t>Method </a:t>
            </a:r>
            <a:r>
              <a:rPr spc="-20" dirty="0"/>
              <a:t>for</a:t>
            </a:r>
            <a:r>
              <a:rPr spc="-1230" dirty="0"/>
              <a:t> </a:t>
            </a:r>
            <a:r>
              <a:rPr spc="-409" dirty="0"/>
              <a:t>Sellers  </a:t>
            </a:r>
            <a:r>
              <a:rPr spc="-105" dirty="0"/>
              <a:t>in</a:t>
            </a:r>
            <a:r>
              <a:rPr spc="-445" dirty="0"/>
              <a:t> </a:t>
            </a:r>
            <a:r>
              <a:rPr spc="-420" dirty="0"/>
              <a:t>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1111</Words>
  <Application>Microsoft Office PowerPoint</Application>
  <PresentationFormat>Widescreen</PresentationFormat>
  <Paragraphs>180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Carlito</vt:lpstr>
      <vt:lpstr>Office Theme</vt:lpstr>
      <vt:lpstr>Amazon Payment Procedures</vt:lpstr>
      <vt:lpstr>Outline</vt:lpstr>
      <vt:lpstr>Amazon Fee Structure</vt:lpstr>
      <vt:lpstr>Selling Plans</vt:lpstr>
      <vt:lpstr>Referral Fees</vt:lpstr>
      <vt:lpstr>Fulfillment Fees</vt:lpstr>
      <vt:lpstr>Other Fees/Cost</vt:lpstr>
      <vt:lpstr>Cost Calculator</vt:lpstr>
      <vt:lpstr>Payment Method for Sellers  in Pakistan</vt:lpstr>
      <vt:lpstr>Bank Account Details</vt:lpstr>
      <vt:lpstr>Making Hyperwallet Account on Amazon</vt:lpstr>
      <vt:lpstr>Step 1: Login with Amazon</vt:lpstr>
      <vt:lpstr>Step 2: Activate Hyperwallet Account</vt:lpstr>
      <vt:lpstr>Step 2: Activate Hyperwallet Account</vt:lpstr>
      <vt:lpstr>Step 2: Activate Hyperwallet Account</vt:lpstr>
      <vt:lpstr>Step 3: Enter Bank Details</vt:lpstr>
      <vt:lpstr>Step 4: Enter Deposit Details in Amazon  Account</vt:lpstr>
      <vt:lpstr>Hyperwallet Fees</vt:lpstr>
      <vt:lpstr>Payment Processing Time</vt:lpstr>
      <vt:lpstr>Payment Processing Time</vt:lpstr>
      <vt:lpstr>Payment Processing Time</vt:lpstr>
      <vt:lpstr>Standard Payment Processing time</vt:lpstr>
      <vt:lpstr>Payment Report</vt:lpstr>
      <vt:lpstr>Payment Report</vt:lpstr>
      <vt:lpstr>SBP Regulations and  Procedures</vt:lpstr>
      <vt:lpstr>Exports Documentation Procedures</vt:lpstr>
      <vt:lpstr>B2B2C Exports Documentation Procedures</vt:lpstr>
      <vt:lpstr>PowerPoint Presentation</vt:lpstr>
      <vt:lpstr>PowerPoint Presentation</vt:lpstr>
      <vt:lpstr>PowerPoint Presentation</vt:lpstr>
      <vt:lpstr>Foreign Exchange Regulations on E-commerce</vt:lpstr>
      <vt:lpstr>SBP circulars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Payment Procedure</dc:title>
  <dc:creator>LENOVO</dc:creator>
  <cp:lastModifiedBy>DELL</cp:lastModifiedBy>
  <cp:revision>12</cp:revision>
  <dcterms:created xsi:type="dcterms:W3CDTF">2021-09-04T02:06:56Z</dcterms:created>
  <dcterms:modified xsi:type="dcterms:W3CDTF">2021-09-06T17:46:09Z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2021-09-04T00:00:00Z</vt:filetime>
  </property>
</Properties>
</file>