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8" r:id="rId2"/>
    <p:sldId id="260" r:id="rId3"/>
    <p:sldId id="259" r:id="rId4"/>
    <p:sldId id="261" r:id="rId5"/>
    <p:sldId id="262" r:id="rId6"/>
    <p:sldId id="263" r:id="rId7"/>
    <p:sldId id="264" r:id="rId8"/>
    <p:sldId id="266" r:id="rId9"/>
    <p:sldId id="267" r:id="rId10"/>
    <p:sldId id="268" r:id="rId11"/>
    <p:sldId id="270" r:id="rId12"/>
    <p:sldId id="269" r:id="rId13"/>
    <p:sldId id="271" r:id="rId14"/>
    <p:sldId id="272"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301" r:id="rId30"/>
    <p:sldId id="288" r:id="rId31"/>
    <p:sldId id="289" r:id="rId32"/>
    <p:sldId id="290" r:id="rId33"/>
    <p:sldId id="291" r:id="rId34"/>
    <p:sldId id="302" r:id="rId35"/>
    <p:sldId id="292" r:id="rId36"/>
    <p:sldId id="293" r:id="rId37"/>
    <p:sldId id="294" r:id="rId38"/>
    <p:sldId id="295" r:id="rId39"/>
    <p:sldId id="296" r:id="rId40"/>
    <p:sldId id="297" r:id="rId41"/>
    <p:sldId id="298" r:id="rId42"/>
    <p:sldId id="299" r:id="rId43"/>
    <p:sldId id="303"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162" autoAdjust="0"/>
    <p:restoredTop sz="94660"/>
  </p:normalViewPr>
  <p:slideViewPr>
    <p:cSldViewPr>
      <p:cViewPr varScale="1">
        <p:scale>
          <a:sx n="73" d="100"/>
          <a:sy n="73" d="100"/>
        </p:scale>
        <p:origin x="-139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98B503-0C15-4CBE-9CD1-B0444D97EC19}" type="datetimeFigureOut">
              <a:rPr lang="en-US" smtClean="0"/>
              <a:pPr/>
              <a:t>08-Dec-15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BY :  IMRAN SHARIF,  (Manager Foreign Trade Deptt.)</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CE625A-CFCE-4E7F-B899-DDD2B763DB73}" type="slidenum">
              <a:rPr lang="en-US" smtClean="0"/>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15F7CC-8192-43BD-9208-63F64A0A1784}" type="datetimeFigureOut">
              <a:rPr lang="en-US" smtClean="0"/>
              <a:pPr/>
              <a:t>08-Dec-15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BY :  IMRAN SHARIF,  (Manager Foreign Trade Deptt.)</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344FE1-C5E7-4DAD-93D7-69FCF35A0019}" type="slidenum">
              <a:rPr lang="en-US" smtClean="0"/>
              <a:pPr/>
              <a:t>‹#›</a:t>
            </a:fld>
            <a:endParaRPr 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Footer Placeholder 4"/>
          <p:cNvSpPr>
            <a:spLocks noGrp="1"/>
          </p:cNvSpPr>
          <p:nvPr>
            <p:ph type="ftr" sz="quarter" idx="10"/>
          </p:nvPr>
        </p:nvSpPr>
        <p:spPr/>
        <p:txBody>
          <a:bodyPr/>
          <a:lstStyle/>
          <a:p>
            <a:r>
              <a:rPr lang="en-US" smtClean="0"/>
              <a:t>BY :  IMRAN SHARIF,  (Manager Foreign Trade Deptt.)</a:t>
            </a:r>
            <a:endParaRPr lang="en-US"/>
          </a:p>
        </p:txBody>
      </p:sp>
      <p:sp>
        <p:nvSpPr>
          <p:cNvPr id="6" name="Slide Number Placeholder 5"/>
          <p:cNvSpPr>
            <a:spLocks noGrp="1"/>
          </p:cNvSpPr>
          <p:nvPr>
            <p:ph type="sldNum" sz="quarter" idx="11"/>
          </p:nvPr>
        </p:nvSpPr>
        <p:spPr/>
        <p:txBody>
          <a:bodyPr/>
          <a:lstStyle/>
          <a:p>
            <a:fld id="{9E344FE1-C5E7-4DAD-93D7-69FCF35A0019}"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71FD48F-1119-4028-92FA-C2DADC0F765E}" type="datetime1">
              <a:rPr lang="en-US" smtClean="0"/>
              <a:pPr/>
              <a:t>08-Dec-15</a:t>
            </a:fld>
            <a:endParaRPr lang="en-US"/>
          </a:p>
        </p:txBody>
      </p:sp>
      <p:sp>
        <p:nvSpPr>
          <p:cNvPr id="19" name="Footer Placeholder 18"/>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27" name="Slide Number Placeholder 26"/>
          <p:cNvSpPr>
            <a:spLocks noGrp="1"/>
          </p:cNvSpPr>
          <p:nvPr>
            <p:ph type="sldNum" sz="quarter" idx="12"/>
          </p:nvPr>
        </p:nvSpPr>
        <p:spPr/>
        <p:txBody>
          <a:bodyPr/>
          <a:lstStyle/>
          <a:p>
            <a:fld id="{29C87D7A-69CB-4395-8950-C344B351B8A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96C4C7-41E5-4DD3-A2D0-9E192DE6BAF5}" type="datetime1">
              <a:rPr lang="en-US" smtClean="0"/>
              <a:pPr/>
              <a:t>08-Dec-15</a:t>
            </a:fld>
            <a:endParaRPr lang="en-US"/>
          </a:p>
        </p:txBody>
      </p:sp>
      <p:sp>
        <p:nvSpPr>
          <p:cNvPr id="5" name="Footer Placeholder 4"/>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6" name="Slide Number Placeholder 5"/>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14550B-E871-4F88-83ED-587714596F8A}" type="datetime1">
              <a:rPr lang="en-US" smtClean="0"/>
              <a:pPr/>
              <a:t>08-Dec-15</a:t>
            </a:fld>
            <a:endParaRPr lang="en-US"/>
          </a:p>
        </p:txBody>
      </p:sp>
      <p:sp>
        <p:nvSpPr>
          <p:cNvPr id="5" name="Footer Placeholder 4"/>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6" name="Slide Number Placeholder 5"/>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4AB5C9-5509-44BF-883F-747DCFA17C91}" type="datetime1">
              <a:rPr lang="en-US" smtClean="0"/>
              <a:pPr/>
              <a:t>08-Dec-15</a:t>
            </a:fld>
            <a:endParaRPr lang="en-US"/>
          </a:p>
        </p:txBody>
      </p:sp>
      <p:sp>
        <p:nvSpPr>
          <p:cNvPr id="5" name="Footer Placeholder 4"/>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6" name="Slide Number Placeholder 5"/>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BB1AA5A-37FF-4C35-A7CF-A3B50D807D2A}" type="datetime1">
              <a:rPr lang="en-US" smtClean="0"/>
              <a:pPr/>
              <a:t>08-Dec-15</a:t>
            </a:fld>
            <a:endParaRPr lang="en-US"/>
          </a:p>
        </p:txBody>
      </p:sp>
      <p:sp>
        <p:nvSpPr>
          <p:cNvPr id="5" name="Footer Placeholder 4"/>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6" name="Slide Number Placeholder 5"/>
          <p:cNvSpPr>
            <a:spLocks noGrp="1"/>
          </p:cNvSpPr>
          <p:nvPr>
            <p:ph type="sldNum" sz="quarter" idx="12"/>
          </p:nvPr>
        </p:nvSpPr>
        <p:spPr/>
        <p:txBody>
          <a:bodyPr/>
          <a:lstStyle/>
          <a:p>
            <a:fld id="{29C87D7A-69CB-4395-8950-C344B351B8A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75771D4-4EEC-4565-8189-0689369CFD6D}" type="datetime1">
              <a:rPr lang="en-US" smtClean="0"/>
              <a:pPr/>
              <a:t>08-Dec-15</a:t>
            </a:fld>
            <a:endParaRPr lang="en-US"/>
          </a:p>
        </p:txBody>
      </p:sp>
      <p:sp>
        <p:nvSpPr>
          <p:cNvPr id="6" name="Footer Placeholder 5"/>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7" name="Slide Number Placeholder 6"/>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30FFE46-1284-4FA5-8BBD-AADC9666C6AE}" type="datetime1">
              <a:rPr lang="en-US" smtClean="0"/>
              <a:pPr/>
              <a:t>08-Dec-15</a:t>
            </a:fld>
            <a:endParaRPr lang="en-US"/>
          </a:p>
        </p:txBody>
      </p:sp>
      <p:sp>
        <p:nvSpPr>
          <p:cNvPr id="8" name="Footer Placeholder 7"/>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9" name="Slide Number Placeholder 8"/>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8EB1E5-C9A6-46DC-B1B8-52E26331215A}" type="datetime1">
              <a:rPr lang="en-US" smtClean="0"/>
              <a:pPr/>
              <a:t>08-Dec-15</a:t>
            </a:fld>
            <a:endParaRPr lang="en-US"/>
          </a:p>
        </p:txBody>
      </p:sp>
      <p:sp>
        <p:nvSpPr>
          <p:cNvPr id="4" name="Footer Placeholder 3"/>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5" name="Slide Number Placeholder 4"/>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58F2D-E7C9-432F-847E-DF9F386E4BE0}" type="datetime1">
              <a:rPr lang="en-US" smtClean="0"/>
              <a:pPr/>
              <a:t>08-Dec-15</a:t>
            </a:fld>
            <a:endParaRPr lang="en-US"/>
          </a:p>
        </p:txBody>
      </p:sp>
      <p:sp>
        <p:nvSpPr>
          <p:cNvPr id="3" name="Footer Placeholder 2"/>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4" name="Slide Number Placeholder 3"/>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FD987B-6415-471F-9138-5A169A81786A}" type="datetime1">
              <a:rPr lang="en-US" smtClean="0"/>
              <a:pPr/>
              <a:t>08-Dec-15</a:t>
            </a:fld>
            <a:endParaRPr lang="en-US"/>
          </a:p>
        </p:txBody>
      </p:sp>
      <p:sp>
        <p:nvSpPr>
          <p:cNvPr id="6" name="Footer Placeholder 5"/>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7" name="Slide Number Placeholder 6"/>
          <p:cNvSpPr>
            <a:spLocks noGrp="1"/>
          </p:cNvSpPr>
          <p:nvPr>
            <p:ph type="sldNum" sz="quarter" idx="12"/>
          </p:nvPr>
        </p:nvSpPr>
        <p:spPr/>
        <p:txBody>
          <a:bodyPr/>
          <a:lstStyle/>
          <a:p>
            <a:fld id="{29C87D7A-69CB-4395-8950-C344B351B8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3603A-04B0-44A0-9217-AE0B3A9F4C3C}" type="datetime1">
              <a:rPr lang="en-US" smtClean="0"/>
              <a:pPr/>
              <a:t>08-Dec-15</a:t>
            </a:fld>
            <a:endParaRPr lang="en-US"/>
          </a:p>
        </p:txBody>
      </p:sp>
      <p:sp>
        <p:nvSpPr>
          <p:cNvPr id="6" name="Footer Placeholder 5"/>
          <p:cNvSpPr>
            <a:spLocks noGrp="1"/>
          </p:cNvSpPr>
          <p:nvPr>
            <p:ph type="ftr" sz="quarter" idx="11"/>
          </p:nvPr>
        </p:nvSpPr>
        <p:spPr/>
        <p:txBody>
          <a:bodyPr/>
          <a:lstStyle/>
          <a:p>
            <a:r>
              <a:rPr lang="en-US" smtClean="0"/>
              <a:t>Presentation by: IMRAN SHARIF  -  Manager Foreign Trade Deptt.                               Askari Bank Ltd., Tariq Road Sialkot Cantt:  Tel : 052-4299007  - Cell : 0321-7189203</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9C87D7A-69CB-4395-8950-C344B351B8A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7386ADB-8AB4-4F46-9E24-AFB397037E77}" type="datetime1">
              <a:rPr lang="en-US" smtClean="0"/>
              <a:pPr/>
              <a:t>08-Dec-15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Presentation by: IMRAN SHARIF  -  Manager Foreign Trade Deptt.                               Askari Bank Ltd., Tariq Road Sialkot Cantt:  Tel : 052-4299007  - Cell : 0321-7189203</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C87D7A-69CB-4395-8950-C344B351B8A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iccpakistan.com.pk/"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incoterms&#10; "/>
          <p:cNvPicPr>
            <a:picLocks noChangeAspect="1" noChangeArrowheads="1"/>
          </p:cNvPicPr>
          <p:nvPr/>
        </p:nvPicPr>
        <p:blipFill>
          <a:blip r:embed="rId3"/>
          <a:srcRect/>
          <a:stretch>
            <a:fillRect/>
          </a:stretch>
        </p:blipFill>
        <p:spPr bwMode="auto">
          <a:xfrm>
            <a:off x="1524000" y="838200"/>
            <a:ext cx="6076950" cy="3048000"/>
          </a:xfrm>
          <a:prstGeom prst="rect">
            <a:avLst/>
          </a:prstGeom>
          <a:noFill/>
        </p:spPr>
      </p:pic>
      <p:sp>
        <p:nvSpPr>
          <p:cNvPr id="8" name="Rectangle 7"/>
          <p:cNvSpPr/>
          <p:nvPr/>
        </p:nvSpPr>
        <p:spPr>
          <a:xfrm>
            <a:off x="3286263" y="3244334"/>
            <a:ext cx="2571473" cy="369332"/>
          </a:xfrm>
          <a:prstGeom prst="rect">
            <a:avLst/>
          </a:prstGeom>
        </p:spPr>
        <p:txBody>
          <a:bodyPr wrap="none">
            <a:spAutoFit/>
          </a:bodyPr>
          <a:lstStyle/>
          <a:p>
            <a:r>
              <a:rPr lang="en-US" dirty="0" smtClean="0"/>
              <a:t>http://www.iccwbo.org/</a:t>
            </a:r>
            <a:endParaRPr lang="en-US" dirty="0"/>
          </a:p>
        </p:txBody>
      </p:sp>
      <p:sp>
        <p:nvSpPr>
          <p:cNvPr id="10" name="TextBox 9"/>
          <p:cNvSpPr txBox="1"/>
          <p:nvPr/>
        </p:nvSpPr>
        <p:spPr>
          <a:xfrm>
            <a:off x="1752600" y="4495800"/>
            <a:ext cx="6096000" cy="1692771"/>
          </a:xfrm>
          <a:prstGeom prst="rect">
            <a:avLst/>
          </a:prstGeom>
          <a:noFill/>
        </p:spPr>
        <p:txBody>
          <a:bodyPr wrap="square" rtlCol="0">
            <a:spAutoFit/>
          </a:bodyPr>
          <a:lstStyle/>
          <a:p>
            <a:r>
              <a:rPr lang="fr-FR" sz="3200" dirty="0" smtClean="0"/>
              <a:t>ICC </a:t>
            </a:r>
            <a:r>
              <a:rPr lang="fr-FR" sz="3200" dirty="0" err="1" smtClean="0"/>
              <a:t>Headquarters</a:t>
            </a:r>
            <a:endParaRPr lang="fr-FR" sz="3200" dirty="0" smtClean="0"/>
          </a:p>
          <a:p>
            <a:r>
              <a:rPr lang="en-US" b="1" dirty="0" smtClean="0"/>
              <a:t>Location : </a:t>
            </a:r>
            <a:r>
              <a:rPr lang="en-US" dirty="0" smtClean="0"/>
              <a:t>Paris</a:t>
            </a:r>
            <a:br>
              <a:rPr lang="en-US" dirty="0" smtClean="0"/>
            </a:br>
            <a:r>
              <a:rPr lang="en-US" b="1" dirty="0" smtClean="0"/>
              <a:t>Founded : </a:t>
            </a:r>
            <a:r>
              <a:rPr lang="en-US" dirty="0" smtClean="0"/>
              <a:t>1919</a:t>
            </a:r>
            <a:br>
              <a:rPr lang="en-US" dirty="0" smtClean="0"/>
            </a:br>
            <a:r>
              <a:rPr lang="en-US" b="1" dirty="0" smtClean="0"/>
              <a:t>Membership: </a:t>
            </a:r>
            <a:r>
              <a:rPr lang="en-US" dirty="0" smtClean="0"/>
              <a:t>Business interests in over  140 countries</a:t>
            </a:r>
          </a:p>
          <a:p>
            <a:endParaRPr lang="en-US" dirty="0"/>
          </a:p>
        </p:txBody>
      </p:sp>
      <p:sp>
        <p:nvSpPr>
          <p:cNvPr id="16"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p:cNvPicPr/>
          <p:nvPr/>
        </p:nvPicPr>
        <p:blipFill>
          <a:blip r:embed="rId2"/>
          <a:srcRect/>
          <a:stretch>
            <a:fillRect/>
          </a:stretch>
        </p:blipFill>
        <p:spPr bwMode="auto">
          <a:xfrm>
            <a:off x="2667000" y="914400"/>
            <a:ext cx="3548062" cy="536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534400" cy="685800"/>
          </a:xfrm>
        </p:spPr>
        <p:txBody>
          <a:bodyPr>
            <a:normAutofit fontScale="90000"/>
          </a:bodyPr>
          <a:lstStyle/>
          <a:p>
            <a:r>
              <a:rPr lang="en-US" b="1" u="sng" cap="all" dirty="0" smtClean="0"/>
              <a:t>FAS -  </a:t>
            </a:r>
            <a:r>
              <a:rPr lang="en-US" sz="2700" b="1" u="sng" cap="all" dirty="0" smtClean="0"/>
              <a:t>FREE ALONGSIDE SHIP…Named port  (sea mode)</a:t>
            </a:r>
            <a:endParaRPr lang="en-US" sz="3100" b="1" u="sng" dirty="0"/>
          </a:p>
        </p:txBody>
      </p:sp>
      <p:sp>
        <p:nvSpPr>
          <p:cNvPr id="3" name="Content Placeholder 2"/>
          <p:cNvSpPr>
            <a:spLocks noGrp="1"/>
          </p:cNvSpPr>
          <p:nvPr>
            <p:ph idx="1"/>
          </p:nvPr>
        </p:nvSpPr>
        <p:spPr>
          <a:xfrm>
            <a:off x="457200" y="990600"/>
            <a:ext cx="8229600" cy="5334000"/>
          </a:xfrm>
        </p:spPr>
        <p:txBody>
          <a:bodyPr>
            <a:noAutofit/>
          </a:bodyPr>
          <a:lstStyle/>
          <a:p>
            <a:pPr algn="just">
              <a:buNone/>
            </a:pPr>
            <a:endParaRPr lang="en-US" sz="2200" dirty="0" smtClean="0"/>
          </a:p>
          <a:p>
            <a:pPr algn="just">
              <a:buNone/>
            </a:pPr>
            <a:r>
              <a:rPr lang="en-US" sz="2200" dirty="0" smtClean="0"/>
              <a:t>  Seller </a:t>
            </a:r>
            <a:r>
              <a:rPr lang="en-US" sz="2200" dirty="0" smtClean="0"/>
              <a:t>is responsible for arranging transportation of the goods to a named ocean or inland waterway port and placing them “alongside” the vessel which the buyer has arranged to transport the goods. </a:t>
            </a:r>
            <a:endParaRPr lang="en-US" sz="2200" dirty="0" smtClean="0"/>
          </a:p>
          <a:p>
            <a:pPr algn="just">
              <a:buNone/>
            </a:pPr>
            <a:r>
              <a:rPr lang="en-US" sz="2200" dirty="0" smtClean="0"/>
              <a:t>    The</a:t>
            </a:r>
            <a:r>
              <a:rPr lang="en-US" sz="2200" dirty="0" smtClean="0"/>
              <a:t> </a:t>
            </a:r>
            <a:r>
              <a:rPr lang="en-US" sz="2200" i="1" dirty="0" smtClean="0"/>
              <a:t>seller</a:t>
            </a:r>
            <a:r>
              <a:rPr lang="en-US" sz="2200" dirty="0" smtClean="0"/>
              <a:t> is also responsible for export clearance (under pre-2000 versions of </a:t>
            </a:r>
            <a:r>
              <a:rPr lang="en-US" sz="2200" i="1" dirty="0" err="1" smtClean="0"/>
              <a:t>Incoterms</a:t>
            </a:r>
            <a:r>
              <a:rPr lang="en-US" sz="2200" dirty="0" smtClean="0"/>
              <a:t>, this was the buyer’s responsibility). </a:t>
            </a:r>
            <a:endParaRPr lang="en-US" sz="2200" dirty="0" smtClean="0"/>
          </a:p>
          <a:p>
            <a:pPr algn="just">
              <a:buNone/>
            </a:pPr>
            <a:r>
              <a:rPr lang="en-US" sz="2200" dirty="0" smtClean="0"/>
              <a:t>    Buyer is responsible for insurance and all costs from the point of loading </a:t>
            </a:r>
            <a:r>
              <a:rPr lang="en-US" sz="2200" dirty="0" smtClean="0"/>
              <a:t>till final destination.</a:t>
            </a:r>
          </a:p>
          <a:p>
            <a:pPr algn="just">
              <a:buNone/>
            </a:pPr>
            <a:r>
              <a:rPr lang="en-US" sz="2200" dirty="0" smtClean="0"/>
              <a:t>   </a:t>
            </a:r>
            <a:r>
              <a:rPr lang="en-US" sz="2200" b="1" u="sng" dirty="0" smtClean="0"/>
              <a:t>Note</a:t>
            </a:r>
            <a:r>
              <a:rPr lang="en-US" sz="2200" b="1" dirty="0" smtClean="0"/>
              <a:t>:</a:t>
            </a:r>
            <a:r>
              <a:rPr lang="en-US" sz="2200" dirty="0" smtClean="0"/>
              <a:t> This term is used for shipment via ocean and inland water transportation </a:t>
            </a:r>
            <a:r>
              <a:rPr lang="en-US" sz="2200" i="1" dirty="0" smtClean="0"/>
              <a:t>only</a:t>
            </a:r>
            <a:r>
              <a:rPr lang="en-US" sz="2200" dirty="0" smtClean="0"/>
              <a:t> and is different from FOB in that the seller is </a:t>
            </a:r>
            <a:r>
              <a:rPr lang="en-US" sz="2200" u="sng" dirty="0" smtClean="0"/>
              <a:t>not</a:t>
            </a:r>
            <a:r>
              <a:rPr lang="en-US" sz="2200" dirty="0" smtClean="0"/>
              <a:t> responsible for placing the goods on the vessel</a:t>
            </a:r>
            <a:r>
              <a:rPr lang="en-US" sz="2200" dirty="0" smtClean="0"/>
              <a:t>.</a:t>
            </a:r>
            <a:endParaRPr lang="en-US" sz="2200"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descr="http://actlogisticsinc.com/wp-content/uploads/2013/11/FAS.jpg"/>
          <p:cNvPicPr/>
          <p:nvPr/>
        </p:nvPicPr>
        <p:blipFill>
          <a:blip r:embed="rId2"/>
          <a:srcRect/>
          <a:stretch>
            <a:fillRect/>
          </a:stretch>
        </p:blipFill>
        <p:spPr bwMode="auto">
          <a:xfrm>
            <a:off x="685800" y="990600"/>
            <a:ext cx="80010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3124200" y="762000"/>
            <a:ext cx="3076575" cy="5181600"/>
          </a:xfrm>
          <a:prstGeom prst="rect">
            <a:avLst/>
          </a:prstGeom>
          <a:noFill/>
          <a:ln w="9525">
            <a:noFill/>
            <a:miter lim="800000"/>
            <a:headEnd/>
            <a:tailEnd/>
          </a:ln>
        </p:spPr>
      </p:pic>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914400"/>
          </a:xfrm>
        </p:spPr>
        <p:txBody>
          <a:bodyPr>
            <a:normAutofit fontScale="90000"/>
          </a:bodyPr>
          <a:lstStyle/>
          <a:p>
            <a:r>
              <a:rPr lang="en-US" sz="4500" b="1" u="sng" cap="all" dirty="0" smtClean="0"/>
              <a:t>FOB – </a:t>
            </a:r>
            <a:r>
              <a:rPr lang="en-US" sz="3200" b="1" u="sng" cap="all" dirty="0" smtClean="0"/>
              <a:t>free on board , </a:t>
            </a:r>
            <a:r>
              <a:rPr lang="en-US" sz="3200" b="1" u="sng" cap="all" dirty="0" err="1" smtClean="0"/>
              <a:t>karachi</a:t>
            </a:r>
            <a:r>
              <a:rPr lang="en-US" sz="3200" b="1" u="sng" cap="all" dirty="0" smtClean="0"/>
              <a:t> port </a:t>
            </a:r>
            <a:br>
              <a:rPr lang="en-US" sz="3200" b="1" u="sng" cap="all" dirty="0" smtClean="0"/>
            </a:br>
            <a:r>
              <a:rPr lang="en-US" sz="3200" b="1" u="sng" cap="all" dirty="0" smtClean="0"/>
              <a:t>by sea only</a:t>
            </a:r>
            <a:endParaRPr lang="en-US" sz="3200" b="1" u="sng" dirty="0"/>
          </a:p>
        </p:txBody>
      </p:sp>
      <p:sp>
        <p:nvSpPr>
          <p:cNvPr id="3" name="Content Placeholder 2"/>
          <p:cNvSpPr>
            <a:spLocks noGrp="1"/>
          </p:cNvSpPr>
          <p:nvPr>
            <p:ph idx="1"/>
          </p:nvPr>
        </p:nvSpPr>
        <p:spPr>
          <a:xfrm>
            <a:off x="457200" y="1600200"/>
            <a:ext cx="8229600" cy="4389120"/>
          </a:xfrm>
        </p:spPr>
        <p:txBody>
          <a:bodyPr>
            <a:normAutofit fontScale="62500" lnSpcReduction="20000"/>
          </a:bodyPr>
          <a:lstStyle/>
          <a:p>
            <a:pPr>
              <a:buNone/>
            </a:pPr>
            <a:r>
              <a:rPr lang="en-US" dirty="0" smtClean="0"/>
              <a:t>     </a:t>
            </a:r>
          </a:p>
          <a:p>
            <a:pPr>
              <a:buNone/>
            </a:pPr>
            <a:r>
              <a:rPr lang="en-US" b="1" dirty="0" smtClean="0"/>
              <a:t>      Seller </a:t>
            </a:r>
            <a:r>
              <a:rPr lang="en-US" dirty="0" smtClean="0"/>
              <a:t>is responsible for arranging transportation of goods to a vessel named by the buyer at a named </a:t>
            </a:r>
            <a:r>
              <a:rPr lang="en-US" dirty="0" smtClean="0"/>
              <a:t>port.</a:t>
            </a:r>
          </a:p>
          <a:p>
            <a:pPr>
              <a:buNone/>
            </a:pPr>
            <a:endParaRPr lang="en-US" dirty="0" smtClean="0"/>
          </a:p>
          <a:p>
            <a:pPr algn="just">
              <a:buNone/>
            </a:pPr>
            <a:r>
              <a:rPr lang="en-US" dirty="0" smtClean="0"/>
              <a:t>     </a:t>
            </a:r>
            <a:r>
              <a:rPr lang="en-US" b="1" dirty="0" smtClean="0"/>
              <a:t>Seller</a:t>
            </a:r>
            <a:r>
              <a:rPr lang="en-US" dirty="0" smtClean="0"/>
              <a:t> is responsible for inland freight and </a:t>
            </a:r>
            <a:r>
              <a:rPr lang="en-US" dirty="0" smtClean="0"/>
              <a:t>all costs </a:t>
            </a:r>
            <a:r>
              <a:rPr lang="en-US" dirty="0" smtClean="0"/>
              <a:t>for</a:t>
            </a:r>
            <a:r>
              <a:rPr lang="en-US" dirty="0" smtClean="0"/>
              <a:t> </a:t>
            </a:r>
            <a:r>
              <a:rPr lang="en-US" i="1" dirty="0" smtClean="0"/>
              <a:t>placing</a:t>
            </a:r>
            <a:r>
              <a:rPr lang="en-US" dirty="0" smtClean="0"/>
              <a:t> the goods on board the </a:t>
            </a:r>
            <a:r>
              <a:rPr lang="en-US" dirty="0" smtClean="0"/>
              <a:t>vessel.</a:t>
            </a:r>
          </a:p>
          <a:p>
            <a:pPr>
              <a:buNone/>
            </a:pPr>
            <a:r>
              <a:rPr lang="en-US" dirty="0" smtClean="0"/>
              <a:t>    </a:t>
            </a:r>
          </a:p>
          <a:p>
            <a:pPr>
              <a:buNone/>
            </a:pPr>
            <a:r>
              <a:rPr lang="en-US" dirty="0" smtClean="0"/>
              <a:t> </a:t>
            </a:r>
            <a:r>
              <a:rPr lang="en-US" dirty="0" smtClean="0"/>
              <a:t>    </a:t>
            </a:r>
            <a:r>
              <a:rPr lang="en-US" b="1" dirty="0" smtClean="0"/>
              <a:t>Seller</a:t>
            </a:r>
            <a:r>
              <a:rPr lang="en-US" dirty="0" smtClean="0"/>
              <a:t> is responsible  for custom clearance. </a:t>
            </a:r>
          </a:p>
          <a:p>
            <a:pPr>
              <a:buNone/>
            </a:pPr>
            <a:endParaRPr lang="en-US" dirty="0" smtClean="0"/>
          </a:p>
          <a:p>
            <a:pPr>
              <a:buNone/>
            </a:pPr>
            <a:r>
              <a:rPr lang="en-US" dirty="0" smtClean="0"/>
              <a:t> </a:t>
            </a:r>
            <a:r>
              <a:rPr lang="en-US" dirty="0" smtClean="0"/>
              <a:t>    </a:t>
            </a:r>
            <a:r>
              <a:rPr lang="en-US" b="1" dirty="0" smtClean="0"/>
              <a:t>S</a:t>
            </a:r>
            <a:r>
              <a:rPr lang="en-US" b="1" dirty="0" smtClean="0"/>
              <a:t>eller</a:t>
            </a:r>
            <a:r>
              <a:rPr lang="en-US" dirty="0" smtClean="0"/>
              <a:t> </a:t>
            </a:r>
            <a:r>
              <a:rPr lang="en-US" dirty="0" smtClean="0"/>
              <a:t>is not responsible for the cost of ocean carriage, marine cargo insurance, nor for arranging the contract of carriage unless the buyer requests his assistance with this. </a:t>
            </a:r>
            <a:endParaRPr lang="en-US" dirty="0" smtClean="0"/>
          </a:p>
          <a:p>
            <a:pPr>
              <a:buNone/>
            </a:pPr>
            <a:endParaRPr lang="en-US" dirty="0" smtClean="0"/>
          </a:p>
          <a:p>
            <a:pPr>
              <a:buNone/>
            </a:pPr>
            <a:r>
              <a:rPr lang="en-US" dirty="0" smtClean="0"/>
              <a:t>    </a:t>
            </a:r>
            <a:r>
              <a:rPr lang="en-US" b="1" u="sng" dirty="0" smtClean="0"/>
              <a:t>Buyer</a:t>
            </a:r>
            <a:r>
              <a:rPr lang="en-US" dirty="0" smtClean="0"/>
              <a:t> is responsible for insurance of goods.</a:t>
            </a:r>
          </a:p>
          <a:p>
            <a:pPr>
              <a:buNone/>
            </a:pPr>
            <a:r>
              <a:rPr lang="en-US" dirty="0" smtClean="0"/>
              <a:t>     </a:t>
            </a:r>
          </a:p>
          <a:p>
            <a:pPr>
              <a:buNone/>
            </a:pPr>
            <a:r>
              <a:rPr lang="en-US" b="1" dirty="0" smtClean="0"/>
              <a:t>      </a:t>
            </a:r>
            <a:r>
              <a:rPr lang="en-US" b="1" u="sng" dirty="0" smtClean="0"/>
              <a:t>Important </a:t>
            </a:r>
            <a:r>
              <a:rPr lang="en-US" dirty="0" smtClean="0"/>
              <a:t>Under</a:t>
            </a:r>
            <a:r>
              <a:rPr lang="en-US" dirty="0" smtClean="0"/>
              <a:t> </a:t>
            </a:r>
            <a:r>
              <a:rPr lang="en-US" i="1" dirty="0" err="1" smtClean="0"/>
              <a:t>Incoterms</a:t>
            </a:r>
            <a:r>
              <a:rPr lang="en-US" i="1" dirty="0" smtClean="0"/>
              <a:t> 1990</a:t>
            </a:r>
            <a:r>
              <a:rPr lang="en-US" dirty="0" smtClean="0"/>
              <a:t> and </a:t>
            </a:r>
            <a:r>
              <a:rPr lang="en-US" i="1" dirty="0" smtClean="0"/>
              <a:t>2000</a:t>
            </a:r>
            <a:r>
              <a:rPr lang="en-US" dirty="0" smtClean="0"/>
              <a:t>, “FOB” may be used </a:t>
            </a:r>
            <a:r>
              <a:rPr lang="en-US" i="1" dirty="0" smtClean="0"/>
              <a:t>only</a:t>
            </a:r>
            <a:r>
              <a:rPr lang="en-US" dirty="0" smtClean="0"/>
              <a:t> for shipments via vessel (prior to these editions, “fob” could </a:t>
            </a:r>
            <a:r>
              <a:rPr lang="en-US" dirty="0" smtClean="0"/>
              <a:t>is </a:t>
            </a:r>
            <a:r>
              <a:rPr lang="en-US" dirty="0" smtClean="0"/>
              <a:t>used with other transportation modes).</a:t>
            </a:r>
            <a:endParaRPr lang="en-US" dirty="0" smtClean="0"/>
          </a:p>
          <a:p>
            <a:pPr>
              <a:buNone/>
            </a:pPr>
            <a:endParaRPr lang="en-US" dirty="0" smtClean="0"/>
          </a:p>
          <a:p>
            <a:pPr>
              <a:buNone/>
            </a:pPr>
            <a:r>
              <a:rPr lang="en-US" dirty="0" smtClean="0"/>
              <a:t>    </a:t>
            </a: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halogis.com/blog/fotos/icoterms/FOB.jpg"/>
          <p:cNvPicPr/>
          <p:nvPr/>
        </p:nvPicPr>
        <p:blipFill>
          <a:blip r:embed="rId2"/>
          <a:srcRect/>
          <a:stretch>
            <a:fillRect/>
          </a:stretch>
        </p:blipFill>
        <p:spPr bwMode="auto">
          <a:xfrm>
            <a:off x="381000" y="762000"/>
            <a:ext cx="8458200" cy="53340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2590800" y="685800"/>
            <a:ext cx="3810000" cy="5562600"/>
          </a:xfrm>
          <a:prstGeom prst="rect">
            <a:avLst/>
          </a:prstGeom>
          <a:noFill/>
          <a:ln w="9525">
            <a:noFill/>
            <a:miter lim="800000"/>
            <a:headEnd/>
            <a:tailEnd/>
          </a:ln>
        </p:spPr>
      </p:pic>
      <p:sp>
        <p:nvSpPr>
          <p:cNvPr id="6"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932688"/>
          </a:xfrm>
        </p:spPr>
        <p:txBody>
          <a:bodyPr>
            <a:normAutofit fontScale="90000"/>
          </a:bodyPr>
          <a:lstStyle/>
          <a:p>
            <a:r>
              <a:rPr lang="en-US" sz="3600" b="1" u="sng" dirty="0" smtClean="0"/>
              <a:t>C&amp;F / </a:t>
            </a:r>
            <a:r>
              <a:rPr lang="en-US" sz="3600" b="1" u="sng" dirty="0" smtClean="0"/>
              <a:t>CFR</a:t>
            </a:r>
            <a:r>
              <a:rPr lang="en-US" sz="4500" b="1" u="sng" dirty="0" smtClean="0"/>
              <a:t>  - </a:t>
            </a:r>
            <a:r>
              <a:rPr lang="en-US" sz="3100" b="1" u="sng" dirty="0" smtClean="0"/>
              <a:t>(Cost &amp; Freight Named </a:t>
            </a:r>
            <a:r>
              <a:rPr lang="en-US" sz="3100" b="1" u="sng" dirty="0" err="1" smtClean="0"/>
              <a:t>Desgination</a:t>
            </a:r>
            <a:r>
              <a:rPr lang="en-US" sz="3100" b="1" u="sng" dirty="0" smtClean="0"/>
              <a:t> Port)</a:t>
            </a:r>
            <a:br>
              <a:rPr lang="en-US" sz="3100" b="1" u="sng" dirty="0" smtClean="0"/>
            </a:br>
            <a:r>
              <a:rPr lang="en-US" sz="3100" b="1" u="sng" dirty="0" smtClean="0"/>
              <a:t>By Sea</a:t>
            </a:r>
            <a:endParaRPr lang="en-US" sz="3100" b="1" u="sng" dirty="0"/>
          </a:p>
        </p:txBody>
      </p:sp>
      <p:sp>
        <p:nvSpPr>
          <p:cNvPr id="3" name="Content Placeholder 2"/>
          <p:cNvSpPr>
            <a:spLocks noGrp="1"/>
          </p:cNvSpPr>
          <p:nvPr>
            <p:ph idx="1"/>
          </p:nvPr>
        </p:nvSpPr>
        <p:spPr>
          <a:xfrm>
            <a:off x="457200" y="1600200"/>
            <a:ext cx="8229600" cy="4389120"/>
          </a:xfrm>
        </p:spPr>
        <p:txBody>
          <a:bodyPr>
            <a:normAutofit fontScale="70000" lnSpcReduction="20000"/>
          </a:bodyPr>
          <a:lstStyle/>
          <a:p>
            <a:pPr>
              <a:buNone/>
            </a:pPr>
            <a:r>
              <a:rPr lang="en-US" dirty="0" smtClean="0"/>
              <a:t>     </a:t>
            </a:r>
            <a:r>
              <a:rPr lang="en-US" b="1" dirty="0" smtClean="0"/>
              <a:t>S</a:t>
            </a:r>
            <a:r>
              <a:rPr lang="en-US" b="1" i="1" dirty="0" smtClean="0"/>
              <a:t>eller</a:t>
            </a:r>
            <a:r>
              <a:rPr lang="en-US" dirty="0" smtClean="0"/>
              <a:t> is responsible for arranging and paying for transportation of the goods </a:t>
            </a:r>
            <a:r>
              <a:rPr lang="en-US" dirty="0" smtClean="0"/>
              <a:t>  </a:t>
            </a:r>
            <a:r>
              <a:rPr lang="en-US" dirty="0" smtClean="0"/>
              <a:t>to a named ocean/inland waterway </a:t>
            </a:r>
            <a:r>
              <a:rPr lang="en-US" dirty="0" smtClean="0"/>
              <a:t>in importing country </a:t>
            </a:r>
            <a:r>
              <a:rPr lang="en-US" i="1" dirty="0" smtClean="0"/>
              <a:t>destination</a:t>
            </a:r>
            <a:r>
              <a:rPr lang="en-US" dirty="0" smtClean="0"/>
              <a:t> </a:t>
            </a:r>
            <a:r>
              <a:rPr lang="en-US" dirty="0" smtClean="0"/>
              <a:t>port.</a:t>
            </a:r>
          </a:p>
          <a:p>
            <a:pPr>
              <a:buNone/>
            </a:pPr>
            <a:r>
              <a:rPr lang="en-US" dirty="0" smtClean="0"/>
              <a:t>    </a:t>
            </a:r>
          </a:p>
          <a:p>
            <a:pPr>
              <a:buNone/>
            </a:pPr>
            <a:r>
              <a:rPr lang="en-US" dirty="0" smtClean="0"/>
              <a:t> </a:t>
            </a:r>
            <a:r>
              <a:rPr lang="en-US" dirty="0" smtClean="0"/>
              <a:t>    </a:t>
            </a:r>
            <a:r>
              <a:rPr lang="en-US" b="1" u="sng" dirty="0" smtClean="0"/>
              <a:t>Buyer</a:t>
            </a:r>
            <a:r>
              <a:rPr lang="en-US" dirty="0" smtClean="0"/>
              <a:t> is responsible for insurance of goods.</a:t>
            </a:r>
          </a:p>
          <a:p>
            <a:pPr>
              <a:buNone/>
            </a:pPr>
            <a:endParaRPr lang="en-US" dirty="0" smtClean="0"/>
          </a:p>
          <a:p>
            <a:pPr algn="just">
              <a:buNone/>
            </a:pPr>
            <a:r>
              <a:rPr lang="en-US" dirty="0" smtClean="0"/>
              <a:t> </a:t>
            </a:r>
            <a:r>
              <a:rPr lang="en-US" dirty="0" smtClean="0"/>
              <a:t>   </a:t>
            </a:r>
            <a:r>
              <a:rPr lang="en-US" b="1" dirty="0" smtClean="0"/>
              <a:t>S</a:t>
            </a:r>
            <a:r>
              <a:rPr lang="en-US" b="1" dirty="0" smtClean="0"/>
              <a:t>eller</a:t>
            </a:r>
            <a:r>
              <a:rPr lang="en-US" dirty="0" smtClean="0"/>
              <a:t> has fulfilled his obligation </a:t>
            </a:r>
            <a:r>
              <a:rPr lang="en-US" dirty="0" smtClean="0"/>
              <a:t>when he has tendered the goods to the transportation carrier who, under the contract of carriage, will accomplish this transportation to the named </a:t>
            </a:r>
            <a:r>
              <a:rPr lang="en-US" dirty="0" smtClean="0"/>
              <a:t>point at destination.</a:t>
            </a:r>
          </a:p>
          <a:p>
            <a:pPr>
              <a:buNone/>
            </a:pPr>
            <a:r>
              <a:rPr lang="en-US" dirty="0" smtClean="0"/>
              <a:t> </a:t>
            </a:r>
            <a:r>
              <a:rPr lang="en-US" dirty="0" smtClean="0"/>
              <a:t>    </a:t>
            </a:r>
          </a:p>
          <a:p>
            <a:pPr algn="just">
              <a:buNone/>
            </a:pPr>
            <a:r>
              <a:rPr lang="en-US" dirty="0" smtClean="0"/>
              <a:t> </a:t>
            </a:r>
            <a:r>
              <a:rPr lang="en-US" dirty="0" smtClean="0"/>
              <a:t>    When </a:t>
            </a:r>
            <a:r>
              <a:rPr lang="en-US" dirty="0" smtClean="0"/>
              <a:t>the cargo is “on-board” the vessel, typically in the </a:t>
            </a:r>
            <a:r>
              <a:rPr lang="en-US" i="1" dirty="0" smtClean="0"/>
              <a:t>origin</a:t>
            </a:r>
            <a:r>
              <a:rPr lang="en-US" dirty="0" smtClean="0"/>
              <a:t> country, the risk of loss of the goods and/or unforeseeable costs transfers to the </a:t>
            </a:r>
            <a:r>
              <a:rPr lang="en-US" b="1" i="1" u="sng" dirty="0" smtClean="0"/>
              <a:t>buyer</a:t>
            </a:r>
            <a:r>
              <a:rPr lang="en-US" b="1" u="sng" dirty="0" smtClean="0"/>
              <a:t>. </a:t>
            </a:r>
            <a:endParaRPr lang="en-US" b="1" u="sng" dirty="0" smtClean="0"/>
          </a:p>
          <a:p>
            <a:pPr>
              <a:buNone/>
            </a:pPr>
            <a:endParaRPr lang="en-US" dirty="0" smtClean="0"/>
          </a:p>
          <a:p>
            <a:pPr algn="just">
              <a:buNone/>
            </a:pPr>
            <a:r>
              <a:rPr lang="en-US" dirty="0" smtClean="0"/>
              <a:t>     This </a:t>
            </a:r>
            <a:r>
              <a:rPr lang="en-US" dirty="0" err="1" smtClean="0"/>
              <a:t>Incoterm</a:t>
            </a:r>
            <a:r>
              <a:rPr lang="en-US" dirty="0" smtClean="0"/>
              <a:t> may be used </a:t>
            </a:r>
            <a:r>
              <a:rPr lang="en-US" i="1" dirty="0" smtClean="0"/>
              <a:t>only</a:t>
            </a:r>
            <a:r>
              <a:rPr lang="en-US" dirty="0" smtClean="0"/>
              <a:t> with ocean or inland waterway </a:t>
            </a:r>
            <a:r>
              <a:rPr lang="en-US" dirty="0" smtClean="0"/>
              <a:t>transportation.</a:t>
            </a:r>
          </a:p>
          <a:p>
            <a:pPr>
              <a:buNone/>
            </a:pPr>
            <a:endParaRPr lang="en-US" dirty="0" smtClean="0"/>
          </a:p>
          <a:p>
            <a:pPr>
              <a:buNone/>
            </a:pPr>
            <a:r>
              <a:rPr lang="en-US" dirty="0" smtClean="0"/>
              <a:t>     </a:t>
            </a:r>
            <a:r>
              <a:rPr lang="en-US" b="1" dirty="0" smtClean="0"/>
              <a:t>Buyer </a:t>
            </a:r>
            <a:r>
              <a:rPr lang="en-US" dirty="0" smtClean="0"/>
              <a:t>is responsible for insurance</a:t>
            </a:r>
            <a:endParaRPr lang="en-US" dirty="0" smtClean="0"/>
          </a:p>
          <a:p>
            <a:pPr>
              <a:buNone/>
            </a:pPr>
            <a:endParaRPr lang="en-US" dirty="0" smtClean="0"/>
          </a:p>
          <a:p>
            <a:pPr>
              <a:buNone/>
            </a:pPr>
            <a:endParaRPr lang="en-US" dirty="0"/>
          </a:p>
        </p:txBody>
      </p:sp>
      <p:sp>
        <p:nvSpPr>
          <p:cNvPr id="6"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descr="http://actlogisticsinc.com/wp-content/uploads/2013/11/CFR1.jpg"/>
          <p:cNvPicPr/>
          <p:nvPr/>
        </p:nvPicPr>
        <p:blipFill>
          <a:blip r:embed="rId2"/>
          <a:srcRect/>
          <a:stretch>
            <a:fillRect/>
          </a:stretch>
        </p:blipFill>
        <p:spPr bwMode="auto">
          <a:xfrm>
            <a:off x="533400" y="838200"/>
            <a:ext cx="8229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1752600" y="838200"/>
            <a:ext cx="5181600" cy="54102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ncoterms&#10; "/>
          <p:cNvPicPr>
            <a:picLocks noChangeAspect="1" noChangeArrowheads="1"/>
          </p:cNvPicPr>
          <p:nvPr/>
        </p:nvPicPr>
        <p:blipFill>
          <a:blip r:embed="rId2"/>
          <a:srcRect/>
          <a:stretch>
            <a:fillRect/>
          </a:stretch>
        </p:blipFill>
        <p:spPr bwMode="auto">
          <a:xfrm>
            <a:off x="1295400" y="762000"/>
            <a:ext cx="6076950" cy="3048000"/>
          </a:xfrm>
          <a:prstGeom prst="rect">
            <a:avLst/>
          </a:prstGeom>
          <a:noFill/>
        </p:spPr>
      </p:pic>
      <p:sp>
        <p:nvSpPr>
          <p:cNvPr id="7" name="TextBox 6"/>
          <p:cNvSpPr txBox="1"/>
          <p:nvPr/>
        </p:nvSpPr>
        <p:spPr>
          <a:xfrm>
            <a:off x="1143000" y="4114800"/>
            <a:ext cx="7010400" cy="1200329"/>
          </a:xfrm>
          <a:prstGeom prst="rect">
            <a:avLst/>
          </a:prstGeom>
          <a:noFill/>
          <a:ln>
            <a:solidFill>
              <a:schemeClr val="accent1"/>
            </a:solidFill>
          </a:ln>
        </p:spPr>
        <p:txBody>
          <a:bodyPr wrap="square" rtlCol="0">
            <a:spAutoFit/>
          </a:bodyPr>
          <a:lstStyle/>
          <a:p>
            <a:r>
              <a:rPr lang="en-US" b="1" dirty="0" smtClean="0"/>
              <a:t>ICC Pakistan</a:t>
            </a:r>
            <a:br>
              <a:rPr lang="en-US" b="1" dirty="0" smtClean="0"/>
            </a:br>
            <a:r>
              <a:rPr lang="en-US" dirty="0" smtClean="0"/>
              <a:t>V.M. House, P.O. Box 4050, West Wharf Road, Karachi-74000</a:t>
            </a:r>
            <a:br>
              <a:rPr lang="en-US" dirty="0" smtClean="0"/>
            </a:br>
            <a:r>
              <a:rPr lang="en-US" dirty="0" smtClean="0"/>
              <a:t>Pakistan ICC Member    :   1955</a:t>
            </a:r>
          </a:p>
          <a:p>
            <a:endParaRPr lang="en-US" dirty="0">
              <a:solidFill>
                <a:schemeClr val="bg2">
                  <a:lumMod val="10000"/>
                </a:schemeClr>
              </a:solidFill>
            </a:endParaRPr>
          </a:p>
        </p:txBody>
      </p:sp>
      <p:sp>
        <p:nvSpPr>
          <p:cNvPr id="8" name="Rectangle 7"/>
          <p:cNvSpPr/>
          <p:nvPr/>
        </p:nvSpPr>
        <p:spPr>
          <a:xfrm>
            <a:off x="3243816" y="3244334"/>
            <a:ext cx="2656368" cy="369332"/>
          </a:xfrm>
          <a:prstGeom prst="rect">
            <a:avLst/>
          </a:prstGeom>
        </p:spPr>
        <p:txBody>
          <a:bodyPr wrap="none">
            <a:spAutoFit/>
          </a:bodyPr>
          <a:lstStyle/>
          <a:p>
            <a:r>
              <a:rPr lang="en-US" dirty="0" smtClean="0">
                <a:solidFill>
                  <a:schemeClr val="bg2">
                    <a:lumMod val="10000"/>
                  </a:schemeClr>
                </a:solidFill>
                <a:hlinkClick r:id="rId3"/>
              </a:rPr>
              <a:t>www.iccpakistan.com.pk</a:t>
            </a:r>
            <a:endParaRPr lang="en-US" dirty="0"/>
          </a:p>
        </p:txBody>
      </p:sp>
      <p:sp>
        <p:nvSpPr>
          <p:cNvPr id="6"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82000" cy="990600"/>
          </a:xfrm>
        </p:spPr>
        <p:txBody>
          <a:bodyPr>
            <a:normAutofit fontScale="90000"/>
          </a:bodyPr>
          <a:lstStyle/>
          <a:p>
            <a:r>
              <a:rPr lang="en-US" sz="4500" b="1" u="sng" dirty="0" smtClean="0"/>
              <a:t>CIF – Cost, Insurance &amp; Freight – By Sea</a:t>
            </a:r>
            <a:endParaRPr lang="en-US" sz="4500" b="1" u="sng" dirty="0"/>
          </a:p>
        </p:txBody>
      </p:sp>
      <p:sp>
        <p:nvSpPr>
          <p:cNvPr id="3" name="Content Placeholder 2"/>
          <p:cNvSpPr>
            <a:spLocks noGrp="1"/>
          </p:cNvSpPr>
          <p:nvPr>
            <p:ph idx="1"/>
          </p:nvPr>
        </p:nvSpPr>
        <p:spPr>
          <a:xfrm>
            <a:off x="457200" y="1752600"/>
            <a:ext cx="8229600" cy="4572000"/>
          </a:xfrm>
        </p:spPr>
        <p:txBody>
          <a:bodyPr>
            <a:noAutofit/>
          </a:bodyPr>
          <a:lstStyle/>
          <a:p>
            <a:pPr algn="just">
              <a:buNone/>
            </a:pPr>
            <a:endParaRPr lang="en-US" sz="1700" dirty="0" smtClean="0"/>
          </a:p>
          <a:p>
            <a:pPr algn="just">
              <a:buNone/>
            </a:pPr>
            <a:r>
              <a:rPr lang="en-US" sz="1700" dirty="0" smtClean="0"/>
              <a:t>   </a:t>
            </a:r>
            <a:r>
              <a:rPr lang="en-US" sz="1700" b="1" u="sng" dirty="0" smtClean="0"/>
              <a:t>S</a:t>
            </a:r>
            <a:r>
              <a:rPr lang="en-US" sz="1700" b="1" u="sng" dirty="0" smtClean="0"/>
              <a:t>eller</a:t>
            </a:r>
            <a:r>
              <a:rPr lang="en-US" sz="1700" dirty="0" smtClean="0"/>
              <a:t> </a:t>
            </a:r>
            <a:r>
              <a:rPr lang="en-US" sz="1700" dirty="0" smtClean="0"/>
              <a:t>is responsible for arranging and paying </a:t>
            </a:r>
            <a:r>
              <a:rPr lang="en-US" sz="1700" dirty="0" smtClean="0"/>
              <a:t>freight for </a:t>
            </a:r>
            <a:r>
              <a:rPr lang="en-US" sz="1700" dirty="0" smtClean="0"/>
              <a:t>transportation of the goods </a:t>
            </a:r>
            <a:r>
              <a:rPr lang="en-US" sz="1700" dirty="0" smtClean="0"/>
              <a:t> </a:t>
            </a:r>
            <a:r>
              <a:rPr lang="en-US" sz="1700" dirty="0" smtClean="0"/>
              <a:t>through to a named ocean or inland waterway </a:t>
            </a:r>
            <a:r>
              <a:rPr lang="en-US" sz="1700" i="1" dirty="0" smtClean="0"/>
              <a:t>destination</a:t>
            </a:r>
            <a:r>
              <a:rPr lang="en-US" sz="1700" dirty="0" smtClean="0"/>
              <a:t> port. </a:t>
            </a:r>
            <a:endParaRPr lang="en-US" sz="1700" dirty="0" smtClean="0"/>
          </a:p>
          <a:p>
            <a:pPr algn="just">
              <a:buNone/>
            </a:pPr>
            <a:endParaRPr lang="en-US" sz="1700" dirty="0" smtClean="0"/>
          </a:p>
          <a:p>
            <a:pPr algn="just">
              <a:buNone/>
            </a:pPr>
            <a:r>
              <a:rPr lang="en-US" sz="1700" dirty="0" smtClean="0"/>
              <a:t> </a:t>
            </a:r>
            <a:r>
              <a:rPr lang="en-US" sz="1700" dirty="0" smtClean="0"/>
              <a:t>   </a:t>
            </a:r>
            <a:r>
              <a:rPr lang="en-US" sz="1700" b="1" dirty="0" smtClean="0"/>
              <a:t>Seller</a:t>
            </a:r>
            <a:r>
              <a:rPr lang="en-US" sz="1700" dirty="0" smtClean="0"/>
              <a:t> is responsible for insurance of goods.</a:t>
            </a:r>
          </a:p>
          <a:p>
            <a:pPr algn="just">
              <a:buNone/>
            </a:pPr>
            <a:endParaRPr lang="en-US" sz="1700" dirty="0" smtClean="0"/>
          </a:p>
          <a:p>
            <a:pPr algn="just">
              <a:buNone/>
            </a:pPr>
            <a:r>
              <a:rPr lang="en-US" sz="1700" dirty="0" smtClean="0"/>
              <a:t> </a:t>
            </a:r>
            <a:r>
              <a:rPr lang="en-US" sz="1700" dirty="0" smtClean="0"/>
              <a:t>    </a:t>
            </a:r>
            <a:r>
              <a:rPr lang="en-US" sz="1700" dirty="0" smtClean="0"/>
              <a:t>Note</a:t>
            </a:r>
            <a:r>
              <a:rPr lang="en-US" sz="1700" dirty="0" smtClean="0"/>
              <a:t>, however, that the seller has fulfilled his obligation when he has tendered the goods to the transportation carrier who, under the contract of carriage, will accomplish this transportation to the named point. Once the cargo is “on-board” the vessel, typically in the </a:t>
            </a:r>
            <a:r>
              <a:rPr lang="en-US" sz="1700" i="1" dirty="0" smtClean="0"/>
              <a:t>origin</a:t>
            </a:r>
            <a:r>
              <a:rPr lang="en-US" sz="1700" dirty="0" smtClean="0"/>
              <a:t> country, the risk of loss of the goods and/or unforeseeable costs transfers to the buyer.</a:t>
            </a:r>
          </a:p>
          <a:p>
            <a:pPr>
              <a:buNone/>
            </a:pPr>
            <a:r>
              <a:rPr lang="en-US" sz="1700" dirty="0" smtClean="0"/>
              <a:t> </a:t>
            </a:r>
          </a:p>
          <a:p>
            <a:pPr algn="just">
              <a:buNone/>
            </a:pPr>
            <a:r>
              <a:rPr lang="en-US" sz="1700" dirty="0" smtClean="0"/>
              <a:t> </a:t>
            </a:r>
            <a:r>
              <a:rPr lang="en-US" sz="1700" dirty="0" smtClean="0"/>
              <a:t>    </a:t>
            </a:r>
            <a:r>
              <a:rPr lang="en-US" sz="1700" dirty="0" smtClean="0"/>
              <a:t>Note </a:t>
            </a:r>
            <a:r>
              <a:rPr lang="en-US" sz="1700" dirty="0" smtClean="0"/>
              <a:t>that </a:t>
            </a:r>
            <a:r>
              <a:rPr lang="en-US" sz="1700" dirty="0" smtClean="0"/>
              <a:t>under this </a:t>
            </a:r>
            <a:r>
              <a:rPr lang="en-US" sz="1700" dirty="0" err="1" smtClean="0"/>
              <a:t>Incoterms</a:t>
            </a:r>
            <a:r>
              <a:rPr lang="en-US" sz="1700" dirty="0" smtClean="0"/>
              <a:t>, CIF is used </a:t>
            </a:r>
            <a:r>
              <a:rPr lang="en-US" sz="1700" i="1" dirty="0" smtClean="0"/>
              <a:t>only</a:t>
            </a:r>
            <a:r>
              <a:rPr lang="en-US" sz="1700" dirty="0" smtClean="0"/>
              <a:t> for ocean or inland waterway </a:t>
            </a:r>
            <a:r>
              <a:rPr lang="en-US" sz="1700" dirty="0" smtClean="0"/>
              <a:t>shipment.</a:t>
            </a:r>
            <a:endParaRPr lang="en-US" sz="1700" dirty="0" smtClean="0"/>
          </a:p>
          <a:p>
            <a:pPr>
              <a:buNone/>
            </a:pPr>
            <a:endParaRPr lang="en-US" sz="1700"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CIF1.jpg"/>
          <p:cNvPicPr/>
          <p:nvPr/>
        </p:nvPicPr>
        <p:blipFill>
          <a:blip r:embed="rId2"/>
          <a:srcRect/>
          <a:stretch>
            <a:fillRect/>
          </a:stretch>
        </p:blipFill>
        <p:spPr bwMode="auto">
          <a:xfrm>
            <a:off x="304800" y="914400"/>
            <a:ext cx="8534400" cy="52578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1828800" y="685800"/>
            <a:ext cx="5357812" cy="5586413"/>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001000" cy="932688"/>
          </a:xfrm>
        </p:spPr>
        <p:txBody>
          <a:bodyPr>
            <a:normAutofit fontScale="90000"/>
          </a:bodyPr>
          <a:lstStyle/>
          <a:p>
            <a:r>
              <a:rPr lang="en-US" sz="4500" b="1" u="sng" dirty="0" smtClean="0"/>
              <a:t>CPT – Carriage Paid to </a:t>
            </a:r>
            <a:r>
              <a:rPr lang="en-US" sz="3100" b="1" u="sng" dirty="0" smtClean="0"/>
              <a:t>(</a:t>
            </a:r>
            <a:r>
              <a:rPr lang="en-US" sz="3100" b="1" u="sng" dirty="0" err="1" smtClean="0"/>
              <a:t>Desgination</a:t>
            </a:r>
            <a:r>
              <a:rPr lang="en-US" sz="3100" b="1" u="sng" dirty="0" smtClean="0"/>
              <a:t> Port)</a:t>
            </a:r>
            <a:br>
              <a:rPr lang="en-US" sz="3100" b="1" u="sng" dirty="0" smtClean="0"/>
            </a:br>
            <a:r>
              <a:rPr lang="en-US" sz="3100" b="1" u="sng" dirty="0" smtClean="0"/>
              <a:t>Transportation : All Modes</a:t>
            </a:r>
            <a:endParaRPr lang="en-US" sz="3100" b="1" u="sng" dirty="0"/>
          </a:p>
        </p:txBody>
      </p:sp>
      <p:sp>
        <p:nvSpPr>
          <p:cNvPr id="3" name="Content Placeholder 2"/>
          <p:cNvSpPr>
            <a:spLocks noGrp="1"/>
          </p:cNvSpPr>
          <p:nvPr>
            <p:ph idx="1"/>
          </p:nvPr>
        </p:nvSpPr>
        <p:spPr>
          <a:xfrm>
            <a:off x="457200" y="1600200"/>
            <a:ext cx="8229600" cy="4389120"/>
          </a:xfrm>
        </p:spPr>
        <p:txBody>
          <a:bodyPr>
            <a:normAutofit fontScale="70000" lnSpcReduction="20000"/>
          </a:bodyPr>
          <a:lstStyle/>
          <a:p>
            <a:pPr algn="just">
              <a:buNone/>
            </a:pPr>
            <a:endParaRPr lang="en-US" dirty="0" smtClean="0"/>
          </a:p>
          <a:p>
            <a:pPr algn="just">
              <a:buNone/>
            </a:pPr>
            <a:r>
              <a:rPr lang="en-US" dirty="0" smtClean="0"/>
              <a:t>   </a:t>
            </a:r>
            <a:r>
              <a:rPr lang="en-US" dirty="0" smtClean="0"/>
              <a:t> </a:t>
            </a:r>
            <a:r>
              <a:rPr lang="en-US" b="1" u="sng" dirty="0" smtClean="0"/>
              <a:t>S</a:t>
            </a:r>
            <a:r>
              <a:rPr lang="en-US" b="1" i="1" u="sng" dirty="0" smtClean="0"/>
              <a:t>eller</a:t>
            </a:r>
            <a:r>
              <a:rPr lang="en-US" dirty="0" smtClean="0"/>
              <a:t> is responsible for arranging transportation and paying the freight for goods to a named point, typically in the destination country. </a:t>
            </a:r>
            <a:endParaRPr lang="en-US" dirty="0" smtClean="0"/>
          </a:p>
          <a:p>
            <a:pPr algn="just">
              <a:buNone/>
            </a:pPr>
            <a:endParaRPr lang="en-US" dirty="0" smtClean="0"/>
          </a:p>
          <a:p>
            <a:pPr algn="just">
              <a:buNone/>
            </a:pPr>
            <a:r>
              <a:rPr lang="en-US" dirty="0" smtClean="0"/>
              <a:t>     Buyer is responsible for insurance</a:t>
            </a:r>
          </a:p>
          <a:p>
            <a:pPr algn="just">
              <a:buNone/>
            </a:pPr>
            <a:endParaRPr lang="en-US" dirty="0" smtClean="0"/>
          </a:p>
          <a:p>
            <a:pPr>
              <a:buNone/>
            </a:pPr>
            <a:r>
              <a:rPr lang="en-US" dirty="0" smtClean="0"/>
              <a:t> </a:t>
            </a:r>
            <a:r>
              <a:rPr lang="en-US" dirty="0" smtClean="0"/>
              <a:t>   </a:t>
            </a:r>
            <a:r>
              <a:rPr lang="en-US" dirty="0" smtClean="0"/>
              <a:t>Note</a:t>
            </a:r>
            <a:r>
              <a:rPr lang="en-US" dirty="0" smtClean="0"/>
              <a:t>, however, that the seller has fulfilled his obligation when he has tendered the goods to the transportation carrier who, under the contract of carriage, will accomplish this transportation to the named point. </a:t>
            </a:r>
            <a:endParaRPr lang="en-US" dirty="0" smtClean="0"/>
          </a:p>
          <a:p>
            <a:pPr>
              <a:buNone/>
            </a:pPr>
            <a:endParaRPr lang="en-US" dirty="0" smtClean="0"/>
          </a:p>
          <a:p>
            <a:pPr>
              <a:buNone/>
            </a:pPr>
            <a:r>
              <a:rPr lang="en-US" dirty="0" smtClean="0"/>
              <a:t> </a:t>
            </a:r>
            <a:r>
              <a:rPr lang="en-US" dirty="0" smtClean="0"/>
              <a:t>   </a:t>
            </a:r>
            <a:r>
              <a:rPr lang="en-US" dirty="0" smtClean="0"/>
              <a:t>At </a:t>
            </a:r>
            <a:r>
              <a:rPr lang="en-US" dirty="0" smtClean="0"/>
              <a:t>this point, typically in the </a:t>
            </a:r>
            <a:r>
              <a:rPr lang="en-US" i="1" dirty="0" smtClean="0"/>
              <a:t>origin</a:t>
            </a:r>
            <a:r>
              <a:rPr lang="en-US" dirty="0" smtClean="0"/>
              <a:t> country, the buyer assumes the risk of loss of the goods and/or unforeseeable costs. </a:t>
            </a:r>
            <a:endParaRPr lang="en-US" dirty="0" smtClean="0"/>
          </a:p>
          <a:p>
            <a:pPr>
              <a:buNone/>
            </a:pPr>
            <a:endParaRPr lang="en-US" dirty="0" smtClean="0"/>
          </a:p>
          <a:p>
            <a:pPr>
              <a:buNone/>
            </a:pPr>
            <a:r>
              <a:rPr lang="en-US" dirty="0" smtClean="0"/>
              <a:t>     This </a:t>
            </a:r>
            <a:r>
              <a:rPr lang="en-US" dirty="0" err="1" smtClean="0"/>
              <a:t>Incoterm</a:t>
            </a:r>
            <a:r>
              <a:rPr lang="en-US" dirty="0" smtClean="0"/>
              <a:t> may be used with any transportation mode, including through multimodal movements. </a:t>
            </a:r>
            <a:endParaRPr lang="en-US" dirty="0" smtClean="0"/>
          </a:p>
          <a:p>
            <a:pPr>
              <a:buNone/>
            </a:pPr>
            <a:endParaRPr lang="en-US" dirty="0"/>
          </a:p>
        </p:txBody>
      </p:sp>
      <p:sp>
        <p:nvSpPr>
          <p:cNvPr id="5" name="Footer Placeholder 15"/>
          <p:cNvSpPr>
            <a:spLocks noGrp="1"/>
          </p:cNvSpPr>
          <p:nvPr>
            <p:ph type="ftr" sz="quarter" idx="11"/>
          </p:nvPr>
        </p:nvSpPr>
        <p:spPr>
          <a:xfrm>
            <a:off x="727166" y="6324600"/>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halogis.com/blog/fotos/icoterms/CPT1.jpg"/>
          <p:cNvPicPr/>
          <p:nvPr/>
        </p:nvPicPr>
        <p:blipFill>
          <a:blip r:embed="rId2"/>
          <a:srcRect/>
          <a:stretch>
            <a:fillRect/>
          </a:stretch>
        </p:blipFill>
        <p:spPr bwMode="auto">
          <a:xfrm>
            <a:off x="381000" y="914400"/>
            <a:ext cx="8458200" cy="54102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p:cNvPicPr/>
          <p:nvPr/>
        </p:nvPicPr>
        <p:blipFill>
          <a:blip r:embed="rId2"/>
          <a:srcRect/>
          <a:stretch>
            <a:fillRect/>
          </a:stretch>
        </p:blipFill>
        <p:spPr bwMode="auto">
          <a:xfrm>
            <a:off x="1143000" y="914400"/>
            <a:ext cx="6853237"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01000" cy="1008888"/>
          </a:xfrm>
        </p:spPr>
        <p:txBody>
          <a:bodyPr>
            <a:normAutofit/>
          </a:bodyPr>
          <a:lstStyle/>
          <a:p>
            <a:r>
              <a:rPr lang="en-US" dirty="0" smtClean="0"/>
              <a:t>CIP – </a:t>
            </a:r>
            <a:r>
              <a:rPr lang="en-US" sz="2700" dirty="0" smtClean="0"/>
              <a:t>Carriage &amp; Insurance Paid To (Destination Port)</a:t>
            </a:r>
            <a:endParaRPr lang="en-US" sz="2700" dirty="0"/>
          </a:p>
        </p:txBody>
      </p:sp>
      <p:sp>
        <p:nvSpPr>
          <p:cNvPr id="3" name="Content Placeholder 2"/>
          <p:cNvSpPr>
            <a:spLocks noGrp="1"/>
          </p:cNvSpPr>
          <p:nvPr>
            <p:ph idx="1"/>
          </p:nvPr>
        </p:nvSpPr>
        <p:spPr>
          <a:xfrm>
            <a:off x="457200" y="1447800"/>
            <a:ext cx="8229600" cy="4876800"/>
          </a:xfrm>
        </p:spPr>
        <p:txBody>
          <a:bodyPr>
            <a:noAutofit/>
          </a:bodyPr>
          <a:lstStyle/>
          <a:p>
            <a:pPr>
              <a:buNone/>
            </a:pPr>
            <a:r>
              <a:rPr lang="en-US" sz="1800" i="1" dirty="0" smtClean="0"/>
              <a:t>   </a:t>
            </a:r>
            <a:r>
              <a:rPr lang="en-US" sz="1800" b="1" i="1" u="sng" dirty="0" smtClean="0"/>
              <a:t>Seller</a:t>
            </a:r>
            <a:r>
              <a:rPr lang="en-US" sz="1800" dirty="0" smtClean="0"/>
              <a:t> is responsible for arranging and paying for </a:t>
            </a:r>
            <a:r>
              <a:rPr lang="en-US" sz="1800" dirty="0" smtClean="0"/>
              <a:t>freight </a:t>
            </a:r>
            <a:r>
              <a:rPr lang="en-US" sz="1800" dirty="0" smtClean="0"/>
              <a:t>transportation of the goods </a:t>
            </a:r>
            <a:r>
              <a:rPr lang="en-US" sz="1800" dirty="0" smtClean="0"/>
              <a:t>to </a:t>
            </a:r>
            <a:r>
              <a:rPr lang="en-US" sz="1800" dirty="0" smtClean="0"/>
              <a:t>a named destination point, typically in the destination country. </a:t>
            </a:r>
            <a:endParaRPr lang="en-US" sz="1800" dirty="0" smtClean="0"/>
          </a:p>
          <a:p>
            <a:pPr>
              <a:buNone/>
            </a:pPr>
            <a:endParaRPr lang="en-US" sz="1800" dirty="0" smtClean="0"/>
          </a:p>
          <a:p>
            <a:pPr>
              <a:buNone/>
            </a:pPr>
            <a:r>
              <a:rPr lang="en-US" sz="1800" dirty="0" smtClean="0"/>
              <a:t> </a:t>
            </a:r>
            <a:r>
              <a:rPr lang="en-US" sz="1800" dirty="0" smtClean="0"/>
              <a:t>   </a:t>
            </a:r>
            <a:r>
              <a:rPr lang="en-US" sz="1800" b="1" u="sng" dirty="0" smtClean="0"/>
              <a:t>Seller</a:t>
            </a:r>
            <a:r>
              <a:rPr lang="en-US" sz="1800" dirty="0" smtClean="0"/>
              <a:t> is responsible for insurance of goods.</a:t>
            </a:r>
          </a:p>
          <a:p>
            <a:pPr>
              <a:buNone/>
            </a:pPr>
            <a:endParaRPr lang="en-US" sz="1800" dirty="0" smtClean="0"/>
          </a:p>
          <a:p>
            <a:pPr>
              <a:buNone/>
            </a:pPr>
            <a:r>
              <a:rPr lang="en-US" sz="1800" dirty="0" smtClean="0"/>
              <a:t>   </a:t>
            </a:r>
            <a:r>
              <a:rPr lang="en-US" sz="1800" b="1" u="sng" dirty="0" smtClean="0"/>
              <a:t>Seller</a:t>
            </a:r>
            <a:r>
              <a:rPr lang="en-US" sz="1800" dirty="0" smtClean="0"/>
              <a:t> is responsible for custom clearance</a:t>
            </a:r>
          </a:p>
          <a:p>
            <a:pPr>
              <a:buNone/>
            </a:pPr>
            <a:endParaRPr lang="en-US" sz="1800" dirty="0" smtClean="0"/>
          </a:p>
          <a:p>
            <a:pPr>
              <a:buNone/>
            </a:pPr>
            <a:r>
              <a:rPr lang="en-US" sz="1800" dirty="0" smtClean="0"/>
              <a:t>    Note</a:t>
            </a:r>
            <a:r>
              <a:rPr lang="en-US" sz="1800" dirty="0" smtClean="0"/>
              <a:t>, however, that the seller has fulfilled his obligation when he has properly insured the goods and tendered them to the transportation carrier who, under the contract of carriage, will accomplish this transportation to the named point. At this point, typically in the </a:t>
            </a:r>
            <a:r>
              <a:rPr lang="en-US" sz="1800" i="1" dirty="0" smtClean="0"/>
              <a:t>origin</a:t>
            </a:r>
            <a:r>
              <a:rPr lang="en-US" sz="1800" dirty="0" smtClean="0"/>
              <a:t> country, the risk of loss of the goods and/or unforeseeable costs transfers to the buyer.</a:t>
            </a:r>
          </a:p>
          <a:p>
            <a:pPr>
              <a:buNone/>
            </a:pPr>
            <a:r>
              <a:rPr lang="en-US" sz="1800" dirty="0" smtClean="0"/>
              <a:t>    </a:t>
            </a:r>
          </a:p>
          <a:p>
            <a:pPr>
              <a:buNone/>
            </a:pPr>
            <a:r>
              <a:rPr lang="en-US" sz="1800" dirty="0" smtClean="0"/>
              <a:t> </a:t>
            </a:r>
            <a:r>
              <a:rPr lang="en-US" sz="1800" dirty="0" smtClean="0"/>
              <a:t>    </a:t>
            </a:r>
            <a:r>
              <a:rPr lang="en-US" sz="1800" dirty="0" smtClean="0"/>
              <a:t>This </a:t>
            </a:r>
            <a:r>
              <a:rPr lang="en-US" sz="1800" dirty="0" err="1" smtClean="0"/>
              <a:t>Incoterm</a:t>
            </a:r>
            <a:r>
              <a:rPr lang="en-US" sz="1800" dirty="0" smtClean="0"/>
              <a:t> may be used with </a:t>
            </a:r>
            <a:r>
              <a:rPr lang="en-US" sz="1800" i="1" dirty="0" smtClean="0"/>
              <a:t>any</a:t>
            </a:r>
            <a:r>
              <a:rPr lang="en-US" sz="1800" dirty="0" smtClean="0"/>
              <a:t> transportation </a:t>
            </a:r>
            <a:r>
              <a:rPr lang="en-US" sz="1800" dirty="0" smtClean="0"/>
              <a:t>mode.</a:t>
            </a:r>
          </a:p>
          <a:p>
            <a:pPr>
              <a:buNone/>
            </a:pPr>
            <a:r>
              <a:rPr lang="en-US" sz="1800" dirty="0" smtClean="0"/>
              <a:t>    </a:t>
            </a:r>
          </a:p>
          <a:p>
            <a:pPr>
              <a:buNone/>
            </a:pPr>
            <a:r>
              <a:rPr lang="en-US" sz="1800" dirty="0" smtClean="0"/>
              <a:t> </a:t>
            </a:r>
            <a:r>
              <a:rPr lang="en-US" sz="1800" dirty="0" smtClean="0"/>
              <a:t>    </a:t>
            </a:r>
            <a:endParaRPr lang="en-US" sz="1800"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313688"/>
          </a:xfrm>
        </p:spPr>
        <p:txBody>
          <a:bodyPr>
            <a:normAutofit fontScale="90000"/>
          </a:bodyPr>
          <a:lstStyle/>
          <a:p>
            <a:r>
              <a:rPr lang="en-US" b="1" u="sng" dirty="0" smtClean="0"/>
              <a:t>Responsibility for government security requirements: </a:t>
            </a:r>
            <a:endParaRPr lang="en-US" b="1" u="sng" dirty="0"/>
          </a:p>
        </p:txBody>
      </p:sp>
      <p:sp>
        <p:nvSpPr>
          <p:cNvPr id="3" name="Content Placeholder 2"/>
          <p:cNvSpPr>
            <a:spLocks noGrp="1"/>
          </p:cNvSpPr>
          <p:nvPr>
            <p:ph idx="1"/>
          </p:nvPr>
        </p:nvSpPr>
        <p:spPr/>
        <p:txBody>
          <a:bodyPr>
            <a:normAutofit fontScale="92500" lnSpcReduction="10000"/>
          </a:bodyPr>
          <a:lstStyle/>
          <a:p>
            <a:pPr algn="just">
              <a:buNone/>
            </a:pPr>
            <a:r>
              <a:rPr lang="en-US" i="1" dirty="0" smtClean="0"/>
              <a:t>     </a:t>
            </a:r>
            <a:r>
              <a:rPr lang="en-US" i="1" dirty="0" err="1" smtClean="0"/>
              <a:t>Incoterms</a:t>
            </a:r>
            <a:r>
              <a:rPr lang="en-US" i="1" dirty="0" smtClean="0"/>
              <a:t> </a:t>
            </a:r>
            <a:r>
              <a:rPr lang="en-US" i="1" dirty="0" smtClean="0"/>
              <a:t>2010</a:t>
            </a:r>
            <a:r>
              <a:rPr lang="en-US" dirty="0" smtClean="0"/>
              <a:t> changed rules A2 &amp; B2, now captioned “Licenses, authorizations, security clearances and other formalities,” to include government imposed security requirements, whatever they may be, as part of export formalities and import formalities. Under CIP terms, the seller is responsible for export formalities and thus also security requirements in the export country whereas the buyer is responsible for import formalities and thus for security responsibilities in the import country. For security requirements in a transit country, if any, since the seller has already accomplished delivery, the buyer is responsible for this.</a:t>
            </a: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CIP.jpg"/>
          <p:cNvPicPr/>
          <p:nvPr/>
        </p:nvPicPr>
        <p:blipFill>
          <a:blip r:embed="rId2"/>
          <a:srcRect/>
          <a:stretch>
            <a:fillRect/>
          </a:stretch>
        </p:blipFill>
        <p:spPr bwMode="auto">
          <a:xfrm>
            <a:off x="381000" y="762000"/>
            <a:ext cx="8382000" cy="55626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CIP1.jpg"/>
          <p:cNvPicPr/>
          <p:nvPr/>
        </p:nvPicPr>
        <p:blipFill>
          <a:blip r:embed="rId2"/>
          <a:srcRect/>
          <a:stretch>
            <a:fillRect/>
          </a:stretch>
        </p:blipFill>
        <p:spPr bwMode="auto">
          <a:xfrm>
            <a:off x="381000" y="762000"/>
            <a:ext cx="8458200" cy="55626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304800"/>
          </a:xfrm>
        </p:spPr>
        <p:txBody>
          <a:bodyPr>
            <a:normAutofit fontScale="90000"/>
          </a:bodyPr>
          <a:lstStyle/>
          <a:p>
            <a:r>
              <a:rPr lang="en-US" b="1" i="1" u="sng" dirty="0" smtClean="0"/>
              <a:t>What are </a:t>
            </a:r>
            <a:r>
              <a:rPr lang="en-US" b="1" i="1" u="sng" dirty="0" err="1" smtClean="0"/>
              <a:t>Incoterms</a:t>
            </a:r>
            <a:r>
              <a:rPr lang="en-US" b="1" i="1" u="sng" dirty="0" smtClean="0"/>
              <a:t>®?</a:t>
            </a:r>
            <a:r>
              <a:rPr lang="en-US" b="1" u="sng" dirty="0" smtClean="0"/>
              <a:t/>
            </a:r>
            <a:br>
              <a:rPr lang="en-US" b="1" u="sng" dirty="0" smtClean="0"/>
            </a:br>
            <a:endParaRPr lang="en-US" b="1" u="sng" dirty="0"/>
          </a:p>
        </p:txBody>
      </p:sp>
      <p:sp>
        <p:nvSpPr>
          <p:cNvPr id="3" name="Content Placeholder 2"/>
          <p:cNvSpPr>
            <a:spLocks noGrp="1"/>
          </p:cNvSpPr>
          <p:nvPr>
            <p:ph idx="1"/>
          </p:nvPr>
        </p:nvSpPr>
        <p:spPr>
          <a:xfrm>
            <a:off x="533400" y="1219200"/>
            <a:ext cx="8229600" cy="4389120"/>
          </a:xfrm>
        </p:spPr>
        <p:txBody>
          <a:bodyPr>
            <a:normAutofit fontScale="85000" lnSpcReduction="20000"/>
          </a:bodyPr>
          <a:lstStyle/>
          <a:p>
            <a:pPr lvl="0" algn="just"/>
            <a:r>
              <a:rPr lang="en-US" dirty="0" smtClean="0"/>
              <a:t>The term, </a:t>
            </a:r>
            <a:r>
              <a:rPr lang="en-US" dirty="0" err="1" smtClean="0"/>
              <a:t>Incoterms</a:t>
            </a:r>
            <a:r>
              <a:rPr lang="en-US" dirty="0" smtClean="0"/>
              <a:t>®, is an abbreviation for International Commercial Terms. </a:t>
            </a:r>
          </a:p>
          <a:p>
            <a:pPr lvl="0" algn="just"/>
            <a:r>
              <a:rPr lang="en-US" dirty="0" smtClean="0"/>
              <a:t>These are also known as Delivery Terms, Transportation Terms Shipping Terms and Trade Terms.</a:t>
            </a:r>
          </a:p>
          <a:p>
            <a:pPr lvl="0" algn="just"/>
            <a:r>
              <a:rPr lang="en-US" dirty="0" smtClean="0"/>
              <a:t>A set of rules which define the </a:t>
            </a:r>
            <a:r>
              <a:rPr lang="en-US" b="1" u="sng" dirty="0" smtClean="0"/>
              <a:t>responsibilities of sellers and buyers</a:t>
            </a:r>
            <a:r>
              <a:rPr lang="en-US" dirty="0" smtClean="0"/>
              <a:t> for the delivery of goods under sales contracts for domestic and international trade. </a:t>
            </a:r>
          </a:p>
          <a:p>
            <a:pPr lvl="0" algn="just"/>
            <a:r>
              <a:rPr lang="en-US" dirty="0" smtClean="0"/>
              <a:t>Published by the </a:t>
            </a:r>
            <a:r>
              <a:rPr lang="en-US" b="1" u="sng" dirty="0" smtClean="0"/>
              <a:t>International Chamber of Commerce </a:t>
            </a:r>
            <a:r>
              <a:rPr lang="en-US" b="1" dirty="0" smtClean="0"/>
              <a:t>(ICC).</a:t>
            </a:r>
            <a:endParaRPr lang="en-US" dirty="0" smtClean="0"/>
          </a:p>
          <a:p>
            <a:pPr lvl="0" algn="just"/>
            <a:r>
              <a:rPr lang="en-US" dirty="0" smtClean="0"/>
              <a:t>Widely used in international commercial transactions. </a:t>
            </a:r>
          </a:p>
          <a:p>
            <a:pPr lvl="0" algn="just"/>
            <a:r>
              <a:rPr lang="en-US" dirty="0" smtClean="0"/>
              <a:t>The first </a:t>
            </a:r>
            <a:r>
              <a:rPr lang="en-US" dirty="0" err="1" smtClean="0"/>
              <a:t>Incoterms</a:t>
            </a:r>
            <a:r>
              <a:rPr lang="en-US" dirty="0" smtClean="0"/>
              <a:t>® were issued in </a:t>
            </a:r>
            <a:r>
              <a:rPr lang="en-US" b="1" u="sng" dirty="0" smtClean="0"/>
              <a:t>1936</a:t>
            </a:r>
            <a:r>
              <a:rPr lang="en-US" dirty="0" smtClean="0"/>
              <a:t> by the ICC. </a:t>
            </a:r>
          </a:p>
          <a:p>
            <a:pPr lvl="0" algn="just"/>
            <a:r>
              <a:rPr lang="en-US" dirty="0" smtClean="0"/>
              <a:t>The most recent version of </a:t>
            </a:r>
            <a:r>
              <a:rPr lang="en-US" dirty="0" err="1" smtClean="0"/>
              <a:t>Incoterms</a:t>
            </a:r>
            <a:r>
              <a:rPr lang="en-US" dirty="0" smtClean="0"/>
              <a:t>®, is </a:t>
            </a:r>
            <a:r>
              <a:rPr lang="en-US" b="1" u="sng" dirty="0" err="1" smtClean="0"/>
              <a:t>Incoterms</a:t>
            </a:r>
            <a:r>
              <a:rPr lang="en-US" b="1" u="sng" dirty="0" smtClean="0"/>
              <a:t>® 2010,</a:t>
            </a:r>
            <a:r>
              <a:rPr lang="en-US" dirty="0" smtClean="0"/>
              <a:t> were launched in </a:t>
            </a:r>
            <a:r>
              <a:rPr lang="en-US" b="1" u="sng" dirty="0" smtClean="0"/>
              <a:t>September 2010 </a:t>
            </a:r>
            <a:r>
              <a:rPr lang="en-US" dirty="0" smtClean="0"/>
              <a:t>and became </a:t>
            </a:r>
            <a:r>
              <a:rPr lang="en-US" b="1" u="sng" dirty="0" smtClean="0"/>
              <a:t>effective January 1, 2011.</a:t>
            </a:r>
          </a:p>
          <a:p>
            <a:pPr>
              <a:buNone/>
            </a:pP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p:cNvPicPr/>
          <p:nvPr/>
        </p:nvPicPr>
        <p:blipFill>
          <a:blip r:embed="rId2"/>
          <a:srcRect/>
          <a:stretch>
            <a:fillRect/>
          </a:stretch>
        </p:blipFill>
        <p:spPr bwMode="auto">
          <a:xfrm>
            <a:off x="838200" y="990600"/>
            <a:ext cx="7315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704088"/>
          </a:xfrm>
        </p:spPr>
        <p:txBody>
          <a:bodyPr>
            <a:normAutofit fontScale="90000"/>
          </a:bodyPr>
          <a:lstStyle/>
          <a:p>
            <a:r>
              <a:rPr lang="en-US" sz="4500" b="1" u="sng" dirty="0" smtClean="0"/>
              <a:t>DAT – </a:t>
            </a:r>
            <a:r>
              <a:rPr lang="en-US" sz="3100" b="1" u="sng" dirty="0" smtClean="0"/>
              <a:t>Delivered at Terminal (Named Point)</a:t>
            </a:r>
            <a:br>
              <a:rPr lang="en-US" sz="3100" b="1" u="sng" dirty="0" smtClean="0"/>
            </a:br>
            <a:r>
              <a:rPr lang="en-US" sz="3100" b="1" u="sng" dirty="0" smtClean="0"/>
              <a:t>Transportation – All Modes</a:t>
            </a:r>
            <a:endParaRPr lang="en-US" sz="3100" b="1" u="sng" dirty="0"/>
          </a:p>
        </p:txBody>
      </p:sp>
      <p:sp>
        <p:nvSpPr>
          <p:cNvPr id="3" name="Content Placeholder 2"/>
          <p:cNvSpPr>
            <a:spLocks noGrp="1"/>
          </p:cNvSpPr>
          <p:nvPr>
            <p:ph idx="1"/>
          </p:nvPr>
        </p:nvSpPr>
        <p:spPr>
          <a:xfrm>
            <a:off x="228600" y="838200"/>
            <a:ext cx="8610600" cy="5562600"/>
          </a:xfrm>
        </p:spPr>
        <p:txBody>
          <a:bodyPr>
            <a:noAutofit/>
          </a:bodyPr>
          <a:lstStyle/>
          <a:p>
            <a:pPr>
              <a:buNone/>
            </a:pPr>
            <a:endParaRPr lang="en-US" sz="1600" dirty="0" smtClean="0"/>
          </a:p>
          <a:p>
            <a:pPr>
              <a:buNone/>
            </a:pPr>
            <a:endParaRPr lang="en-US" sz="1600" dirty="0" smtClean="0"/>
          </a:p>
          <a:p>
            <a:pPr>
              <a:buNone/>
            </a:pPr>
            <a:r>
              <a:rPr lang="en-US" sz="1600" dirty="0" smtClean="0"/>
              <a:t>    </a:t>
            </a:r>
            <a:r>
              <a:rPr lang="en-US" sz="1600" b="1" u="sng" dirty="0" smtClean="0"/>
              <a:t>S</a:t>
            </a:r>
            <a:r>
              <a:rPr lang="en-US" sz="1600" b="1" i="1" u="sng" dirty="0" smtClean="0"/>
              <a:t>eller</a:t>
            </a:r>
            <a:r>
              <a:rPr lang="en-US" sz="1600" dirty="0" smtClean="0"/>
              <a:t> is responsible for delivering the goods, export cleared, to the carrier’s terminal at the named </a:t>
            </a:r>
            <a:r>
              <a:rPr lang="en-US" sz="1600" i="1" dirty="0" smtClean="0"/>
              <a:t>destination</a:t>
            </a:r>
            <a:r>
              <a:rPr lang="en-US" sz="1600" dirty="0" smtClean="0"/>
              <a:t> </a:t>
            </a:r>
            <a:r>
              <a:rPr lang="en-US" sz="1600" dirty="0" smtClean="0"/>
              <a:t>location</a:t>
            </a:r>
          </a:p>
          <a:p>
            <a:pPr>
              <a:buNone/>
            </a:pPr>
            <a:endParaRPr lang="en-US" sz="1600" dirty="0" smtClean="0"/>
          </a:p>
          <a:p>
            <a:pPr algn="just">
              <a:buNone/>
            </a:pPr>
            <a:r>
              <a:rPr lang="en-US" sz="1600" dirty="0" smtClean="0"/>
              <a:t>     </a:t>
            </a:r>
            <a:r>
              <a:rPr lang="en-US" sz="1600" b="1" u="sng" dirty="0" smtClean="0"/>
              <a:t>Seller</a:t>
            </a:r>
            <a:r>
              <a:rPr lang="en-US" sz="1600" dirty="0" smtClean="0"/>
              <a:t> is responsible for unloading  cost of goods at destination point and available for customer.</a:t>
            </a:r>
          </a:p>
          <a:p>
            <a:pPr>
              <a:buNone/>
            </a:pPr>
            <a:r>
              <a:rPr lang="en-US" sz="1600" dirty="0" smtClean="0"/>
              <a:t> </a:t>
            </a:r>
            <a:r>
              <a:rPr lang="en-US" sz="1600" dirty="0" smtClean="0"/>
              <a:t>    </a:t>
            </a:r>
          </a:p>
          <a:p>
            <a:pPr>
              <a:buNone/>
            </a:pPr>
            <a:r>
              <a:rPr lang="en-US" sz="1600" dirty="0" smtClean="0"/>
              <a:t> </a:t>
            </a:r>
            <a:r>
              <a:rPr lang="en-US" sz="1600" dirty="0" smtClean="0"/>
              <a:t>   Buyer is responsible for </a:t>
            </a:r>
            <a:r>
              <a:rPr lang="en-US" sz="1600" dirty="0" smtClean="0"/>
              <a:t>customs clearance and/or pick-up by the </a:t>
            </a:r>
            <a:r>
              <a:rPr lang="en-US" sz="1600" i="1" dirty="0" smtClean="0"/>
              <a:t>buyer</a:t>
            </a:r>
            <a:r>
              <a:rPr lang="en-US" sz="1600" dirty="0" smtClean="0"/>
              <a:t>.</a:t>
            </a:r>
          </a:p>
          <a:p>
            <a:pPr>
              <a:buNone/>
            </a:pPr>
            <a:r>
              <a:rPr lang="en-US" sz="1600" dirty="0" smtClean="0"/>
              <a:t> </a:t>
            </a:r>
          </a:p>
          <a:p>
            <a:pPr>
              <a:buNone/>
            </a:pPr>
            <a:r>
              <a:rPr lang="en-US" sz="1600" dirty="0" smtClean="0"/>
              <a:t> </a:t>
            </a:r>
            <a:r>
              <a:rPr lang="en-US" sz="1600" dirty="0" smtClean="0"/>
              <a:t>   </a:t>
            </a:r>
            <a:r>
              <a:rPr lang="en-US" sz="1600" dirty="0" smtClean="0"/>
              <a:t>This </a:t>
            </a:r>
            <a:r>
              <a:rPr lang="en-US" sz="1600" dirty="0" smtClean="0"/>
              <a:t>term may be used with </a:t>
            </a:r>
            <a:r>
              <a:rPr lang="en-US" sz="1600" i="1" dirty="0" smtClean="0"/>
              <a:t>any</a:t>
            </a:r>
            <a:r>
              <a:rPr lang="en-US" sz="1600" dirty="0" smtClean="0"/>
              <a:t> transportation </a:t>
            </a:r>
            <a:r>
              <a:rPr lang="en-US" sz="1600" dirty="0" smtClean="0"/>
              <a:t>mode.</a:t>
            </a:r>
          </a:p>
          <a:p>
            <a:pPr>
              <a:buNone/>
            </a:pPr>
            <a:endParaRPr lang="en-US" sz="1600" dirty="0" smtClean="0"/>
          </a:p>
          <a:p>
            <a:pPr>
              <a:buNone/>
            </a:pPr>
            <a:r>
              <a:rPr lang="en-US" sz="1600" dirty="0" smtClean="0"/>
              <a:t>     DAT </a:t>
            </a:r>
            <a:r>
              <a:rPr lang="en-US" sz="1600" dirty="0" smtClean="0"/>
              <a:t>is new under </a:t>
            </a:r>
            <a:r>
              <a:rPr lang="en-US" sz="1600" dirty="0" err="1" smtClean="0"/>
              <a:t>Incoterms</a:t>
            </a:r>
            <a:r>
              <a:rPr lang="en-US" sz="1600" dirty="0" smtClean="0"/>
              <a:t>  2010, replacing </a:t>
            </a:r>
            <a:r>
              <a:rPr lang="en-US" sz="1600" dirty="0" err="1" smtClean="0"/>
              <a:t>Incoterm</a:t>
            </a:r>
            <a:r>
              <a:rPr lang="en-US" sz="1600" dirty="0" smtClean="0"/>
              <a:t> DEQ, but may be used with any mode of transportation, including through intermodal transportation.</a:t>
            </a:r>
          </a:p>
          <a:p>
            <a:pPr>
              <a:buNone/>
            </a:pPr>
            <a:endParaRPr lang="en-US" sz="1600" dirty="0" smtClean="0"/>
          </a:p>
          <a:p>
            <a:pPr>
              <a:buNone/>
            </a:pPr>
            <a:r>
              <a:rPr lang="en-US" sz="1600" dirty="0" smtClean="0"/>
              <a:t> </a:t>
            </a:r>
            <a:r>
              <a:rPr lang="en-US" sz="1600" dirty="0" smtClean="0"/>
              <a:t>     </a:t>
            </a:r>
            <a:r>
              <a:rPr lang="en-US" sz="1600" dirty="0" smtClean="0"/>
              <a:t>Under </a:t>
            </a:r>
            <a:r>
              <a:rPr lang="en-US" sz="1600" dirty="0" smtClean="0"/>
              <a:t>DAT terms, the seller has no obligation to insure the shipment. In contrast to “C” terms in which the seller’s </a:t>
            </a:r>
            <a:r>
              <a:rPr lang="en-US" sz="1600" i="1" dirty="0" smtClean="0"/>
              <a:t>risk</a:t>
            </a:r>
            <a:r>
              <a:rPr lang="en-US" sz="1600" dirty="0" smtClean="0"/>
              <a:t> terminates once he has tendered the goods over to the export carrier in the origin country, under this and other “D” terms, the seller remains at risk for cargo loss or damage until delivery occurs at the named destination point.</a:t>
            </a:r>
          </a:p>
          <a:p>
            <a:pPr>
              <a:buNone/>
            </a:pPr>
            <a:endParaRPr lang="en-US" sz="1500"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467600" cy="1143000"/>
          </a:xfrm>
        </p:spPr>
        <p:txBody>
          <a:bodyPr>
            <a:normAutofit fontScale="90000"/>
          </a:bodyPr>
          <a:lstStyle/>
          <a:p>
            <a:r>
              <a:rPr lang="en-US" b="1" u="sng" dirty="0" smtClean="0"/>
              <a:t>Responsibility for government security requirements: </a:t>
            </a:r>
            <a:endParaRPr lang="en-US" b="1" u="sng" dirty="0"/>
          </a:p>
        </p:txBody>
      </p:sp>
      <p:sp>
        <p:nvSpPr>
          <p:cNvPr id="3" name="Content Placeholder 2"/>
          <p:cNvSpPr>
            <a:spLocks noGrp="1"/>
          </p:cNvSpPr>
          <p:nvPr>
            <p:ph idx="1"/>
          </p:nvPr>
        </p:nvSpPr>
        <p:spPr>
          <a:xfrm>
            <a:off x="457200" y="1935480"/>
            <a:ext cx="8229600" cy="4236720"/>
          </a:xfrm>
        </p:spPr>
        <p:txBody>
          <a:bodyPr>
            <a:normAutofit fontScale="92500" lnSpcReduction="10000"/>
          </a:bodyPr>
          <a:lstStyle/>
          <a:p>
            <a:pPr algn="just">
              <a:buNone/>
            </a:pPr>
            <a:r>
              <a:rPr lang="en-US" i="1" dirty="0" smtClean="0"/>
              <a:t>     </a:t>
            </a:r>
            <a:r>
              <a:rPr lang="en-US" i="1" dirty="0" err="1" smtClean="0"/>
              <a:t>Incoterms</a:t>
            </a:r>
            <a:r>
              <a:rPr lang="en-US" i="1" dirty="0" smtClean="0"/>
              <a:t> </a:t>
            </a:r>
            <a:r>
              <a:rPr lang="en-US" i="1" dirty="0" smtClean="0"/>
              <a:t>2010</a:t>
            </a:r>
            <a:r>
              <a:rPr lang="en-US" dirty="0" smtClean="0"/>
              <a:t> changed rules A2 &amp; B2, now captioned “Licenses, authorizations, security clearances and other formalities,” to include government imposed security requirements, whatever they may be, as part of export formalities and import formalities. Under DAT terms, the seller is responsible for export formalities and thus also security requirements in the export country whereas the buyer is responsible for import formalities and thus for security responsibilities in the import country. For security requirements in a transit country, if any, since the seller has already accomplished delivery, the buyer is responsible for this.</a:t>
            </a: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halogis.com/blog/fotos/icoterms/DAT2.jpg"/>
          <p:cNvPicPr/>
          <p:nvPr/>
        </p:nvPicPr>
        <p:blipFill>
          <a:blip r:embed="rId2"/>
          <a:srcRect/>
          <a:stretch>
            <a:fillRect/>
          </a:stretch>
        </p:blipFill>
        <p:spPr bwMode="auto">
          <a:xfrm>
            <a:off x="457200" y="762000"/>
            <a:ext cx="8305800" cy="5486400"/>
          </a:xfrm>
          <a:prstGeom prst="rect">
            <a:avLst/>
          </a:prstGeom>
          <a:noFill/>
          <a:ln w="9525">
            <a:noFill/>
            <a:miter lim="800000"/>
            <a:headEnd/>
            <a:tailEnd/>
          </a:ln>
        </p:spPr>
      </p:pic>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descr="http://actlogisticsinc.com/wp-content/uploads/2013/11/DAT1.jpg"/>
          <p:cNvPicPr/>
          <p:nvPr/>
        </p:nvPicPr>
        <p:blipFill>
          <a:blip r:embed="rId2"/>
          <a:srcRect/>
          <a:stretch>
            <a:fillRect/>
          </a:stretch>
        </p:blipFill>
        <p:spPr bwMode="auto">
          <a:xfrm>
            <a:off x="228600" y="914400"/>
            <a:ext cx="8686800" cy="5181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descr="http://actlogisticsinc.com/wp-content/uploads/2013/11/DAT3.jpg"/>
          <p:cNvPicPr/>
          <p:nvPr/>
        </p:nvPicPr>
        <p:blipFill>
          <a:blip r:embed="rId2"/>
          <a:srcRect/>
          <a:stretch>
            <a:fillRect/>
          </a:stretch>
        </p:blipFill>
        <p:spPr bwMode="auto">
          <a:xfrm>
            <a:off x="381000" y="838200"/>
            <a:ext cx="8458200" cy="54102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p:cNvPicPr/>
          <p:nvPr/>
        </p:nvPicPr>
        <p:blipFill>
          <a:blip r:embed="rId2"/>
          <a:srcRect/>
          <a:stretch>
            <a:fillRect/>
          </a:stretch>
        </p:blipFill>
        <p:spPr bwMode="auto">
          <a:xfrm>
            <a:off x="762000" y="990600"/>
            <a:ext cx="7610475" cy="5105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1008888"/>
          </a:xfrm>
        </p:spPr>
        <p:txBody>
          <a:bodyPr>
            <a:normAutofit fontScale="90000"/>
          </a:bodyPr>
          <a:lstStyle/>
          <a:p>
            <a:r>
              <a:rPr lang="en-US" sz="4500" b="1" u="sng" dirty="0" smtClean="0"/>
              <a:t>DAP – (Delivered At Place)</a:t>
            </a:r>
            <a:br>
              <a:rPr lang="en-US" sz="4500" b="1" u="sng" dirty="0" smtClean="0"/>
            </a:br>
            <a:r>
              <a:rPr lang="en-US" sz="4500" b="1" u="sng" dirty="0" smtClean="0"/>
              <a:t>Transportation All Modes</a:t>
            </a:r>
            <a:endParaRPr lang="en-US" sz="4500" b="1" u="sng" dirty="0"/>
          </a:p>
        </p:txBody>
      </p:sp>
      <p:sp>
        <p:nvSpPr>
          <p:cNvPr id="3" name="Content Placeholder 2"/>
          <p:cNvSpPr>
            <a:spLocks noGrp="1"/>
          </p:cNvSpPr>
          <p:nvPr>
            <p:ph idx="1"/>
          </p:nvPr>
        </p:nvSpPr>
        <p:spPr>
          <a:xfrm>
            <a:off x="457200" y="1295400"/>
            <a:ext cx="8229600" cy="4953000"/>
          </a:xfrm>
        </p:spPr>
        <p:txBody>
          <a:bodyPr>
            <a:normAutofit fontScale="70000" lnSpcReduction="20000"/>
          </a:bodyPr>
          <a:lstStyle/>
          <a:p>
            <a:pPr algn="just">
              <a:buNone/>
            </a:pPr>
            <a:r>
              <a:rPr lang="en-US" dirty="0" smtClean="0"/>
              <a:t>    </a:t>
            </a:r>
            <a:r>
              <a:rPr lang="en-US" b="1" u="sng" dirty="0" smtClean="0"/>
              <a:t>S</a:t>
            </a:r>
            <a:r>
              <a:rPr lang="en-US" b="1" i="1" u="sng" dirty="0" smtClean="0"/>
              <a:t>eller</a:t>
            </a:r>
            <a:r>
              <a:rPr lang="en-US" dirty="0" smtClean="0"/>
              <a:t> is responsible for delivering the goods, </a:t>
            </a:r>
            <a:r>
              <a:rPr lang="en-US" dirty="0" smtClean="0"/>
              <a:t>to </a:t>
            </a:r>
            <a:r>
              <a:rPr lang="en-US" dirty="0" smtClean="0"/>
              <a:t>a named destination place, on-board the transportation conveyance, available (“at the disposal of the buyer”) for unloading by the </a:t>
            </a:r>
            <a:r>
              <a:rPr lang="en-US" i="1" dirty="0" smtClean="0"/>
              <a:t>buyer</a:t>
            </a:r>
            <a:r>
              <a:rPr lang="en-US" dirty="0" smtClean="0"/>
              <a:t>. </a:t>
            </a:r>
            <a:endParaRPr lang="en-US" dirty="0" smtClean="0"/>
          </a:p>
          <a:p>
            <a:pPr>
              <a:buNone/>
            </a:pPr>
            <a:endParaRPr lang="en-US" dirty="0" smtClean="0"/>
          </a:p>
          <a:p>
            <a:pPr>
              <a:buNone/>
            </a:pPr>
            <a:r>
              <a:rPr lang="en-US" dirty="0" smtClean="0"/>
              <a:t> </a:t>
            </a:r>
            <a:r>
              <a:rPr lang="en-US" dirty="0" smtClean="0"/>
              <a:t>    </a:t>
            </a:r>
            <a:r>
              <a:rPr lang="en-US" b="1" u="sng" dirty="0" smtClean="0"/>
              <a:t>Seller</a:t>
            </a:r>
            <a:r>
              <a:rPr lang="en-US" dirty="0" smtClean="0"/>
              <a:t> is responsible for export clearance.</a:t>
            </a:r>
          </a:p>
          <a:p>
            <a:pPr>
              <a:buNone/>
            </a:pPr>
            <a:r>
              <a:rPr lang="en-US" dirty="0" smtClean="0"/>
              <a:t> </a:t>
            </a:r>
            <a:endParaRPr lang="en-US" dirty="0" smtClean="0"/>
          </a:p>
          <a:p>
            <a:pPr>
              <a:buNone/>
            </a:pPr>
            <a:r>
              <a:rPr lang="en-US" dirty="0" smtClean="0"/>
              <a:t>     </a:t>
            </a:r>
            <a:r>
              <a:rPr lang="en-US" b="1" u="sng" dirty="0" smtClean="0"/>
              <a:t>Buyer</a:t>
            </a:r>
            <a:r>
              <a:rPr lang="en-US" dirty="0" smtClean="0"/>
              <a:t> assumes the cost and risk of unloading at the named destination place and customs clearance.</a:t>
            </a:r>
          </a:p>
          <a:p>
            <a:pPr>
              <a:buNone/>
            </a:pPr>
            <a:endParaRPr lang="en-US" dirty="0" smtClean="0"/>
          </a:p>
          <a:p>
            <a:pPr>
              <a:buNone/>
            </a:pPr>
            <a:r>
              <a:rPr lang="en-US" dirty="0" smtClean="0"/>
              <a:t> </a:t>
            </a:r>
            <a:r>
              <a:rPr lang="en-US" dirty="0" smtClean="0"/>
              <a:t>    </a:t>
            </a:r>
            <a:r>
              <a:rPr lang="en-US" b="1" u="sng" dirty="0" smtClean="0"/>
              <a:t>Buyer</a:t>
            </a:r>
            <a:r>
              <a:rPr lang="en-US" dirty="0" smtClean="0"/>
              <a:t> is responsible for insurance.</a:t>
            </a:r>
          </a:p>
          <a:p>
            <a:pPr>
              <a:buNone/>
            </a:pPr>
            <a:endParaRPr lang="en-US" dirty="0" smtClean="0"/>
          </a:p>
          <a:p>
            <a:pPr>
              <a:buNone/>
            </a:pPr>
            <a:r>
              <a:rPr lang="en-US" dirty="0" smtClean="0"/>
              <a:t>Note</a:t>
            </a:r>
            <a:r>
              <a:rPr lang="en-US" dirty="0" smtClean="0"/>
              <a:t>: DAP is new under </a:t>
            </a:r>
            <a:r>
              <a:rPr lang="en-US" dirty="0" err="1" smtClean="0"/>
              <a:t>Incoterms</a:t>
            </a:r>
            <a:r>
              <a:rPr lang="en-US" dirty="0" smtClean="0"/>
              <a:t> 2010, replacing </a:t>
            </a:r>
            <a:r>
              <a:rPr lang="en-US" dirty="0" err="1" smtClean="0"/>
              <a:t>Incoterms</a:t>
            </a:r>
            <a:r>
              <a:rPr lang="en-US" dirty="0" smtClean="0"/>
              <a:t> DAF, DES, and DDU.</a:t>
            </a:r>
          </a:p>
          <a:p>
            <a:pPr>
              <a:buNone/>
            </a:pPr>
            <a:endParaRPr lang="en-US" dirty="0" smtClean="0"/>
          </a:p>
          <a:p>
            <a:pPr>
              <a:buNone/>
            </a:pPr>
            <a:r>
              <a:rPr lang="en-US" dirty="0" smtClean="0"/>
              <a:t>     In </a:t>
            </a:r>
            <a:r>
              <a:rPr lang="en-US" dirty="0" smtClean="0"/>
              <a:t>contrast to “C” terms in which the seller’s </a:t>
            </a:r>
            <a:r>
              <a:rPr lang="en-US" i="1" dirty="0" smtClean="0"/>
              <a:t>risk</a:t>
            </a:r>
            <a:r>
              <a:rPr lang="en-US" dirty="0" smtClean="0"/>
              <a:t> terminates once he has tendered the goods over to the export carrier in the origin country, under this and other “D” terms, the seller remains at risk for cargo loss or damage until delivery occurs at the named destination point.</a:t>
            </a:r>
          </a:p>
          <a:p>
            <a:pPr>
              <a:buNone/>
            </a:pP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20000" cy="1313688"/>
          </a:xfrm>
        </p:spPr>
        <p:txBody>
          <a:bodyPr>
            <a:normAutofit fontScale="90000"/>
          </a:bodyPr>
          <a:lstStyle/>
          <a:p>
            <a:r>
              <a:rPr lang="en-US" b="1" u="sng" dirty="0" smtClean="0"/>
              <a:t>Responsibility for government security requirements: </a:t>
            </a:r>
            <a:endParaRPr lang="en-US" b="1" u="sng" dirty="0"/>
          </a:p>
        </p:txBody>
      </p:sp>
      <p:sp>
        <p:nvSpPr>
          <p:cNvPr id="3" name="Content Placeholder 2"/>
          <p:cNvSpPr>
            <a:spLocks noGrp="1"/>
          </p:cNvSpPr>
          <p:nvPr>
            <p:ph idx="1"/>
          </p:nvPr>
        </p:nvSpPr>
        <p:spPr>
          <a:xfrm>
            <a:off x="457200" y="1935480"/>
            <a:ext cx="8229600" cy="4236720"/>
          </a:xfrm>
        </p:spPr>
        <p:txBody>
          <a:bodyPr>
            <a:normAutofit fontScale="92500" lnSpcReduction="10000"/>
          </a:bodyPr>
          <a:lstStyle/>
          <a:p>
            <a:pPr>
              <a:buNone/>
            </a:pPr>
            <a:r>
              <a:rPr lang="en-US" i="1" dirty="0" err="1" smtClean="0"/>
              <a:t>Incoterms</a:t>
            </a:r>
            <a:r>
              <a:rPr lang="en-US" i="1" dirty="0" smtClean="0"/>
              <a:t> 2010</a:t>
            </a:r>
            <a:r>
              <a:rPr lang="en-US" dirty="0" smtClean="0"/>
              <a:t> changed rules A2 &amp; B2, now captioned “Licenses, authorizations, security clearances and other formalities,” to include government imposed security requirements, whatever they may be, as part of export formalities and import formalities. Under DAP terms, the seller is responsible for export formalities and thus also security requirements in the export country whereas the buyer is responsible for import formalities and thus for security responsibilities in the import country. For security requirements in a transit country, if any, since the seller has not yet accomplished delivery, the seller is responsible for this.</a:t>
            </a: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DAP.jpg"/>
          <p:cNvPicPr/>
          <p:nvPr/>
        </p:nvPicPr>
        <p:blipFill>
          <a:blip r:embed="rId2"/>
          <a:srcRect/>
          <a:stretch>
            <a:fillRect/>
          </a:stretch>
        </p:blipFill>
        <p:spPr bwMode="auto">
          <a:xfrm>
            <a:off x="533400" y="838200"/>
            <a:ext cx="8077200" cy="54102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lidesharecdn.com/goodsprocurementiptmsept2014-141120025000-conversion-gate02/95/goods-procurement-56-638.jpg?cb=1416451951"/>
          <p:cNvPicPr>
            <a:picLocks noChangeAspect="1" noChangeArrowheads="1"/>
          </p:cNvPicPr>
          <p:nvPr/>
        </p:nvPicPr>
        <p:blipFill>
          <a:blip r:embed="rId2"/>
          <a:srcRect/>
          <a:stretch>
            <a:fillRect/>
          </a:stretch>
        </p:blipFill>
        <p:spPr bwMode="auto">
          <a:xfrm>
            <a:off x="609600" y="1066800"/>
            <a:ext cx="7924800" cy="4638676"/>
          </a:xfrm>
          <a:prstGeom prst="rect">
            <a:avLst/>
          </a:prstGeom>
          <a:noFill/>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609600" y="1362075"/>
            <a:ext cx="7772400" cy="413385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914400"/>
          </a:xfrm>
        </p:spPr>
        <p:txBody>
          <a:bodyPr>
            <a:normAutofit fontScale="90000"/>
          </a:bodyPr>
          <a:lstStyle/>
          <a:p>
            <a:r>
              <a:rPr lang="en-US" sz="4500" b="1" u="sng" dirty="0" smtClean="0"/>
              <a:t>DDP – </a:t>
            </a:r>
            <a:r>
              <a:rPr lang="en-US" sz="2700" b="1" u="sng" dirty="0" smtClean="0"/>
              <a:t>Delivered Duty Paid (Destination named point)</a:t>
            </a:r>
            <a:br>
              <a:rPr lang="en-US" sz="2700" b="1" u="sng" dirty="0" smtClean="0"/>
            </a:br>
            <a:r>
              <a:rPr lang="en-US" sz="2700" b="1" u="sng" dirty="0" smtClean="0"/>
              <a:t>Transportation :  All Modes</a:t>
            </a:r>
            <a:endParaRPr lang="en-US" sz="2700" b="1" u="sng" dirty="0"/>
          </a:p>
        </p:txBody>
      </p:sp>
      <p:sp>
        <p:nvSpPr>
          <p:cNvPr id="3" name="Content Placeholder 2"/>
          <p:cNvSpPr>
            <a:spLocks noGrp="1"/>
          </p:cNvSpPr>
          <p:nvPr>
            <p:ph idx="1"/>
          </p:nvPr>
        </p:nvSpPr>
        <p:spPr>
          <a:xfrm>
            <a:off x="457200" y="1447800"/>
            <a:ext cx="8229600" cy="4419600"/>
          </a:xfrm>
        </p:spPr>
        <p:txBody>
          <a:bodyPr>
            <a:normAutofit fontScale="77500" lnSpcReduction="20000"/>
          </a:bodyPr>
          <a:lstStyle/>
          <a:p>
            <a:pPr>
              <a:buNone/>
            </a:pPr>
            <a:r>
              <a:rPr lang="en-US" dirty="0" smtClean="0"/>
              <a:t>    </a:t>
            </a:r>
          </a:p>
          <a:p>
            <a:pPr>
              <a:buNone/>
            </a:pPr>
            <a:endParaRPr lang="en-US" dirty="0" smtClean="0"/>
          </a:p>
          <a:p>
            <a:pPr>
              <a:buNone/>
            </a:pPr>
            <a:r>
              <a:rPr lang="en-US" dirty="0" smtClean="0"/>
              <a:t>Seller </a:t>
            </a:r>
            <a:r>
              <a:rPr lang="en-US" dirty="0" smtClean="0"/>
              <a:t>is responsible for arranging transportation of the goods through to the buyer’s door, </a:t>
            </a:r>
            <a:endParaRPr lang="en-US" dirty="0" smtClean="0"/>
          </a:p>
          <a:p>
            <a:pPr>
              <a:buNone/>
            </a:pPr>
            <a:endParaRPr lang="en-US" dirty="0" smtClean="0"/>
          </a:p>
          <a:p>
            <a:pPr>
              <a:buNone/>
            </a:pPr>
            <a:r>
              <a:rPr lang="en-US" dirty="0" smtClean="0"/>
              <a:t>   Seller </a:t>
            </a:r>
            <a:r>
              <a:rPr lang="en-US" dirty="0" smtClean="0"/>
              <a:t>pays all costs required to accomplish this, including customs clearance, customs duty, and taxes due </a:t>
            </a:r>
            <a:r>
              <a:rPr lang="en-US" dirty="0" smtClean="0"/>
              <a:t>in importing country.</a:t>
            </a:r>
          </a:p>
          <a:p>
            <a:pPr>
              <a:buNone/>
            </a:pPr>
            <a:r>
              <a:rPr lang="en-US" dirty="0" smtClean="0"/>
              <a:t>    </a:t>
            </a:r>
          </a:p>
          <a:p>
            <a:pPr>
              <a:buNone/>
            </a:pPr>
            <a:r>
              <a:rPr lang="en-US" dirty="0" smtClean="0"/>
              <a:t> </a:t>
            </a:r>
            <a:r>
              <a:rPr lang="en-US" dirty="0" smtClean="0"/>
              <a:t>   </a:t>
            </a:r>
            <a:r>
              <a:rPr lang="en-US" dirty="0" smtClean="0"/>
              <a:t>Under </a:t>
            </a:r>
            <a:r>
              <a:rPr lang="en-US" dirty="0" smtClean="0"/>
              <a:t>pre-1990 versions of </a:t>
            </a:r>
            <a:r>
              <a:rPr lang="en-US" i="1" dirty="0" err="1" smtClean="0"/>
              <a:t>Incoterms</a:t>
            </a:r>
            <a:r>
              <a:rPr lang="en-US" dirty="0" smtClean="0"/>
              <a:t>, and under American Foreign Trade Definitions, this is also known as free domicile or free house. </a:t>
            </a:r>
            <a:endParaRPr lang="en-US" dirty="0" smtClean="0"/>
          </a:p>
          <a:p>
            <a:pPr>
              <a:buNone/>
            </a:pPr>
            <a:r>
              <a:rPr lang="en-US" dirty="0" smtClean="0"/>
              <a:t> </a:t>
            </a:r>
            <a:r>
              <a:rPr lang="en-US" dirty="0" smtClean="0"/>
              <a:t>   </a:t>
            </a:r>
          </a:p>
          <a:p>
            <a:pPr>
              <a:buNone/>
            </a:pPr>
            <a:r>
              <a:rPr lang="en-US" dirty="0" smtClean="0"/>
              <a:t> </a:t>
            </a:r>
            <a:r>
              <a:rPr lang="en-US" dirty="0" smtClean="0"/>
              <a:t>   Under </a:t>
            </a:r>
            <a:r>
              <a:rPr lang="en-US" dirty="0" smtClean="0"/>
              <a:t>DDP terms, the seller has no obligation to insure the shipment. </a:t>
            </a:r>
            <a:endParaRPr lang="en-US" dirty="0" smtClean="0"/>
          </a:p>
          <a:p>
            <a:pPr>
              <a:buNone/>
            </a:pPr>
            <a:r>
              <a:rPr lang="en-US" dirty="0" smtClean="0"/>
              <a:t> </a:t>
            </a:r>
            <a:r>
              <a:rPr lang="en-US" dirty="0" smtClean="0"/>
              <a:t> </a:t>
            </a:r>
          </a:p>
          <a:p>
            <a:pPr>
              <a:buNone/>
            </a:pPr>
            <a:r>
              <a:rPr lang="en-US" dirty="0" smtClean="0"/>
              <a:t>    </a:t>
            </a: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DDP.jpg"/>
          <p:cNvPicPr/>
          <p:nvPr/>
        </p:nvPicPr>
        <p:blipFill>
          <a:blip r:embed="rId2"/>
          <a:srcRect/>
          <a:stretch>
            <a:fillRect/>
          </a:stretch>
        </p:blipFill>
        <p:spPr bwMode="auto">
          <a:xfrm>
            <a:off x="381000" y="685800"/>
            <a:ext cx="8382000" cy="55626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DDP1.jpg"/>
          <p:cNvPicPr/>
          <p:nvPr/>
        </p:nvPicPr>
        <p:blipFill>
          <a:blip r:embed="rId2"/>
          <a:srcRect/>
          <a:stretch>
            <a:fillRect/>
          </a:stretch>
        </p:blipFill>
        <p:spPr bwMode="auto">
          <a:xfrm>
            <a:off x="304800" y="914400"/>
            <a:ext cx="8534400" cy="54102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ogisticscommercialcareer.files.wordpress.com/2011/07/incoterms-2010.jpg"/>
          <p:cNvPicPr/>
          <p:nvPr/>
        </p:nvPicPr>
        <p:blipFill>
          <a:blip r:embed="rId2"/>
          <a:srcRect/>
          <a:stretch>
            <a:fillRect/>
          </a:stretch>
        </p:blipFill>
        <p:spPr bwMode="auto">
          <a:xfrm>
            <a:off x="0" y="762000"/>
            <a:ext cx="9144000" cy="54864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04088"/>
          </a:xfrm>
        </p:spPr>
        <p:txBody>
          <a:bodyPr>
            <a:normAutofit/>
          </a:bodyPr>
          <a:lstStyle/>
          <a:p>
            <a:r>
              <a:rPr lang="en-US" sz="3200" b="1" u="sng" cap="all" dirty="0" smtClean="0"/>
              <a:t>Ex-work - (</a:t>
            </a:r>
            <a:r>
              <a:rPr lang="en-US" sz="3200" b="1" u="sng" cap="all" dirty="0" smtClean="0"/>
              <a:t>EXW-Sialkot)  </a:t>
            </a:r>
            <a:r>
              <a:rPr lang="en-US" sz="2200" b="1" u="sng" cap="all" dirty="0" smtClean="0"/>
              <a:t>Transportation all modes</a:t>
            </a:r>
            <a:endParaRPr lang="en-US" sz="2200" u="sng" dirty="0"/>
          </a:p>
        </p:txBody>
      </p:sp>
      <p:sp>
        <p:nvSpPr>
          <p:cNvPr id="3" name="Content Placeholder 2"/>
          <p:cNvSpPr>
            <a:spLocks noGrp="1"/>
          </p:cNvSpPr>
          <p:nvPr>
            <p:ph idx="1"/>
          </p:nvPr>
        </p:nvSpPr>
        <p:spPr>
          <a:xfrm>
            <a:off x="457200" y="1935480"/>
            <a:ext cx="8229600" cy="4312920"/>
          </a:xfrm>
        </p:spPr>
        <p:txBody>
          <a:bodyPr>
            <a:normAutofit lnSpcReduction="10000"/>
          </a:bodyPr>
          <a:lstStyle/>
          <a:p>
            <a:pPr algn="just"/>
            <a:r>
              <a:rPr lang="en-US" b="1" i="1" dirty="0" smtClean="0"/>
              <a:t>Seller</a:t>
            </a:r>
            <a:r>
              <a:rPr lang="en-US" dirty="0" smtClean="0"/>
              <a:t> is responsible only for making the goods available at his designated premises.</a:t>
            </a:r>
          </a:p>
          <a:p>
            <a:pPr algn="just"/>
            <a:r>
              <a:rPr lang="en-US" b="1" dirty="0" smtClean="0"/>
              <a:t>Buyer</a:t>
            </a:r>
            <a:r>
              <a:rPr lang="en-US" dirty="0" smtClean="0"/>
              <a:t> is responsible for pick up at designated transportation carrier. </a:t>
            </a:r>
          </a:p>
          <a:p>
            <a:pPr algn="just"/>
            <a:r>
              <a:rPr lang="en-US" b="1" dirty="0" smtClean="0"/>
              <a:t>Buyer</a:t>
            </a:r>
            <a:r>
              <a:rPr lang="en-US" dirty="0" smtClean="0"/>
              <a:t> is responsible for all costs and risks of </a:t>
            </a:r>
            <a:r>
              <a:rPr lang="en-US" dirty="0" smtClean="0"/>
              <a:t>transportation including custom clearance.</a:t>
            </a:r>
            <a:endParaRPr lang="en-US" dirty="0" smtClean="0"/>
          </a:p>
          <a:p>
            <a:pPr algn="just"/>
            <a:r>
              <a:rPr lang="en-US" dirty="0" smtClean="0"/>
              <a:t> Variations on the this term </a:t>
            </a:r>
            <a:r>
              <a:rPr lang="en-US" b="1" i="1" dirty="0" smtClean="0"/>
              <a:t>ex works</a:t>
            </a:r>
            <a:r>
              <a:rPr lang="en-US" dirty="0" smtClean="0"/>
              <a:t> include </a:t>
            </a:r>
            <a:r>
              <a:rPr lang="en-US" b="1" i="1" dirty="0" smtClean="0"/>
              <a:t>ex factory</a:t>
            </a:r>
            <a:r>
              <a:rPr lang="en-US" dirty="0" smtClean="0"/>
              <a:t>, </a:t>
            </a:r>
            <a:r>
              <a:rPr lang="en-US" b="1" i="1" dirty="0" smtClean="0"/>
              <a:t>ex mill</a:t>
            </a:r>
            <a:r>
              <a:rPr lang="en-US" dirty="0" smtClean="0"/>
              <a:t>, </a:t>
            </a:r>
            <a:r>
              <a:rPr lang="en-US" b="1" i="1" dirty="0" smtClean="0"/>
              <a:t>ex plant</a:t>
            </a:r>
            <a:r>
              <a:rPr lang="en-US" dirty="0" smtClean="0"/>
              <a:t>, </a:t>
            </a:r>
            <a:r>
              <a:rPr lang="en-US" b="1" i="1" dirty="0" smtClean="0"/>
              <a:t>ex refinery</a:t>
            </a:r>
            <a:r>
              <a:rPr lang="en-US" dirty="0" smtClean="0"/>
              <a:t>, </a:t>
            </a:r>
            <a:r>
              <a:rPr lang="en-US" b="1" i="1" dirty="0" smtClean="0"/>
              <a:t>ex site</a:t>
            </a:r>
            <a:r>
              <a:rPr lang="en-US" dirty="0" smtClean="0"/>
              <a:t>, </a:t>
            </a:r>
            <a:r>
              <a:rPr lang="en-US" b="1" i="1" dirty="0" smtClean="0"/>
              <a:t>ex warehouse</a:t>
            </a:r>
            <a:r>
              <a:rPr lang="en-US" dirty="0" smtClean="0"/>
              <a:t>, etc., depending upon the type of origin facility at which goods will be delivered to the buyer by the seller.</a:t>
            </a:r>
          </a:p>
          <a:p>
            <a:pPr>
              <a:buNone/>
            </a:pPr>
            <a:endParaRPr lang="en-US"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ocusmono.com/gnuboard4/data/file/information/3547676723_UDBhlkeY_exw-flow.jpg"/>
          <p:cNvPicPr/>
          <p:nvPr/>
        </p:nvPicPr>
        <p:blipFill>
          <a:blip r:embed="rId2"/>
          <a:srcRect/>
          <a:stretch>
            <a:fillRect/>
          </a:stretch>
        </p:blipFill>
        <p:spPr bwMode="auto">
          <a:xfrm>
            <a:off x="914400" y="914400"/>
            <a:ext cx="7621150" cy="4829433"/>
          </a:xfrm>
          <a:prstGeom prst="rect">
            <a:avLst/>
          </a:prstGeom>
          <a:noFill/>
          <a:ln w="9525">
            <a:solidFill>
              <a:schemeClr val="tx1"/>
            </a:solid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pic>
        <p:nvPicPr>
          <p:cNvPr id="4" name="Picture 3"/>
          <p:cNvPicPr/>
          <p:nvPr/>
        </p:nvPicPr>
        <p:blipFill>
          <a:blip r:embed="rId2"/>
          <a:srcRect/>
          <a:stretch>
            <a:fillRect/>
          </a:stretch>
        </p:blipFill>
        <p:spPr bwMode="auto">
          <a:xfrm>
            <a:off x="2514600" y="914400"/>
            <a:ext cx="3324225" cy="5334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r>
              <a:rPr lang="en-US" sz="3200" b="1" u="sng" dirty="0" smtClean="0"/>
              <a:t>FREE </a:t>
            </a:r>
            <a:r>
              <a:rPr lang="en-US" sz="3200" b="1" u="sng" dirty="0" smtClean="0"/>
              <a:t>CARRIER</a:t>
            </a:r>
            <a:r>
              <a:rPr lang="en-US" sz="3600" b="1" u="sng" dirty="0" smtClean="0"/>
              <a:t> </a:t>
            </a:r>
            <a:r>
              <a:rPr lang="en-US" sz="3600" b="1" u="sng" dirty="0" smtClean="0"/>
              <a:t>(FCA ..named place.,)– </a:t>
            </a:r>
            <a:r>
              <a:rPr lang="en-US" sz="3600" b="1" u="sng" dirty="0" smtClean="0"/>
              <a:t>All Modes</a:t>
            </a:r>
            <a:endParaRPr lang="en-US" sz="3600" b="1" u="sng" dirty="0"/>
          </a:p>
        </p:txBody>
      </p:sp>
      <p:sp>
        <p:nvSpPr>
          <p:cNvPr id="3" name="Content Placeholder 2"/>
          <p:cNvSpPr>
            <a:spLocks noGrp="1"/>
          </p:cNvSpPr>
          <p:nvPr>
            <p:ph idx="1"/>
          </p:nvPr>
        </p:nvSpPr>
        <p:spPr>
          <a:xfrm>
            <a:off x="228600" y="914400"/>
            <a:ext cx="8686800" cy="5334000"/>
          </a:xfrm>
        </p:spPr>
        <p:txBody>
          <a:bodyPr>
            <a:noAutofit/>
          </a:bodyPr>
          <a:lstStyle/>
          <a:p>
            <a:pPr algn="just">
              <a:buNone/>
            </a:pPr>
            <a:endParaRPr lang="en-US" sz="1800" dirty="0" smtClean="0"/>
          </a:p>
          <a:p>
            <a:pPr algn="just">
              <a:buNone/>
            </a:pPr>
            <a:r>
              <a:rPr lang="en-US" sz="1800" dirty="0" smtClean="0"/>
              <a:t>     Seller </a:t>
            </a:r>
            <a:r>
              <a:rPr lang="en-US" sz="1800" dirty="0" smtClean="0"/>
              <a:t>is responsible for handing over the goods, cleared for export, to </a:t>
            </a:r>
            <a:r>
              <a:rPr lang="en-US" sz="1800" dirty="0" smtClean="0"/>
              <a:t>a transportation </a:t>
            </a:r>
            <a:r>
              <a:rPr lang="en-US" sz="1800" dirty="0" smtClean="0"/>
              <a:t>carrier named by the buyer at a named </a:t>
            </a:r>
            <a:r>
              <a:rPr lang="en-US" sz="1800" dirty="0" smtClean="0"/>
              <a:t>location.</a:t>
            </a:r>
          </a:p>
          <a:p>
            <a:pPr algn="just">
              <a:buNone/>
            </a:pPr>
            <a:r>
              <a:rPr lang="en-US" sz="1800" dirty="0" smtClean="0"/>
              <a:t>  </a:t>
            </a:r>
          </a:p>
          <a:p>
            <a:pPr algn="just">
              <a:buNone/>
            </a:pPr>
            <a:r>
              <a:rPr lang="en-US" sz="1800" dirty="0" smtClean="0"/>
              <a:t> </a:t>
            </a:r>
            <a:r>
              <a:rPr lang="en-US" sz="1800" dirty="0" smtClean="0"/>
              <a:t>    </a:t>
            </a:r>
            <a:r>
              <a:rPr lang="en-US" sz="1800" dirty="0" smtClean="0"/>
              <a:t>Seller is responsible for inland freight.</a:t>
            </a:r>
          </a:p>
          <a:p>
            <a:pPr algn="just">
              <a:buNone/>
            </a:pPr>
            <a:endParaRPr lang="en-US" sz="1800" dirty="0" smtClean="0"/>
          </a:p>
          <a:p>
            <a:pPr algn="just">
              <a:buNone/>
            </a:pPr>
            <a:r>
              <a:rPr lang="en-US" sz="1800" dirty="0" smtClean="0"/>
              <a:t>     Seller is responsible for export custom clearance.</a:t>
            </a:r>
          </a:p>
          <a:p>
            <a:pPr algn="just">
              <a:buNone/>
            </a:pPr>
            <a:r>
              <a:rPr lang="en-US" sz="1800" dirty="0" smtClean="0"/>
              <a:t>   </a:t>
            </a:r>
          </a:p>
          <a:p>
            <a:pPr algn="just">
              <a:buNone/>
            </a:pPr>
            <a:r>
              <a:rPr lang="en-US" sz="1800" dirty="0" smtClean="0"/>
              <a:t> </a:t>
            </a:r>
            <a:r>
              <a:rPr lang="en-US" sz="1800" dirty="0" smtClean="0"/>
              <a:t>  </a:t>
            </a:r>
            <a:r>
              <a:rPr lang="en-US" sz="1800" dirty="0" smtClean="0"/>
              <a:t> The </a:t>
            </a:r>
            <a:r>
              <a:rPr lang="en-US" sz="1800" dirty="0" smtClean="0"/>
              <a:t>seller is not responsible for the cost of unloading the conveyance at the named destination point, nor for transfer of the goods </a:t>
            </a:r>
            <a:r>
              <a:rPr lang="en-US" sz="1800" dirty="0" smtClean="0"/>
              <a:t> to </a:t>
            </a:r>
            <a:r>
              <a:rPr lang="en-US" sz="1800" dirty="0" smtClean="0"/>
              <a:t>the on-carrier. </a:t>
            </a:r>
            <a:endParaRPr lang="en-US" sz="1800" dirty="0" smtClean="0"/>
          </a:p>
          <a:p>
            <a:endParaRPr lang="en-US" sz="1800" dirty="0" smtClean="0"/>
          </a:p>
          <a:p>
            <a:pPr>
              <a:buNone/>
            </a:pPr>
            <a:r>
              <a:rPr lang="en-US" sz="1800" dirty="0" smtClean="0"/>
              <a:t> </a:t>
            </a:r>
            <a:r>
              <a:rPr lang="en-US" sz="1800" dirty="0" smtClean="0"/>
              <a:t>    The Buyer is responsible for insurance.</a:t>
            </a:r>
          </a:p>
          <a:p>
            <a:pPr>
              <a:buNone/>
            </a:pPr>
            <a:endParaRPr lang="en-US" sz="1800" dirty="0" smtClean="0"/>
          </a:p>
          <a:p>
            <a:pPr>
              <a:buNone/>
            </a:pPr>
            <a:r>
              <a:rPr lang="en-US" sz="1800" dirty="0" smtClean="0"/>
              <a:t>      The Buyer is responsible for all costs from the point of  unloading  from the first carrier to the final destination.</a:t>
            </a:r>
          </a:p>
          <a:p>
            <a:pPr>
              <a:buNone/>
            </a:pPr>
            <a:endParaRPr lang="en-US" sz="1800" dirty="0"/>
          </a:p>
        </p:txBody>
      </p:sp>
      <p:sp>
        <p:nvSpPr>
          <p:cNvPr id="5"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ctlogisticsinc.com/wp-content/uploads/2013/11/FCA3.jpg"/>
          <p:cNvPicPr/>
          <p:nvPr/>
        </p:nvPicPr>
        <p:blipFill>
          <a:blip r:embed="rId2"/>
          <a:srcRect/>
          <a:stretch>
            <a:fillRect/>
          </a:stretch>
        </p:blipFill>
        <p:spPr bwMode="auto">
          <a:xfrm>
            <a:off x="609600" y="914400"/>
            <a:ext cx="7924800" cy="5181600"/>
          </a:xfrm>
          <a:prstGeom prst="rect">
            <a:avLst/>
          </a:prstGeom>
          <a:noFill/>
          <a:ln w="9525">
            <a:noFill/>
            <a:miter lim="800000"/>
            <a:headEnd/>
            <a:tailEnd/>
          </a:ln>
        </p:spPr>
      </p:pic>
      <p:sp>
        <p:nvSpPr>
          <p:cNvPr id="4" name="Footer Placeholder 15"/>
          <p:cNvSpPr>
            <a:spLocks noGrp="1"/>
          </p:cNvSpPr>
          <p:nvPr>
            <p:ph type="ftr" sz="quarter" idx="11"/>
          </p:nvPr>
        </p:nvSpPr>
        <p:spPr>
          <a:xfrm>
            <a:off x="727166" y="6369413"/>
            <a:ext cx="8001000" cy="365125"/>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Presentation by: IMRAN SHARIF  -  Manager Foreign Trade </a:t>
            </a:r>
            <a:r>
              <a:rPr lang="en-US" dirty="0" err="1" smtClean="0">
                <a:solidFill>
                  <a:schemeClr val="bg1"/>
                </a:solidFill>
              </a:rPr>
              <a:t>Deptt</a:t>
            </a:r>
            <a:r>
              <a:rPr lang="en-US" dirty="0" smtClean="0">
                <a:solidFill>
                  <a:schemeClr val="bg1"/>
                </a:solidFill>
              </a:rPr>
              <a:t>.</a:t>
            </a:r>
          </a:p>
          <a:p>
            <a:r>
              <a:rPr lang="en-US" dirty="0" smtClean="0">
                <a:solidFill>
                  <a:schemeClr val="bg1"/>
                </a:solidFill>
              </a:rPr>
              <a:t>                              </a:t>
            </a:r>
            <a:r>
              <a:rPr lang="en-US" dirty="0" err="1" smtClean="0">
                <a:solidFill>
                  <a:schemeClr val="bg1"/>
                </a:solidFill>
              </a:rPr>
              <a:t>Askari</a:t>
            </a:r>
            <a:r>
              <a:rPr lang="en-US" dirty="0" smtClean="0">
                <a:solidFill>
                  <a:schemeClr val="bg1"/>
                </a:solidFill>
              </a:rPr>
              <a:t> Bank Ltd., Tariq Road Sialkot </a:t>
            </a:r>
            <a:r>
              <a:rPr lang="en-US" dirty="0" err="1" smtClean="0">
                <a:solidFill>
                  <a:schemeClr val="bg1"/>
                </a:solidFill>
              </a:rPr>
              <a:t>Cantt</a:t>
            </a:r>
            <a:r>
              <a:rPr lang="en-US" dirty="0" smtClean="0">
                <a:solidFill>
                  <a:schemeClr val="bg1"/>
                </a:solidFill>
              </a:rPr>
              <a:t>:  Tel : 052-4299007  - Cell : 0321-7189203</a:t>
            </a:r>
            <a:endParaRPr lang="en-US"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631</TotalTime>
  <Words>1745</Words>
  <Application>Microsoft Office PowerPoint</Application>
  <PresentationFormat>On-screen Show (4:3)</PresentationFormat>
  <Paragraphs>230</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Flow</vt:lpstr>
      <vt:lpstr>Slide 1</vt:lpstr>
      <vt:lpstr>Slide 2</vt:lpstr>
      <vt:lpstr>What are Incoterms®? </vt:lpstr>
      <vt:lpstr>Slide 4</vt:lpstr>
      <vt:lpstr>Ex-work - (EXW-Sialkot)  Transportation all modes</vt:lpstr>
      <vt:lpstr>Slide 6</vt:lpstr>
      <vt:lpstr>Slide 7</vt:lpstr>
      <vt:lpstr>FREE CARRIER (FCA ..named place.,)– All Modes</vt:lpstr>
      <vt:lpstr>Slide 9</vt:lpstr>
      <vt:lpstr>Slide 10</vt:lpstr>
      <vt:lpstr>FAS -  FREE ALONGSIDE SHIP…Named port  (sea mode)</vt:lpstr>
      <vt:lpstr>Slide 12</vt:lpstr>
      <vt:lpstr>Slide 13</vt:lpstr>
      <vt:lpstr>FOB – free on board , karachi port  by sea only</vt:lpstr>
      <vt:lpstr>Slide 15</vt:lpstr>
      <vt:lpstr>Slide 16</vt:lpstr>
      <vt:lpstr>C&amp;F / CFR  - (Cost &amp; Freight Named Desgination Port) By Sea</vt:lpstr>
      <vt:lpstr>Slide 18</vt:lpstr>
      <vt:lpstr>Slide 19</vt:lpstr>
      <vt:lpstr>CIF – Cost, Insurance &amp; Freight – By Sea</vt:lpstr>
      <vt:lpstr>Slide 21</vt:lpstr>
      <vt:lpstr>Slide 22</vt:lpstr>
      <vt:lpstr>CPT – Carriage Paid to (Desgination Port) Transportation : All Modes</vt:lpstr>
      <vt:lpstr>Slide 24</vt:lpstr>
      <vt:lpstr>Slide 25</vt:lpstr>
      <vt:lpstr>CIP – Carriage &amp; Insurance Paid To (Destination Port)</vt:lpstr>
      <vt:lpstr>Responsibility for government security requirements: </vt:lpstr>
      <vt:lpstr>Slide 28</vt:lpstr>
      <vt:lpstr>Slide 29</vt:lpstr>
      <vt:lpstr>Slide 30</vt:lpstr>
      <vt:lpstr>DAT – Delivered at Terminal (Named Point) Transportation – All Modes</vt:lpstr>
      <vt:lpstr>Responsibility for government security requirements: </vt:lpstr>
      <vt:lpstr>Slide 33</vt:lpstr>
      <vt:lpstr>Slide 34</vt:lpstr>
      <vt:lpstr>Slide 35</vt:lpstr>
      <vt:lpstr>Slide 36</vt:lpstr>
      <vt:lpstr>DAP – (Delivered At Place) Transportation All Modes</vt:lpstr>
      <vt:lpstr>Responsibility for government security requirements: </vt:lpstr>
      <vt:lpstr>Slide 39</vt:lpstr>
      <vt:lpstr>Slide 40</vt:lpstr>
      <vt:lpstr>DDP – Delivered Duty Paid (Destination named point) Transportation :  All Modes</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Incoterms®?  The term, Incoterms®, is an abbreviation for International Commercial Terms. These are also known as Delivery Terms, Transportation Terms and Trade Terms. A set of rules which define the responsibilities of sellers and buyers for the delivery of goods under sales contracts for domestic and international trade.  Published by the International Chamber of Commerce (ICC). Widely used in international commercial transactions.  The first Incoterms® were issued in 1936 by the ICC.  The most recent version of Incoterms®, is |Incoterms® 2010, were launched in September 2010 and became effective January 1, 2011.</dc:title>
  <dc:creator>AHSAN</dc:creator>
  <cp:lastModifiedBy>Imran</cp:lastModifiedBy>
  <cp:revision>69</cp:revision>
  <dcterms:created xsi:type="dcterms:W3CDTF">2015-12-06T12:32:18Z</dcterms:created>
  <dcterms:modified xsi:type="dcterms:W3CDTF">2015-12-08T12:32:57Z</dcterms:modified>
</cp:coreProperties>
</file>