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8"/>
  </p:notesMasterIdLst>
  <p:sldIdLst>
    <p:sldId id="332" r:id="rId2"/>
    <p:sldId id="276" r:id="rId3"/>
    <p:sldId id="262" r:id="rId4"/>
    <p:sldId id="261" r:id="rId5"/>
    <p:sldId id="270" r:id="rId6"/>
    <p:sldId id="268" r:id="rId7"/>
    <p:sldId id="340" r:id="rId8"/>
    <p:sldId id="285" r:id="rId9"/>
    <p:sldId id="341" r:id="rId10"/>
    <p:sldId id="324" r:id="rId11"/>
    <p:sldId id="325" r:id="rId12"/>
    <p:sldId id="326" r:id="rId13"/>
    <p:sldId id="310" r:id="rId14"/>
    <p:sldId id="311" r:id="rId15"/>
    <p:sldId id="312" r:id="rId16"/>
    <p:sldId id="319" r:id="rId17"/>
    <p:sldId id="320" r:id="rId18"/>
    <p:sldId id="335" r:id="rId19"/>
    <p:sldId id="322" r:id="rId20"/>
    <p:sldId id="323" r:id="rId21"/>
    <p:sldId id="334" r:id="rId22"/>
    <p:sldId id="336" r:id="rId23"/>
    <p:sldId id="339" r:id="rId24"/>
    <p:sldId id="337" r:id="rId25"/>
    <p:sldId id="338"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581"/>
    <a:srgbClr val="223B77"/>
    <a:srgbClr val="0001E2"/>
    <a:srgbClr val="0F4C08"/>
    <a:srgbClr val="0072BC"/>
    <a:srgbClr val="66A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2290" autoAdjust="0"/>
  </p:normalViewPr>
  <p:slideViewPr>
    <p:cSldViewPr snapToGrid="0">
      <p:cViewPr>
        <p:scale>
          <a:sx n="125" d="100"/>
          <a:sy n="125" d="100"/>
        </p:scale>
        <p:origin x="-42"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8EF22-060A-46CA-B0C8-B4390387E96A}" type="datetimeFigureOut">
              <a:rPr lang="en-US" smtClean="0"/>
              <a:t>8/24/2021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C8983-A1DE-451C-A4CF-B1096770A4A1}" type="slidenum">
              <a:rPr lang="en-US" smtClean="0"/>
              <a:t>‹#›</a:t>
            </a:fld>
            <a:endParaRPr lang="en-US"/>
          </a:p>
        </p:txBody>
      </p:sp>
    </p:spTree>
    <p:extLst>
      <p:ext uri="{BB962C8B-B14F-4D97-AF65-F5344CB8AC3E}">
        <p14:creationId xmlns:p14="http://schemas.microsoft.com/office/powerpoint/2010/main" val="2253865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A3A7AE-F7E9-42F0-8BE7-37D4E32D6841}" type="slidenum">
              <a:rPr lang="en-US" smtClean="0"/>
              <a:t>3</a:t>
            </a:fld>
            <a:endParaRPr lang="en-US"/>
          </a:p>
        </p:txBody>
      </p:sp>
    </p:spTree>
    <p:extLst>
      <p:ext uri="{BB962C8B-B14F-4D97-AF65-F5344CB8AC3E}">
        <p14:creationId xmlns:p14="http://schemas.microsoft.com/office/powerpoint/2010/main" val="416087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8C8983-A1DE-451C-A4CF-B1096770A4A1}" type="slidenum">
              <a:rPr lang="en-US" smtClean="0"/>
              <a:t>9</a:t>
            </a:fld>
            <a:endParaRPr lang="en-US"/>
          </a:p>
        </p:txBody>
      </p:sp>
    </p:spTree>
    <p:extLst>
      <p:ext uri="{BB962C8B-B14F-4D97-AF65-F5344CB8AC3E}">
        <p14:creationId xmlns:p14="http://schemas.microsoft.com/office/powerpoint/2010/main" val="36907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175D6A-A706-452B-ACEB-2783DF8626BE}"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4056917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4FB99D-C805-4612-9429-BF7A806493B6}"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552207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260C73-E477-40E5-91FC-315A86D480DB}"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402652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B28F8-C6B9-4700-98E8-A99BAC7A8F13}" type="slidenum">
              <a:rPr lang="en-US" smtClean="0"/>
              <a:t>13</a:t>
            </a:fld>
            <a:endParaRPr lang="en-US"/>
          </a:p>
        </p:txBody>
      </p:sp>
    </p:spTree>
    <p:extLst>
      <p:ext uri="{BB962C8B-B14F-4D97-AF65-F5344CB8AC3E}">
        <p14:creationId xmlns:p14="http://schemas.microsoft.com/office/powerpoint/2010/main" val="11776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B28F8-C6B9-4700-98E8-A99BAC7A8F13}" type="slidenum">
              <a:rPr lang="en-US" smtClean="0"/>
              <a:t>14</a:t>
            </a:fld>
            <a:endParaRPr lang="en-US"/>
          </a:p>
        </p:txBody>
      </p:sp>
    </p:spTree>
    <p:extLst>
      <p:ext uri="{BB962C8B-B14F-4D97-AF65-F5344CB8AC3E}">
        <p14:creationId xmlns:p14="http://schemas.microsoft.com/office/powerpoint/2010/main" val="4040161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B28F8-C6B9-4700-98E8-A99BAC7A8F13}" type="slidenum">
              <a:rPr lang="en-US" smtClean="0"/>
              <a:t>17</a:t>
            </a:fld>
            <a:endParaRPr lang="en-US"/>
          </a:p>
        </p:txBody>
      </p:sp>
    </p:spTree>
    <p:extLst>
      <p:ext uri="{BB962C8B-B14F-4D97-AF65-F5344CB8AC3E}">
        <p14:creationId xmlns:p14="http://schemas.microsoft.com/office/powerpoint/2010/main" val="4157167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B28F8-C6B9-4700-98E8-A99BAC7A8F13}" type="slidenum">
              <a:rPr lang="en-US" smtClean="0"/>
              <a:t>18</a:t>
            </a:fld>
            <a:endParaRPr lang="en-US"/>
          </a:p>
        </p:txBody>
      </p:sp>
    </p:spTree>
    <p:extLst>
      <p:ext uri="{BB962C8B-B14F-4D97-AF65-F5344CB8AC3E}">
        <p14:creationId xmlns:p14="http://schemas.microsoft.com/office/powerpoint/2010/main" val="125601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CDE9B069-6073-4067-9151-E72827799DFD}" type="datetimeFigureOut">
              <a:rPr lang="en-US" smtClean="0"/>
              <a:t>8/24/2021</a:t>
            </a:fld>
            <a:endParaRPr lang="en-US"/>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ADF1DED9-2B29-4B75-944F-324A59E73444}" type="slidenum">
              <a:rPr lang="en-US" smtClean="0"/>
              <a:t>‹#›</a:t>
            </a:fld>
            <a:endParaRPr lang="en-US"/>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89164660"/>
      </p:ext>
    </p:extLst>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E9B069-6073-4067-9151-E72827799DF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8403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CDE9B069-6073-4067-9151-E72827799DFD}" type="datetimeFigureOut">
              <a:rPr lang="en-US" smtClean="0"/>
              <a:t>8/24/2021</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ADF1DED9-2B29-4B75-944F-324A59E73444}" type="slidenum">
              <a:rPr lang="en-US" smtClean="0"/>
              <a:t>‹#›</a:t>
            </a:fld>
            <a:endParaRPr lang="en-US"/>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750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E9B069-6073-4067-9151-E72827799DFD}" type="datetimeFigureOut">
              <a:rPr lang="en-US" smtClean="0"/>
              <a:t>8/24/2021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3272778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CDE9B069-6073-4067-9151-E72827799DFD}" type="datetimeFigureOut">
              <a:rPr lang="en-US" smtClean="0"/>
              <a:t>8/24/2021</a:t>
            </a:fld>
            <a:endParaRPr lang="en-US"/>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ADF1DED9-2B29-4B75-944F-324A59E73444}" type="slidenum">
              <a:rPr lang="en-US" smtClean="0"/>
              <a:t>‹#›</a:t>
            </a:fld>
            <a:endParaRPr lang="en-US"/>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0808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E9B069-6073-4067-9151-E72827799DFD}" type="datetimeFigureOut">
              <a:rPr lang="en-US" smtClean="0"/>
              <a:t>8/24/2021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234224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DE9B069-6073-4067-9151-E72827799DFD}" type="datetimeFigureOut">
              <a:rPr lang="en-US" smtClean="0"/>
              <a:t>8/24/2021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3526082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DE9B069-6073-4067-9151-E72827799DFD}" type="datetimeFigureOut">
              <a:rPr lang="en-US" smtClean="0"/>
              <a:t>8/24/2021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709950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CDE9B069-6073-4067-9151-E72827799DFD}" type="datetimeFigureOut">
              <a:rPr lang="en-US" smtClean="0"/>
              <a:t>8/24/2021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F1DED9-2B29-4B75-944F-324A59E73444}" type="slidenum">
              <a:rPr lang="en-US" smtClean="0"/>
              <a:t>‹#›</a:t>
            </a:fld>
            <a:endParaRPr lang="en-US"/>
          </a:p>
        </p:txBody>
      </p:sp>
    </p:spTree>
    <p:extLst>
      <p:ext uri="{BB962C8B-B14F-4D97-AF65-F5344CB8AC3E}">
        <p14:creationId xmlns:p14="http://schemas.microsoft.com/office/powerpoint/2010/main" val="1079689584"/>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CDE9B069-6073-4067-9151-E72827799DFD}" type="datetimeFigureOut">
              <a:rPr lang="en-US" smtClean="0"/>
              <a:t>8/24/2021</a:t>
            </a:fld>
            <a:endParaRPr lang="en-US"/>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ADF1DED9-2B29-4B75-944F-324A59E73444}" type="slidenum">
              <a:rPr lang="en-US" smtClean="0"/>
              <a:t>‹#›</a:t>
            </a:fld>
            <a:endParaRPr lang="en-US"/>
          </a:p>
        </p:txBody>
      </p:sp>
    </p:spTree>
    <p:extLst>
      <p:ext uri="{BB962C8B-B14F-4D97-AF65-F5344CB8AC3E}">
        <p14:creationId xmlns:p14="http://schemas.microsoft.com/office/powerpoint/2010/main" val="2486317440"/>
      </p:ext>
    </p:extLst>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CDE9B069-6073-4067-9151-E72827799DFD}" type="datetimeFigureOut">
              <a:rPr lang="en-US" smtClean="0"/>
              <a:t>8/24/2021</a:t>
            </a:fld>
            <a:endParaRPr lang="en-US"/>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ADF1DED9-2B29-4B75-944F-324A59E73444}" type="slidenum">
              <a:rPr lang="en-US" smtClean="0"/>
              <a:t>‹#›</a:t>
            </a:fld>
            <a:endParaRPr lang="en-US"/>
          </a:p>
        </p:txBody>
      </p:sp>
    </p:spTree>
    <p:extLst>
      <p:ext uri="{BB962C8B-B14F-4D97-AF65-F5344CB8AC3E}">
        <p14:creationId xmlns:p14="http://schemas.microsoft.com/office/powerpoint/2010/main" val="362214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DE9B069-6073-4067-9151-E72827799DFD}" type="datetimeFigureOut">
              <a:rPr lang="en-US" smtClean="0"/>
              <a:t>8/24/2021</a:t>
            </a:fld>
            <a:endParaRPr lang="en-US"/>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ADF1DED9-2B29-4B75-944F-324A59E73444}" type="slidenum">
              <a:rPr lang="en-US" smtClean="0"/>
              <a:t>‹#›</a:t>
            </a:fld>
            <a:endParaRPr lang="en-US"/>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66866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10.bin"/></Relationships>
</file>

<file path=ppt/slides/_rels/slide1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4.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4.bin"/><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oleObject" Target="../embeddings/oleObject5.bin"/><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oleObject" Target="../embeddings/oleObject8.bin"/><Relationship Id="rId7" Type="http://schemas.openxmlformats.org/officeDocument/2006/relationships/image" Target="../media/image17.jp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emf"/><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9.jpg"/><Relationship Id="rId5" Type="http://schemas.openxmlformats.org/officeDocument/2006/relationships/image" Target="../media/image1.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006" y="2423604"/>
            <a:ext cx="5442012" cy="344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4"/>
          <p:cNvSpPr>
            <a:spLocks noChangeArrowheads="1"/>
          </p:cNvSpPr>
          <p:nvPr/>
        </p:nvSpPr>
        <p:spPr bwMode="auto">
          <a:xfrm>
            <a:off x="435006" y="125003"/>
            <a:ext cx="11256885" cy="1906588"/>
          </a:xfrm>
          <a:prstGeom prst="wave">
            <a:avLst>
              <a:gd name="adj1" fmla="val 13005"/>
              <a:gd name="adj2" fmla="val 0"/>
            </a:avLst>
          </a:prstGeom>
          <a:solidFill>
            <a:srgbClr val="002060"/>
          </a:solidFill>
          <a:ln w="12700">
            <a:solidFill>
              <a:srgbClr val="F79646"/>
            </a:solidFill>
            <a:round/>
            <a:headEnd/>
            <a:tailEnd/>
          </a:ln>
          <a:effectLst>
            <a:outerShdw dist="28398" dir="3806097" algn="ctr" rotWithShape="0">
              <a:srgbClr val="974706"/>
            </a:outerShdw>
          </a:effectLst>
        </p:spPr>
        <p:txBody>
          <a:bodyPr vert="horz" wrap="square" lIns="182880" tIns="45720" rIns="18288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smtClean="0">
                <a:ln>
                  <a:noFill/>
                </a:ln>
                <a:solidFill>
                  <a:srgbClr val="EAF1DD"/>
                </a:solidFill>
                <a:effectLst/>
              </a:rPr>
              <a:t>Tti</a:t>
            </a:r>
            <a:r>
              <a:rPr kumimoji="0" lang="en-US" altLang="en-US" sz="2600" b="1" i="0" u="none" strike="noStrike" cap="none" normalizeH="0" dirty="0" smtClean="0">
                <a:ln>
                  <a:noFill/>
                </a:ln>
                <a:solidFill>
                  <a:srgbClr val="EAF1DD"/>
                </a:solidFill>
                <a:effectLst/>
              </a:rPr>
              <a:t> Testing Laboratories </a:t>
            </a:r>
            <a:r>
              <a:rPr kumimoji="0" lang="en-US" altLang="en-US" sz="2600" b="1" i="0" u="none" strike="noStrike" cap="none" normalizeH="0" dirty="0" smtClean="0">
                <a:ln>
                  <a:noFill/>
                </a:ln>
                <a:solidFill>
                  <a:srgbClr val="EAF1DD"/>
                </a:solidFill>
                <a:effectLst/>
                <a:latin typeface="Times New Roman" panose="02020603050405020304" pitchFamily="18" charset="0"/>
              </a:rPr>
              <a:t>(</a:t>
            </a:r>
            <a:r>
              <a:rPr kumimoji="0" lang="en-US" altLang="en-US" sz="2000" b="1" i="0" u="none" strike="noStrike" cap="none" normalizeH="0" dirty="0" smtClean="0">
                <a:ln>
                  <a:noFill/>
                </a:ln>
                <a:solidFill>
                  <a:srgbClr val="EAF1DD"/>
                </a:solidFill>
                <a:effectLst/>
              </a:rPr>
              <a:t>ISO 17025 Accredited Testing Facility</a:t>
            </a:r>
            <a:r>
              <a:rPr kumimoji="0" lang="en-US" altLang="en-US" sz="2600" b="1" i="0" u="none" strike="noStrike" cap="none" normalizeH="0" dirty="0" smtClean="0">
                <a:ln>
                  <a:noFill/>
                </a:ln>
                <a:solidFill>
                  <a:srgbClr val="EAF1DD"/>
                </a:solidFill>
                <a:effectLst/>
                <a:latin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Content Placeholder 2"/>
          <p:cNvSpPr>
            <a:spLocks noGrp="1"/>
          </p:cNvSpPr>
          <p:nvPr>
            <p:ph idx="1"/>
          </p:nvPr>
        </p:nvSpPr>
        <p:spPr>
          <a:xfrm>
            <a:off x="9268506" y="4358935"/>
            <a:ext cx="8770571" cy="4927108"/>
          </a:xfrm>
        </p:spPr>
        <p:txBody>
          <a:bodyPr/>
          <a:lstStyle/>
          <a:p>
            <a:endParaRPr lang="en-US" dirty="0"/>
          </a:p>
        </p:txBody>
      </p:sp>
      <p:pic>
        <p:nvPicPr>
          <p:cNvPr id="10" name="Picture 6" descr="banne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4066" y="2423604"/>
            <a:ext cx="5237825" cy="344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3"/>
          <p:cNvGraphicFramePr>
            <a:graphicFrameLocks noChangeAspect="1"/>
          </p:cNvGraphicFramePr>
          <p:nvPr>
            <p:extLst>
              <p:ext uri="{D42A27DB-BD31-4B8C-83A1-F6EECF244321}">
                <p14:modId xmlns:p14="http://schemas.microsoft.com/office/powerpoint/2010/main" val="395020681"/>
              </p:ext>
            </p:extLst>
          </p:nvPr>
        </p:nvGraphicFramePr>
        <p:xfrm>
          <a:off x="9970014" y="568345"/>
          <a:ext cx="1444746" cy="1189434"/>
        </p:xfrm>
        <a:graphic>
          <a:graphicData uri="http://schemas.openxmlformats.org/presentationml/2006/ole">
            <mc:AlternateContent xmlns:mc="http://schemas.openxmlformats.org/markup-compatibility/2006">
              <mc:Choice xmlns:v="urn:schemas-microsoft-com:vml" Requires="v">
                <p:oleObj spid="_x0000_s50188" name="CorelDRAW" r:id="rId5" imgW="6650280" imgH="4086720" progId="">
                  <p:embed/>
                </p:oleObj>
              </mc:Choice>
              <mc:Fallback>
                <p:oleObj name="CorelDRAW" r:id="rId5" imgW="6650280" imgH="4086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0014" y="568345"/>
                        <a:ext cx="1444746" cy="1189434"/>
                      </a:xfrm>
                      <a:prstGeom prst="rect">
                        <a:avLst/>
                      </a:prstGeom>
                      <a:noFill/>
                      <a:ln>
                        <a:noFill/>
                      </a:ln>
                      <a:effectLst/>
                      <a:extLst/>
                    </p:spPr>
                  </p:pic>
                </p:oleObj>
              </mc:Fallback>
            </mc:AlternateContent>
          </a:graphicData>
        </a:graphic>
      </p:graphicFrame>
      <p:pic>
        <p:nvPicPr>
          <p:cNvPr id="8" name="Content Placeholder 4">
            <a:extLst>
              <a:ext uri="{FF2B5EF4-FFF2-40B4-BE49-F238E27FC236}">
                <a16:creationId xmlns="" xmlns:a16="http://schemas.microsoft.com/office/drawing/2014/main" xmlns:lc="http://schemas.openxmlformats.org/drawingml/2006/lockedCanvas" id="{BCDEB2E8-9A39-4C70-A1A6-6EF1FA690974}"/>
              </a:ext>
            </a:extLst>
          </p:cNvPr>
          <p:cNvPicPr>
            <a:picLocks noChangeAspect="1"/>
          </p:cNvPicPr>
          <p:nvPr/>
        </p:nvPicPr>
        <p:blipFill rotWithShape="1">
          <a:blip r:embed="rId7">
            <a:extLst>
              <a:ext uri="{28A0092B-C50C-407E-A947-70E740481C1C}">
                <a14:useLocalDpi xmlns:a14="http://schemas.microsoft.com/office/drawing/2010/main" val="0"/>
              </a:ext>
            </a:extLst>
          </a:blip>
          <a:srcRect l="5867" r="69413" b="39592"/>
          <a:stretch/>
        </p:blipFill>
        <p:spPr>
          <a:xfrm>
            <a:off x="435006" y="4982740"/>
            <a:ext cx="1812894" cy="1875260"/>
          </a:xfrm>
          <a:prstGeom prst="rect">
            <a:avLst/>
          </a:prstGeom>
        </p:spPr>
      </p:pic>
      <p:sp>
        <p:nvSpPr>
          <p:cNvPr id="11" name="TextBox 10">
            <a:extLst>
              <a:ext uri="{FF2B5EF4-FFF2-40B4-BE49-F238E27FC236}">
                <a16:creationId xmlns:a16="http://schemas.microsoft.com/office/drawing/2014/main" xmlns="" id="{74CE3649-317C-4ACA-8C3C-97E6E8A37FF3}"/>
              </a:ext>
            </a:extLst>
          </p:cNvPr>
          <p:cNvSpPr txBox="1"/>
          <p:nvPr/>
        </p:nvSpPr>
        <p:spPr>
          <a:xfrm>
            <a:off x="1398326" y="6527066"/>
            <a:ext cx="2814332" cy="338554"/>
          </a:xfrm>
          <a:prstGeom prst="rect">
            <a:avLst/>
          </a:prstGeom>
          <a:noFill/>
        </p:spPr>
        <p:txBody>
          <a:bodyPr wrap="square" rtlCol="0">
            <a:spAutoFit/>
          </a:bodyPr>
          <a:lstStyle/>
          <a:p>
            <a:pPr algn="ctr"/>
            <a:r>
              <a:rPr lang="en-US" sz="1600" b="1" dirty="0">
                <a:solidFill>
                  <a:srgbClr val="37353C"/>
                </a:solidFill>
                <a:latin typeface="Century Gothic" panose="020B0502020202020204" pitchFamily="34" charset="0"/>
              </a:rPr>
              <a:t>Since 1995</a:t>
            </a:r>
          </a:p>
        </p:txBody>
      </p:sp>
    </p:spTree>
    <p:extLst>
      <p:ext uri="{BB962C8B-B14F-4D97-AF65-F5344CB8AC3E}">
        <p14:creationId xmlns:p14="http://schemas.microsoft.com/office/powerpoint/2010/main" val="35468270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4"/>
          <p:cNvSpPr>
            <a:spLocks noGrp="1"/>
          </p:cNvSpPr>
          <p:nvPr>
            <p:ph type="title"/>
          </p:nvPr>
        </p:nvSpPr>
        <p:spPr>
          <a:xfrm>
            <a:off x="614149" y="0"/>
            <a:ext cx="7829550" cy="914400"/>
          </a:xfrm>
        </p:spPr>
        <p:txBody>
          <a:bodyPr/>
          <a:lstStyle/>
          <a:p>
            <a:pPr eaLnBrk="1" hangingPunct="1"/>
            <a:r>
              <a:rPr lang="en-US" altLang="en-US" sz="4000" b="1" dirty="0">
                <a:solidFill>
                  <a:srgbClr val="002060"/>
                </a:solidFill>
                <a:latin typeface="Calibri" panose="020F0502020204030204" pitchFamily="34" charset="0"/>
              </a:rPr>
              <a:t>Gloves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17197427"/>
              </p:ext>
            </p:extLst>
          </p:nvPr>
        </p:nvGraphicFramePr>
        <p:xfrm>
          <a:off x="614149" y="723328"/>
          <a:ext cx="8543499" cy="4981434"/>
        </p:xfrm>
        <a:graphic>
          <a:graphicData uri="http://schemas.openxmlformats.org/drawingml/2006/table">
            <a:tbl>
              <a:tblPr firstRow="1" bandRow="1">
                <a:tableStyleId>{72833802-FEF1-4C79-8D5D-14CF1EAF98D9}</a:tableStyleId>
              </a:tblPr>
              <a:tblGrid>
                <a:gridCol w="2820967"/>
                <a:gridCol w="5722532"/>
              </a:tblGrid>
              <a:tr h="469230">
                <a:tc>
                  <a:txBody>
                    <a:bodyPr/>
                    <a:lstStyle/>
                    <a:p>
                      <a:r>
                        <a:rPr lang="en-US" sz="1800" dirty="0" smtClean="0"/>
                        <a:t>STANDARD</a:t>
                      </a:r>
                      <a:endParaRPr lang="en-US" sz="1800" dirty="0"/>
                    </a:p>
                  </a:txBody>
                  <a:tcPr marT="45722" marB="45722"/>
                </a:tc>
                <a:tc>
                  <a:txBody>
                    <a:bodyPr/>
                    <a:lstStyle/>
                    <a:p>
                      <a:r>
                        <a:rPr lang="en-US" sz="1800" dirty="0" smtClean="0"/>
                        <a:t>TEST DESCRIPTION</a:t>
                      </a:r>
                      <a:endParaRPr lang="en-US" sz="1800" dirty="0"/>
                    </a:p>
                  </a:txBody>
                  <a:tcPr marT="45722" marB="45722"/>
                </a:tc>
              </a:tr>
              <a:tr h="501352">
                <a:tc>
                  <a:txBody>
                    <a:bodyPr/>
                    <a:lstStyle/>
                    <a:p>
                      <a:r>
                        <a:rPr lang="en-US" sz="2000" b="0" i="0" dirty="0" smtClean="0">
                          <a:solidFill>
                            <a:srgbClr val="002060"/>
                          </a:solidFill>
                          <a:latin typeface="Calibri" panose="020F0502020204030204" pitchFamily="34" charset="0"/>
                        </a:rPr>
                        <a:t>EN 388:2016+A1:2018</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 Mechanical risk</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r>
                        <a:rPr lang="en-US" sz="2000" b="0" i="0" dirty="0" smtClean="0">
                          <a:solidFill>
                            <a:srgbClr val="002060"/>
                          </a:solidFill>
                          <a:latin typeface="Calibri" panose="020F0502020204030204" pitchFamily="34" charset="0"/>
                        </a:rPr>
                        <a:t>EN 420:2003+A1:2009</a:t>
                      </a:r>
                      <a:endParaRPr lang="en-US" sz="2000" b="0" i="0" dirty="0">
                        <a:solidFill>
                          <a:srgbClr val="002060"/>
                        </a:solidFill>
                        <a:latin typeface="Calibri" panose="020F0502020204030204" pitchFamily="34" charset="0"/>
                      </a:endParaRP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 General</a:t>
                      </a:r>
                      <a:r>
                        <a:rPr lang="en-GB" sz="2000" b="0" i="0" kern="1200" baseline="0" dirty="0" smtClean="0">
                          <a:solidFill>
                            <a:srgbClr val="002060"/>
                          </a:solidFill>
                          <a:effectLst/>
                          <a:latin typeface="Calibri" panose="020F0502020204030204" pitchFamily="34" charset="0"/>
                          <a:ea typeface="+mn-ea"/>
                          <a:cs typeface="+mn-cs"/>
                        </a:rPr>
                        <a:t> requirements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r>
                        <a:rPr lang="en-US" sz="2000" b="0" i="0" kern="1200" dirty="0" smtClean="0">
                          <a:solidFill>
                            <a:srgbClr val="002060"/>
                          </a:solidFill>
                          <a:effectLst/>
                          <a:latin typeface="Calibri" panose="020F0502020204030204" pitchFamily="34" charset="0"/>
                          <a:ea typeface="+mn-ea"/>
                          <a:cs typeface="+mn-cs"/>
                        </a:rPr>
                        <a:t>EN 407:2004</a:t>
                      </a:r>
                      <a:endParaRPr lang="en-US" sz="2000" b="0" i="0" kern="1200" dirty="0">
                        <a:solidFill>
                          <a:srgbClr val="002060"/>
                        </a:solidFill>
                        <a:effectLst/>
                        <a:latin typeface="Calibri" panose="020F0502020204030204" pitchFamily="34" charset="0"/>
                        <a:ea typeface="+mn-ea"/>
                        <a:cs typeface="+mn-cs"/>
                      </a:endParaRP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 Thermal risks (Heat &amp; Fire) </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rgbClr val="002060"/>
                          </a:solidFill>
                          <a:effectLst/>
                          <a:latin typeface="Calibri" panose="020F0502020204030204" pitchFamily="34" charset="0"/>
                          <a:ea typeface="+mn-ea"/>
                          <a:cs typeface="+mn-cs"/>
                        </a:rPr>
                        <a:t>EN 12477:2001+A1:2005</a:t>
                      </a: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 Welders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EN 374-3:2003</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c>
                  <a:txBody>
                    <a:bodyPr/>
                    <a:lstStyle/>
                    <a:p>
                      <a:r>
                        <a:rPr lang="en-GB" sz="2000" b="0" i="0" kern="1200" dirty="0" smtClean="0">
                          <a:solidFill>
                            <a:srgbClr val="002060"/>
                          </a:solidFill>
                          <a:effectLst/>
                          <a:latin typeface="Calibri" panose="020F0502020204030204" pitchFamily="34" charset="0"/>
                          <a:ea typeface="+mn-ea"/>
                          <a:cs typeface="+mn-cs"/>
                        </a:rPr>
                        <a:t>Protective Gloves – Protection from Chemicals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2000" b="0" i="0" kern="1200" dirty="0" smtClean="0">
                          <a:solidFill>
                            <a:srgbClr val="002060"/>
                          </a:solidFill>
                          <a:effectLst/>
                          <a:latin typeface="Calibri" panose="020F0502020204030204" pitchFamily="34" charset="0"/>
                          <a:ea typeface="+mn-ea"/>
                          <a:cs typeface="+mn-cs"/>
                        </a:rPr>
                        <a:t>EN 659:2003+A1:2008</a:t>
                      </a:r>
                      <a:endParaRPr lang="en-US" sz="2000" b="0" i="0" kern="1200" dirty="0">
                        <a:solidFill>
                          <a:srgbClr val="002060"/>
                        </a:solidFill>
                        <a:effectLst/>
                        <a:latin typeface="Calibri" panose="020F0502020204030204" pitchFamily="34" charset="0"/>
                        <a:ea typeface="+mn-ea"/>
                        <a:cs typeface="+mn-cs"/>
                      </a:endParaRPr>
                    </a:p>
                  </a:txBody>
                  <a:tcPr marT="45722" marB="45722"/>
                </a:tc>
                <a:tc>
                  <a:txBody>
                    <a:bodyPr/>
                    <a:lstStyle/>
                    <a:p>
                      <a:r>
                        <a:rPr lang="en-GB" sz="2000" b="0" i="0" kern="1200" dirty="0" smtClean="0">
                          <a:solidFill>
                            <a:srgbClr val="002060"/>
                          </a:solidFill>
                          <a:effectLst/>
                          <a:latin typeface="Calibri" panose="020F0502020204030204" pitchFamily="34" charset="0"/>
                          <a:ea typeface="+mn-ea"/>
                          <a:cs typeface="+mn-cs"/>
                        </a:rPr>
                        <a:t>Protective Gloves - Fire fighters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52">
                <a:tc>
                  <a:txBody>
                    <a:bodyPr/>
                    <a:lstStyle/>
                    <a:p>
                      <a:r>
                        <a:rPr lang="en-US" sz="2000" b="0" i="0" dirty="0" smtClean="0">
                          <a:solidFill>
                            <a:srgbClr val="002060"/>
                          </a:solidFill>
                          <a:latin typeface="Calibri" panose="020F0502020204030204" pitchFamily="34" charset="0"/>
                        </a:rPr>
                        <a:t>EN 13594:2015</a:t>
                      </a:r>
                      <a:endParaRPr lang="en-US" sz="2000" b="0" i="0" dirty="0">
                        <a:solidFill>
                          <a:srgbClr val="002060"/>
                        </a:solidFill>
                        <a:latin typeface="Calibri" panose="020F0502020204030204" pitchFamily="34" charset="0"/>
                      </a:endParaRPr>
                    </a:p>
                  </a:txBody>
                  <a:tcPr marT="45722" marB="45722"/>
                </a:tc>
                <a:tc>
                  <a:txBody>
                    <a:bodyPr/>
                    <a:lstStyle/>
                    <a:p>
                      <a:r>
                        <a:rPr lang="en-GB" sz="2000" b="0" i="0" kern="1200" dirty="0" smtClean="0">
                          <a:solidFill>
                            <a:srgbClr val="002060"/>
                          </a:solidFill>
                          <a:effectLst/>
                          <a:latin typeface="Calibri" panose="020F0502020204030204" pitchFamily="34" charset="0"/>
                          <a:ea typeface="+mn-ea"/>
                          <a:cs typeface="+mn-cs"/>
                        </a:rPr>
                        <a:t>Protective Gloves - Motorcycle riders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70">
                <a:tc>
                  <a:txBody>
                    <a:bodyPr/>
                    <a:lstStyle/>
                    <a:p>
                      <a:r>
                        <a:rPr lang="en-US" sz="2000" b="0" dirty="0" smtClean="0">
                          <a:solidFill>
                            <a:srgbClr val="002060"/>
                          </a:solidFill>
                          <a:latin typeface="Calibri" panose="020F0502020204030204" pitchFamily="34" charset="0"/>
                        </a:rPr>
                        <a:t>EN 16027:2011</a:t>
                      </a:r>
                      <a:endParaRPr lang="en-US" sz="2000" b="0" dirty="0">
                        <a:solidFill>
                          <a:srgbClr val="002060"/>
                        </a:solidFill>
                        <a:latin typeface="Calibri" panose="020F0502020204030204" pitchFamily="34" charset="0"/>
                      </a:endParaRP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a:t>
                      </a:r>
                      <a:r>
                        <a:rPr lang="en-GB" sz="2000" b="0" i="0" kern="1200" baseline="0" dirty="0" smtClean="0">
                          <a:solidFill>
                            <a:srgbClr val="002060"/>
                          </a:solidFill>
                          <a:effectLst/>
                          <a:latin typeface="Calibri" panose="020F0502020204030204" pitchFamily="34" charset="0"/>
                          <a:ea typeface="+mn-ea"/>
                          <a:cs typeface="+mn-cs"/>
                        </a:rPr>
                        <a:t> Football goal keepers</a:t>
                      </a:r>
                      <a:endParaRPr lang="en-US" sz="2000" b="0" i="0" kern="1200" dirty="0" smtClean="0">
                        <a:solidFill>
                          <a:srgbClr val="002060"/>
                        </a:solidFill>
                        <a:effectLst/>
                        <a:latin typeface="Calibri" panose="020F0502020204030204" pitchFamily="34" charset="0"/>
                        <a:ea typeface="+mn-ea"/>
                        <a:cs typeface="+mn-cs"/>
                      </a:endParaRPr>
                    </a:p>
                  </a:txBody>
                  <a:tcPr marT="45722" marB="45722"/>
                </a:tc>
              </a:tr>
              <a:tr h="501370">
                <a:tc>
                  <a:txBody>
                    <a:bodyPr/>
                    <a:lstStyle/>
                    <a:p>
                      <a:r>
                        <a:rPr lang="en-US" sz="2000" b="0" dirty="0" smtClean="0">
                          <a:solidFill>
                            <a:srgbClr val="002060"/>
                          </a:solidFill>
                          <a:latin typeface="Calibri" panose="020F0502020204030204" pitchFamily="34" charset="0"/>
                        </a:rPr>
                        <a:t>ANSI/ISEA</a:t>
                      </a:r>
                      <a:r>
                        <a:rPr lang="en-US" sz="2000" b="0" baseline="0" dirty="0" smtClean="0">
                          <a:solidFill>
                            <a:srgbClr val="002060"/>
                          </a:solidFill>
                          <a:latin typeface="Calibri" panose="020F0502020204030204" pitchFamily="34" charset="0"/>
                        </a:rPr>
                        <a:t> 105</a:t>
                      </a:r>
                      <a:endParaRPr lang="en-US" sz="2000" b="0" dirty="0">
                        <a:solidFill>
                          <a:srgbClr val="002060"/>
                        </a:solidFill>
                        <a:latin typeface="Calibri" panose="020F0502020204030204" pitchFamily="34" charset="0"/>
                      </a:endParaRPr>
                    </a:p>
                  </a:txBody>
                  <a:tcPr marT="45722" marB="4572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rgbClr val="002060"/>
                          </a:solidFill>
                          <a:effectLst/>
                          <a:latin typeface="Calibri" panose="020F0502020204030204" pitchFamily="34" charset="0"/>
                          <a:ea typeface="+mn-ea"/>
                          <a:cs typeface="+mn-cs"/>
                        </a:rPr>
                        <a:t>Protective Gloves – Hand protection classifications </a:t>
                      </a:r>
                      <a:endParaRPr lang="en-US" sz="2000" b="0" dirty="0">
                        <a:solidFill>
                          <a:srgbClr val="002060"/>
                        </a:solidFill>
                        <a:latin typeface="Calibri" panose="020F0502020204030204" pitchFamily="34" charset="0"/>
                      </a:endParaRPr>
                    </a:p>
                  </a:txBody>
                  <a:tcPr marT="45722" marB="45722"/>
                </a:tc>
              </a:tr>
            </a:tbl>
          </a:graphicData>
        </a:graphic>
      </p:graphicFrame>
      <p:sp>
        <p:nvSpPr>
          <p:cNvPr id="1232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Tti Testing Laboratories</a:t>
            </a:r>
          </a:p>
        </p:txBody>
      </p:sp>
      <p:sp>
        <p:nvSpPr>
          <p:cNvPr id="1232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1030A3-BFC6-49F2-BAED-D4113D432632}" type="slidenum">
              <a:rPr lang="en-US" altLang="en-US" sz="1200">
                <a:latin typeface="Arial Black" panose="020B0A04020102020204" pitchFamily="34" charset="0"/>
              </a:rPr>
              <a:pPr/>
              <a:t>10</a:t>
            </a:fld>
            <a:endParaRPr lang="en-US" altLang="en-US" sz="1200">
              <a:latin typeface="Arial Black" panose="020B0A04020102020204" pitchFamily="34" charset="0"/>
            </a:endParaRPr>
          </a:p>
        </p:txBody>
      </p:sp>
      <p:graphicFrame>
        <p:nvGraphicFramePr>
          <p:cNvPr id="7" name="Object 33"/>
          <p:cNvGraphicFramePr>
            <a:graphicFrameLocks noChangeAspect="1"/>
          </p:cNvGraphicFramePr>
          <p:nvPr>
            <p:extLst>
              <p:ext uri="{D42A27DB-BD31-4B8C-83A1-F6EECF244321}">
                <p14:modId xmlns:p14="http://schemas.microsoft.com/office/powerpoint/2010/main" val="4174237259"/>
              </p:ext>
            </p:extLst>
          </p:nvPr>
        </p:nvGraphicFramePr>
        <p:xfrm>
          <a:off x="10333272" y="10808"/>
          <a:ext cx="1444746" cy="1040070"/>
        </p:xfrm>
        <a:graphic>
          <a:graphicData uri="http://schemas.openxmlformats.org/presentationml/2006/ole">
            <mc:AlternateContent xmlns:mc="http://schemas.openxmlformats.org/markup-compatibility/2006">
              <mc:Choice xmlns:v="urn:schemas-microsoft-com:vml" Requires="v">
                <p:oleObj spid="_x0000_s43034" name="CorelDRAW" r:id="rId4" imgW="6650280" imgH="4086720" progId="">
                  <p:embed/>
                </p:oleObj>
              </mc:Choice>
              <mc:Fallback>
                <p:oleObj name="CorelDRAW" r:id="rId4" imgW="6650280" imgH="4086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3272" y="10808"/>
                        <a:ext cx="1444746" cy="1040070"/>
                      </a:xfrm>
                      <a:prstGeom prst="rect">
                        <a:avLst/>
                      </a:prstGeom>
                      <a:noFill/>
                      <a:ln>
                        <a:noFill/>
                      </a:ln>
                      <a:effectLst/>
                      <a:extLst/>
                    </p:spPr>
                  </p:pic>
                </p:oleObj>
              </mc:Fallback>
            </mc:AlternateContent>
          </a:graphicData>
        </a:graphic>
      </p:graphicFrame>
      <p:pic>
        <p:nvPicPr>
          <p:cNvPr id="8"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01503" y="1050878"/>
            <a:ext cx="2626640" cy="1951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503" y="3326428"/>
            <a:ext cx="2626640" cy="2143125"/>
          </a:xfrm>
          <a:prstGeom prst="rect">
            <a:avLst/>
          </a:prstGeom>
        </p:spPr>
      </p:pic>
    </p:spTree>
    <p:extLst>
      <p:ext uri="{BB962C8B-B14F-4D97-AF65-F5344CB8AC3E}">
        <p14:creationId xmlns:p14="http://schemas.microsoft.com/office/powerpoint/2010/main" val="4152575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1905000" y="228600"/>
            <a:ext cx="7829550" cy="914400"/>
          </a:xfrm>
        </p:spPr>
        <p:txBody>
          <a:bodyPr/>
          <a:lstStyle/>
          <a:p>
            <a:pPr eaLnBrk="1" hangingPunct="1"/>
            <a:r>
              <a:rPr lang="en-US" altLang="en-US" sz="4000" b="1" dirty="0">
                <a:latin typeface="Calibri" panose="020F0502020204030204" pitchFamily="34" charset="0"/>
              </a:rPr>
              <a:t>Footwear</a:t>
            </a:r>
          </a:p>
        </p:txBody>
      </p:sp>
      <p:graphicFrame>
        <p:nvGraphicFramePr>
          <p:cNvPr id="3" name="Content Placeholder 2"/>
          <p:cNvGraphicFramePr>
            <a:graphicFrameLocks noGrp="1"/>
          </p:cNvGraphicFramePr>
          <p:nvPr>
            <p:ph idx="1"/>
          </p:nvPr>
        </p:nvGraphicFramePr>
        <p:xfrm>
          <a:off x="1981200" y="1447801"/>
          <a:ext cx="8077200" cy="2595565"/>
        </p:xfrm>
        <a:graphic>
          <a:graphicData uri="http://schemas.openxmlformats.org/drawingml/2006/table">
            <a:tbl>
              <a:tblPr firstRow="1" bandRow="1">
                <a:tableStyleId>{72833802-FEF1-4C79-8D5D-14CF1EAF98D9}</a:tableStyleId>
              </a:tblPr>
              <a:tblGrid>
                <a:gridCol w="2667000"/>
                <a:gridCol w="5410200"/>
              </a:tblGrid>
              <a:tr h="370795">
                <a:tc>
                  <a:txBody>
                    <a:bodyPr/>
                    <a:lstStyle/>
                    <a:p>
                      <a:r>
                        <a:rPr lang="en-US" sz="1800" dirty="0" smtClean="0"/>
                        <a:t>STANDARD</a:t>
                      </a:r>
                      <a:endParaRPr lang="en-US" sz="1800" dirty="0"/>
                    </a:p>
                  </a:txBody>
                  <a:tcPr marT="45714" marB="45714"/>
                </a:tc>
                <a:tc>
                  <a:txBody>
                    <a:bodyPr/>
                    <a:lstStyle/>
                    <a:p>
                      <a:r>
                        <a:rPr lang="en-US" sz="1800" dirty="0" smtClean="0"/>
                        <a:t>TEST DESCRIPTION</a:t>
                      </a:r>
                      <a:endParaRPr lang="en-US" sz="1800" dirty="0"/>
                    </a:p>
                  </a:txBody>
                  <a:tcPr marT="45714" marB="45714"/>
                </a:tc>
              </a:tr>
              <a:tr h="370795">
                <a:tc>
                  <a:txBody>
                    <a:bodyPr/>
                    <a:lstStyle/>
                    <a:p>
                      <a:r>
                        <a:rPr lang="en-US" sz="1800" b="0" i="0" dirty="0" smtClean="0">
                          <a:latin typeface="Calibri" panose="020F0502020204030204" pitchFamily="34" charset="0"/>
                        </a:rPr>
                        <a:t>EN 20344:2011</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smtClean="0">
                          <a:solidFill>
                            <a:schemeClr val="tx1"/>
                          </a:solidFill>
                          <a:effectLst/>
                          <a:latin typeface="Calibri" panose="020F0502020204030204" pitchFamily="34" charset="0"/>
                          <a:ea typeface="+mn-ea"/>
                          <a:cs typeface="+mn-cs"/>
                        </a:rPr>
                        <a:t>PPE - Safety</a:t>
                      </a:r>
                      <a:r>
                        <a:rPr lang="en-GB" sz="1800" b="0" i="0" kern="1200" baseline="0" dirty="0" smtClean="0">
                          <a:solidFill>
                            <a:schemeClr val="tx1"/>
                          </a:solidFill>
                          <a:effectLst/>
                          <a:latin typeface="Calibri" panose="020F0502020204030204" pitchFamily="34" charset="0"/>
                          <a:ea typeface="+mn-ea"/>
                          <a:cs typeface="+mn-cs"/>
                        </a:rPr>
                        <a:t> shoes methods</a:t>
                      </a:r>
                      <a:endParaRPr lang="en-US" sz="1800" b="0" i="0" kern="1200" dirty="0" smtClean="0">
                        <a:solidFill>
                          <a:schemeClr val="tx1"/>
                        </a:solidFill>
                        <a:effectLst/>
                        <a:latin typeface="Calibri" panose="020F0502020204030204" pitchFamily="34" charset="0"/>
                        <a:ea typeface="+mn-ea"/>
                        <a:cs typeface="+mn-cs"/>
                      </a:endParaRPr>
                    </a:p>
                  </a:txBody>
                  <a:tcPr marT="45714" marB="45714"/>
                </a:tc>
              </a:tr>
              <a:tr h="370795">
                <a:tc>
                  <a:txBody>
                    <a:bodyPr/>
                    <a:lstStyle/>
                    <a:p>
                      <a:r>
                        <a:rPr lang="en-US" sz="1800" b="0" i="0" dirty="0" smtClean="0">
                          <a:latin typeface="Calibri" panose="020F0502020204030204" pitchFamily="34" charset="0"/>
                        </a:rPr>
                        <a:t>EN 20345:2011</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smtClean="0">
                          <a:solidFill>
                            <a:schemeClr val="tx1"/>
                          </a:solidFill>
                          <a:effectLst/>
                          <a:latin typeface="Calibri" panose="020F0502020204030204" pitchFamily="34" charset="0"/>
                          <a:ea typeface="+mn-ea"/>
                          <a:cs typeface="+mn-cs"/>
                        </a:rPr>
                        <a:t>PPE - Safety</a:t>
                      </a:r>
                      <a:r>
                        <a:rPr lang="en-GB" sz="1800" b="0" i="0" kern="1200" baseline="0" dirty="0" smtClean="0">
                          <a:solidFill>
                            <a:schemeClr val="tx1"/>
                          </a:solidFill>
                          <a:effectLst/>
                          <a:latin typeface="Calibri" panose="020F0502020204030204" pitchFamily="34" charset="0"/>
                          <a:ea typeface="+mn-ea"/>
                          <a:cs typeface="+mn-cs"/>
                        </a:rPr>
                        <a:t> footwear</a:t>
                      </a:r>
                      <a:endParaRPr lang="en-US" sz="1800" b="0" i="0" kern="1200" dirty="0" smtClean="0">
                        <a:solidFill>
                          <a:schemeClr val="tx1"/>
                        </a:solidFill>
                        <a:effectLst/>
                        <a:latin typeface="Calibri" panose="020F0502020204030204" pitchFamily="34" charset="0"/>
                        <a:ea typeface="+mn-ea"/>
                        <a:cs typeface="+mn-cs"/>
                      </a:endParaRPr>
                    </a:p>
                  </a:txBody>
                  <a:tcPr marT="45714" marB="45714"/>
                </a:tc>
              </a:tr>
              <a:tr h="370795">
                <a:tc>
                  <a:txBody>
                    <a:bodyPr/>
                    <a:lstStyle/>
                    <a:p>
                      <a:r>
                        <a:rPr lang="en-US" sz="1800" b="0" i="0" dirty="0" smtClean="0">
                          <a:latin typeface="Calibri" panose="020F0502020204030204" pitchFamily="34" charset="0"/>
                        </a:rPr>
                        <a:t>EN 20346:2014</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smtClean="0">
                          <a:solidFill>
                            <a:schemeClr val="tx1"/>
                          </a:solidFill>
                          <a:effectLst/>
                          <a:latin typeface="Calibri" panose="020F0502020204030204" pitchFamily="34" charset="0"/>
                          <a:ea typeface="+mn-ea"/>
                          <a:cs typeface="+mn-cs"/>
                        </a:rPr>
                        <a:t>PPE– Safety</a:t>
                      </a:r>
                      <a:r>
                        <a:rPr lang="en-GB" sz="1800" b="0" i="0" kern="1200" baseline="0" dirty="0" smtClean="0">
                          <a:solidFill>
                            <a:schemeClr val="tx1"/>
                          </a:solidFill>
                          <a:effectLst/>
                          <a:latin typeface="Calibri" panose="020F0502020204030204" pitchFamily="34" charset="0"/>
                          <a:ea typeface="+mn-ea"/>
                          <a:cs typeface="+mn-cs"/>
                        </a:rPr>
                        <a:t> footwear</a:t>
                      </a:r>
                      <a:endParaRPr lang="en-US" sz="1800" b="0" i="0" kern="1200" dirty="0" smtClean="0">
                        <a:solidFill>
                          <a:schemeClr val="tx1"/>
                        </a:solidFill>
                        <a:effectLst/>
                        <a:latin typeface="Calibri" panose="020F0502020204030204" pitchFamily="34" charset="0"/>
                        <a:ea typeface="+mn-ea"/>
                        <a:cs typeface="+mn-cs"/>
                      </a:endParaRPr>
                    </a:p>
                  </a:txBody>
                  <a:tcPr marT="45714" marB="45714"/>
                </a:tc>
              </a:tr>
              <a:tr h="370795">
                <a:tc>
                  <a:txBody>
                    <a:bodyPr/>
                    <a:lstStyle/>
                    <a:p>
                      <a:r>
                        <a:rPr lang="en-US" sz="1800" b="0" i="0" dirty="0" smtClean="0">
                          <a:latin typeface="Calibri" panose="020F0502020204030204" pitchFamily="34" charset="0"/>
                        </a:rPr>
                        <a:t>EN 20347:2012</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b="0" i="0" kern="1200" dirty="0" smtClean="0">
                          <a:solidFill>
                            <a:schemeClr val="tx1"/>
                          </a:solidFill>
                          <a:effectLst/>
                          <a:latin typeface="Calibri" panose="020F0502020204030204" pitchFamily="34" charset="0"/>
                          <a:ea typeface="+mn-ea"/>
                          <a:cs typeface="+mn-cs"/>
                        </a:rPr>
                        <a:t>PPE– Occupational</a:t>
                      </a:r>
                      <a:r>
                        <a:rPr lang="en-GB" sz="1800" b="0" i="0" kern="1200" baseline="0" dirty="0" smtClean="0">
                          <a:solidFill>
                            <a:schemeClr val="tx1"/>
                          </a:solidFill>
                          <a:effectLst/>
                          <a:latin typeface="Calibri" panose="020F0502020204030204" pitchFamily="34" charset="0"/>
                          <a:ea typeface="+mn-ea"/>
                          <a:cs typeface="+mn-cs"/>
                        </a:rPr>
                        <a:t> footwear</a:t>
                      </a:r>
                      <a:endParaRPr lang="en-US" sz="1800" b="0" i="0" kern="1200" dirty="0" smtClean="0">
                        <a:solidFill>
                          <a:schemeClr val="tx1"/>
                        </a:solidFill>
                        <a:effectLst/>
                        <a:latin typeface="Calibri" panose="020F0502020204030204" pitchFamily="34" charset="0"/>
                        <a:ea typeface="+mn-ea"/>
                        <a:cs typeface="+mn-cs"/>
                      </a:endParaRPr>
                    </a:p>
                  </a:txBody>
                  <a:tcPr marT="45714" marB="45714"/>
                </a:tc>
              </a:tr>
              <a:tr h="3707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Calibri" panose="020F0502020204030204" pitchFamily="34" charset="0"/>
                          <a:ea typeface="+mn-ea"/>
                          <a:cs typeface="+mn-cs"/>
                        </a:rPr>
                        <a:t>EN 344-1:1993</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Calibri" panose="020F0502020204030204" pitchFamily="34" charset="0"/>
                          <a:ea typeface="+mn-ea"/>
                          <a:cs typeface="+mn-cs"/>
                        </a:rPr>
                        <a:t>PPE – Safety, Protective</a:t>
                      </a:r>
                      <a:r>
                        <a:rPr lang="en-US" sz="1800" b="0" i="0" kern="1200" baseline="0" dirty="0" smtClean="0">
                          <a:solidFill>
                            <a:schemeClr val="tx1"/>
                          </a:solidFill>
                          <a:effectLst/>
                          <a:latin typeface="Calibri" panose="020F0502020204030204" pitchFamily="34" charset="0"/>
                          <a:ea typeface="+mn-ea"/>
                          <a:cs typeface="+mn-cs"/>
                        </a:rPr>
                        <a:t> &amp; </a:t>
                      </a:r>
                      <a:r>
                        <a:rPr lang="en-GB" sz="1800" b="0" i="0" kern="1200" dirty="0" smtClean="0">
                          <a:solidFill>
                            <a:schemeClr val="tx1"/>
                          </a:solidFill>
                          <a:effectLst/>
                          <a:latin typeface="Calibri" panose="020F0502020204030204" pitchFamily="34" charset="0"/>
                          <a:ea typeface="+mn-ea"/>
                          <a:cs typeface="+mn-cs"/>
                        </a:rPr>
                        <a:t>Occupational</a:t>
                      </a:r>
                      <a:r>
                        <a:rPr lang="en-GB" sz="1800" b="0" i="0" kern="1200" baseline="0" dirty="0" smtClean="0">
                          <a:solidFill>
                            <a:schemeClr val="tx1"/>
                          </a:solidFill>
                          <a:effectLst/>
                          <a:latin typeface="Calibri" panose="020F0502020204030204" pitchFamily="34" charset="0"/>
                          <a:ea typeface="+mn-ea"/>
                          <a:cs typeface="+mn-cs"/>
                        </a:rPr>
                        <a:t> footwear</a:t>
                      </a:r>
                      <a:endParaRPr lang="en-US" sz="1800" b="0" i="0" kern="1200" dirty="0" smtClean="0">
                        <a:solidFill>
                          <a:schemeClr val="tx1"/>
                        </a:solidFill>
                        <a:effectLst/>
                        <a:latin typeface="Calibri" panose="020F0502020204030204" pitchFamily="34" charset="0"/>
                        <a:ea typeface="+mn-ea"/>
                        <a:cs typeface="+mn-cs"/>
                      </a:endParaRPr>
                    </a:p>
                  </a:txBody>
                  <a:tcPr marT="45714" marB="45714"/>
                </a:tc>
              </a:tr>
              <a:tr h="3707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Calibri" panose="020F0502020204030204" pitchFamily="34" charset="0"/>
                          <a:ea typeface="+mn-ea"/>
                          <a:cs typeface="+mn-cs"/>
                        </a:rPr>
                        <a:t>EN 13634:2017</a:t>
                      </a:r>
                      <a:endParaRPr lang="en-US" sz="1800" b="0" i="0" kern="1200" dirty="0">
                        <a:solidFill>
                          <a:schemeClr val="tx1"/>
                        </a:solidFill>
                        <a:effectLst/>
                        <a:latin typeface="Calibri" panose="020F0502020204030204" pitchFamily="34" charset="0"/>
                        <a:ea typeface="+mn-ea"/>
                        <a:cs typeface="+mn-cs"/>
                      </a:endParaRP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kern="1200" dirty="0" smtClean="0">
                          <a:solidFill>
                            <a:schemeClr val="tx1"/>
                          </a:solidFill>
                          <a:effectLst/>
                          <a:latin typeface="Calibri" panose="020F0502020204030204" pitchFamily="34" charset="0"/>
                          <a:ea typeface="+mn-ea"/>
                          <a:cs typeface="+mn-cs"/>
                        </a:rPr>
                        <a:t>PPE – Motorcycle riders </a:t>
                      </a:r>
                    </a:p>
                  </a:txBody>
                  <a:tcPr marT="45714" marB="45714"/>
                </a:tc>
              </a:tr>
            </a:tbl>
          </a:graphicData>
        </a:graphic>
      </p:graphicFrame>
      <p:sp>
        <p:nvSpPr>
          <p:cNvPr id="14364"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Tti Testing Laboratories</a:t>
            </a:r>
          </a:p>
        </p:txBody>
      </p:sp>
      <p:pic>
        <p:nvPicPr>
          <p:cNvPr id="143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4976" y="4171950"/>
            <a:ext cx="2835275"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1739" y="4171950"/>
            <a:ext cx="2168525" cy="204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39076" y="4171950"/>
            <a:ext cx="22002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ct 33"/>
          <p:cNvGraphicFramePr>
            <a:graphicFrameLocks noChangeAspect="1"/>
          </p:cNvGraphicFramePr>
          <p:nvPr>
            <p:extLst>
              <p:ext uri="{D42A27DB-BD31-4B8C-83A1-F6EECF244321}">
                <p14:modId xmlns:p14="http://schemas.microsoft.com/office/powerpoint/2010/main" val="2815563368"/>
              </p:ext>
            </p:extLst>
          </p:nvPr>
        </p:nvGraphicFramePr>
        <p:xfrm>
          <a:off x="10245877" y="228600"/>
          <a:ext cx="1444746" cy="1040070"/>
        </p:xfrm>
        <a:graphic>
          <a:graphicData uri="http://schemas.openxmlformats.org/presentationml/2006/ole">
            <mc:AlternateContent xmlns:mc="http://schemas.openxmlformats.org/markup-compatibility/2006">
              <mc:Choice xmlns:v="urn:schemas-microsoft-com:vml" Requires="v">
                <p:oleObj spid="_x0000_s44059" name="CorelDRAW" r:id="rId7" imgW="6650280" imgH="4086720" progId="">
                  <p:embed/>
                </p:oleObj>
              </mc:Choice>
              <mc:Fallback>
                <p:oleObj name="CorelDRAW" r:id="rId7" imgW="6650280" imgH="408672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5877" y="228600"/>
                        <a:ext cx="1444746" cy="104007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503189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457" y="1037230"/>
            <a:ext cx="10931857" cy="6544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4"/>
          <p:cNvSpPr>
            <a:spLocks noGrp="1"/>
          </p:cNvSpPr>
          <p:nvPr>
            <p:ph type="title"/>
          </p:nvPr>
        </p:nvSpPr>
        <p:spPr>
          <a:xfrm>
            <a:off x="518046" y="0"/>
            <a:ext cx="8770571" cy="1560716"/>
          </a:xfrm>
        </p:spPr>
        <p:txBody>
          <a:bodyPr/>
          <a:lstStyle/>
          <a:p>
            <a:pPr eaLnBrk="1" hangingPunct="1"/>
            <a:r>
              <a:rPr lang="en-US" altLang="en-US" sz="4000" b="1" dirty="0" smtClean="0">
                <a:latin typeface="Calibri" panose="020F0502020204030204" pitchFamily="34" charset="0"/>
              </a:rPr>
              <a:t>Protective clothing </a:t>
            </a:r>
            <a:endParaRPr lang="en-US" altLang="en-US" sz="4000" b="1" dirty="0">
              <a:latin typeface="Calibri" panose="020F0502020204030204"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1425757"/>
              </p:ext>
            </p:extLst>
          </p:nvPr>
        </p:nvGraphicFramePr>
        <p:xfrm>
          <a:off x="832513" y="1514898"/>
          <a:ext cx="9867332" cy="4781716"/>
        </p:xfrm>
        <a:graphic>
          <a:graphicData uri="http://schemas.openxmlformats.org/drawingml/2006/table">
            <a:tbl>
              <a:tblPr firstRow="1" bandRow="1">
                <a:tableStyleId>{72833802-FEF1-4C79-8D5D-14CF1EAF98D9}</a:tableStyleId>
              </a:tblPr>
              <a:tblGrid>
                <a:gridCol w="3459300"/>
                <a:gridCol w="6408032"/>
              </a:tblGrid>
              <a:tr h="606634">
                <a:tc>
                  <a:txBody>
                    <a:bodyPr/>
                    <a:lstStyle/>
                    <a:p>
                      <a:r>
                        <a:rPr lang="en-US" sz="2800" dirty="0" smtClean="0"/>
                        <a:t>STANDARD</a:t>
                      </a:r>
                      <a:endParaRPr lang="en-US" sz="2800" dirty="0"/>
                    </a:p>
                  </a:txBody>
                  <a:tcPr marL="85262" marR="85262" marT="45724" marB="45724"/>
                </a:tc>
                <a:tc>
                  <a:txBody>
                    <a:bodyPr/>
                    <a:lstStyle/>
                    <a:p>
                      <a:r>
                        <a:rPr lang="en-US" sz="2800" dirty="0" smtClean="0"/>
                        <a:t>TEST DESCRIPTION</a:t>
                      </a:r>
                      <a:endParaRPr lang="en-US" sz="2800" dirty="0"/>
                    </a:p>
                  </a:txBody>
                  <a:tcPr marL="85262" marR="85262" marT="45724" marB="45724"/>
                </a:tc>
              </a:tr>
              <a:tr h="463898">
                <a:tc>
                  <a:txBody>
                    <a:bodyPr/>
                    <a:lstStyle/>
                    <a:p>
                      <a:r>
                        <a:rPr lang="en-US" sz="2000" b="0" i="0" dirty="0" smtClean="0">
                          <a:solidFill>
                            <a:schemeClr val="bg1"/>
                          </a:solidFill>
                          <a:latin typeface="Calibri" panose="020F0502020204030204" pitchFamily="34" charset="0"/>
                        </a:rPr>
                        <a:t>EN 17092</a:t>
                      </a: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garments for motorcycle riders</a:t>
                      </a:r>
                      <a:endParaRPr lang="en-US" sz="2000" b="0" i="0" kern="1200" dirty="0" smtClean="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r>
                        <a:rPr lang="en-US" sz="2000" b="0" i="0" dirty="0" smtClean="0">
                          <a:solidFill>
                            <a:schemeClr val="bg1"/>
                          </a:solidFill>
                          <a:latin typeface="Calibri" panose="020F0502020204030204" pitchFamily="34" charset="0"/>
                        </a:rPr>
                        <a:t>BS EN ISO 13688:2013</a:t>
                      </a: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clothing – General requirements</a:t>
                      </a:r>
                      <a:endParaRPr lang="en-US" sz="2000" b="0" i="0" kern="1200" dirty="0" smtClean="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r>
                        <a:rPr lang="en-GB" sz="2000" b="0" i="0" kern="1200" dirty="0" smtClean="0">
                          <a:solidFill>
                            <a:schemeClr val="bg1"/>
                          </a:solidFill>
                          <a:effectLst/>
                          <a:latin typeface="Calibri" panose="020F0502020204030204" pitchFamily="34" charset="0"/>
                          <a:ea typeface="+mn-ea"/>
                          <a:cs typeface="+mn-cs"/>
                        </a:rPr>
                        <a:t>EN 13034:2005+A1:2009</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algn="l" defTabSz="914400" rtl="0" eaLnBrk="1" latinLnBrk="0" hangingPunct="1"/>
                      <a:r>
                        <a:rPr lang="en-GB" sz="2000" b="0" i="0" kern="1200" dirty="0" smtClean="0">
                          <a:solidFill>
                            <a:schemeClr val="bg1"/>
                          </a:solidFill>
                          <a:effectLst/>
                          <a:latin typeface="Calibri" panose="020F0502020204030204" pitchFamily="34" charset="0"/>
                          <a:ea typeface="+mn-ea"/>
                          <a:cs typeface="+mn-cs"/>
                        </a:rPr>
                        <a:t>Protective Clothing against Liquid Chemicals</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r>
                        <a:rPr lang="en-GB" sz="2000" b="0" i="0" kern="1200" dirty="0" smtClean="0">
                          <a:solidFill>
                            <a:schemeClr val="bg1"/>
                          </a:solidFill>
                          <a:effectLst/>
                          <a:latin typeface="Calibri" panose="020F0502020204030204" pitchFamily="34" charset="0"/>
                          <a:ea typeface="+mn-ea"/>
                          <a:cs typeface="+mn-cs"/>
                        </a:rPr>
                        <a:t>BS EN ISO 11611:2015</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Clothing - Welding and allied processes</a:t>
                      </a:r>
                      <a:endParaRPr lang="en-US" sz="2000" b="0" i="0" kern="1200" dirty="0" smtClean="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r>
                        <a:rPr lang="en-GB" sz="2000" b="0" i="0" kern="1200" dirty="0" smtClean="0">
                          <a:solidFill>
                            <a:schemeClr val="bg1"/>
                          </a:solidFill>
                          <a:effectLst/>
                          <a:latin typeface="Calibri" panose="020F0502020204030204" pitchFamily="34" charset="0"/>
                          <a:ea typeface="+mn-ea"/>
                          <a:cs typeface="+mn-cs"/>
                        </a:rPr>
                        <a:t>BS EN ISO 11612:2015</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Clothing – Heat &amp; flame</a:t>
                      </a:r>
                      <a:endParaRPr lang="en-US" sz="2000" b="1" i="0" kern="1200" dirty="0" smtClean="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chemeClr val="bg1"/>
                          </a:solidFill>
                          <a:effectLst/>
                          <a:latin typeface="Calibri" panose="020F0502020204030204" pitchFamily="34" charset="0"/>
                          <a:ea typeface="+mn-ea"/>
                          <a:cs typeface="+mn-cs"/>
                        </a:rPr>
                        <a:t>EN 14325:2018</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algn="l" defTabSz="914400" rtl="0" eaLnBrk="1" latinLnBrk="0" hangingPunct="1"/>
                      <a:r>
                        <a:rPr lang="en-GB" sz="2000" b="0" i="0" kern="1200" dirty="0" smtClean="0">
                          <a:solidFill>
                            <a:schemeClr val="bg1"/>
                          </a:solidFill>
                          <a:effectLst/>
                          <a:latin typeface="Calibri" panose="020F0502020204030204" pitchFamily="34" charset="0"/>
                          <a:ea typeface="+mn-ea"/>
                          <a:cs typeface="+mn-cs"/>
                        </a:rPr>
                        <a:t>Protective Clothing against Chemicals</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chemeClr val="bg1"/>
                          </a:solidFill>
                          <a:effectLst/>
                          <a:latin typeface="Calibri" panose="020F0502020204030204" pitchFamily="34" charset="0"/>
                          <a:ea typeface="+mn-ea"/>
                          <a:cs typeface="+mn-cs"/>
                        </a:rPr>
                        <a:t>EN 1150:1999</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Clothing – </a:t>
                      </a:r>
                      <a:r>
                        <a:rPr lang="en-US" sz="2000" b="0" i="0" kern="1200" dirty="0" smtClean="0">
                          <a:solidFill>
                            <a:schemeClr val="bg1"/>
                          </a:solidFill>
                          <a:effectLst/>
                          <a:latin typeface="Calibri" panose="020F0502020204030204" pitchFamily="34" charset="0"/>
                          <a:ea typeface="+mn-ea"/>
                          <a:cs typeface="+mn-cs"/>
                        </a:rPr>
                        <a:t>High</a:t>
                      </a:r>
                      <a:r>
                        <a:rPr lang="en-US" sz="2000" b="0" i="0" kern="1200" baseline="0" dirty="0" smtClean="0">
                          <a:solidFill>
                            <a:schemeClr val="bg1"/>
                          </a:solidFill>
                          <a:effectLst/>
                          <a:latin typeface="Calibri" panose="020F0502020204030204" pitchFamily="34" charset="0"/>
                          <a:ea typeface="+mn-ea"/>
                          <a:cs typeface="+mn-cs"/>
                        </a:rPr>
                        <a:t> visibility</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chemeClr val="bg1"/>
                          </a:solidFill>
                          <a:effectLst/>
                          <a:latin typeface="Calibri" panose="020F0502020204030204" pitchFamily="34" charset="0"/>
                          <a:ea typeface="+mn-ea"/>
                          <a:cs typeface="+mn-cs"/>
                        </a:rPr>
                        <a:t>EN ISO 20471:2013</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chemeClr val="bg1"/>
                          </a:solidFill>
                          <a:effectLst/>
                          <a:latin typeface="Calibri" panose="020F0502020204030204" pitchFamily="34" charset="0"/>
                          <a:ea typeface="+mn-ea"/>
                          <a:cs typeface="+mn-cs"/>
                        </a:rPr>
                        <a:t>High</a:t>
                      </a:r>
                      <a:r>
                        <a:rPr lang="en-US" sz="2000" b="0" i="0" kern="1200" baseline="0" dirty="0" smtClean="0">
                          <a:solidFill>
                            <a:schemeClr val="bg1"/>
                          </a:solidFill>
                          <a:effectLst/>
                          <a:latin typeface="Calibri" panose="020F0502020204030204" pitchFamily="34" charset="0"/>
                          <a:ea typeface="+mn-ea"/>
                          <a:cs typeface="+mn-cs"/>
                        </a:rPr>
                        <a:t> visibility clothing </a:t>
                      </a:r>
                      <a:endParaRPr lang="en-US" sz="2000" b="0" i="0" kern="1200" dirty="0" smtClean="0">
                        <a:solidFill>
                          <a:schemeClr val="bg1"/>
                        </a:solidFill>
                        <a:effectLst/>
                        <a:latin typeface="Calibri" panose="020F0502020204030204" pitchFamily="34" charset="0"/>
                        <a:ea typeface="+mn-ea"/>
                        <a:cs typeface="+mn-cs"/>
                      </a:endParaRPr>
                    </a:p>
                  </a:txBody>
                  <a:tcPr marL="85262" marR="85262" marT="45724" marB="45724"/>
                </a:tc>
              </a:tr>
              <a:tr h="4638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i="0" kern="1200" dirty="0" smtClean="0">
                          <a:solidFill>
                            <a:schemeClr val="bg1"/>
                          </a:solidFill>
                          <a:effectLst/>
                          <a:latin typeface="Calibri" panose="020F0502020204030204" pitchFamily="34" charset="0"/>
                          <a:ea typeface="+mn-ea"/>
                          <a:cs typeface="+mn-cs"/>
                        </a:rPr>
                        <a:t>ANSI/ISEA</a:t>
                      </a:r>
                      <a:r>
                        <a:rPr lang="en-US" sz="2000" b="0" i="0" kern="1200" baseline="0" dirty="0" smtClean="0">
                          <a:solidFill>
                            <a:schemeClr val="bg1"/>
                          </a:solidFill>
                          <a:effectLst/>
                          <a:latin typeface="Calibri" panose="020F0502020204030204" pitchFamily="34" charset="0"/>
                          <a:ea typeface="+mn-ea"/>
                          <a:cs typeface="+mn-cs"/>
                        </a:rPr>
                        <a:t> 107:2010</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i="0" kern="1200" dirty="0" smtClean="0">
                          <a:solidFill>
                            <a:schemeClr val="bg1"/>
                          </a:solidFill>
                          <a:effectLst/>
                          <a:latin typeface="Calibri" panose="020F0502020204030204" pitchFamily="34" charset="0"/>
                          <a:ea typeface="+mn-ea"/>
                          <a:cs typeface="+mn-cs"/>
                        </a:rPr>
                        <a:t>Protective Clothing – </a:t>
                      </a:r>
                      <a:r>
                        <a:rPr lang="en-US" sz="2000" b="0" i="0" kern="1200" dirty="0" smtClean="0">
                          <a:solidFill>
                            <a:schemeClr val="bg1"/>
                          </a:solidFill>
                          <a:effectLst/>
                          <a:latin typeface="Calibri" panose="020F0502020204030204" pitchFamily="34" charset="0"/>
                          <a:ea typeface="+mn-ea"/>
                          <a:cs typeface="+mn-cs"/>
                        </a:rPr>
                        <a:t>High</a:t>
                      </a:r>
                      <a:r>
                        <a:rPr lang="en-US" sz="2000" b="0" i="0" kern="1200" baseline="0" dirty="0" smtClean="0">
                          <a:solidFill>
                            <a:schemeClr val="bg1"/>
                          </a:solidFill>
                          <a:effectLst/>
                          <a:latin typeface="Calibri" panose="020F0502020204030204" pitchFamily="34" charset="0"/>
                          <a:ea typeface="+mn-ea"/>
                          <a:cs typeface="+mn-cs"/>
                        </a:rPr>
                        <a:t> visibility </a:t>
                      </a:r>
                      <a:endParaRPr lang="en-US" sz="2000" b="0" i="0" kern="1200" dirty="0">
                        <a:solidFill>
                          <a:schemeClr val="bg1"/>
                        </a:solidFill>
                        <a:effectLst/>
                        <a:latin typeface="Calibri" panose="020F0502020204030204" pitchFamily="34" charset="0"/>
                        <a:ea typeface="+mn-ea"/>
                        <a:cs typeface="+mn-cs"/>
                      </a:endParaRPr>
                    </a:p>
                  </a:txBody>
                  <a:tcPr marL="85262" marR="85262" marT="45724" marB="45724"/>
                </a:tc>
              </a:tr>
            </a:tbl>
          </a:graphicData>
        </a:graphic>
      </p:graphicFrame>
      <p:sp>
        <p:nvSpPr>
          <p:cNvPr id="1642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t>Tti Testing Laboratories</a:t>
            </a:r>
          </a:p>
        </p:txBody>
      </p:sp>
      <p:graphicFrame>
        <p:nvGraphicFramePr>
          <p:cNvPr id="7" name="Object 33"/>
          <p:cNvGraphicFramePr>
            <a:graphicFrameLocks noChangeAspect="1"/>
          </p:cNvGraphicFramePr>
          <p:nvPr>
            <p:extLst>
              <p:ext uri="{D42A27DB-BD31-4B8C-83A1-F6EECF244321}">
                <p14:modId xmlns:p14="http://schemas.microsoft.com/office/powerpoint/2010/main" val="1377450695"/>
              </p:ext>
            </p:extLst>
          </p:nvPr>
        </p:nvGraphicFramePr>
        <p:xfrm>
          <a:off x="10005157" y="0"/>
          <a:ext cx="1444746" cy="1040070"/>
        </p:xfrm>
        <a:graphic>
          <a:graphicData uri="http://schemas.openxmlformats.org/presentationml/2006/ole">
            <mc:AlternateContent xmlns:mc="http://schemas.openxmlformats.org/markup-compatibility/2006">
              <mc:Choice xmlns:v="urn:schemas-microsoft-com:vml" Requires="v">
                <p:oleObj spid="_x0000_s45082" name="CorelDRAW" r:id="rId5" imgW="6650280" imgH="4086720" progId="">
                  <p:embed/>
                </p:oleObj>
              </mc:Choice>
              <mc:Fallback>
                <p:oleObj name="CorelDRAW" r:id="rId5" imgW="6650280" imgH="4086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5157" y="0"/>
                        <a:ext cx="1444746" cy="104007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03708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59" y="0"/>
            <a:ext cx="10898875" cy="899885"/>
          </a:xfrm>
        </p:spPr>
        <p:txBody>
          <a:bodyPr>
            <a:normAutofit fontScale="90000"/>
          </a:bodyPr>
          <a:lstStyle/>
          <a:p>
            <a:r>
              <a:rPr lang="en-US" sz="3600" b="1" dirty="0"/>
              <a:t>Protective Gloves General Requirement EN 21420</a:t>
            </a:r>
            <a:r>
              <a:rPr lang="en-US" sz="3600" dirty="0" smtClean="0"/>
              <a:t> </a:t>
            </a:r>
            <a:endParaRPr lang="en-US" sz="36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490" y="1237325"/>
            <a:ext cx="2224583" cy="23907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006" y="4161216"/>
            <a:ext cx="2495550" cy="2389709"/>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3767444498"/>
              </p:ext>
            </p:extLst>
          </p:nvPr>
        </p:nvGraphicFramePr>
        <p:xfrm>
          <a:off x="703270" y="728443"/>
          <a:ext cx="8673736" cy="6021979"/>
        </p:xfrm>
        <a:graphic>
          <a:graphicData uri="http://schemas.openxmlformats.org/drawingml/2006/table">
            <a:tbl>
              <a:tblPr firstRow="1" bandRow="1">
                <a:tableStyleId>{5C22544A-7EE6-4342-B048-85BDC9FD1C3A}</a:tableStyleId>
              </a:tblPr>
              <a:tblGrid>
                <a:gridCol w="779777"/>
                <a:gridCol w="4616094"/>
                <a:gridCol w="3277865"/>
              </a:tblGrid>
              <a:tr h="536612">
                <a:tc>
                  <a:txBody>
                    <a:bodyPr/>
                    <a:lstStyle/>
                    <a:p>
                      <a:pPr marL="0" marR="0" algn="ctr">
                        <a:spcBef>
                          <a:spcPts val="0"/>
                        </a:spcBef>
                        <a:spcAft>
                          <a:spcPts val="0"/>
                        </a:spcAft>
                      </a:pPr>
                      <a:r>
                        <a:rPr lang="en-US" sz="1400" dirty="0">
                          <a:effectLst/>
                          <a:latin typeface="Calibri Light" panose="020F0302020204030204" pitchFamily="34" charset="0"/>
                        </a:rPr>
                        <a:t>Sr. No. </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latin typeface="Calibri Light" panose="020F0302020204030204" pitchFamily="34" charset="0"/>
                        </a:rPr>
                        <a:t>Test Parameters </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400" dirty="0">
                          <a:effectLst/>
                          <a:latin typeface="Calibri Light" panose="020F0302020204030204" pitchFamily="34" charset="0"/>
                        </a:rPr>
                        <a:t>Methods</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655859">
                <a:tc>
                  <a:txBody>
                    <a:bodyPr/>
                    <a:lstStyle/>
                    <a:p>
                      <a:pPr marL="0" marR="0">
                        <a:spcBef>
                          <a:spcPts val="0"/>
                        </a:spcBef>
                        <a:spcAft>
                          <a:spcPts val="0"/>
                        </a:spcAft>
                        <a:tabLst>
                          <a:tab pos="387985" algn="l"/>
                        </a:tabLst>
                      </a:pPr>
                      <a:r>
                        <a:rPr lang="en-GB" sz="1400">
                          <a:effectLst/>
                          <a:latin typeface="Calibri Light" panose="020F0302020204030204" pitchFamily="34" charset="0"/>
                        </a:rPr>
                        <a:t>1</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PH value</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 (ISO 3071 / 4045)</a:t>
                      </a:r>
                      <a:endParaRPr lang="en-US" sz="140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2</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Chromium VI</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 (ISO 17075) </a:t>
                      </a:r>
                      <a:endParaRPr lang="en-US" sz="140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3</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Size</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5.1</a:t>
                      </a:r>
                      <a:endParaRPr lang="en-US" sz="140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4</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Dexterity</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5.2</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5</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Water vapour transmission </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5.3.1</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6</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Water vapor absorption</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5.3.2</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7</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Analysis Of Dimethyl Formamide (DMFa)</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4.2 </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8</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Detection of AZO colorants in dyed Leather</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4.2 (ISO 17234)</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9</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Determination of Pentachlorophenol (PCP) </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4.2 (ISO 17070)</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r h="536612">
                <a:tc>
                  <a:txBody>
                    <a:bodyPr/>
                    <a:lstStyle/>
                    <a:p>
                      <a:pPr marL="0" marR="0">
                        <a:spcBef>
                          <a:spcPts val="0"/>
                        </a:spcBef>
                        <a:spcAft>
                          <a:spcPts val="0"/>
                        </a:spcAft>
                        <a:tabLst>
                          <a:tab pos="387985" algn="l"/>
                        </a:tabLst>
                      </a:pPr>
                      <a:r>
                        <a:rPr lang="en-GB" sz="1400">
                          <a:effectLst/>
                          <a:latin typeface="Calibri Light" panose="020F0302020204030204" pitchFamily="34" charset="0"/>
                        </a:rPr>
                        <a:t>10</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Presence of Polycyclic Aromatic Hydrocarbons (PAH)</a:t>
                      </a:r>
                      <a:endParaRPr lang="en-US" sz="140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 4.2 (ISO/TS16190)</a:t>
                      </a:r>
                      <a:endParaRPr lang="en-US" sz="1400" dirty="0">
                        <a:effectLst/>
                        <a:latin typeface="Calibri Light" panose="020F0302020204030204" pitchFamily="34" charset="0"/>
                        <a:ea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3514675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0"/>
            <a:ext cx="12487702" cy="982639"/>
          </a:xfrm>
        </p:spPr>
        <p:txBody>
          <a:bodyPr>
            <a:normAutofit/>
          </a:bodyPr>
          <a:lstStyle/>
          <a:p>
            <a:r>
              <a:rPr lang="en-US" sz="3200" b="1" dirty="0"/>
              <a:t>Protective clothing – </a:t>
            </a:r>
            <a:r>
              <a:rPr lang="en-US" sz="3200" b="1" dirty="0" smtClean="0"/>
              <a:t>BS EN </a:t>
            </a:r>
            <a:r>
              <a:rPr lang="en-US" sz="3200" b="1" dirty="0"/>
              <a:t>ISO 13688:2013</a:t>
            </a:r>
            <a:r>
              <a:rPr lang="en-US" sz="3200" dirty="0" smtClean="0"/>
              <a:t> </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894512"/>
              </p:ext>
            </p:extLst>
          </p:nvPr>
        </p:nvGraphicFramePr>
        <p:xfrm>
          <a:off x="852713" y="694338"/>
          <a:ext cx="7922796" cy="6163668"/>
        </p:xfrm>
        <a:graphic>
          <a:graphicData uri="http://schemas.openxmlformats.org/drawingml/2006/table">
            <a:tbl>
              <a:tblPr firstRow="1" bandRow="1">
                <a:tableStyleId>{5C22544A-7EE6-4342-B048-85BDC9FD1C3A}</a:tableStyleId>
              </a:tblPr>
              <a:tblGrid>
                <a:gridCol w="1643491"/>
                <a:gridCol w="4192247"/>
                <a:gridCol w="2087058"/>
              </a:tblGrid>
              <a:tr h="367821">
                <a:tc>
                  <a:txBody>
                    <a:bodyPr/>
                    <a:lstStyle/>
                    <a:p>
                      <a:pPr algn="ctr"/>
                      <a:r>
                        <a:rPr lang="en-US" sz="1400" dirty="0" smtClean="0">
                          <a:latin typeface="Calibri Light" panose="020F0302020204030204" pitchFamily="34" charset="0"/>
                        </a:rPr>
                        <a:t>Sr.</a:t>
                      </a:r>
                      <a:endParaRPr lang="en-US" sz="1400" dirty="0">
                        <a:latin typeface="Calibri Light" panose="020F0302020204030204" pitchFamily="34" charset="0"/>
                      </a:endParaRPr>
                    </a:p>
                  </a:txBody>
                  <a:tcPr/>
                </a:tc>
                <a:tc>
                  <a:txBody>
                    <a:bodyPr/>
                    <a:lstStyle/>
                    <a:p>
                      <a:pPr algn="ctr"/>
                      <a:r>
                        <a:rPr lang="en-US" sz="1400" dirty="0" smtClean="0">
                          <a:latin typeface="Calibri Light" panose="020F0302020204030204" pitchFamily="34" charset="0"/>
                        </a:rPr>
                        <a:t>Test Parameters </a:t>
                      </a:r>
                      <a:endParaRPr lang="en-US" sz="1400" dirty="0">
                        <a:latin typeface="Calibri Light" panose="020F0302020204030204" pitchFamily="34" charset="0"/>
                      </a:endParaRPr>
                    </a:p>
                  </a:txBody>
                  <a:tcPr/>
                </a:tc>
                <a:tc>
                  <a:txBody>
                    <a:bodyPr/>
                    <a:lstStyle/>
                    <a:p>
                      <a:pPr algn="ctr"/>
                      <a:r>
                        <a:rPr lang="en-US" sz="1400" dirty="0" smtClean="0">
                          <a:latin typeface="Calibri Light" panose="020F0302020204030204" pitchFamily="34" charset="0"/>
                        </a:rPr>
                        <a:t>Methods</a:t>
                      </a:r>
                      <a:endParaRPr lang="en-US" sz="1400" dirty="0">
                        <a:latin typeface="Calibri Light" panose="020F0302020204030204" pitchFamily="34" charset="0"/>
                      </a:endParaRPr>
                    </a:p>
                  </a:txBody>
                  <a:tcPr/>
                </a:tc>
              </a:tr>
              <a:tr h="330990">
                <a:tc>
                  <a:txBody>
                    <a:bodyPr/>
                    <a:lstStyle/>
                    <a:p>
                      <a:pPr lvl="0" algn="ctr" fontAlgn="ctr"/>
                      <a:r>
                        <a:rPr lang="en-US" sz="1400" b="0" i="0" u="none" strike="noStrike" dirty="0" smtClean="0">
                          <a:solidFill>
                            <a:srgbClr val="000000"/>
                          </a:solidFill>
                          <a:effectLst/>
                          <a:latin typeface="Calibri Light" panose="020F0302020204030204" pitchFamily="34" charset="0"/>
                        </a:rPr>
                        <a:t>1</a:t>
                      </a:r>
                      <a:endParaRPr lang="en-US" sz="1400" b="0" i="0" u="none" strike="noStrike" dirty="0">
                        <a:solidFill>
                          <a:srgbClr val="000000"/>
                        </a:solidFill>
                        <a:effectLst/>
                        <a:latin typeface="Calibri Light" panose="020F0302020204030204" pitchFamily="34" charset="0"/>
                      </a:endParaRPr>
                    </a:p>
                  </a:txBody>
                  <a:tcPr marL="9525" marR="9525" marT="9525" marB="0" anchor="ctr"/>
                </a:tc>
                <a:tc>
                  <a:txBody>
                    <a:bodyPr/>
                    <a:lstStyle/>
                    <a:p>
                      <a:pPr algn="ctr" fontAlgn="b"/>
                      <a:r>
                        <a:rPr lang="en-US" sz="1400" b="0" i="0" u="none" strike="noStrike" dirty="0">
                          <a:solidFill>
                            <a:srgbClr val="000000"/>
                          </a:solidFill>
                          <a:effectLst/>
                          <a:latin typeface="Calibri Light" panose="020F0302020204030204" pitchFamily="34" charset="0"/>
                        </a:rPr>
                        <a:t>Innocuousness; Chromium (VI) content</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17075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2</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Nickel release</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1811</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3</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pH of leather </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4045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4</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pH of textiles</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3071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5</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Azo colorants (Textiles)</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14362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6</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Azo colorants (Blended)</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14362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7</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Innocuousness; Azo colorants (Leather)</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17234</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8</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Design</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13688</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9</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Tensile strength - Stripe method</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13934-1 </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10</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Tensile strength – Leather </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3376</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11</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Tear strength – Textiles</a:t>
                      </a:r>
                    </a:p>
                  </a:txBody>
                  <a:tcPr marL="9525" marR="9525" marT="9525" marB="0" anchor="b"/>
                </a:tc>
                <a:tc>
                  <a:txBody>
                    <a:bodyPr/>
                    <a:lstStyle/>
                    <a:p>
                      <a:pPr marL="0" algn="ctr" defTabSz="914400" rtl="0" eaLnBrk="1" fontAlgn="b" latinLnBrk="0" hangingPunct="1"/>
                      <a:r>
                        <a:rPr lang="en-US" sz="1400" b="0" i="0" u="none" strike="noStrike" kern="1200" dirty="0" smtClean="0">
                          <a:solidFill>
                            <a:srgbClr val="000000"/>
                          </a:solidFill>
                          <a:effectLst/>
                          <a:latin typeface="Calibri Light" panose="020F0302020204030204" pitchFamily="34" charset="0"/>
                          <a:ea typeface="+mn-ea"/>
                          <a:cs typeface="+mn-cs"/>
                        </a:rPr>
                        <a:t>ISO 4674-1</a:t>
                      </a:r>
                      <a:endParaRPr lang="en-US" sz="1400" b="0" i="0" u="none" strike="noStrike" kern="1200" dirty="0">
                        <a:solidFill>
                          <a:srgbClr val="000000"/>
                        </a:solidFill>
                        <a:effectLst/>
                        <a:latin typeface="Calibri Light" panose="020F0302020204030204" pitchFamily="34" charset="0"/>
                        <a:ea typeface="+mn-ea"/>
                        <a:cs typeface="+mn-cs"/>
                      </a:endParaRP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12</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Tear strength – Leather</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a:t>
                      </a:r>
                      <a:r>
                        <a:rPr lang="en-US" sz="1400" b="0" i="0" u="none" strike="noStrike" kern="1200" dirty="0" smtClean="0">
                          <a:solidFill>
                            <a:srgbClr val="000000"/>
                          </a:solidFill>
                          <a:effectLst/>
                          <a:latin typeface="Calibri Light" panose="020F0302020204030204" pitchFamily="34" charset="0"/>
                          <a:ea typeface="+mn-ea"/>
                          <a:cs typeface="+mn-cs"/>
                        </a:rPr>
                        <a:t>3377-1</a:t>
                      </a:r>
                      <a:endParaRPr lang="en-US" sz="1400" b="0" i="0" u="none" strike="noStrike" kern="1200" dirty="0">
                        <a:solidFill>
                          <a:srgbClr val="000000"/>
                        </a:solidFill>
                        <a:effectLst/>
                        <a:latin typeface="Calibri Light" panose="020F0302020204030204" pitchFamily="34" charset="0"/>
                        <a:ea typeface="+mn-ea"/>
                        <a:cs typeface="+mn-cs"/>
                      </a:endParaRP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13</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Comfort - Ergonomic requirements</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EN 13594, Annex B</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14</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Washing and dry cleaning (5 cycles)</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3175-1</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15</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Washing  (5 cycles)</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6330/5077/3175-1</a:t>
                      </a:r>
                    </a:p>
                  </a:txBody>
                  <a:tcPr marL="9525" marR="9525" marT="9525" marB="0" anchor="b"/>
                </a:tc>
              </a:tr>
              <a:tr h="330990">
                <a:tc>
                  <a:txBody>
                    <a:bodyPr/>
                    <a:lstStyle/>
                    <a:p>
                      <a:pPr lvl="0" algn="ctr" fontAlgn="b"/>
                      <a:r>
                        <a:rPr lang="en-US" sz="1400" b="0" i="0" u="none" strike="noStrike" dirty="0" smtClean="0">
                          <a:solidFill>
                            <a:srgbClr val="000000"/>
                          </a:solidFill>
                          <a:effectLst/>
                          <a:latin typeface="Calibri Light" panose="020F0302020204030204" pitchFamily="34" charset="0"/>
                        </a:rPr>
                        <a:t>16</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Dimensional Stability to cleaning</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6330/5077</a:t>
                      </a:r>
                    </a:p>
                  </a:txBody>
                  <a:tcPr marL="9525" marR="9525" marT="9525" marB="0" anchor="b"/>
                </a:tc>
              </a:tr>
              <a:tr h="500007">
                <a:tc>
                  <a:txBody>
                    <a:bodyPr/>
                    <a:lstStyle/>
                    <a:p>
                      <a:pPr lvl="0" algn="ctr" fontAlgn="b"/>
                      <a:r>
                        <a:rPr lang="en-US" sz="1400" b="0" i="0" u="none" strike="noStrike" dirty="0" smtClean="0">
                          <a:solidFill>
                            <a:srgbClr val="000000"/>
                          </a:solidFill>
                          <a:effectLst/>
                          <a:latin typeface="Calibri Light" panose="020F0302020204030204" pitchFamily="34" charset="0"/>
                        </a:rPr>
                        <a:t>17</a:t>
                      </a:r>
                      <a:endParaRPr lang="en-US" sz="1400" b="0" i="0" u="none" strike="noStrike" dirty="0">
                        <a:solidFill>
                          <a:srgbClr val="000000"/>
                        </a:solidFill>
                        <a:effectLst/>
                        <a:latin typeface="Calibri Light" panose="020F0302020204030204" pitchFamily="34" charset="0"/>
                      </a:endParaRPr>
                    </a:p>
                  </a:txBody>
                  <a:tcPr marL="9525" marR="9525" marT="9525" marB="0" anchor="b"/>
                </a:tc>
                <a:tc>
                  <a:txBody>
                    <a:bodyPr/>
                    <a:lstStyle/>
                    <a:p>
                      <a:pPr algn="ctr" fontAlgn="b"/>
                      <a:r>
                        <a:rPr lang="en-US" sz="1400" b="0" i="0" u="none" strike="noStrike" dirty="0">
                          <a:solidFill>
                            <a:srgbClr val="000000"/>
                          </a:solidFill>
                          <a:effectLst/>
                          <a:latin typeface="Calibri Light" panose="020F0302020204030204" pitchFamily="34" charset="0"/>
                        </a:rPr>
                        <a:t>Size Designation</a:t>
                      </a:r>
                    </a:p>
                  </a:txBody>
                  <a:tcPr marL="9525" marR="9525" marT="9525" marB="0" anchor="b"/>
                </a:tc>
                <a:tc>
                  <a:txBody>
                    <a:bodyPr/>
                    <a:lstStyle/>
                    <a:p>
                      <a:pPr marL="0" algn="ctr" defTabSz="914400" rtl="0" eaLnBrk="1" fontAlgn="b" latinLnBrk="0" hangingPunct="1"/>
                      <a:r>
                        <a:rPr lang="en-US" sz="1400" b="0" i="0" u="none" strike="noStrike" kern="1200" dirty="0">
                          <a:solidFill>
                            <a:srgbClr val="000000"/>
                          </a:solidFill>
                          <a:effectLst/>
                          <a:latin typeface="Calibri Light" panose="020F0302020204030204" pitchFamily="34" charset="0"/>
                          <a:ea typeface="+mn-ea"/>
                          <a:cs typeface="+mn-cs"/>
                        </a:rPr>
                        <a:t>ISO 3635 EN 13688 Annex</a:t>
                      </a:r>
                    </a:p>
                  </a:txBody>
                  <a:tcPr marL="9525" marR="9525" marT="9525" marB="0" anchor="b"/>
                </a:tc>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7726" y="701082"/>
            <a:ext cx="2859349" cy="15525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36" y="2534858"/>
            <a:ext cx="2741139" cy="214312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36" y="4959184"/>
            <a:ext cx="2741139" cy="1800225"/>
          </a:xfrm>
          <a:prstGeom prst="rect">
            <a:avLst/>
          </a:prstGeom>
        </p:spPr>
      </p:pic>
    </p:spTree>
    <p:extLst>
      <p:ext uri="{BB962C8B-B14F-4D97-AF65-F5344CB8AC3E}">
        <p14:creationId xmlns:p14="http://schemas.microsoft.com/office/powerpoint/2010/main" val="42880960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 y="1"/>
            <a:ext cx="10694158" cy="1103085"/>
          </a:xfrm>
        </p:spPr>
        <p:txBody>
          <a:bodyPr>
            <a:normAutofit fontScale="90000"/>
          </a:bodyPr>
          <a:lstStyle/>
          <a:p>
            <a:pPr algn="ctr"/>
            <a:r>
              <a:rPr lang="en-US" sz="3600" b="1" dirty="0"/>
              <a:t>Protective Gloves for Motorcycle Riders EN 13594</a:t>
            </a:r>
            <a:r>
              <a:rPr lang="en-US" sz="3600" dirty="0" smtClean="0"/>
              <a:t> </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633" y="1103086"/>
            <a:ext cx="1990725" cy="23050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4049"/>
          <a:stretch/>
        </p:blipFill>
        <p:spPr>
          <a:xfrm>
            <a:off x="9541633" y="3439659"/>
            <a:ext cx="1990726" cy="18420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1632" y="5331012"/>
            <a:ext cx="1990725" cy="1329096"/>
          </a:xfrm>
          <a:prstGeom prst="rect">
            <a:avLst/>
          </a:prstGeom>
        </p:spPr>
      </p:pic>
      <p:graphicFrame>
        <p:nvGraphicFramePr>
          <p:cNvPr id="8" name="Content Placeholder 7"/>
          <p:cNvGraphicFramePr>
            <a:graphicFrameLocks noGrp="1"/>
          </p:cNvGraphicFramePr>
          <p:nvPr>
            <p:ph idx="1"/>
            <p:extLst>
              <p:ext uri="{D42A27DB-BD31-4B8C-83A1-F6EECF244321}">
                <p14:modId xmlns:p14="http://schemas.microsoft.com/office/powerpoint/2010/main" val="338435981"/>
              </p:ext>
            </p:extLst>
          </p:nvPr>
        </p:nvGraphicFramePr>
        <p:xfrm>
          <a:off x="461551" y="600890"/>
          <a:ext cx="9004666" cy="6257110"/>
        </p:xfrm>
        <a:graphic>
          <a:graphicData uri="http://schemas.openxmlformats.org/drawingml/2006/table">
            <a:tbl>
              <a:tblPr firstRow="1" bandRow="1">
                <a:tableStyleId>{5C22544A-7EE6-4342-B048-85BDC9FD1C3A}</a:tableStyleId>
              </a:tblPr>
              <a:tblGrid>
                <a:gridCol w="809529"/>
                <a:gridCol w="4879466"/>
                <a:gridCol w="3315671"/>
              </a:tblGrid>
              <a:tr h="439953">
                <a:tc>
                  <a:txBody>
                    <a:bodyPr/>
                    <a:lstStyle/>
                    <a:p>
                      <a:pPr marL="0" marR="0">
                        <a:spcBef>
                          <a:spcPts val="0"/>
                        </a:spcBef>
                        <a:spcAft>
                          <a:spcPts val="0"/>
                        </a:spcAft>
                      </a:pPr>
                      <a:r>
                        <a:rPr lang="en-US" sz="1400" dirty="0">
                          <a:effectLst/>
                          <a:latin typeface="Calibri Light" panose="020F0302020204030204" pitchFamily="34" charset="0"/>
                        </a:rPr>
                        <a:t>Sr. No</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pPr>
                      <a:r>
                        <a:rPr lang="en-US" sz="1400">
                          <a:effectLst/>
                          <a:latin typeface="Calibri Light" panose="020F0302020204030204" pitchFamily="34" charset="0"/>
                        </a:rPr>
                        <a:t>Test Parameters </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pPr>
                      <a:r>
                        <a:rPr lang="en-US" sz="1400">
                          <a:effectLst/>
                          <a:latin typeface="Calibri Light" panose="020F0302020204030204" pitchFamily="34" charset="0"/>
                        </a:rPr>
                        <a:t>Methods</a:t>
                      </a:r>
                      <a:endParaRPr lang="en-US" sz="140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1</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Innocuousness;  Chromium (VI) content</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 (ISO 17075)</a:t>
                      </a:r>
                      <a:endParaRPr lang="en-US" sz="140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2</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Innocuousness; pH of leather </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 (ISO 4045)</a:t>
                      </a:r>
                      <a:endParaRPr lang="en-US" sz="140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3</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Innocuousness; Azo colorants (Leather)</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 (ISO 17234)</a:t>
                      </a:r>
                      <a:endParaRPr lang="en-US" sz="140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4</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Analysis Of Dimethyl Formamide (DMFa)</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a:effectLst/>
                          <a:latin typeface="Calibri Light" panose="020F0302020204030204" pitchFamily="34" charset="0"/>
                        </a:rPr>
                        <a:t>BS EN ISO 21420 § 4.2</a:t>
                      </a:r>
                      <a:endParaRPr lang="en-US" sz="140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5</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Determination of Pentachlorophenol (PCP)</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4.2 (ISO 17070)</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537721">
                <a:tc>
                  <a:txBody>
                    <a:bodyPr/>
                    <a:lstStyle/>
                    <a:p>
                      <a:pPr marL="0" marR="0">
                        <a:spcBef>
                          <a:spcPts val="0"/>
                        </a:spcBef>
                        <a:spcAft>
                          <a:spcPts val="0"/>
                        </a:spcAft>
                        <a:tabLst>
                          <a:tab pos="387985" algn="l"/>
                        </a:tabLst>
                      </a:pPr>
                      <a:r>
                        <a:rPr lang="en-US" sz="1400">
                          <a:effectLst/>
                          <a:latin typeface="Calibri Light" panose="020F0302020204030204" pitchFamily="34" charset="0"/>
                        </a:rPr>
                        <a:t>6</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Presence of Polycyclic Aromatic Hydrocarbons (PAH)</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4.2 (ISO/TS 16190)</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7</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Hard inclusions</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13594 § 6.3</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8</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a:effectLst/>
                          <a:latin typeface="Calibri Light" panose="020F0302020204030204" pitchFamily="34" charset="0"/>
                        </a:rPr>
                        <a:t>Ergonomic requirements</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13594, Annex B</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9</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Sizing and length</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GB" sz="1400" dirty="0">
                          <a:effectLst/>
                          <a:latin typeface="Calibri Light" panose="020F0302020204030204" pitchFamily="34" charset="0"/>
                        </a:rPr>
                        <a:t>BS EN ISO 21420 § 5.1</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10</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Restraint</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13594 § 4.5</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11</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Tear strength</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388 § 4.6</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12</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Strength of seams</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13594, Annex B § 4.7</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r h="439953">
                <a:tc>
                  <a:txBody>
                    <a:bodyPr/>
                    <a:lstStyle/>
                    <a:p>
                      <a:pPr marL="0" marR="0">
                        <a:spcBef>
                          <a:spcPts val="0"/>
                        </a:spcBef>
                        <a:spcAft>
                          <a:spcPts val="0"/>
                        </a:spcAft>
                        <a:tabLst>
                          <a:tab pos="387985" algn="l"/>
                        </a:tabLst>
                      </a:pPr>
                      <a:r>
                        <a:rPr lang="en-US" sz="1400">
                          <a:effectLst/>
                          <a:latin typeface="Calibri Light" panose="020F0302020204030204" pitchFamily="34" charset="0"/>
                        </a:rPr>
                        <a:t>13</a:t>
                      </a:r>
                      <a:endParaRPr lang="en-US" sz="140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Cut resistance</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c>
                  <a:txBody>
                    <a:bodyPr/>
                    <a:lstStyle/>
                    <a:p>
                      <a:pPr marL="0" marR="0">
                        <a:spcBef>
                          <a:spcPts val="0"/>
                        </a:spcBef>
                        <a:spcAft>
                          <a:spcPts val="0"/>
                        </a:spcAft>
                        <a:tabLst>
                          <a:tab pos="387985" algn="l"/>
                        </a:tabLst>
                      </a:pPr>
                      <a:r>
                        <a:rPr lang="en-US" sz="1400" dirty="0">
                          <a:effectLst/>
                          <a:latin typeface="Calibri Light" panose="020F0302020204030204" pitchFamily="34" charset="0"/>
                        </a:rPr>
                        <a:t>EN 388 § 4.8</a:t>
                      </a:r>
                      <a:endParaRPr lang="en-US" sz="1400" dirty="0">
                        <a:effectLst/>
                        <a:latin typeface="Calibri Light" panose="020F0302020204030204" pitchFamily="34" charset="0"/>
                        <a:ea typeface="Times New Roman" panose="02020603050405020304" pitchFamily="18" charset="0"/>
                      </a:endParaRPr>
                    </a:p>
                  </a:txBody>
                  <a:tcPr marL="64182" marR="64182" marT="0" marB="0" anchor="ctr"/>
                </a:tc>
              </a:tr>
            </a:tbl>
          </a:graphicData>
        </a:graphic>
      </p:graphicFrame>
    </p:spTree>
    <p:extLst>
      <p:ext uri="{BB962C8B-B14F-4D97-AF65-F5344CB8AC3E}">
        <p14:creationId xmlns:p14="http://schemas.microsoft.com/office/powerpoint/2010/main" val="29300069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3191699" cy="723446"/>
          </a:xfrm>
        </p:spPr>
        <p:txBody>
          <a:bodyPr>
            <a:normAutofit/>
          </a:bodyPr>
          <a:lstStyle/>
          <a:p>
            <a:r>
              <a:rPr lang="en-US" sz="2800" b="1" dirty="0"/>
              <a:t>PROTECTIVE GLOVES FOR WELDERS  EN 12477 </a:t>
            </a:r>
            <a:endParaRPr lang="en-US" sz="28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4801" y="1088572"/>
            <a:ext cx="2143125" cy="2143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4801" y="3476553"/>
            <a:ext cx="2143125" cy="2143125"/>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1694620551"/>
              </p:ext>
            </p:extLst>
          </p:nvPr>
        </p:nvGraphicFramePr>
        <p:xfrm>
          <a:off x="1218656" y="894056"/>
          <a:ext cx="7940584" cy="5963945"/>
        </p:xfrm>
        <a:graphic>
          <a:graphicData uri="http://schemas.openxmlformats.org/drawingml/2006/table">
            <a:tbl>
              <a:tblPr firstRow="1" bandRow="1">
                <a:tableStyleId>{5C22544A-7EE6-4342-B048-85BDC9FD1C3A}</a:tableStyleId>
              </a:tblPr>
              <a:tblGrid>
                <a:gridCol w="777784"/>
                <a:gridCol w="3568755"/>
                <a:gridCol w="3594045"/>
              </a:tblGrid>
              <a:tr h="649301">
                <a:tc>
                  <a:txBody>
                    <a:bodyPr/>
                    <a:lstStyle/>
                    <a:p>
                      <a:pPr marL="0" marR="0" algn="ctr">
                        <a:spcBef>
                          <a:spcPts val="0"/>
                        </a:spcBef>
                        <a:spcAft>
                          <a:spcPts val="0"/>
                        </a:spcAft>
                      </a:pPr>
                      <a:r>
                        <a:rPr lang="en-US" sz="1400" dirty="0">
                          <a:effectLst/>
                          <a:latin typeface="Calibri Light" panose="020F0302020204030204" pitchFamily="34" charset="0"/>
                        </a:rPr>
                        <a:t>Sr. No. </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Calibri Light" panose="020F0302020204030204" pitchFamily="34" charset="0"/>
                        </a:rPr>
                        <a:t>Test Parameters </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dirty="0">
                          <a:effectLst/>
                          <a:latin typeface="Calibri Light" panose="020F0302020204030204" pitchFamily="34" charset="0"/>
                        </a:rPr>
                        <a:t>Methods</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422223">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1</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Abrasion resistance</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BS EN 388:2016 § 6.1</a:t>
                      </a:r>
                      <a:endParaRPr lang="en-US" sz="1400">
                        <a:effectLst/>
                        <a:latin typeface="Calibri Light" panose="020F0302020204030204" pitchFamily="34" charset="0"/>
                        <a:ea typeface="Times New Roman" panose="02020603050405020304" pitchFamily="18" charset="0"/>
                      </a:endParaRPr>
                    </a:p>
                  </a:txBody>
                  <a:tcPr marL="68580" marR="68580" marT="0" marB="0"/>
                </a:tc>
              </a:tr>
              <a:tr h="505133">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2</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Blade cut resistance</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388:2016 § 6.2</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489545">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3</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Tear resistance</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388:2016 § 6.4</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649301">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4</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Puncture resistance</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388:2016 § 6.5</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485922">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5</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Burning Behavior  </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12477 § 5.5</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649301">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6</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Contact Heat</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12477 § 5.6</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527125">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7</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Convective Heat </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12477 § 5.7</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440844">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8</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Size</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GB" sz="1400" dirty="0">
                          <a:effectLst/>
                          <a:latin typeface="Calibri Light" panose="020F0302020204030204" pitchFamily="34" charset="0"/>
                        </a:rPr>
                        <a:t>BS EN ISO 21420 § 5.1</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495949">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9</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Dexterity</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GB" sz="1400" dirty="0">
                          <a:effectLst/>
                          <a:latin typeface="Calibri Light" panose="020F0302020204030204" pitchFamily="34" charset="0"/>
                        </a:rPr>
                        <a:t>BS EN ISO 21420 § 5.2</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r h="649301">
                <a:tc>
                  <a:txBody>
                    <a:bodyPr/>
                    <a:lstStyle/>
                    <a:p>
                      <a:pPr marL="0" marR="0" algn="ctr">
                        <a:spcBef>
                          <a:spcPts val="0"/>
                        </a:spcBef>
                        <a:spcAft>
                          <a:spcPts val="0"/>
                        </a:spcAft>
                        <a:tabLst>
                          <a:tab pos="387985" algn="l"/>
                        </a:tabLst>
                      </a:pPr>
                      <a:r>
                        <a:rPr lang="en-US" sz="1400">
                          <a:effectLst/>
                          <a:latin typeface="Calibri Light" panose="020F0302020204030204" pitchFamily="34" charset="0"/>
                        </a:rPr>
                        <a:t>10</a:t>
                      </a:r>
                      <a:endParaRPr lang="en-US" sz="140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Small splashes of Molten Metal</a:t>
                      </a:r>
                      <a:endParaRPr lang="en-US" sz="1400" dirty="0">
                        <a:effectLst/>
                        <a:latin typeface="Calibri Light" panose="020F0302020204030204" pitchFamily="34" charset="0"/>
                        <a:ea typeface="Times New Roman" panose="02020603050405020304" pitchFamily="18" charset="0"/>
                      </a:endParaRPr>
                    </a:p>
                  </a:txBody>
                  <a:tcPr marL="68580" marR="68580" marT="0" marB="0"/>
                </a:tc>
                <a:tc>
                  <a:txBody>
                    <a:bodyPr/>
                    <a:lstStyle/>
                    <a:p>
                      <a:pPr marL="0" marR="0" algn="ctr">
                        <a:spcBef>
                          <a:spcPts val="0"/>
                        </a:spcBef>
                        <a:spcAft>
                          <a:spcPts val="0"/>
                        </a:spcAft>
                        <a:tabLst>
                          <a:tab pos="387985" algn="l"/>
                        </a:tabLst>
                      </a:pPr>
                      <a:r>
                        <a:rPr lang="en-US" sz="1400" dirty="0">
                          <a:effectLst/>
                          <a:latin typeface="Calibri Light" panose="020F0302020204030204" pitchFamily="34" charset="0"/>
                        </a:rPr>
                        <a:t>BS EN 12477 § 5.8</a:t>
                      </a:r>
                      <a:endParaRPr lang="en-US" sz="1400" dirty="0">
                        <a:effectLst/>
                        <a:latin typeface="Calibri Light" panose="020F0302020204030204" pitchFamily="34" charset="0"/>
                        <a:ea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701335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00" y="-7901"/>
            <a:ext cx="11327641" cy="955675"/>
          </a:xfrm>
        </p:spPr>
        <p:txBody>
          <a:bodyPr>
            <a:normAutofit/>
          </a:bodyPr>
          <a:lstStyle/>
          <a:p>
            <a:r>
              <a:rPr lang="en-US" sz="2800" b="1" dirty="0"/>
              <a:t>Protective clothing for use in welding EN 11611 Class 2A1</a:t>
            </a:r>
            <a:r>
              <a:rPr lang="en-US" sz="2800" dirty="0" smtClean="0"/>
              <a:t> </a:t>
            </a:r>
            <a:endParaRPr lang="en-US" sz="2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4037" y="1000979"/>
            <a:ext cx="2581275" cy="13532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3086" y="2460649"/>
            <a:ext cx="2543175" cy="18002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886" y="4577331"/>
            <a:ext cx="2619375" cy="1743075"/>
          </a:xfrm>
          <a:prstGeom prst="rect">
            <a:avLst/>
          </a:prstGeom>
        </p:spPr>
      </p:pic>
      <p:graphicFrame>
        <p:nvGraphicFramePr>
          <p:cNvPr id="8" name="Content Placeholder 7"/>
          <p:cNvGraphicFramePr>
            <a:graphicFrameLocks noGrp="1"/>
          </p:cNvGraphicFramePr>
          <p:nvPr>
            <p:ph idx="1"/>
            <p:extLst>
              <p:ext uri="{D42A27DB-BD31-4B8C-83A1-F6EECF244321}">
                <p14:modId xmlns:p14="http://schemas.microsoft.com/office/powerpoint/2010/main" val="3801432639"/>
              </p:ext>
            </p:extLst>
          </p:nvPr>
        </p:nvGraphicFramePr>
        <p:xfrm>
          <a:off x="1136417" y="469936"/>
          <a:ext cx="7624406" cy="6388064"/>
        </p:xfrm>
        <a:graphic>
          <a:graphicData uri="http://schemas.openxmlformats.org/drawingml/2006/table">
            <a:tbl>
              <a:tblPr firstRow="1" bandRow="1">
                <a:tableStyleId>{5C22544A-7EE6-4342-B048-85BDC9FD1C3A}</a:tableStyleId>
              </a:tblPr>
              <a:tblGrid>
                <a:gridCol w="616486"/>
                <a:gridCol w="3797428"/>
                <a:gridCol w="3210492"/>
              </a:tblGrid>
              <a:tr h="236410">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Sr. </a:t>
                      </a:r>
                      <a:r>
                        <a:rPr lang="en-US" sz="1200" dirty="0" smtClean="0">
                          <a:effectLst/>
                          <a:latin typeface="Calibri Light" panose="020F0302020204030204" pitchFamily="34" charset="0"/>
                        </a:rPr>
                        <a:t>No.</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Test Parameters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Methods</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dirty="0">
                          <a:effectLst/>
                          <a:latin typeface="Calibri Light" panose="020F0302020204030204" pitchFamily="34" charset="0"/>
                        </a:rPr>
                        <a:t>1</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Chromium VI Contents (For Leather)</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ISO 17075 </a:t>
                      </a:r>
                      <a:endParaRPr lang="en-US" sz="1200">
                        <a:effectLst/>
                        <a:latin typeface="Calibri Light" panose="020F0302020204030204" pitchFamily="34" charset="0"/>
                        <a:ea typeface="Times New Roman" panose="02020603050405020304" pitchFamily="18" charset="0"/>
                      </a:endParaRPr>
                    </a:p>
                  </a:txBody>
                  <a:tcPr marL="47181" marR="47181" marT="0" marB="0"/>
                </a:tc>
              </a:tr>
              <a:tr h="381378">
                <a:tc>
                  <a:txBody>
                    <a:bodyPr/>
                    <a:lstStyle/>
                    <a:p>
                      <a:pPr marL="0" marR="0">
                        <a:spcBef>
                          <a:spcPts val="0"/>
                        </a:spcBef>
                        <a:spcAft>
                          <a:spcPts val="0"/>
                        </a:spcAft>
                        <a:tabLst>
                          <a:tab pos="387985" algn="l"/>
                        </a:tabLst>
                      </a:pPr>
                      <a:r>
                        <a:rPr lang="en-US" sz="1200">
                          <a:effectLst/>
                          <a:latin typeface="Calibri Light" panose="020F0302020204030204" pitchFamily="34" charset="0"/>
                        </a:rPr>
                        <a:t>2</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nickel Release (Only Applicable on Metal Parts)</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1811</a:t>
                      </a:r>
                      <a:endParaRPr lang="en-US" sz="120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3</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pH Value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4045 (Leather)                                        ISO 3071 (Textile)</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4</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Banned Azo Amines</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14362-1 (Textile)                                     ISO 17234-1 (Leather)</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5</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Protective Clothing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6</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Size designation &amp; fit</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4.3</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7</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Additional protective Clothing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4.4</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8</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Pockets and flap closures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4.5</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9</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Closures &amp; Seams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4.6</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10</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Hardware</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4.7</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11</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Pre-treatment of material - Washing 5 Cycle (Only Washable material)</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5.2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12</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Tensile Strength (Per Material)</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6.2 (ISO 13934-1 (Textile)                            EN 11611 § 6.2 (ISO 3376 (Leather)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13</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Tear Strength (Per Material)</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6.3 (ISO 13937-2 (Textile)                              EN 11611 § 6.3 (ISO 3377-1 (Leather)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14</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Burst Strength - Only Knitted Fabric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6.4 (ISO 13983-1)</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15</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Seam Strength (Per Seam)</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6.5 (ISO 13935-2)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49491">
                <a:tc>
                  <a:txBody>
                    <a:bodyPr/>
                    <a:lstStyle/>
                    <a:p>
                      <a:pPr marL="0" marR="0">
                        <a:spcBef>
                          <a:spcPts val="0"/>
                        </a:spcBef>
                        <a:spcAft>
                          <a:spcPts val="0"/>
                        </a:spcAft>
                        <a:tabLst>
                          <a:tab pos="387985" algn="l"/>
                        </a:tabLst>
                      </a:pPr>
                      <a:r>
                        <a:rPr lang="en-US" sz="1200">
                          <a:effectLst/>
                          <a:latin typeface="Calibri Light" panose="020F0302020204030204" pitchFamily="34" charset="0"/>
                        </a:rPr>
                        <a:t>16</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Dimensional change of textile material (Woven &amp; Knit Fabric) (After 1 Wash)</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6.6 (ISO 5077)</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17</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Limited Flame spread</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6.7 (ISO 15025)</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18</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Impact of Spatter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11611 § 6.8</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19</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Radiant heat resistance</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6.9 (ISO 6942)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36410">
                <a:tc>
                  <a:txBody>
                    <a:bodyPr/>
                    <a:lstStyle/>
                    <a:p>
                      <a:pPr marL="0" marR="0">
                        <a:spcBef>
                          <a:spcPts val="0"/>
                        </a:spcBef>
                        <a:spcAft>
                          <a:spcPts val="0"/>
                        </a:spcAft>
                        <a:tabLst>
                          <a:tab pos="387985" algn="l"/>
                        </a:tabLst>
                      </a:pPr>
                      <a:r>
                        <a:rPr lang="en-US" sz="1200">
                          <a:effectLst/>
                          <a:latin typeface="Calibri Light" panose="020F0302020204030204" pitchFamily="34" charset="0"/>
                        </a:rPr>
                        <a:t>20</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Fat Content of Leather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11611 § 6.11 (ISO 4048)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bl>
          </a:graphicData>
        </a:graphic>
      </p:graphicFrame>
    </p:spTree>
    <p:extLst>
      <p:ext uri="{BB962C8B-B14F-4D97-AF65-F5344CB8AC3E}">
        <p14:creationId xmlns:p14="http://schemas.microsoft.com/office/powerpoint/2010/main" val="1099559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300" y="-7901"/>
            <a:ext cx="11327641" cy="955675"/>
          </a:xfrm>
        </p:spPr>
        <p:txBody>
          <a:bodyPr>
            <a:normAutofit/>
          </a:bodyPr>
          <a:lstStyle/>
          <a:p>
            <a:r>
              <a:rPr lang="en-US" sz="2400" b="1" dirty="0"/>
              <a:t>Protective clothing for use in welding and Allied process ISO 11612</a:t>
            </a:r>
            <a:endParaRPr lang="en-US" sz="2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15789295"/>
              </p:ext>
            </p:extLst>
          </p:nvPr>
        </p:nvGraphicFramePr>
        <p:xfrm>
          <a:off x="970954" y="502800"/>
          <a:ext cx="8085959" cy="6355199"/>
        </p:xfrm>
        <a:graphic>
          <a:graphicData uri="http://schemas.openxmlformats.org/drawingml/2006/table">
            <a:tbl>
              <a:tblPr firstRow="1" bandRow="1">
                <a:tableStyleId>{5C22544A-7EE6-4342-B048-85BDC9FD1C3A}</a:tableStyleId>
              </a:tblPr>
              <a:tblGrid>
                <a:gridCol w="606834"/>
                <a:gridCol w="4222377"/>
                <a:gridCol w="3256748"/>
              </a:tblGrid>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Sr. </a:t>
                      </a:r>
                      <a:r>
                        <a:rPr lang="en-US" sz="1200" dirty="0" smtClean="0">
                          <a:effectLst/>
                          <a:latin typeface="Calibri Light" panose="020F0302020204030204" pitchFamily="34" charset="0"/>
                        </a:rPr>
                        <a:t>No.</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Test Parameters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lgn="ctr">
                        <a:spcBef>
                          <a:spcPts val="0"/>
                        </a:spcBef>
                        <a:spcAft>
                          <a:spcPts val="0"/>
                        </a:spcAft>
                        <a:tabLst>
                          <a:tab pos="387985" algn="l"/>
                        </a:tabLst>
                      </a:pPr>
                      <a:r>
                        <a:rPr lang="en-US" sz="1200">
                          <a:effectLst/>
                          <a:latin typeface="Calibri Light" panose="020F0302020204030204" pitchFamily="34" charset="0"/>
                        </a:rPr>
                        <a:t>Methods</a:t>
                      </a:r>
                      <a:endParaRPr lang="en-US" sz="120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Chromium VI Contents (For Leather)</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ISO 17075 </a:t>
                      </a:r>
                      <a:endParaRPr lang="en-US" sz="1200">
                        <a:effectLst/>
                        <a:latin typeface="Calibri Light" panose="020F0302020204030204" pitchFamily="34" charset="0"/>
                        <a:ea typeface="Times New Roman" panose="02020603050405020304" pitchFamily="18" charset="0"/>
                      </a:endParaRPr>
                    </a:p>
                  </a:txBody>
                  <a:tcPr marL="47181" marR="47181" marT="0" marB="0"/>
                </a:tc>
              </a:tr>
              <a:tr h="388821">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2</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nickel Release (Only Applicable on Metal Parts)</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1811</a:t>
                      </a:r>
                      <a:endParaRPr lang="en-US" sz="1200">
                        <a:effectLst/>
                        <a:latin typeface="Calibri Light" panose="020F0302020204030204" pitchFamily="34" charset="0"/>
                        <a:ea typeface="Times New Roman" panose="02020603050405020304" pitchFamily="18" charset="0"/>
                      </a:endParaRPr>
                    </a:p>
                  </a:txBody>
                  <a:tcPr marL="47181" marR="47181" marT="0" marB="0"/>
                </a:tc>
              </a:tr>
              <a:tr h="438013">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3</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pH Value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4045 (Leather</a:t>
                      </a:r>
                      <a:r>
                        <a:rPr lang="en-US" sz="1200" dirty="0" smtClean="0">
                          <a:effectLst/>
                          <a:latin typeface="Calibri Light" panose="020F0302020204030204" pitchFamily="34" charset="0"/>
                        </a:rPr>
                        <a:t>)   </a:t>
                      </a:r>
                      <a:r>
                        <a:rPr lang="en-US" sz="1200" dirty="0">
                          <a:effectLst/>
                          <a:latin typeface="Calibri Light" panose="020F0302020204030204" pitchFamily="34" charset="0"/>
                        </a:rPr>
                        <a:t>ISO 3071 (Textile)</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38013">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4</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Banned Azo Amines</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14362-1 (Textile)   </a:t>
                      </a:r>
                      <a:r>
                        <a:rPr lang="en-US" sz="1200" dirty="0" smtClean="0">
                          <a:effectLst/>
                          <a:latin typeface="Calibri Light" panose="020F0302020204030204" pitchFamily="34" charset="0"/>
                        </a:rPr>
                        <a:t>  </a:t>
                      </a:r>
                      <a:r>
                        <a:rPr lang="en-US" sz="1200" dirty="0">
                          <a:effectLst/>
                          <a:latin typeface="Calibri Light" panose="020F0302020204030204" pitchFamily="34" charset="0"/>
                        </a:rPr>
                        <a:t>ISO 17234-1 (Leather)</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5</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Protective Clothing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6</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Additional protective garment</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7</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Pockets and closures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8</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Hardware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38013">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9</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 Additional design requirements for molten splash protective garments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11612</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438013">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10</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Pre-treatment by cleaning 5 cycle </a:t>
                      </a:r>
                    </a:p>
                    <a:p>
                      <a:pPr marL="0" marR="0">
                        <a:spcBef>
                          <a:spcPts val="0"/>
                        </a:spcBef>
                        <a:spcAft>
                          <a:spcPts val="0"/>
                        </a:spcAft>
                        <a:tabLst>
                          <a:tab pos="387985" algn="l"/>
                        </a:tabLst>
                      </a:pPr>
                      <a:r>
                        <a:rPr lang="en-US" sz="1200" dirty="0">
                          <a:effectLst/>
                          <a:latin typeface="Calibri Light" panose="020F0302020204030204" pitchFamily="34" charset="0"/>
                        </a:rPr>
                        <a:t>( Only for textile material)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6330,ISO 15797,ISO 3175-2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11</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Heat resistance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17943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12</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Limited flame spread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15025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13</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Dimensional change of textile materials</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5077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315880">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14</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Tensile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13934-1(Textile) ISO 3376 (Leather)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388821">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15</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Tear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13937-2(Textile) , ISO 3377-1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376339">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16</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Burst strength of knitted materials &amp; seam (Only knitted fabric)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13983-1 </a:t>
                      </a:r>
                    </a:p>
                    <a:p>
                      <a:pPr marL="0" marR="0">
                        <a:spcBef>
                          <a:spcPts val="0"/>
                        </a:spcBef>
                        <a:spcAft>
                          <a:spcPts val="0"/>
                        </a:spcAft>
                        <a:tabLst>
                          <a:tab pos="387985" algn="l"/>
                        </a:tabLst>
                      </a:pPr>
                      <a:r>
                        <a:rPr lang="en-US" sz="1200" dirty="0">
                          <a:effectLst/>
                          <a:latin typeface="Calibri Light" panose="020F0302020204030204" pitchFamily="34" charset="0"/>
                        </a:rPr>
                        <a:t>ISO 13983-1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17</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Seam strength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13935-2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18</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Fat content of leather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4048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19</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Convective heat 	</a:t>
                      </a:r>
                      <a:endParaRPr lang="en-US" sz="120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9151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r h="24102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20</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Radiant heat </a:t>
                      </a:r>
                      <a:endParaRPr lang="en-US" sz="1200" dirty="0">
                        <a:effectLst/>
                        <a:latin typeface="Calibri Light" panose="020F0302020204030204" pitchFamily="34" charset="0"/>
                        <a:ea typeface="Times New Roman" panose="02020603050405020304" pitchFamily="18" charset="0"/>
                      </a:endParaRPr>
                    </a:p>
                  </a:txBody>
                  <a:tcPr marL="47181" marR="47181"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ISO 6942 	</a:t>
                      </a:r>
                      <a:endParaRPr lang="en-US" sz="1200" dirty="0">
                        <a:effectLst/>
                        <a:latin typeface="Calibri Light" panose="020F0302020204030204" pitchFamily="34" charset="0"/>
                        <a:ea typeface="Times New Roman" panose="02020603050405020304" pitchFamily="18" charset="0"/>
                      </a:endParaRPr>
                    </a:p>
                  </a:txBody>
                  <a:tcPr marL="47181" marR="47181" marT="0" marB="0"/>
                </a:tc>
              </a:tr>
            </a:tbl>
          </a:graphicData>
        </a:graphic>
      </p:graphicFrame>
      <p:pic>
        <p:nvPicPr>
          <p:cNvPr id="573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086" y="715442"/>
            <a:ext cx="25431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3086" y="2509375"/>
            <a:ext cx="2543175" cy="174307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3086" y="4617633"/>
            <a:ext cx="2543175" cy="1600200"/>
          </a:xfrm>
          <a:prstGeom prst="rect">
            <a:avLst/>
          </a:prstGeom>
        </p:spPr>
      </p:pic>
    </p:spTree>
    <p:extLst>
      <p:ext uri="{BB962C8B-B14F-4D97-AF65-F5344CB8AC3E}">
        <p14:creationId xmlns:p14="http://schemas.microsoft.com/office/powerpoint/2010/main" val="2444242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68345"/>
            <a:ext cx="10789871" cy="1560716"/>
          </a:xfrm>
        </p:spPr>
        <p:txBody>
          <a:bodyPr>
            <a:normAutofit/>
          </a:bodyPr>
          <a:lstStyle/>
          <a:p>
            <a:r>
              <a:rPr lang="en-US" sz="3600" b="1" dirty="0" smtClean="0"/>
              <a:t>Protective Gloves Against Mechanical Risks EN 388</a:t>
            </a:r>
            <a:endParaRPr lang="en-US" sz="36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6642491"/>
              </p:ext>
            </p:extLst>
          </p:nvPr>
        </p:nvGraphicFramePr>
        <p:xfrm>
          <a:off x="927181" y="1646538"/>
          <a:ext cx="10453914" cy="1914525"/>
        </p:xfrm>
        <a:graphic>
          <a:graphicData uri="http://schemas.openxmlformats.org/drawingml/2006/table">
            <a:tbl>
              <a:tblPr firstRow="1" bandRow="1">
                <a:tableStyleId>{5C22544A-7EE6-4342-B048-85BDC9FD1C3A}</a:tableStyleId>
              </a:tblPr>
              <a:tblGrid>
                <a:gridCol w="1672845"/>
                <a:gridCol w="5950556"/>
                <a:gridCol w="2830513"/>
              </a:tblGrid>
              <a:tr h="364233">
                <a:tc>
                  <a:txBody>
                    <a:bodyPr/>
                    <a:lstStyle/>
                    <a:p>
                      <a:r>
                        <a:rPr lang="en-US" dirty="0" smtClean="0"/>
                        <a:t> Sr#</a:t>
                      </a:r>
                      <a:endParaRPr lang="en-US" dirty="0"/>
                    </a:p>
                  </a:txBody>
                  <a:tcPr/>
                </a:tc>
                <a:tc>
                  <a:txBody>
                    <a:bodyPr/>
                    <a:lstStyle/>
                    <a:p>
                      <a:pPr algn="ctr"/>
                      <a:r>
                        <a:rPr lang="en-US" dirty="0" smtClean="0"/>
                        <a:t>Test Parameters </a:t>
                      </a:r>
                      <a:endParaRPr lang="en-US" dirty="0"/>
                    </a:p>
                  </a:txBody>
                  <a:tcPr/>
                </a:tc>
                <a:tc>
                  <a:txBody>
                    <a:bodyPr/>
                    <a:lstStyle/>
                    <a:p>
                      <a:pPr algn="ctr"/>
                      <a:r>
                        <a:rPr lang="en-US" dirty="0" smtClean="0"/>
                        <a:t>Methods</a:t>
                      </a:r>
                      <a:endParaRPr lang="en-US" dirty="0"/>
                    </a:p>
                  </a:txBody>
                  <a:tcPr/>
                </a:tc>
              </a:tr>
              <a:tr h="443441">
                <a:tc>
                  <a:txBody>
                    <a:bodyPr/>
                    <a:lstStyle/>
                    <a:p>
                      <a:pPr algn="ctr" fontAlgn="b"/>
                      <a:r>
                        <a:rPr lang="en-US" sz="1100" b="0" i="0" u="none" strike="noStrike" dirty="0" smtClean="0">
                          <a:solidFill>
                            <a:srgbClr val="000000"/>
                          </a:solidFill>
                          <a:effectLst/>
                          <a:latin typeface="Calibri" panose="020F0502020204030204" pitchFamily="34" charset="0"/>
                        </a:rPr>
                        <a:t>  </a:t>
                      </a:r>
                      <a:r>
                        <a:rPr lang="en-US" sz="1800" kern="1200" dirty="0" smtClean="0">
                          <a:solidFill>
                            <a:schemeClr val="dk1"/>
                          </a:solidFill>
                          <a:latin typeface="+mn-lt"/>
                          <a:ea typeface="+mn-ea"/>
                          <a:cs typeface="+mn-cs"/>
                        </a:rPr>
                        <a:t>1</a:t>
                      </a:r>
                    </a:p>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Abrasion resistance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Calibri" panose="020F0502020204030204" pitchFamily="34" charset="0"/>
                          <a:ea typeface="+mn-ea"/>
                          <a:cs typeface="+mn-cs"/>
                        </a:rPr>
                        <a:t> EN 388</a:t>
                      </a:r>
                    </a:p>
                  </a:txBody>
                  <a:tcPr marL="9525" marR="9525" marT="9525" marB="0" anchor="b"/>
                </a:tc>
              </a:tr>
              <a:tr h="364233">
                <a:tc>
                  <a:txBody>
                    <a:bodyPr/>
                    <a:lstStyle/>
                    <a:p>
                      <a:pPr algn="ctr"/>
                      <a:r>
                        <a:rPr lang="en-US" dirty="0" smtClean="0"/>
                        <a:t>2</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 Blade </a:t>
                      </a:r>
                      <a:r>
                        <a:rPr lang="en-US" sz="1800" b="0" i="0" u="none" strike="noStrike" kern="1200" dirty="0">
                          <a:solidFill>
                            <a:srgbClr val="000000"/>
                          </a:solidFill>
                          <a:effectLst/>
                          <a:latin typeface="Calibri" panose="020F0502020204030204" pitchFamily="34" charset="0"/>
                          <a:ea typeface="+mn-ea"/>
                          <a:cs typeface="+mn-cs"/>
                        </a:rPr>
                        <a:t>cut resistance</a:t>
                      </a: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Calibri" panose="020F0502020204030204" pitchFamily="34" charset="0"/>
                          <a:ea typeface="+mn-ea"/>
                          <a:cs typeface="+mn-cs"/>
                        </a:rPr>
                        <a:t> EN 388</a:t>
                      </a:r>
                    </a:p>
                  </a:txBody>
                  <a:tcPr marL="9525" marR="9525" marT="9525" marB="0" anchor="b"/>
                </a:tc>
              </a:tr>
              <a:tr h="364233">
                <a:tc>
                  <a:txBody>
                    <a:bodyPr/>
                    <a:lstStyle/>
                    <a:p>
                      <a:pPr algn="ctr"/>
                      <a:r>
                        <a:rPr lang="en-US" dirty="0" smtClean="0"/>
                        <a:t>3</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 Tear </a:t>
                      </a:r>
                      <a:r>
                        <a:rPr lang="en-US" sz="1800" b="0" i="0" u="none" strike="noStrike" kern="1200" dirty="0">
                          <a:solidFill>
                            <a:srgbClr val="000000"/>
                          </a:solidFill>
                          <a:effectLst/>
                          <a:latin typeface="Calibri" panose="020F0502020204030204" pitchFamily="34" charset="0"/>
                          <a:ea typeface="+mn-ea"/>
                          <a:cs typeface="+mn-cs"/>
                        </a:rPr>
                        <a:t>resistance</a:t>
                      </a: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Calibri" panose="020F0502020204030204" pitchFamily="34" charset="0"/>
                          <a:ea typeface="+mn-ea"/>
                          <a:cs typeface="+mn-cs"/>
                        </a:rPr>
                        <a:t> EN 388</a:t>
                      </a:r>
                    </a:p>
                  </a:txBody>
                  <a:tcPr marL="9525" marR="9525" marT="9525" marB="0" anchor="b"/>
                </a:tc>
              </a:tr>
              <a:tr h="359244">
                <a:tc>
                  <a:txBody>
                    <a:bodyPr/>
                    <a:lstStyle/>
                    <a:p>
                      <a:pPr algn="ctr"/>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 Puncture </a:t>
                      </a:r>
                      <a:r>
                        <a:rPr lang="en-US" sz="1800" b="0" i="0" u="none" strike="noStrike" kern="1200" dirty="0">
                          <a:solidFill>
                            <a:srgbClr val="000000"/>
                          </a:solidFill>
                          <a:effectLst/>
                          <a:latin typeface="Calibri" panose="020F0502020204030204" pitchFamily="34" charset="0"/>
                          <a:ea typeface="+mn-ea"/>
                          <a:cs typeface="+mn-cs"/>
                        </a:rPr>
                        <a:t>resistance</a:t>
                      </a: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rgbClr val="000000"/>
                          </a:solidFill>
                          <a:effectLst/>
                          <a:latin typeface="Calibri" panose="020F0502020204030204" pitchFamily="34" charset="0"/>
                          <a:ea typeface="+mn-ea"/>
                          <a:cs typeface="+mn-cs"/>
                        </a:rPr>
                        <a:t> EN 388</a:t>
                      </a:r>
                    </a:p>
                  </a:txBody>
                  <a:tcPr marL="9525" marR="9525" marT="9525" marB="0" anchor="b"/>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044614848"/>
              </p:ext>
            </p:extLst>
          </p:nvPr>
        </p:nvGraphicFramePr>
        <p:xfrm>
          <a:off x="924581" y="3622562"/>
          <a:ext cx="10497457" cy="640080"/>
        </p:xfrm>
        <a:graphic>
          <a:graphicData uri="http://schemas.openxmlformats.org/drawingml/2006/table">
            <a:tbl>
              <a:tblPr firstRow="1" bandRow="1">
                <a:tableStyleId>{69CF1AB2-1976-4502-BF36-3FF5EA218861}</a:tableStyleId>
              </a:tblPr>
              <a:tblGrid>
                <a:gridCol w="1702506"/>
                <a:gridCol w="5995748"/>
                <a:gridCol w="2799203"/>
              </a:tblGrid>
              <a:tr h="3216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5</a:t>
                      </a:r>
                      <a:endParaRPr lang="en-US" sz="1800" b="0" i="0" u="none" strike="noStrike" kern="1200" dirty="0">
                        <a:solidFill>
                          <a:srgbClr val="000000"/>
                        </a:solidFill>
                        <a:effectLst/>
                        <a:latin typeface="Calibri" panose="020F0502020204030204" pitchFamily="34" charset="0"/>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TDM Blade Cut</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smtClean="0">
                          <a:solidFill>
                            <a:srgbClr val="000000"/>
                          </a:solidFill>
                          <a:effectLst/>
                          <a:latin typeface="Calibri" panose="020F0502020204030204" pitchFamily="34" charset="0"/>
                          <a:ea typeface="+mn-ea"/>
                          <a:cs typeface="+mn-cs"/>
                        </a:rPr>
                        <a:t>EN ISO 13997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rgbClr val="000000"/>
                        </a:solidFill>
                        <a:effectLst/>
                        <a:latin typeface="Calibri" panose="020F0502020204030204" pitchFamily="34" charset="0"/>
                        <a:ea typeface="+mn-ea"/>
                        <a:cs typeface="+mn-cs"/>
                      </a:endParaRPr>
                    </a:p>
                  </a:txBody>
                  <a:tcPr anchor="ctr"/>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4618274"/>
            <a:ext cx="2743199" cy="17430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096" y="4618272"/>
            <a:ext cx="2511187" cy="17430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114" y="4618273"/>
            <a:ext cx="2404494" cy="174307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99" y="4618272"/>
            <a:ext cx="2770497" cy="1743075"/>
          </a:xfrm>
          <a:prstGeom prst="rect">
            <a:avLst/>
          </a:prstGeom>
        </p:spPr>
      </p:pic>
    </p:spTree>
    <p:extLst>
      <p:ext uri="{BB962C8B-B14F-4D97-AF65-F5344CB8AC3E}">
        <p14:creationId xmlns:p14="http://schemas.microsoft.com/office/powerpoint/2010/main" val="1212549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152503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1161"/>
          </a:xfrm>
        </p:spPr>
        <p:txBody>
          <a:bodyPr>
            <a:normAutofit fontScale="90000"/>
          </a:bodyPr>
          <a:lstStyle/>
          <a:p>
            <a:r>
              <a:rPr lang="en-US" sz="3600" b="1" dirty="0"/>
              <a:t>Protective Gloves Against Thermal Risks EN 407</a:t>
            </a:r>
            <a:r>
              <a:rPr lang="en-US" sz="3600" dirty="0" smtClean="0"/>
              <a:t> </a:t>
            </a:r>
            <a:endParaRPr lang="en-US" sz="3600" dirty="0"/>
          </a:p>
        </p:txBody>
      </p:sp>
      <p:graphicFrame>
        <p:nvGraphicFramePr>
          <p:cNvPr id="4" name="Content Placeholder 3"/>
          <p:cNvGraphicFramePr>
            <a:graphicFrameLocks noGrp="1"/>
          </p:cNvGraphicFramePr>
          <p:nvPr>
            <p:ph idx="1"/>
            <p:extLst/>
          </p:nvPr>
        </p:nvGraphicFramePr>
        <p:xfrm>
          <a:off x="522513" y="1825625"/>
          <a:ext cx="11248572" cy="2906029"/>
        </p:xfrm>
        <a:graphic>
          <a:graphicData uri="http://schemas.openxmlformats.org/drawingml/2006/table">
            <a:tbl>
              <a:tblPr firstRow="1" bandRow="1">
                <a:tableStyleId>{5C22544A-7EE6-4342-B048-85BDC9FD1C3A}</a:tableStyleId>
              </a:tblPr>
              <a:tblGrid>
                <a:gridCol w="1782706"/>
                <a:gridCol w="5716342"/>
                <a:gridCol w="3749524"/>
              </a:tblGrid>
              <a:tr h="415147">
                <a:tc>
                  <a:txBody>
                    <a:bodyPr/>
                    <a:lstStyle/>
                    <a:p>
                      <a:pPr algn="ctr"/>
                      <a:r>
                        <a:rPr lang="en-US" dirty="0" smtClean="0"/>
                        <a:t>Sr.</a:t>
                      </a:r>
                      <a:endParaRPr lang="en-US" dirty="0"/>
                    </a:p>
                  </a:txBody>
                  <a:tcPr/>
                </a:tc>
                <a:tc>
                  <a:txBody>
                    <a:bodyPr/>
                    <a:lstStyle/>
                    <a:p>
                      <a:pPr algn="ctr"/>
                      <a:r>
                        <a:rPr lang="en-US" dirty="0" smtClean="0"/>
                        <a:t>Test Parameters </a:t>
                      </a:r>
                      <a:endParaRPr lang="en-US" dirty="0"/>
                    </a:p>
                  </a:txBody>
                  <a:tcPr/>
                </a:tc>
                <a:tc>
                  <a:txBody>
                    <a:bodyPr/>
                    <a:lstStyle/>
                    <a:p>
                      <a:pPr algn="ctr"/>
                      <a:r>
                        <a:rPr lang="en-US" dirty="0" smtClean="0"/>
                        <a:t>Methods</a:t>
                      </a:r>
                      <a:endParaRPr lang="en-US" dirty="0"/>
                    </a:p>
                  </a:txBody>
                  <a:tcPr/>
                </a:tc>
              </a:tr>
              <a:tr h="415147">
                <a:tc>
                  <a:txBody>
                    <a:bodyPr/>
                    <a:lstStyle/>
                    <a:p>
                      <a:pPr algn="ctr"/>
                      <a:r>
                        <a:rPr lang="en-US" dirty="0" smtClean="0"/>
                        <a:t>1</a:t>
                      </a:r>
                      <a:endParaRPr lang="en-US" dirty="0"/>
                    </a:p>
                  </a:txBody>
                  <a:tcPr/>
                </a:tc>
                <a:tc>
                  <a:txBody>
                    <a:bodyPr/>
                    <a:lstStyle/>
                    <a:p>
                      <a:pPr algn="l" fontAlgn="b"/>
                      <a:r>
                        <a:rPr lang="en-US" sz="1800" b="0" i="0" u="none" strike="noStrike" dirty="0">
                          <a:solidFill>
                            <a:srgbClr val="000000"/>
                          </a:solidFill>
                          <a:effectLst/>
                          <a:latin typeface="Calibri" panose="020F0502020204030204" pitchFamily="34" charset="0"/>
                        </a:rPr>
                        <a:t>Burning Behavior  </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EN 407 </a:t>
                      </a:r>
                    </a:p>
                  </a:txBody>
                  <a:tcPr marL="9525" marR="9525" marT="9525" marB="0" anchor="b"/>
                </a:tc>
              </a:tr>
              <a:tr h="415147">
                <a:tc>
                  <a:txBody>
                    <a:bodyPr/>
                    <a:lstStyle/>
                    <a:p>
                      <a:pPr algn="ctr"/>
                      <a:r>
                        <a:rPr lang="en-US" dirty="0" smtClean="0"/>
                        <a:t>2</a:t>
                      </a:r>
                      <a:endParaRPr lang="en-US" dirty="0"/>
                    </a:p>
                  </a:txBody>
                  <a:tcPr/>
                </a:tc>
                <a:tc>
                  <a:txBody>
                    <a:bodyPr/>
                    <a:lstStyle/>
                    <a:p>
                      <a:pPr algn="l" fontAlgn="b"/>
                      <a:r>
                        <a:rPr lang="en-US" sz="1800" b="0" i="0" u="none" strike="noStrike">
                          <a:solidFill>
                            <a:srgbClr val="000000"/>
                          </a:solidFill>
                          <a:effectLst/>
                          <a:latin typeface="Calibri" panose="020F0502020204030204" pitchFamily="34" charset="0"/>
                        </a:rPr>
                        <a:t>Contact Heat</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EN 407 </a:t>
                      </a:r>
                    </a:p>
                  </a:txBody>
                  <a:tcPr marL="9525" marR="9525" marT="9525" marB="0" anchor="b"/>
                </a:tc>
              </a:tr>
              <a:tr h="415147">
                <a:tc>
                  <a:txBody>
                    <a:bodyPr/>
                    <a:lstStyle/>
                    <a:p>
                      <a:pPr algn="ctr"/>
                      <a:r>
                        <a:rPr lang="en-US" dirty="0" smtClean="0"/>
                        <a:t>3</a:t>
                      </a:r>
                      <a:endParaRPr lang="en-US" dirty="0"/>
                    </a:p>
                  </a:txBody>
                  <a:tcPr/>
                </a:tc>
                <a:tc>
                  <a:txBody>
                    <a:bodyPr/>
                    <a:lstStyle/>
                    <a:p>
                      <a:pPr algn="l" fontAlgn="b"/>
                      <a:r>
                        <a:rPr lang="en-US" sz="1800" b="0" i="0" u="none" strike="noStrike">
                          <a:solidFill>
                            <a:srgbClr val="000000"/>
                          </a:solidFill>
                          <a:effectLst/>
                          <a:latin typeface="Calibri" panose="020F0502020204030204" pitchFamily="34" charset="0"/>
                        </a:rPr>
                        <a:t>Convective Heat </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EN 407 </a:t>
                      </a:r>
                    </a:p>
                  </a:txBody>
                  <a:tcPr marL="9525" marR="9525" marT="9525" marB="0" anchor="b"/>
                </a:tc>
              </a:tr>
              <a:tr h="415147">
                <a:tc>
                  <a:txBody>
                    <a:bodyPr/>
                    <a:lstStyle/>
                    <a:p>
                      <a:pPr algn="ctr"/>
                      <a:r>
                        <a:rPr lang="en-US" dirty="0" smtClean="0"/>
                        <a:t>4</a:t>
                      </a:r>
                      <a:endParaRPr lang="en-US" dirty="0"/>
                    </a:p>
                  </a:txBody>
                  <a:tcPr/>
                </a:tc>
                <a:tc>
                  <a:txBody>
                    <a:bodyPr/>
                    <a:lstStyle/>
                    <a:p>
                      <a:pPr algn="l" fontAlgn="b"/>
                      <a:r>
                        <a:rPr lang="en-US" sz="1800" b="0" i="0" u="none" strike="noStrike">
                          <a:solidFill>
                            <a:srgbClr val="000000"/>
                          </a:solidFill>
                          <a:effectLst/>
                          <a:latin typeface="Calibri" panose="020F0502020204030204" pitchFamily="34" charset="0"/>
                        </a:rPr>
                        <a:t>Radiant Heat</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EN 407 </a:t>
                      </a:r>
                    </a:p>
                  </a:txBody>
                  <a:tcPr marL="9525" marR="9525" marT="9525" marB="0" anchor="b"/>
                </a:tc>
              </a:tr>
              <a:tr h="415147">
                <a:tc>
                  <a:txBody>
                    <a:bodyPr/>
                    <a:lstStyle/>
                    <a:p>
                      <a:pPr algn="ctr"/>
                      <a:r>
                        <a:rPr lang="en-US" dirty="0" smtClean="0"/>
                        <a:t>5</a:t>
                      </a:r>
                      <a:endParaRPr lang="en-US" dirty="0"/>
                    </a:p>
                  </a:txBody>
                  <a:tcPr/>
                </a:tc>
                <a:tc>
                  <a:txBody>
                    <a:bodyPr/>
                    <a:lstStyle/>
                    <a:p>
                      <a:pPr algn="l" fontAlgn="b"/>
                      <a:r>
                        <a:rPr lang="en-US" sz="1800" b="0" i="0" u="none" strike="noStrike" dirty="0">
                          <a:solidFill>
                            <a:srgbClr val="000000"/>
                          </a:solidFill>
                          <a:effectLst/>
                          <a:latin typeface="Calibri" panose="020F0502020204030204" pitchFamily="34" charset="0"/>
                        </a:rPr>
                        <a:t>Small splashes of Molten Metal </a:t>
                      </a:r>
                    </a:p>
                  </a:txBody>
                  <a:tcPr marL="9525" marR="9525" marT="9525" marB="0" anchor="b"/>
                </a:tc>
                <a:tc>
                  <a:txBody>
                    <a:bodyPr/>
                    <a:lstStyle/>
                    <a:p>
                      <a:pPr algn="ctr" fontAlgn="b"/>
                      <a:r>
                        <a:rPr lang="en-US" sz="1800" b="0" i="0" u="none" strike="noStrike">
                          <a:solidFill>
                            <a:srgbClr val="000000"/>
                          </a:solidFill>
                          <a:effectLst/>
                          <a:latin typeface="Calibri" panose="020F0502020204030204" pitchFamily="34" charset="0"/>
                        </a:rPr>
                        <a:t>EN 407 </a:t>
                      </a:r>
                    </a:p>
                  </a:txBody>
                  <a:tcPr marL="9525" marR="9525" marT="9525" marB="0" anchor="b"/>
                </a:tc>
              </a:tr>
              <a:tr h="415147">
                <a:tc>
                  <a:txBody>
                    <a:bodyPr/>
                    <a:lstStyle/>
                    <a:p>
                      <a:pPr algn="ctr"/>
                      <a:r>
                        <a:rPr lang="en-US" dirty="0" smtClean="0"/>
                        <a:t>6</a:t>
                      </a:r>
                      <a:endParaRPr lang="en-US" dirty="0"/>
                    </a:p>
                  </a:txBody>
                  <a:tcPr/>
                </a:tc>
                <a:tc>
                  <a:txBody>
                    <a:bodyPr/>
                    <a:lstStyle/>
                    <a:p>
                      <a:pPr algn="l" fontAlgn="b"/>
                      <a:r>
                        <a:rPr lang="en-US" sz="1800" b="0" i="0" u="none" strike="noStrike" dirty="0">
                          <a:solidFill>
                            <a:srgbClr val="000000"/>
                          </a:solidFill>
                          <a:effectLst/>
                          <a:latin typeface="Calibri" panose="020F0502020204030204" pitchFamily="34" charset="0"/>
                        </a:rPr>
                        <a:t>Large splashes of Molten Metal</a:t>
                      </a:r>
                    </a:p>
                  </a:txBody>
                  <a:tcPr marL="9525" marR="9525" marT="9525" marB="0" anchor="b"/>
                </a:tc>
                <a:tc>
                  <a:txBody>
                    <a:bodyPr/>
                    <a:lstStyle/>
                    <a:p>
                      <a:pPr algn="ctr" fontAlgn="b"/>
                      <a:r>
                        <a:rPr lang="en-US" sz="1800" b="0" i="0" u="none" strike="noStrike" dirty="0">
                          <a:solidFill>
                            <a:srgbClr val="000000"/>
                          </a:solidFill>
                          <a:effectLst/>
                          <a:latin typeface="Calibri" panose="020F0502020204030204" pitchFamily="34" charset="0"/>
                        </a:rPr>
                        <a:t>EN 407 </a:t>
                      </a:r>
                    </a:p>
                  </a:txBody>
                  <a:tcPr marL="9525" marR="9525" marT="9525" marB="0" anchor="b"/>
                </a:tc>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962666"/>
            <a:ext cx="2505501" cy="160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967" y="4962666"/>
            <a:ext cx="2369735" cy="167185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675" y="4962667"/>
            <a:ext cx="2143125" cy="1671851"/>
          </a:xfrm>
          <a:prstGeom prst="rect">
            <a:avLst/>
          </a:prstGeom>
        </p:spPr>
      </p:pic>
    </p:spTree>
    <p:extLst>
      <p:ext uri="{BB962C8B-B14F-4D97-AF65-F5344CB8AC3E}">
        <p14:creationId xmlns:p14="http://schemas.microsoft.com/office/powerpoint/2010/main" val="679353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41161"/>
          </a:xfrm>
        </p:spPr>
        <p:txBody>
          <a:bodyPr>
            <a:normAutofit/>
          </a:bodyPr>
          <a:lstStyle/>
          <a:p>
            <a:r>
              <a:rPr lang="en-US" sz="3200" b="1" dirty="0"/>
              <a:t>Protective Glove for Firefighter EN 659</a:t>
            </a:r>
            <a:endParaRPr lang="en-US" sz="32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0675" y="1036126"/>
            <a:ext cx="2143125" cy="1671851"/>
          </a:xfrm>
          <a:prstGeom prst="rect">
            <a:avLst/>
          </a:prstGeom>
        </p:spPr>
      </p:pic>
      <p:graphicFrame>
        <p:nvGraphicFramePr>
          <p:cNvPr id="8" name="Content Placeholder 7"/>
          <p:cNvGraphicFramePr>
            <a:graphicFrameLocks noGrp="1"/>
          </p:cNvGraphicFramePr>
          <p:nvPr>
            <p:ph idx="1"/>
            <p:extLst>
              <p:ext uri="{D42A27DB-BD31-4B8C-83A1-F6EECF244321}">
                <p14:modId xmlns:p14="http://schemas.microsoft.com/office/powerpoint/2010/main" val="1976013867"/>
              </p:ext>
            </p:extLst>
          </p:nvPr>
        </p:nvGraphicFramePr>
        <p:xfrm>
          <a:off x="452847" y="992775"/>
          <a:ext cx="8476001" cy="5865224"/>
        </p:xfrm>
        <a:graphic>
          <a:graphicData uri="http://schemas.openxmlformats.org/drawingml/2006/table">
            <a:tbl>
              <a:tblPr firstRow="1" bandRow="1">
                <a:tableStyleId>{5C22544A-7EE6-4342-B048-85BDC9FD1C3A}</a:tableStyleId>
              </a:tblPr>
              <a:tblGrid>
                <a:gridCol w="784815"/>
                <a:gridCol w="4077387"/>
                <a:gridCol w="3613799"/>
              </a:tblGrid>
              <a:tr h="250088">
                <a:tc>
                  <a:txBody>
                    <a:bodyPr/>
                    <a:lstStyle/>
                    <a:p>
                      <a:pPr marL="0" marR="0">
                        <a:spcBef>
                          <a:spcPts val="0"/>
                        </a:spcBef>
                        <a:spcAft>
                          <a:spcPts val="0"/>
                        </a:spcAft>
                        <a:tabLst>
                          <a:tab pos="387985" algn="l"/>
                        </a:tabLst>
                      </a:pPr>
                      <a:r>
                        <a:rPr lang="en-US" sz="1200" dirty="0">
                          <a:effectLst/>
                          <a:latin typeface="Calibri Light" panose="020F0302020204030204" pitchFamily="34" charset="0"/>
                        </a:rPr>
                        <a:t>Sr. </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Test Parameters </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Methods</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Gloves Design &amp; Constructions</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659 § 4.1</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a:effectLst/>
                          <a:latin typeface="Calibri Light" panose="020F0302020204030204" pitchFamily="34" charset="0"/>
                        </a:rPr>
                        <a:t>2</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Chromium VI </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a:effectLst/>
                          <a:latin typeface="Calibri Light" panose="020F0302020204030204" pitchFamily="34" charset="0"/>
                        </a:rPr>
                        <a:t>EN 659 § 3.1 (ISO 17075-2)</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3</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pH Value </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a:effectLst/>
                          <a:latin typeface="Calibri Light" panose="020F0302020204030204" pitchFamily="34" charset="0"/>
                        </a:rPr>
                        <a:t>EN 659 § 3.1 (ISO 4045)</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4</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Banned Azo amines</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a:effectLst/>
                          <a:latin typeface="Calibri Light" panose="020F0302020204030204" pitchFamily="34" charset="0"/>
                        </a:rPr>
                        <a:t>EN 659 § 3.1 (ISO 17234-1)</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5</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Analysis Of Dimethyl Formamide (DMFa)</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659 § 3.1 (EN ISO 21420)</a:t>
                      </a:r>
                      <a:endParaRPr lang="en-US" sz="1200">
                        <a:effectLst/>
                        <a:latin typeface="Calibri Light" panose="020F0302020204030204" pitchFamily="34" charset="0"/>
                        <a:ea typeface="Times New Roman" panose="02020603050405020304" pitchFamily="18" charset="0"/>
                      </a:endParaRPr>
                    </a:p>
                  </a:txBody>
                  <a:tcPr marL="49440" marR="49440" marT="0" marB="0"/>
                </a:tc>
              </a:tr>
              <a:tr h="43173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6</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Determination of Polycyclic Aromatic Hydrocarbons (PAH)</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659 § 3.1 (EN ISO 21420) </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7</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Sizing (per size)</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EN 659 § 3.2 (EN ISO 21420) </a:t>
                      </a:r>
                      <a:endParaRPr lang="en-US" sz="120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8</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Abrasion resistance</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3.3 (EN 388)</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a:effectLst/>
                          <a:latin typeface="Calibri Light" panose="020F0302020204030204" pitchFamily="34" charset="0"/>
                        </a:rPr>
                        <a:t>9</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Blade cut resistance</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3.4 (EN 388)</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10</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Tear resistance</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3.5 (EN 388)</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11</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Puncture resistance</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3.6 (EN 388)</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12</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Burning Behavior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3.7 (EN 407) </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13</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Convective Heat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3.8 (EN ISO 9151)</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14</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Radiant Heat Resistance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3.9 (EN ISO 6942)</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15</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Heat Resistance of Lining Material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659 § 3.11 (ISO 17493)</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16</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Heat Shrinkage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659 § 3.12 (ISO 17493)</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17</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Dexterity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fi-FI" sz="1200" dirty="0">
                          <a:effectLst/>
                          <a:latin typeface="Calibri Light" panose="020F0302020204030204" pitchFamily="34" charset="0"/>
                        </a:rPr>
                        <a:t>EN 659 § 3.13 (ISO 21420)</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18</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Seam Breaking Strength</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3.14 (EN ISO 13935-2)</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19</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Time for Removal of Gloves </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3.15 </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431732">
                <a:tc>
                  <a:txBody>
                    <a:bodyPr/>
                    <a:lstStyle/>
                    <a:p>
                      <a:pPr marL="0" marR="0" algn="ctr">
                        <a:spcBef>
                          <a:spcPts val="0"/>
                        </a:spcBef>
                        <a:spcAft>
                          <a:spcPts val="0"/>
                        </a:spcAft>
                        <a:tabLst>
                          <a:tab pos="387985" algn="l"/>
                        </a:tabLst>
                      </a:pPr>
                      <a:r>
                        <a:rPr lang="en-US" sz="1200" dirty="0">
                          <a:effectLst/>
                          <a:latin typeface="Calibri Light" panose="020F0302020204030204" pitchFamily="34" charset="0"/>
                        </a:rPr>
                        <a:t>20</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Resistance of gloves material to water penetration (Optional)</a:t>
                      </a:r>
                      <a:endParaRPr lang="en-US" sz="1200" dirty="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3.16 (EN ISO 20811)</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r h="250088">
                <a:tc>
                  <a:txBody>
                    <a:bodyPr/>
                    <a:lstStyle/>
                    <a:p>
                      <a:pPr marL="0" marR="0">
                        <a:spcBef>
                          <a:spcPts val="0"/>
                        </a:spcBef>
                        <a:spcAft>
                          <a:spcPts val="0"/>
                        </a:spcAft>
                        <a:tabLst>
                          <a:tab pos="387985" algn="l"/>
                        </a:tabLst>
                      </a:pPr>
                      <a:r>
                        <a:rPr lang="en-US" sz="1200">
                          <a:effectLst/>
                          <a:latin typeface="Calibri Light" panose="020F0302020204030204" pitchFamily="34" charset="0"/>
                        </a:rPr>
                        <a:t>21</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a:effectLst/>
                          <a:latin typeface="Calibri Light" panose="020F0302020204030204" pitchFamily="34" charset="0"/>
                        </a:rPr>
                        <a:t>Resistant to Liquid chemical penetration </a:t>
                      </a:r>
                      <a:endParaRPr lang="en-US" sz="1200">
                        <a:effectLst/>
                        <a:latin typeface="Calibri Light" panose="020F0302020204030204" pitchFamily="34" charset="0"/>
                        <a:ea typeface="Times New Roman" panose="02020603050405020304" pitchFamily="18" charset="0"/>
                      </a:endParaRPr>
                    </a:p>
                  </a:txBody>
                  <a:tcPr marL="49440" marR="49440" marT="0" marB="0"/>
                </a:tc>
                <a:tc>
                  <a:txBody>
                    <a:bodyPr/>
                    <a:lstStyle/>
                    <a:p>
                      <a:pPr marL="0" marR="0">
                        <a:spcBef>
                          <a:spcPts val="0"/>
                        </a:spcBef>
                        <a:spcAft>
                          <a:spcPts val="0"/>
                        </a:spcAft>
                        <a:tabLst>
                          <a:tab pos="387985" algn="l"/>
                        </a:tabLst>
                      </a:pPr>
                      <a:r>
                        <a:rPr lang="en-US" sz="1200" dirty="0">
                          <a:effectLst/>
                          <a:latin typeface="Calibri Light" panose="020F0302020204030204" pitchFamily="34" charset="0"/>
                        </a:rPr>
                        <a:t>EN 659 § 3.18 (EN ISO 6530)</a:t>
                      </a:r>
                      <a:endParaRPr lang="en-US" sz="1200" dirty="0">
                        <a:effectLst/>
                        <a:latin typeface="Calibri Light" panose="020F0302020204030204" pitchFamily="34" charset="0"/>
                        <a:ea typeface="Times New Roman" panose="02020603050405020304" pitchFamily="18" charset="0"/>
                      </a:endParaRPr>
                    </a:p>
                  </a:txBody>
                  <a:tcPr marL="49440" marR="49440" marT="0" marB="0"/>
                </a:tc>
              </a:tr>
            </a:tbl>
          </a:graphicData>
        </a:graphic>
      </p:graphicFrame>
    </p:spTree>
    <p:extLst>
      <p:ext uri="{BB962C8B-B14F-4D97-AF65-F5344CB8AC3E}">
        <p14:creationId xmlns:p14="http://schemas.microsoft.com/office/powerpoint/2010/main" val="18970025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53" y="158937"/>
            <a:ext cx="10515600" cy="941161"/>
          </a:xfrm>
        </p:spPr>
        <p:txBody>
          <a:bodyPr>
            <a:normAutofit fontScale="90000"/>
          </a:bodyPr>
          <a:lstStyle/>
          <a:p>
            <a:r>
              <a:rPr lang="en-US" sz="2700" b="1" dirty="0">
                <a:latin typeface="Calibri Light" panose="020F0302020204030204" pitchFamily="34" charset="0"/>
              </a:rPr>
              <a:t>ISO 20345:2007: personal protective equipment – safety footwear</a:t>
            </a:r>
            <a:r>
              <a:rPr lang="en-US" sz="3200" dirty="0"/>
              <a:t/>
            </a:r>
            <a:br>
              <a:rPr lang="en-US" sz="3200" dirty="0"/>
            </a:br>
            <a:r>
              <a:rPr lang="en-GB" sz="3200" dirty="0"/>
              <a:t> </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1566885"/>
              </p:ext>
            </p:extLst>
          </p:nvPr>
        </p:nvGraphicFramePr>
        <p:xfrm>
          <a:off x="1123054" y="779928"/>
          <a:ext cx="7599606" cy="6078071"/>
        </p:xfrm>
        <a:graphic>
          <a:graphicData uri="http://schemas.openxmlformats.org/drawingml/2006/table">
            <a:tbl>
              <a:tblPr firstRow="1" firstCol="1" bandRow="1">
                <a:tableStyleId>{5C22544A-7EE6-4342-B048-85BDC9FD1C3A}</a:tableStyleId>
              </a:tblPr>
              <a:tblGrid>
                <a:gridCol w="668661"/>
                <a:gridCol w="4116216"/>
                <a:gridCol w="2814729"/>
              </a:tblGrid>
              <a:tr h="413558">
                <a:tc>
                  <a:txBody>
                    <a:bodyPr/>
                    <a:lstStyle/>
                    <a:p>
                      <a:pPr marL="0" marR="0" algn="ctr">
                        <a:spcBef>
                          <a:spcPts val="0"/>
                        </a:spcBef>
                        <a:spcAft>
                          <a:spcPts val="0"/>
                        </a:spcAft>
                      </a:pPr>
                      <a:r>
                        <a:rPr lang="en-GB" sz="1200" dirty="0">
                          <a:effectLst/>
                          <a:latin typeface="Calibri Light" panose="020F0302020204030204" pitchFamily="34" charset="0"/>
                        </a:rPr>
                        <a:t>Sr. No</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lgn="ctr">
                        <a:spcBef>
                          <a:spcPts val="0"/>
                        </a:spcBef>
                        <a:spcAft>
                          <a:spcPts val="0"/>
                        </a:spcAft>
                      </a:pPr>
                      <a:r>
                        <a:rPr lang="en-GB" sz="1200" dirty="0">
                          <a:effectLst/>
                          <a:latin typeface="Calibri Light" panose="020F0302020204030204" pitchFamily="34" charset="0"/>
                        </a:rPr>
                        <a:t>Test description</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lgn="ctr">
                        <a:spcBef>
                          <a:spcPts val="0"/>
                        </a:spcBef>
                        <a:spcAft>
                          <a:spcPts val="0"/>
                        </a:spcAft>
                      </a:pPr>
                      <a:r>
                        <a:rPr lang="en-GB" sz="1200" dirty="0">
                          <a:effectLst/>
                          <a:latin typeface="Calibri Light" panose="020F0302020204030204" pitchFamily="34" charset="0"/>
                        </a:rPr>
                        <a:t>Method</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754463">
                <a:tc>
                  <a:txBody>
                    <a:bodyPr/>
                    <a:lstStyle/>
                    <a:p>
                      <a:pPr marL="0" marR="0" algn="ctr">
                        <a:spcBef>
                          <a:spcPts val="0"/>
                        </a:spcBef>
                        <a:spcAft>
                          <a:spcPts val="0"/>
                        </a:spcAft>
                      </a:pPr>
                      <a:r>
                        <a:rPr lang="en-GB" sz="1200" dirty="0">
                          <a:effectLst/>
                          <a:latin typeface="Calibri Light" panose="020F0302020204030204" pitchFamily="34" charset="0"/>
                        </a:rPr>
                        <a:t>1</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Heat resistance of footwear</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SATRA TM 49, SATRA TM 455,</a:t>
                      </a:r>
                      <a:r>
                        <a:rPr lang="en-US" sz="1200">
                          <a:effectLst/>
                          <a:latin typeface="Calibri Light" panose="020F0302020204030204" pitchFamily="34" charset="0"/>
                        </a:rPr>
                        <a:t> EN ISO 20344: 2004 (E), EN ISO 20345:2004 (E)EN ISO 20346: 2004 (E), EN ISO 20347: 2004 (E)</a:t>
                      </a:r>
                      <a:endParaRPr lang="en-US" sz="1200">
                        <a:effectLst/>
                        <a:latin typeface="Calibri Light" panose="020F0302020204030204" pitchFamily="34" charset="0"/>
                        <a:ea typeface="Times New Roman" panose="02020603050405020304" pitchFamily="18" charset="0"/>
                      </a:endParaRPr>
                    </a:p>
                  </a:txBody>
                  <a:tcPr marL="53783" marR="53783" marT="0" marB="0" anchor="ctr"/>
                </a:tc>
              </a:tr>
              <a:tr h="394533">
                <a:tc>
                  <a:txBody>
                    <a:bodyPr/>
                    <a:lstStyle/>
                    <a:p>
                      <a:pPr marL="0" marR="0" algn="ctr">
                        <a:spcBef>
                          <a:spcPts val="0"/>
                        </a:spcBef>
                        <a:spcAft>
                          <a:spcPts val="0"/>
                        </a:spcAft>
                      </a:pPr>
                      <a:r>
                        <a:rPr lang="en-GB" sz="1200" dirty="0">
                          <a:effectLst/>
                          <a:latin typeface="Calibri Light" panose="020F0302020204030204" pitchFamily="34" charset="0"/>
                        </a:rPr>
                        <a:t>2</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Footwear seam strength </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SATRA 180,</a:t>
                      </a:r>
                      <a:r>
                        <a:rPr lang="en-US" sz="1200">
                          <a:effectLst/>
                          <a:latin typeface="Calibri Light" panose="020F0302020204030204" pitchFamily="34" charset="0"/>
                        </a:rPr>
                        <a:t> BS 5131: 5.13</a:t>
                      </a:r>
                      <a:endParaRPr lang="en-US" sz="120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3</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Abrasion resistance of outsole(for rubbers)</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ISO 4649,SATRA TM 174,EN 12770</a:t>
                      </a:r>
                      <a:endParaRPr lang="en-US" sz="1200">
                        <a:effectLst/>
                        <a:latin typeface="Calibri Light" panose="020F0302020204030204" pitchFamily="34" charset="0"/>
                        <a:ea typeface="Times New Roman" panose="02020603050405020304" pitchFamily="18" charset="0"/>
                      </a:endParaRPr>
                    </a:p>
                  </a:txBody>
                  <a:tcPr marL="53783" marR="53783" marT="0" marB="0" anchor="ctr"/>
                </a:tc>
              </a:tr>
              <a:tr h="463032">
                <a:tc>
                  <a:txBody>
                    <a:bodyPr/>
                    <a:lstStyle/>
                    <a:p>
                      <a:pPr marL="0" marR="0" algn="ctr">
                        <a:spcBef>
                          <a:spcPts val="0"/>
                        </a:spcBef>
                        <a:spcAft>
                          <a:spcPts val="0"/>
                        </a:spcAft>
                      </a:pPr>
                      <a:r>
                        <a:rPr lang="en-GB" sz="1200" dirty="0">
                          <a:effectLst/>
                          <a:latin typeface="Calibri Light" panose="020F0302020204030204" pitchFamily="34" charset="0"/>
                        </a:rPr>
                        <a:t>4</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Sole abrasion test</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DIN 53516,ISO/DIS 4649,BS903 PART 9</a:t>
                      </a:r>
                      <a:endParaRPr lang="en-US" sz="1200">
                        <a:effectLst/>
                        <a:latin typeface="Calibri Light" panose="020F0302020204030204" pitchFamily="34" charset="0"/>
                        <a:ea typeface="Times New Roman" panose="02020603050405020304" pitchFamily="18" charset="0"/>
                      </a:endParaRPr>
                    </a:p>
                  </a:txBody>
                  <a:tcPr marL="53783" marR="53783" marT="0" marB="0" anchor="ctr"/>
                </a:tc>
              </a:tr>
              <a:tr h="463032">
                <a:tc>
                  <a:txBody>
                    <a:bodyPr/>
                    <a:lstStyle/>
                    <a:p>
                      <a:pPr marL="0" marR="0" algn="ctr">
                        <a:spcBef>
                          <a:spcPts val="0"/>
                        </a:spcBef>
                        <a:spcAft>
                          <a:spcPts val="0"/>
                        </a:spcAft>
                      </a:pPr>
                      <a:r>
                        <a:rPr lang="en-GB" sz="1200" dirty="0">
                          <a:effectLst/>
                          <a:latin typeface="Calibri Light" panose="020F0302020204030204" pitchFamily="34" charset="0"/>
                        </a:rPr>
                        <a:t>5</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Whole sole flexing Test</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ISO 17707.EN SO 20344,SATRA TM 161,DIN 53543</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6</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Finish shoe Flexing test</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SATRA 92</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7</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Toe Impact test for safety shoe</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EN ISO 20344:2011</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694547">
                <a:tc>
                  <a:txBody>
                    <a:bodyPr/>
                    <a:lstStyle/>
                    <a:p>
                      <a:pPr marL="0" marR="0" algn="ctr">
                        <a:spcBef>
                          <a:spcPts val="0"/>
                        </a:spcBef>
                        <a:spcAft>
                          <a:spcPts val="0"/>
                        </a:spcAft>
                      </a:pPr>
                      <a:r>
                        <a:rPr lang="en-GB" sz="1200" dirty="0">
                          <a:effectLst/>
                          <a:latin typeface="Calibri Light" panose="020F0302020204030204" pitchFamily="34" charset="0"/>
                        </a:rPr>
                        <a:t>8</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Creasing/Flexing test for shoe upper</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ISO 22288</a:t>
                      </a:r>
                      <a:endParaRPr lang="en-US" sz="1200" dirty="0">
                        <a:effectLst/>
                        <a:latin typeface="Calibri Light" panose="020F0302020204030204" pitchFamily="34" charset="0"/>
                      </a:endParaRPr>
                    </a:p>
                    <a:p>
                      <a:pPr marL="0" marR="0">
                        <a:spcBef>
                          <a:spcPts val="0"/>
                        </a:spcBef>
                        <a:spcAft>
                          <a:spcPts val="0"/>
                        </a:spcAft>
                      </a:pPr>
                      <a:r>
                        <a:rPr lang="en-US" sz="1200" dirty="0">
                          <a:effectLst/>
                          <a:latin typeface="Calibri Light" panose="020F0302020204030204" pitchFamily="34" charset="0"/>
                        </a:rPr>
                        <a:t>EN ISO 7854</a:t>
                      </a:r>
                    </a:p>
                    <a:p>
                      <a:pPr marL="0" marR="0">
                        <a:spcBef>
                          <a:spcPts val="0"/>
                        </a:spcBef>
                        <a:spcAft>
                          <a:spcPts val="0"/>
                        </a:spcAft>
                      </a:pPr>
                      <a:r>
                        <a:rPr lang="en-US" sz="1200" dirty="0">
                          <a:effectLst/>
                          <a:latin typeface="Calibri Light" panose="020F0302020204030204" pitchFamily="34" charset="0"/>
                        </a:rPr>
                        <a:t>ISO 2023,ISO 4643,SATRA TM 25</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9</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Finish shoe flexing/bending angle test</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 </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10</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Peeling test/sole adhesion</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ISO 17708</a:t>
                      </a:r>
                      <a:r>
                        <a:rPr lang="en-US" sz="1200" dirty="0">
                          <a:effectLst/>
                          <a:latin typeface="Calibri Light" panose="020F0302020204030204" pitchFamily="34" charset="0"/>
                        </a:rPr>
                        <a:t>,SATRA 404,BS 5131</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lgn="ctr">
                        <a:spcBef>
                          <a:spcPts val="0"/>
                        </a:spcBef>
                        <a:spcAft>
                          <a:spcPts val="0"/>
                        </a:spcAft>
                      </a:pPr>
                      <a:r>
                        <a:rPr lang="en-GB" sz="1200" dirty="0">
                          <a:effectLst/>
                          <a:latin typeface="Calibri Light" panose="020F0302020204030204" pitchFamily="34" charset="0"/>
                        </a:rPr>
                        <a:t>11</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a:effectLst/>
                          <a:latin typeface="Calibri Light" panose="020F0302020204030204" pitchFamily="34" charset="0"/>
                        </a:rPr>
                        <a:t>Electrostatic properties</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EN 420,</a:t>
                      </a:r>
                      <a:r>
                        <a:rPr lang="en-US" sz="1200" dirty="0">
                          <a:effectLst/>
                          <a:latin typeface="Calibri Light" panose="020F0302020204030204" pitchFamily="34" charset="0"/>
                        </a:rPr>
                        <a:t> EN 1149-1, 2 -3</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413558">
                <a:tc>
                  <a:txBody>
                    <a:bodyPr/>
                    <a:lstStyle/>
                    <a:p>
                      <a:pPr marL="0" marR="0">
                        <a:spcBef>
                          <a:spcPts val="0"/>
                        </a:spcBef>
                        <a:spcAft>
                          <a:spcPts val="0"/>
                        </a:spcAft>
                      </a:pPr>
                      <a:r>
                        <a:rPr lang="en-GB" sz="1200">
                          <a:effectLst/>
                          <a:latin typeface="Calibri Light" panose="020F0302020204030204" pitchFamily="34" charset="0"/>
                        </a:rPr>
                        <a:t>12</a:t>
                      </a:r>
                      <a:endParaRPr lang="en-US" sz="120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Trim and bow attachment test</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spcBef>
                          <a:spcPts val="0"/>
                        </a:spcBef>
                        <a:spcAft>
                          <a:spcPts val="0"/>
                        </a:spcAft>
                      </a:pPr>
                      <a:r>
                        <a:rPr lang="en-GB" sz="1200" dirty="0">
                          <a:effectLst/>
                          <a:latin typeface="Calibri Light" panose="020F0302020204030204" pitchFamily="34" charset="0"/>
                        </a:rPr>
                        <a:t>SATRA TM 149</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bl>
          </a:graphicData>
        </a:graphic>
      </p:graphicFrame>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2247" y="801221"/>
            <a:ext cx="2835275" cy="1888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2247" y="2836208"/>
            <a:ext cx="2835275" cy="139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72282" y="4575362"/>
            <a:ext cx="276524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968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53" y="158937"/>
            <a:ext cx="10515600" cy="941161"/>
          </a:xfrm>
        </p:spPr>
        <p:txBody>
          <a:bodyPr>
            <a:normAutofit fontScale="90000"/>
          </a:bodyPr>
          <a:lstStyle/>
          <a:p>
            <a:r>
              <a:rPr lang="en-US" sz="3100" b="1" dirty="0" smtClean="0">
                <a:solidFill>
                  <a:schemeClr val="tx1"/>
                </a:solidFill>
                <a:latin typeface="Calibri Light" panose="020F0302020204030204" pitchFamily="34" charset="0"/>
              </a:rPr>
              <a:t>Testing on Sports Goods:  </a:t>
            </a:r>
            <a:r>
              <a:rPr lang="en-US" sz="3100" b="1" dirty="0">
                <a:solidFill>
                  <a:schemeClr val="tx1"/>
                </a:solidFill>
                <a:latin typeface="Calibri Light" panose="020F0302020204030204" pitchFamily="34" charset="0"/>
              </a:rPr>
              <a:t>Rounder Base Ball </a:t>
            </a:r>
            <a:r>
              <a:rPr lang="en-US" sz="3100" b="1" dirty="0" smtClean="0">
                <a:solidFill>
                  <a:schemeClr val="tx1"/>
                </a:solidFill>
                <a:latin typeface="Calibri Light" panose="020F0302020204030204" pitchFamily="34" charset="0"/>
              </a:rPr>
              <a:t>Set, Rugby Ball, Martial Arts </a:t>
            </a:r>
            <a:r>
              <a:rPr lang="en-US" sz="3200" dirty="0"/>
              <a:t/>
            </a:r>
            <a:br>
              <a:rPr lang="en-US" sz="3200" dirty="0"/>
            </a:br>
            <a:r>
              <a:rPr lang="en-GB" sz="3200" dirty="0"/>
              <a:t> </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4290386"/>
              </p:ext>
            </p:extLst>
          </p:nvPr>
        </p:nvGraphicFramePr>
        <p:xfrm>
          <a:off x="1030493" y="693420"/>
          <a:ext cx="7168626" cy="6164577"/>
        </p:xfrm>
        <a:graphic>
          <a:graphicData uri="http://schemas.openxmlformats.org/drawingml/2006/table">
            <a:tbl>
              <a:tblPr firstRow="1" bandRow="1">
                <a:tableStyleId>{5C22544A-7EE6-4342-B048-85BDC9FD1C3A}</a:tableStyleId>
              </a:tblPr>
              <a:tblGrid>
                <a:gridCol w="754481"/>
                <a:gridCol w="3395518"/>
                <a:gridCol w="3018627"/>
              </a:tblGrid>
              <a:tr h="303477">
                <a:tc>
                  <a:txBody>
                    <a:bodyPr/>
                    <a:lstStyle/>
                    <a:p>
                      <a:pPr marL="0" marR="0" algn="ctr">
                        <a:lnSpc>
                          <a:spcPct val="107000"/>
                        </a:lnSpc>
                        <a:spcBef>
                          <a:spcPts val="0"/>
                        </a:spcBef>
                        <a:spcAft>
                          <a:spcPts val="0"/>
                        </a:spcAft>
                        <a:tabLst>
                          <a:tab pos="387985" algn="l"/>
                        </a:tabLst>
                      </a:pPr>
                      <a:r>
                        <a:rPr lang="en-US" sz="1200" dirty="0">
                          <a:effectLst/>
                          <a:latin typeface="Calibri Light" panose="020F0302020204030204" pitchFamily="34" charset="0"/>
                        </a:rPr>
                        <a:t>Sr. No. </a:t>
                      </a:r>
                      <a:endParaRPr lang="en-US" sz="1200" dirty="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gn="ctr">
                        <a:lnSpc>
                          <a:spcPct val="107000"/>
                        </a:lnSpc>
                        <a:spcBef>
                          <a:spcPts val="0"/>
                        </a:spcBef>
                        <a:spcAft>
                          <a:spcPts val="0"/>
                        </a:spcAft>
                        <a:tabLst>
                          <a:tab pos="387985" algn="l"/>
                        </a:tabLst>
                      </a:pPr>
                      <a:r>
                        <a:rPr lang="en-US" sz="1200" dirty="0">
                          <a:effectLst/>
                          <a:latin typeface="Calibri Light" panose="020F0302020204030204" pitchFamily="34" charset="0"/>
                        </a:rPr>
                        <a:t>Test Parameters</a:t>
                      </a:r>
                      <a:endParaRPr lang="en-US" sz="1200" dirty="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Methods</a:t>
                      </a:r>
                      <a:endParaRPr lang="en-US" sz="120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1</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Mechanical and physical properties</a:t>
                      </a:r>
                      <a:endParaRPr lang="en-US" sz="1200" dirty="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EN 71-1: 2014+A1:2018</a:t>
                      </a:r>
                      <a:endParaRPr lang="en-US" sz="120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2</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Flammability</a:t>
                      </a:r>
                      <a:endParaRPr lang="en-US" sz="1200" dirty="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EN 71-2: 2011+A1:2014</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3</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Migration of certain elements</a:t>
                      </a:r>
                      <a:endParaRPr lang="en-US" sz="1200" dirty="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EN 71-3:2019</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4</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Determination of Chromium (VI) in Leather</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ISO / DIS 17075-3</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5</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pH Value (Leather)</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ISO 4045</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6</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Colorfastness to Perspiration (Leather)</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EN ISO 11641</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7</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Colorfastness to Perspiration (Fabric)</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ISO 105 E04</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8</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Pentachlorophenol (PCP) Content</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EN ISO 17070:2015</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9</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Polycyclic Aromatic Hydrocarbons (PAH)</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AfPS GS 2014:01/ZEK 01.4-08</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10</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Azo Colorants in dyed Leather</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ISO 17234-1</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11</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Phthalates content</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ISO 14389</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r h="488425">
                <a:tc>
                  <a:txBody>
                    <a:bodyPr/>
                    <a:lstStyle/>
                    <a:p>
                      <a:pPr marL="0" marR="0" algn="ctr">
                        <a:lnSpc>
                          <a:spcPct val="107000"/>
                        </a:lnSpc>
                        <a:spcBef>
                          <a:spcPts val="0"/>
                        </a:spcBef>
                        <a:spcAft>
                          <a:spcPts val="0"/>
                        </a:spcAft>
                        <a:tabLst>
                          <a:tab pos="387985" algn="l"/>
                        </a:tabLst>
                      </a:pPr>
                      <a:r>
                        <a:rPr lang="en-US" sz="1200">
                          <a:effectLst/>
                          <a:latin typeface="Calibri Light" panose="020F0302020204030204" pitchFamily="34" charset="0"/>
                        </a:rPr>
                        <a:t>12</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a:effectLst/>
                          <a:latin typeface="Calibri Light" panose="020F0302020204030204" pitchFamily="34" charset="0"/>
                        </a:rPr>
                        <a:t>Banned Azo Colorants (Textile)</a:t>
                      </a:r>
                      <a:endParaRPr lang="en-US" sz="1200">
                        <a:effectLst/>
                        <a:latin typeface="Calibri Light" panose="020F0302020204030204" pitchFamily="34" charset="0"/>
                        <a:ea typeface="Times New Roman" panose="02020603050405020304" pitchFamily="18" charset="0"/>
                      </a:endParaRPr>
                    </a:p>
                  </a:txBody>
                  <a:tcPr marL="36628" marR="36628" marT="0" marB="0"/>
                </a:tc>
                <a:tc>
                  <a:txBody>
                    <a:bodyPr/>
                    <a:lstStyle/>
                    <a:p>
                      <a:pPr marL="0" marR="0">
                        <a:lnSpc>
                          <a:spcPct val="107000"/>
                        </a:lnSpc>
                        <a:spcBef>
                          <a:spcPts val="0"/>
                        </a:spcBef>
                        <a:spcAft>
                          <a:spcPts val="0"/>
                        </a:spcAft>
                        <a:tabLst>
                          <a:tab pos="387985" algn="l"/>
                        </a:tabLst>
                      </a:pPr>
                      <a:r>
                        <a:rPr lang="en-US" sz="1200" dirty="0">
                          <a:effectLst/>
                          <a:latin typeface="Calibri Light" panose="020F0302020204030204" pitchFamily="34" charset="0"/>
                        </a:rPr>
                        <a:t>BS EN ISO 14362-1</a:t>
                      </a:r>
                      <a:endParaRPr lang="en-US" sz="1200" dirty="0">
                        <a:effectLst/>
                        <a:latin typeface="Calibri Light" panose="020F0302020204030204" pitchFamily="34" charset="0"/>
                        <a:ea typeface="Times New Roman" panose="02020603050405020304" pitchFamily="18" charset="0"/>
                      </a:endParaRPr>
                    </a:p>
                  </a:txBody>
                  <a:tcPr marL="36628" marR="36628" marT="0" marB="0"/>
                </a:tc>
              </a:tr>
            </a:tbl>
          </a:graphicData>
        </a:graphic>
      </p:graphicFrame>
      <p:pic>
        <p:nvPicPr>
          <p:cNvPr id="12" name="Picture 11"/>
          <p:cNvPicPr>
            <a:picLocks noChangeAspect="1"/>
          </p:cNvPicPr>
          <p:nvPr/>
        </p:nvPicPr>
        <p:blipFill>
          <a:blip r:embed="rId2"/>
          <a:stretch>
            <a:fillRect/>
          </a:stretch>
        </p:blipFill>
        <p:spPr>
          <a:xfrm>
            <a:off x="8682544" y="707359"/>
            <a:ext cx="1578232" cy="1115122"/>
          </a:xfrm>
          <a:prstGeom prst="rect">
            <a:avLst/>
          </a:prstGeom>
        </p:spPr>
      </p:pic>
      <p:pic>
        <p:nvPicPr>
          <p:cNvPr id="14" name="Picture 13"/>
          <p:cNvPicPr>
            <a:picLocks noChangeAspect="1"/>
          </p:cNvPicPr>
          <p:nvPr/>
        </p:nvPicPr>
        <p:blipFill>
          <a:blip r:embed="rId3"/>
          <a:stretch>
            <a:fillRect/>
          </a:stretch>
        </p:blipFill>
        <p:spPr>
          <a:xfrm>
            <a:off x="10260776" y="707359"/>
            <a:ext cx="1672683" cy="1115122"/>
          </a:xfrm>
          <a:prstGeom prst="rect">
            <a:avLst/>
          </a:prstGeom>
        </p:spPr>
      </p:pic>
      <p:pic>
        <p:nvPicPr>
          <p:cNvPr id="15" name="Picture 14"/>
          <p:cNvPicPr>
            <a:picLocks noChangeAspect="1"/>
          </p:cNvPicPr>
          <p:nvPr/>
        </p:nvPicPr>
        <p:blipFill>
          <a:blip r:embed="rId4"/>
          <a:stretch>
            <a:fillRect/>
          </a:stretch>
        </p:blipFill>
        <p:spPr>
          <a:xfrm>
            <a:off x="8682544" y="2079981"/>
            <a:ext cx="3231947" cy="1943379"/>
          </a:xfrm>
          <a:prstGeom prst="rect">
            <a:avLst/>
          </a:prstGeom>
        </p:spPr>
      </p:pic>
      <p:pic>
        <p:nvPicPr>
          <p:cNvPr id="16" name="Picture 15"/>
          <p:cNvPicPr>
            <a:picLocks noChangeAspect="1"/>
          </p:cNvPicPr>
          <p:nvPr/>
        </p:nvPicPr>
        <p:blipFill>
          <a:blip r:embed="rId5"/>
          <a:stretch>
            <a:fillRect/>
          </a:stretch>
        </p:blipFill>
        <p:spPr>
          <a:xfrm>
            <a:off x="8682544" y="4160520"/>
            <a:ext cx="3231947" cy="1512150"/>
          </a:xfrm>
          <a:prstGeom prst="rect">
            <a:avLst/>
          </a:prstGeom>
        </p:spPr>
      </p:pic>
    </p:spTree>
    <p:extLst>
      <p:ext uri="{BB962C8B-B14F-4D97-AF65-F5344CB8AC3E}">
        <p14:creationId xmlns:p14="http://schemas.microsoft.com/office/powerpoint/2010/main" val="19402992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53" y="158937"/>
            <a:ext cx="10515600" cy="941161"/>
          </a:xfrm>
        </p:spPr>
        <p:txBody>
          <a:bodyPr>
            <a:normAutofit/>
          </a:bodyPr>
          <a:lstStyle/>
          <a:p>
            <a:r>
              <a:rPr lang="en-US" sz="2400" b="1" dirty="0"/>
              <a:t>Restricted Substances Limited- Analytical Testing</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78347924"/>
              </p:ext>
            </p:extLst>
          </p:nvPr>
        </p:nvGraphicFramePr>
        <p:xfrm>
          <a:off x="618564" y="801218"/>
          <a:ext cx="8650941" cy="5874546"/>
        </p:xfrm>
        <a:graphic>
          <a:graphicData uri="http://schemas.openxmlformats.org/drawingml/2006/table">
            <a:tbl>
              <a:tblPr firstRow="1" firstCol="1" bandRow="1">
                <a:tableStyleId>{5C22544A-7EE6-4342-B048-85BDC9FD1C3A}</a:tableStyleId>
              </a:tblPr>
              <a:tblGrid>
                <a:gridCol w="704720"/>
                <a:gridCol w="5377891"/>
                <a:gridCol w="2568330"/>
              </a:tblGrid>
              <a:tr h="261699">
                <a:tc>
                  <a:txBody>
                    <a:bodyPr/>
                    <a:lstStyle/>
                    <a:p>
                      <a:pPr marL="0" marR="0">
                        <a:spcBef>
                          <a:spcPts val="0"/>
                        </a:spcBef>
                        <a:spcAft>
                          <a:spcPts val="0"/>
                        </a:spcAft>
                      </a:pPr>
                      <a:r>
                        <a:rPr lang="en-US" sz="1100" dirty="0">
                          <a:effectLst/>
                          <a:latin typeface="Calibri Light" panose="020F0302020204030204" pitchFamily="34" charset="0"/>
                        </a:rPr>
                        <a:t>Sr. No</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Test Method</a:t>
                      </a:r>
                      <a:endParaRPr lang="en-US" sz="110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Test standard</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01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pH</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AATCC 81, BS EN 1413, ISO 3071</a:t>
                      </a:r>
                    </a:p>
                    <a:p>
                      <a:pPr marL="0" marR="0">
                        <a:spcBef>
                          <a:spcPts val="0"/>
                        </a:spcBef>
                        <a:spcAft>
                          <a:spcPts val="0"/>
                        </a:spcAft>
                      </a:pPr>
                      <a:r>
                        <a:rPr lang="en-US" sz="1100">
                          <a:effectLst/>
                          <a:latin typeface="Calibri Light" panose="020F0302020204030204" pitchFamily="34" charset="0"/>
                        </a:rPr>
                        <a:t>EN ISO 4045</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02</a:t>
                      </a:r>
                    </a:p>
                    <a:p>
                      <a:pPr marL="0" marR="0" algn="ctr">
                        <a:spcBef>
                          <a:spcPts val="0"/>
                        </a:spcBef>
                        <a:spcAft>
                          <a:spcPts val="0"/>
                        </a:spcAft>
                      </a:pPr>
                      <a:r>
                        <a:rPr lang="en-US" sz="1100" dirty="0">
                          <a:effectLst/>
                          <a:latin typeface="Calibri Light" panose="020F0302020204030204" pitchFamily="34" charset="0"/>
                        </a:rPr>
                        <a:t> </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Formaldehyde, Qualitative Analysis, Released by sealed jar method (Leather &amp; Textile)</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Spot test AATCC 112, BS EN 14184-2, M &amp; S C18B</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603556">
                <a:tc>
                  <a:txBody>
                    <a:bodyPr/>
                    <a:lstStyle/>
                    <a:p>
                      <a:pPr marL="0" marR="0" algn="ctr">
                        <a:spcBef>
                          <a:spcPts val="0"/>
                        </a:spcBef>
                        <a:spcAft>
                          <a:spcPts val="0"/>
                        </a:spcAft>
                      </a:pPr>
                      <a:r>
                        <a:rPr lang="en-US" sz="1100" dirty="0">
                          <a:effectLst/>
                          <a:latin typeface="Calibri Light" panose="020F0302020204030204" pitchFamily="34" charset="0"/>
                        </a:rPr>
                        <a:t>03</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Free &amp; hydrolyzed method Formaldehyde</a:t>
                      </a:r>
                    </a:p>
                    <a:p>
                      <a:pPr marL="0" marR="0">
                        <a:spcBef>
                          <a:spcPts val="0"/>
                        </a:spcBef>
                        <a:spcAft>
                          <a:spcPts val="0"/>
                        </a:spcAft>
                      </a:pPr>
                      <a:r>
                        <a:rPr lang="en-US" sz="1100" dirty="0">
                          <a:effectLst/>
                          <a:latin typeface="Calibri Light" panose="020F0302020204030204" pitchFamily="34" charset="0"/>
                        </a:rPr>
                        <a:t>(Textile &amp; Leather)</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BS EN 14184-1, Japanese law 112</a:t>
                      </a:r>
                    </a:p>
                    <a:p>
                      <a:pPr marL="0" marR="0">
                        <a:spcBef>
                          <a:spcPts val="0"/>
                        </a:spcBef>
                        <a:spcAft>
                          <a:spcPts val="0"/>
                        </a:spcAft>
                      </a:pPr>
                      <a:r>
                        <a:rPr lang="en-US" sz="1100">
                          <a:effectLst/>
                          <a:latin typeface="Calibri Light" panose="020F0302020204030204" pitchFamily="34" charset="0"/>
                        </a:rPr>
                        <a:t>JIS 1041-1, ISO TS 17226-1,2 ,DIN 53315</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622507">
                <a:tc>
                  <a:txBody>
                    <a:bodyPr/>
                    <a:lstStyle/>
                    <a:p>
                      <a:pPr marL="0" marR="0" algn="ctr">
                        <a:spcBef>
                          <a:spcPts val="0"/>
                        </a:spcBef>
                        <a:spcAft>
                          <a:spcPts val="0"/>
                        </a:spcAft>
                      </a:pPr>
                      <a:r>
                        <a:rPr lang="en-US" sz="1100" dirty="0">
                          <a:effectLst/>
                          <a:latin typeface="Calibri Light" panose="020F0302020204030204" pitchFamily="34" charset="0"/>
                        </a:rPr>
                        <a:t>04</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Leathers</a:t>
                      </a:r>
                    </a:p>
                    <a:p>
                      <a:pPr marL="0" marR="0">
                        <a:spcBef>
                          <a:spcPts val="0"/>
                        </a:spcBef>
                        <a:spcAft>
                          <a:spcPts val="0"/>
                        </a:spcAft>
                      </a:pPr>
                      <a:r>
                        <a:rPr lang="en-US" sz="1100" dirty="0">
                          <a:effectLst/>
                          <a:latin typeface="Calibri Light" panose="020F0302020204030204" pitchFamily="34" charset="0"/>
                        </a:rPr>
                        <a:t>Azo dyestuff test ,  Extraction method (Polyester)</a:t>
                      </a:r>
                    </a:p>
                    <a:p>
                      <a:pPr marL="0" marR="0">
                        <a:spcBef>
                          <a:spcPts val="0"/>
                        </a:spcBef>
                        <a:spcAft>
                          <a:spcPts val="0"/>
                        </a:spcAft>
                      </a:pPr>
                      <a:r>
                        <a:rPr lang="en-US" sz="1100" dirty="0">
                          <a:effectLst/>
                          <a:latin typeface="Calibri Light" panose="020F0302020204030204" pitchFamily="34" charset="0"/>
                        </a:rPr>
                        <a:t> Reductive cleavage (Non polyester), Combined method (blend), Dyed leather</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BS EN 14362-1:2012</a:t>
                      </a:r>
                    </a:p>
                    <a:p>
                      <a:pPr marL="0" marR="0">
                        <a:spcBef>
                          <a:spcPts val="0"/>
                        </a:spcBef>
                        <a:spcAft>
                          <a:spcPts val="0"/>
                        </a:spcAft>
                      </a:pPr>
                      <a:r>
                        <a:rPr lang="en-US" sz="1100">
                          <a:effectLst/>
                          <a:latin typeface="Calibri Light" panose="020F0302020204030204" pitchFamily="34" charset="0"/>
                        </a:rPr>
                        <a:t>ISO 17234,</a:t>
                      </a:r>
                    </a:p>
                    <a:p>
                      <a:pPr marL="0" marR="0">
                        <a:spcBef>
                          <a:spcPts val="0"/>
                        </a:spcBef>
                        <a:spcAft>
                          <a:spcPts val="0"/>
                        </a:spcAft>
                      </a:pPr>
                      <a:r>
                        <a:rPr lang="en-US" sz="1100">
                          <a:effectLst/>
                          <a:latin typeface="Calibri Light" panose="020F0302020204030204" pitchFamily="34" charset="0"/>
                        </a:rPr>
                        <a:t>DIN 53316</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05</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 Phthalates</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CPSC-CH-C-1001-09.3</a:t>
                      </a:r>
                    </a:p>
                    <a:p>
                      <a:pPr marL="0" marR="0">
                        <a:spcBef>
                          <a:spcPts val="0"/>
                        </a:spcBef>
                        <a:spcAft>
                          <a:spcPts val="0"/>
                        </a:spcAft>
                      </a:pPr>
                      <a:r>
                        <a:rPr lang="en-US" sz="1100">
                          <a:effectLst/>
                          <a:latin typeface="Calibri Light" panose="020F0302020204030204" pitchFamily="34" charset="0"/>
                        </a:rPr>
                        <a:t>EN 15777</a:t>
                      </a:r>
                      <a:endParaRPr lang="en-US" sz="110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lgn="ctr">
                        <a:spcBef>
                          <a:spcPts val="0"/>
                        </a:spcBef>
                        <a:spcAft>
                          <a:spcPts val="0"/>
                        </a:spcAft>
                      </a:pPr>
                      <a:r>
                        <a:rPr lang="en-US" sz="1100" dirty="0">
                          <a:effectLst/>
                          <a:latin typeface="Calibri Light" panose="020F0302020204030204" pitchFamily="34" charset="0"/>
                        </a:rPr>
                        <a:t>06</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Carcinogenic Dyes Stuff</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DIN 54231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lgn="ctr">
                        <a:spcBef>
                          <a:spcPts val="0"/>
                        </a:spcBef>
                        <a:spcAft>
                          <a:spcPts val="0"/>
                        </a:spcAft>
                      </a:pPr>
                      <a:r>
                        <a:rPr lang="en-US" sz="1100" dirty="0">
                          <a:effectLst/>
                          <a:latin typeface="Calibri Light" panose="020F0302020204030204" pitchFamily="34" charset="0"/>
                        </a:rPr>
                        <a:t>07</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Allergenic Dyes Stuff</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DIN 54231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lgn="ctr">
                        <a:spcBef>
                          <a:spcPts val="0"/>
                        </a:spcBef>
                        <a:spcAft>
                          <a:spcPts val="0"/>
                        </a:spcAft>
                      </a:pPr>
                      <a:r>
                        <a:rPr lang="en-US" sz="1100" dirty="0">
                          <a:effectLst/>
                          <a:latin typeface="Calibri Light" panose="020F0302020204030204" pitchFamily="34" charset="0"/>
                        </a:rPr>
                        <a:t>08</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Biocides</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§64 LFGB 82.02.8</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09</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smtClean="0">
                          <a:effectLst/>
                          <a:latin typeface="Calibri Light" panose="020F0302020204030204" pitchFamily="34" charset="0"/>
                        </a:rPr>
                        <a:t>Pentachlorophenol (PCP), Tetrachlorophenol (TeCP)</a:t>
                      </a:r>
                    </a:p>
                    <a:p>
                      <a:pPr marL="0" marR="0">
                        <a:spcBef>
                          <a:spcPts val="0"/>
                        </a:spcBef>
                        <a:spcAft>
                          <a:spcPts val="0"/>
                        </a:spcAft>
                      </a:pPr>
                      <a:r>
                        <a:rPr lang="en-US" sz="1100" dirty="0" smtClean="0">
                          <a:effectLst/>
                          <a:latin typeface="Calibri Light" panose="020F0302020204030204" pitchFamily="34" charset="0"/>
                        </a:rPr>
                        <a:t>o-Phenylphenol (OPP) , Trichlorophenols (TriCP)</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ISO 17070</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lgn="ctr">
                        <a:spcBef>
                          <a:spcPts val="0"/>
                        </a:spcBef>
                        <a:spcAft>
                          <a:spcPts val="0"/>
                        </a:spcAft>
                      </a:pPr>
                      <a:r>
                        <a:rPr lang="en-US" sz="1100" dirty="0">
                          <a:effectLst/>
                          <a:latin typeface="Calibri Light" panose="020F0302020204030204" pitchFamily="34" charset="0"/>
                        </a:rPr>
                        <a:t>10</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Lead in paint &amp; other similar surface coatings</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CPSC-CH-E1003-09.1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11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Total Lead (Pb) in metal products</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CPSC-CH-E1001-08.3</a:t>
                      </a:r>
                    </a:p>
                    <a:p>
                      <a:pPr marL="0" marR="0">
                        <a:spcBef>
                          <a:spcPts val="0"/>
                        </a:spcBef>
                        <a:spcAft>
                          <a:spcPts val="0"/>
                        </a:spcAft>
                      </a:pPr>
                      <a:r>
                        <a:rPr lang="en-US" sz="1100" dirty="0">
                          <a:effectLst/>
                          <a:latin typeface="Calibri Light" panose="020F0302020204030204" pitchFamily="34" charset="0"/>
                        </a:rPr>
                        <a:t>ISO 17072-2</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lgn="ctr">
                        <a:spcBef>
                          <a:spcPts val="0"/>
                        </a:spcBef>
                        <a:spcAft>
                          <a:spcPts val="0"/>
                        </a:spcAft>
                      </a:pPr>
                      <a:r>
                        <a:rPr lang="en-US" sz="1100" dirty="0">
                          <a:effectLst/>
                          <a:latin typeface="Calibri Light" panose="020F0302020204030204" pitchFamily="34" charset="0"/>
                        </a:rPr>
                        <a:t>12</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Total Lead (Pb) in non-metal products</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CPSC-CH-E1002-08.3</a:t>
                      </a:r>
                    </a:p>
                    <a:p>
                      <a:pPr marL="0" marR="0">
                        <a:spcBef>
                          <a:spcPts val="0"/>
                        </a:spcBef>
                        <a:spcAft>
                          <a:spcPts val="0"/>
                        </a:spcAft>
                      </a:pPr>
                      <a:r>
                        <a:rPr lang="en-US" sz="1100" dirty="0">
                          <a:effectLst/>
                          <a:latin typeface="Calibri Light" panose="020F0302020204030204" pitchFamily="34" charset="0"/>
                        </a:rPr>
                        <a:t>ISO 6101-2</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spcBef>
                          <a:spcPts val="0"/>
                        </a:spcBef>
                        <a:spcAft>
                          <a:spcPts val="0"/>
                        </a:spcAft>
                      </a:pPr>
                      <a:r>
                        <a:rPr lang="en-US" sz="1100">
                          <a:effectLst/>
                          <a:latin typeface="Calibri Light" panose="020F0302020204030204" pitchFamily="34" charset="0"/>
                        </a:rPr>
                        <a:t>13</a:t>
                      </a:r>
                      <a:endParaRPr lang="en-US" sz="110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Determination of cadmium</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EN 1122</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261699">
                <a:tc>
                  <a:txBody>
                    <a:bodyPr/>
                    <a:lstStyle/>
                    <a:p>
                      <a:pPr marL="0" marR="0">
                        <a:spcBef>
                          <a:spcPts val="0"/>
                        </a:spcBef>
                        <a:spcAft>
                          <a:spcPts val="0"/>
                        </a:spcAft>
                      </a:pPr>
                      <a:r>
                        <a:rPr lang="en-US" sz="1100">
                          <a:effectLst/>
                          <a:latin typeface="Calibri Light" panose="020F0302020204030204" pitchFamily="34" charset="0"/>
                        </a:rPr>
                        <a:t>14</a:t>
                      </a:r>
                      <a:endParaRPr lang="en-US" sz="110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a:effectLst/>
                          <a:latin typeface="Calibri Light" panose="020F0302020204030204" pitchFamily="34" charset="0"/>
                        </a:rPr>
                        <a:t>Nickel release</a:t>
                      </a:r>
                      <a:endParaRPr lang="en-US" sz="110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EN 1811</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r h="402370">
                <a:tc>
                  <a:txBody>
                    <a:bodyPr/>
                    <a:lstStyle/>
                    <a:p>
                      <a:pPr marL="0" marR="0">
                        <a:spcBef>
                          <a:spcPts val="0"/>
                        </a:spcBef>
                        <a:spcAft>
                          <a:spcPts val="0"/>
                        </a:spcAft>
                      </a:pPr>
                      <a:r>
                        <a:rPr lang="en-US" sz="1100">
                          <a:effectLst/>
                          <a:latin typeface="Calibri Light" panose="020F0302020204030204" pitchFamily="34" charset="0"/>
                        </a:rPr>
                        <a:t>15</a:t>
                      </a:r>
                      <a:endParaRPr lang="en-US" sz="110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Chromium VI</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c>
                  <a:txBody>
                    <a:bodyPr/>
                    <a:lstStyle/>
                    <a:p>
                      <a:pPr marL="0" marR="0">
                        <a:spcBef>
                          <a:spcPts val="0"/>
                        </a:spcBef>
                        <a:spcAft>
                          <a:spcPts val="0"/>
                        </a:spcAft>
                      </a:pPr>
                      <a:r>
                        <a:rPr lang="en-US" sz="1100" dirty="0">
                          <a:effectLst/>
                          <a:latin typeface="Calibri Light" panose="020F0302020204030204" pitchFamily="34" charset="0"/>
                        </a:rPr>
                        <a:t>ISO 17075, , EN ISO 420, DIN 53314,CEN/TS 14495, IUC 15</a:t>
                      </a:r>
                      <a:endParaRPr lang="en-US" sz="1100" dirty="0">
                        <a:effectLst/>
                        <a:latin typeface="Calibri Light" panose="020F0302020204030204" pitchFamily="34" charset="0"/>
                        <a:ea typeface="Times New Roman" panose="02020603050405020304" pitchFamily="18" charset="0"/>
                      </a:endParaRPr>
                    </a:p>
                  </a:txBody>
                  <a:tcPr marL="49502" marR="49502" marT="0" marB="0" anchor="ctr"/>
                </a:tc>
              </a:tr>
            </a:tbl>
          </a:graphicData>
        </a:graphic>
      </p:graphicFrame>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576" y="775728"/>
            <a:ext cx="2423272" cy="201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76" y="4020951"/>
            <a:ext cx="242327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414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953" y="158937"/>
            <a:ext cx="10515600" cy="941161"/>
          </a:xfrm>
        </p:spPr>
        <p:txBody>
          <a:bodyPr>
            <a:normAutofit/>
          </a:bodyPr>
          <a:lstStyle/>
          <a:p>
            <a:r>
              <a:rPr lang="en-US" sz="2400" b="1" dirty="0"/>
              <a:t>Restricted Substances Limited- Analytical Testing</a:t>
            </a:r>
            <a:endParaRPr lang="en-US" sz="2400" dirty="0"/>
          </a:p>
        </p:txBody>
      </p:sp>
      <p:pic>
        <p:nvPicPr>
          <p:cNvPr id="593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3576" y="775728"/>
            <a:ext cx="2423272" cy="201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576" y="4020951"/>
            <a:ext cx="242327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3031465540"/>
              </p:ext>
            </p:extLst>
          </p:nvPr>
        </p:nvGraphicFramePr>
        <p:xfrm>
          <a:off x="900953" y="844926"/>
          <a:ext cx="8216153" cy="5843406"/>
        </p:xfrm>
        <a:graphic>
          <a:graphicData uri="http://schemas.openxmlformats.org/drawingml/2006/table">
            <a:tbl>
              <a:tblPr firstRow="1" firstCol="1" bandRow="1">
                <a:tableStyleId>{5C22544A-7EE6-4342-B048-85BDC9FD1C3A}</a:tableStyleId>
              </a:tblPr>
              <a:tblGrid>
                <a:gridCol w="738641"/>
                <a:gridCol w="4506145"/>
                <a:gridCol w="2971367"/>
              </a:tblGrid>
              <a:tr h="528870">
                <a:tc>
                  <a:txBody>
                    <a:bodyPr/>
                    <a:lstStyle/>
                    <a:p>
                      <a:pPr marL="0" marR="0" algn="ctr">
                        <a:spcBef>
                          <a:spcPts val="0"/>
                        </a:spcBef>
                        <a:spcAft>
                          <a:spcPts val="0"/>
                        </a:spcAft>
                      </a:pPr>
                      <a:r>
                        <a:rPr lang="en-GB" sz="1200" dirty="0">
                          <a:effectLst/>
                          <a:latin typeface="Calibri Light" panose="020F0302020204030204" pitchFamily="34" charset="0"/>
                        </a:rPr>
                        <a:t>Sr. No</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lgn="ctr">
                        <a:spcBef>
                          <a:spcPts val="0"/>
                        </a:spcBef>
                        <a:spcAft>
                          <a:spcPts val="0"/>
                        </a:spcAft>
                      </a:pPr>
                      <a:r>
                        <a:rPr lang="en-GB" sz="1200" dirty="0">
                          <a:effectLst/>
                          <a:latin typeface="Calibri Light" panose="020F0302020204030204" pitchFamily="34" charset="0"/>
                        </a:rPr>
                        <a:t>Test description</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c>
                  <a:txBody>
                    <a:bodyPr/>
                    <a:lstStyle/>
                    <a:p>
                      <a:pPr marL="0" marR="0" algn="ctr">
                        <a:spcBef>
                          <a:spcPts val="0"/>
                        </a:spcBef>
                        <a:spcAft>
                          <a:spcPts val="0"/>
                        </a:spcAft>
                      </a:pPr>
                      <a:r>
                        <a:rPr lang="en-GB" sz="1200" dirty="0">
                          <a:effectLst/>
                          <a:latin typeface="Calibri Light" panose="020F0302020204030204" pitchFamily="34" charset="0"/>
                        </a:rPr>
                        <a:t>Method</a:t>
                      </a:r>
                      <a:endParaRPr lang="en-US" sz="1200" dirty="0">
                        <a:effectLst/>
                        <a:latin typeface="Calibri Light" panose="020F0302020204030204" pitchFamily="34" charset="0"/>
                        <a:ea typeface="Times New Roman" panose="02020603050405020304" pitchFamily="18" charset="0"/>
                      </a:endParaRPr>
                    </a:p>
                  </a:txBody>
                  <a:tcPr marL="53783" marR="53783" marT="0" marB="0" anchor="ctr"/>
                </a:tc>
              </a:tr>
              <a:tr h="560468">
                <a:tc>
                  <a:txBody>
                    <a:bodyPr/>
                    <a:lstStyle/>
                    <a:p>
                      <a:pPr marL="0" marR="0" algn="ctr">
                        <a:spcBef>
                          <a:spcPts val="0"/>
                        </a:spcBef>
                        <a:spcAft>
                          <a:spcPts val="0"/>
                        </a:spcAft>
                      </a:pPr>
                      <a:r>
                        <a:rPr lang="en-US" sz="1200" dirty="0">
                          <a:effectLst/>
                          <a:latin typeface="Calibri Light" panose="020F0302020204030204" pitchFamily="34" charset="0"/>
                          <a:ea typeface="Times New Roman" panose="02020603050405020304" pitchFamily="18" charset="0"/>
                          <a:cs typeface="Arial" panose="020B0604020202020204" pitchFamily="34" charset="0"/>
                        </a:rPr>
                        <a:t>16</a:t>
                      </a:r>
                      <a:endParaRPr lang="en-US" sz="12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latin typeface="Calibri Light" panose="020F0302020204030204" pitchFamily="34" charset="0"/>
                          <a:ea typeface="Times New Roman" panose="02020603050405020304" pitchFamily="18" charset="0"/>
                          <a:cs typeface="Arial" panose="020B0604020202020204" pitchFamily="34" charset="0"/>
                        </a:rPr>
                        <a:t>Extractable heavy metals</a:t>
                      </a:r>
                      <a:endParaRPr lang="en-US" sz="1200" dirty="0">
                        <a:effectLst/>
                        <a:latin typeface="Calibri Light" panose="020F0302020204030204" pitchFamily="34" charset="0"/>
                        <a:ea typeface="Times New Roman" panose="02020603050405020304" pitchFamily="18" charset="0"/>
                      </a:endParaRPr>
                    </a:p>
                    <a:p>
                      <a:pPr marL="0" marR="0">
                        <a:spcBef>
                          <a:spcPts val="0"/>
                        </a:spcBef>
                        <a:spcAft>
                          <a:spcPts val="0"/>
                        </a:spcAft>
                      </a:pPr>
                      <a:r>
                        <a:rPr lang="en-US" sz="1200" dirty="0">
                          <a:effectLst/>
                          <a:latin typeface="Calibri Light" panose="020F0302020204030204" pitchFamily="34" charset="0"/>
                          <a:ea typeface="Times New Roman" panose="02020603050405020304" pitchFamily="18" charset="0"/>
                          <a:cs typeface="Arial" panose="020B0604020202020204" pitchFamily="34" charset="0"/>
                        </a:rPr>
                        <a:t>Antimony – Sb, Arsenic – AS, Lead – Pb, Cadmium – Cd, Chromium – Cr, Cobalt – Co, Copper – Cu, Nickel – Ni, Mercury – Hg, Zinc –</a:t>
                      </a:r>
                      <a:r>
                        <a:rPr lang="en-US" sz="1200" dirty="0" smtClean="0">
                          <a:effectLst/>
                          <a:latin typeface="Calibri Light" panose="020F0302020204030204" pitchFamily="34" charset="0"/>
                          <a:ea typeface="Times New Roman" panose="02020603050405020304" pitchFamily="18" charset="0"/>
                          <a:cs typeface="Arial" panose="020B0604020202020204" pitchFamily="34" charset="0"/>
                        </a:rPr>
                        <a:t>Zn </a:t>
                      </a:r>
                      <a:endParaRPr lang="en-US" sz="1200" dirty="0">
                        <a:effectLst/>
                        <a:latin typeface="Calibri Light" panose="020F0302020204030204" pitchFamily="34"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dirty="0">
                          <a:effectLst/>
                          <a:latin typeface="Calibri Light" panose="020F0302020204030204" pitchFamily="34" charset="0"/>
                          <a:ea typeface="Times New Roman" panose="02020603050405020304" pitchFamily="18" charset="0"/>
                          <a:cs typeface="Arial" panose="020B0604020202020204" pitchFamily="34" charset="0"/>
                        </a:rPr>
                        <a:t>ISO 105 E04, ISO </a:t>
                      </a:r>
                      <a:r>
                        <a:rPr lang="en-US" sz="1200" dirty="0" smtClean="0">
                          <a:effectLst/>
                          <a:latin typeface="Calibri Light" panose="020F0302020204030204" pitchFamily="34" charset="0"/>
                          <a:ea typeface="Times New Roman" panose="02020603050405020304" pitchFamily="18" charset="0"/>
                          <a:cs typeface="Arial" panose="020B0604020202020204" pitchFamily="34" charset="0"/>
                        </a:rPr>
                        <a:t>17072-1</a:t>
                      </a:r>
                      <a:r>
                        <a:rPr lang="en-US" sz="1200" kern="1200" dirty="0" smtClean="0">
                          <a:solidFill>
                            <a:schemeClr val="dk1"/>
                          </a:solidFill>
                          <a:effectLst/>
                          <a:latin typeface="Calibri Light" panose="020F0302020204030204" pitchFamily="34" charset="0"/>
                          <a:ea typeface="+mn-ea"/>
                          <a:cs typeface="+mn-cs"/>
                        </a:rPr>
                        <a:t>Total  heavy metals (Soluble)</a:t>
                      </a:r>
                      <a:r>
                        <a:rPr lang="en-US" sz="1200" dirty="0" smtClean="0">
                          <a:effectLst/>
                          <a:latin typeface="Calibri Light" panose="020F0302020204030204" pitchFamily="34" charset="0"/>
                          <a:ea typeface="Times New Roman" panose="02020603050405020304" pitchFamily="18" charset="0"/>
                          <a:cs typeface="Arial" panose="020B0604020202020204" pitchFamily="34" charset="0"/>
                        </a:rPr>
                        <a:t> ISO 17072-2</a:t>
                      </a:r>
                      <a:endParaRPr lang="en-US" sz="1200" dirty="0">
                        <a:effectLst/>
                        <a:latin typeface="Calibri Light" panose="020F0302020204030204" pitchFamily="34" charset="0"/>
                        <a:ea typeface="Times New Roman" panose="02020603050405020304" pitchFamily="18" charset="0"/>
                      </a:endParaRPr>
                    </a:p>
                  </a:txBody>
                  <a:tcPr marL="68580" marR="68580"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18</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Determination of Chromic Oxide Contents</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ISO 5398-3</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459812">
                <a:tc>
                  <a:txBody>
                    <a:bodyPr/>
                    <a:lstStyle/>
                    <a:p>
                      <a:pPr marL="0" marR="0" algn="ctr">
                        <a:spcBef>
                          <a:spcPts val="0"/>
                        </a:spcBef>
                        <a:spcAft>
                          <a:spcPts val="0"/>
                        </a:spcAft>
                      </a:pPr>
                      <a:r>
                        <a:rPr lang="en-US" sz="1200">
                          <a:effectLst/>
                          <a:latin typeface="Calibri Light" panose="020F0302020204030204" pitchFamily="34" charset="0"/>
                        </a:rPr>
                        <a:t>19</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Determination of matter soluble in Dichloromethane &amp; free fatty acid</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ISO 4048</a:t>
                      </a:r>
                      <a:endParaRPr lang="en-US" sz="120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a:effectLst/>
                          <a:latin typeface="Calibri Light" panose="020F0302020204030204" pitchFamily="34" charset="0"/>
                        </a:rPr>
                        <a:t>20</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Polycyclic Aromatic Hydrocarbons (PAH)</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AFPS GS 2014</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520052">
                <a:tc>
                  <a:txBody>
                    <a:bodyPr/>
                    <a:lstStyle/>
                    <a:p>
                      <a:pPr marL="0" marR="0" algn="ctr">
                        <a:spcBef>
                          <a:spcPts val="0"/>
                        </a:spcBef>
                        <a:spcAft>
                          <a:spcPts val="0"/>
                        </a:spcAft>
                      </a:pPr>
                      <a:r>
                        <a:rPr lang="en-US" sz="1200" dirty="0">
                          <a:effectLst/>
                          <a:latin typeface="Calibri Light" panose="020F0302020204030204" pitchFamily="34" charset="0"/>
                        </a:rPr>
                        <a:t>21</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APs &amp; </a:t>
                      </a:r>
                      <a:r>
                        <a:rPr lang="en-US" sz="1200" dirty="0" smtClean="0">
                          <a:effectLst/>
                          <a:latin typeface="Calibri Light" panose="020F0302020204030204" pitchFamily="34" charset="0"/>
                        </a:rPr>
                        <a:t>APEOs</a:t>
                      </a:r>
                      <a:r>
                        <a:rPr lang="en-US" sz="1200" baseline="0" dirty="0" smtClean="0">
                          <a:effectLst/>
                          <a:latin typeface="Calibri Light" panose="020F0302020204030204" pitchFamily="34" charset="0"/>
                        </a:rPr>
                        <a:t> </a:t>
                      </a:r>
                      <a:r>
                        <a:rPr lang="en-US" sz="1200" dirty="0" smtClean="0">
                          <a:effectLst/>
                          <a:latin typeface="Calibri Light" panose="020F0302020204030204" pitchFamily="34" charset="0"/>
                        </a:rPr>
                        <a:t>(NP </a:t>
                      </a:r>
                      <a:r>
                        <a:rPr lang="en-US" sz="1200" dirty="0">
                          <a:effectLst/>
                          <a:latin typeface="Calibri Light" panose="020F0302020204030204" pitchFamily="34" charset="0"/>
                        </a:rPr>
                        <a:t>&amp; OP</a:t>
                      </a:r>
                      <a:r>
                        <a:rPr lang="en-US" sz="1200" dirty="0" smtClean="0">
                          <a:effectLst/>
                          <a:latin typeface="Calibri Light" panose="020F0302020204030204" pitchFamily="34" charset="0"/>
                        </a:rPr>
                        <a:t>)</a:t>
                      </a:r>
                      <a:r>
                        <a:rPr lang="en-US" sz="1200" baseline="0" dirty="0" smtClean="0">
                          <a:effectLst/>
                          <a:latin typeface="Calibri Light" panose="020F0302020204030204" pitchFamily="34" charset="0"/>
                        </a:rPr>
                        <a:t> </a:t>
                      </a:r>
                      <a:r>
                        <a:rPr lang="en-US" sz="1200" dirty="0" smtClean="0">
                          <a:effectLst/>
                          <a:latin typeface="Calibri Light" panose="020F0302020204030204" pitchFamily="34" charset="0"/>
                        </a:rPr>
                        <a:t>(</a:t>
                      </a:r>
                      <a:r>
                        <a:rPr lang="en-US" sz="1200" dirty="0">
                          <a:effectLst/>
                          <a:latin typeface="Calibri Light" panose="020F0302020204030204" pitchFamily="34" charset="0"/>
                        </a:rPr>
                        <a:t>NPEO &amp; OPEO)</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ISO 18254-1</a:t>
                      </a:r>
                      <a:endParaRPr lang="en-US" sz="120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22</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smtClean="0">
                          <a:effectLst/>
                          <a:latin typeface="Calibri Light" panose="020F0302020204030204" pitchFamily="34" charset="0"/>
                        </a:rPr>
                        <a:t>Dimethyl </a:t>
                      </a:r>
                      <a:r>
                        <a:rPr lang="en-US" sz="1200" dirty="0">
                          <a:effectLst/>
                          <a:latin typeface="Calibri Light" panose="020F0302020204030204" pitchFamily="34" charset="0"/>
                        </a:rPr>
                        <a:t>Fumarate  DMFu</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ISO/TS 16186</a:t>
                      </a:r>
                      <a:endParaRPr lang="en-US" sz="120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23</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smtClean="0">
                          <a:effectLst/>
                          <a:latin typeface="Calibri Light" panose="020F0302020204030204" pitchFamily="34" charset="0"/>
                        </a:rPr>
                        <a:t>Dimethyl </a:t>
                      </a:r>
                      <a:r>
                        <a:rPr lang="en-US" sz="1200" dirty="0">
                          <a:effectLst/>
                          <a:latin typeface="Calibri Light" panose="020F0302020204030204" pitchFamily="34" charset="0"/>
                        </a:rPr>
                        <a:t>Formamide DMFa</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ISO/TS 16186</a:t>
                      </a:r>
                      <a:endParaRPr lang="en-US" sz="1200">
                        <a:effectLst/>
                        <a:latin typeface="Calibri Light" panose="020F0302020204030204" pitchFamily="34" charset="0"/>
                        <a:ea typeface="Times New Roman" panose="02020603050405020304" pitchFamily="18" charset="0"/>
                      </a:endParaRPr>
                    </a:p>
                  </a:txBody>
                  <a:tcPr marL="55744" marR="55744" marT="0" marB="0" anchor="ctr"/>
                </a:tc>
              </a:tr>
              <a:tr h="459812">
                <a:tc>
                  <a:txBody>
                    <a:bodyPr/>
                    <a:lstStyle/>
                    <a:p>
                      <a:pPr marL="0" marR="0" algn="ctr">
                        <a:spcBef>
                          <a:spcPts val="0"/>
                        </a:spcBef>
                        <a:spcAft>
                          <a:spcPts val="0"/>
                        </a:spcAft>
                      </a:pPr>
                      <a:r>
                        <a:rPr lang="en-US" sz="1200" dirty="0">
                          <a:effectLst/>
                          <a:latin typeface="Calibri Light" panose="020F0302020204030204" pitchFamily="34" charset="0"/>
                        </a:rPr>
                        <a:t>24</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Perfluorooctane sulfonate (PFOS) Perfluorooctanoic acid (PFOA),</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122/EC/2006</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25</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Total Chromium Contents</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DIN EN ISO 17294</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26</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smtClean="0">
                          <a:effectLst/>
                          <a:latin typeface="Calibri Light" panose="020F0302020204030204" pitchFamily="34" charset="0"/>
                        </a:rPr>
                        <a:t>Organotins </a:t>
                      </a:r>
                      <a:r>
                        <a:rPr lang="en-US" sz="1200" dirty="0">
                          <a:effectLst/>
                          <a:latin typeface="Calibri Light" panose="020F0302020204030204" pitchFamily="34" charset="0"/>
                        </a:rPr>
                        <a:t>Compounds </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ISO/TS 16179</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lgn="ctr">
                        <a:spcBef>
                          <a:spcPts val="0"/>
                        </a:spcBef>
                        <a:spcAft>
                          <a:spcPts val="0"/>
                        </a:spcAft>
                      </a:pPr>
                      <a:r>
                        <a:rPr lang="en-US" sz="1200" dirty="0">
                          <a:effectLst/>
                          <a:latin typeface="Calibri Light" panose="020F0302020204030204" pitchFamily="34" charset="0"/>
                        </a:rPr>
                        <a:t>27</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Polyurethane (PU Identification)</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By FTIR</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459812">
                <a:tc>
                  <a:txBody>
                    <a:bodyPr/>
                    <a:lstStyle/>
                    <a:p>
                      <a:pPr marL="0" marR="0" algn="ctr">
                        <a:spcBef>
                          <a:spcPts val="0"/>
                        </a:spcBef>
                        <a:spcAft>
                          <a:spcPts val="0"/>
                        </a:spcAft>
                      </a:pPr>
                      <a:r>
                        <a:rPr lang="en-US" sz="1200" dirty="0">
                          <a:effectLst/>
                          <a:latin typeface="Calibri Light" panose="020F0302020204030204" pitchFamily="34" charset="0"/>
                        </a:rPr>
                        <a:t>28</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Short Chain Chlorinated Paraffins (SCCP)</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Solvent extraction / Analysis by GC-ECD/MS</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459812">
                <a:tc>
                  <a:txBody>
                    <a:bodyPr/>
                    <a:lstStyle/>
                    <a:p>
                      <a:pPr marL="0" marR="0" algn="ctr">
                        <a:spcBef>
                          <a:spcPts val="0"/>
                        </a:spcBef>
                        <a:spcAft>
                          <a:spcPts val="0"/>
                        </a:spcAft>
                      </a:pPr>
                      <a:r>
                        <a:rPr lang="en-US" sz="1200" dirty="0">
                          <a:effectLst/>
                          <a:latin typeface="Calibri Light" panose="020F0302020204030204" pitchFamily="34" charset="0"/>
                        </a:rPr>
                        <a:t>29</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Medium Chain Chlorinated Paraffins (MCCP)</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Solvent extraction / Analysis by GC-ECD/MS</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r h="299346">
                <a:tc>
                  <a:txBody>
                    <a:bodyPr/>
                    <a:lstStyle/>
                    <a:p>
                      <a:pPr marL="0" marR="0">
                        <a:spcBef>
                          <a:spcPts val="0"/>
                        </a:spcBef>
                        <a:spcAft>
                          <a:spcPts val="0"/>
                        </a:spcAft>
                      </a:pPr>
                      <a:r>
                        <a:rPr lang="en-US" sz="1200">
                          <a:effectLst/>
                          <a:latin typeface="Calibri Light" panose="020F0302020204030204" pitchFamily="34" charset="0"/>
                        </a:rPr>
                        <a:t>30</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a:effectLst/>
                          <a:latin typeface="Calibri Light" panose="020F0302020204030204" pitchFamily="34" charset="0"/>
                        </a:rPr>
                        <a:t>Chlorinated Organic Carriers (COCs)</a:t>
                      </a:r>
                      <a:endParaRPr lang="en-US" sz="1200">
                        <a:effectLst/>
                        <a:latin typeface="Calibri Light" panose="020F0302020204030204" pitchFamily="34" charset="0"/>
                        <a:ea typeface="Times New Roman" panose="02020603050405020304" pitchFamily="18" charset="0"/>
                      </a:endParaRPr>
                    </a:p>
                  </a:txBody>
                  <a:tcPr marL="55744" marR="55744" marT="0" marB="0" anchor="ctr"/>
                </a:tc>
                <a:tc>
                  <a:txBody>
                    <a:bodyPr/>
                    <a:lstStyle/>
                    <a:p>
                      <a:pPr marL="0" marR="0">
                        <a:spcBef>
                          <a:spcPts val="0"/>
                        </a:spcBef>
                        <a:spcAft>
                          <a:spcPts val="0"/>
                        </a:spcAft>
                      </a:pPr>
                      <a:r>
                        <a:rPr lang="en-US" sz="1200" dirty="0">
                          <a:effectLst/>
                          <a:latin typeface="Calibri Light" panose="020F0302020204030204" pitchFamily="34" charset="0"/>
                        </a:rPr>
                        <a:t>DIN 54232</a:t>
                      </a:r>
                      <a:endParaRPr lang="en-US" sz="1200" dirty="0">
                        <a:effectLst/>
                        <a:latin typeface="Calibri Light" panose="020F0302020204030204" pitchFamily="34" charset="0"/>
                        <a:ea typeface="Times New Roman" panose="02020603050405020304" pitchFamily="18" charset="0"/>
                      </a:endParaRPr>
                    </a:p>
                  </a:txBody>
                  <a:tcPr marL="55744" marR="55744" marT="0" marB="0" anchor="ctr"/>
                </a:tc>
              </a:tr>
            </a:tbl>
          </a:graphicData>
        </a:graphic>
      </p:graphicFrame>
    </p:spTree>
    <p:extLst>
      <p:ext uri="{BB962C8B-B14F-4D97-AF65-F5344CB8AC3E}">
        <p14:creationId xmlns:p14="http://schemas.microsoft.com/office/powerpoint/2010/main" val="1842560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3"/>
          <p:cNvGraphicFramePr>
            <a:graphicFrameLocks noChangeAspect="1"/>
          </p:cNvGraphicFramePr>
          <p:nvPr>
            <p:extLst/>
          </p:nvPr>
        </p:nvGraphicFramePr>
        <p:xfrm>
          <a:off x="9909054" y="253709"/>
          <a:ext cx="1444746" cy="1040070"/>
        </p:xfrm>
        <a:graphic>
          <a:graphicData uri="http://schemas.openxmlformats.org/presentationml/2006/ole">
            <mc:AlternateContent xmlns:mc="http://schemas.openxmlformats.org/markup-compatibility/2006">
              <mc:Choice xmlns:v="urn:schemas-microsoft-com:vml" Requires="v">
                <p:oleObj spid="_x0000_s32820" name="CorelDRAW" r:id="rId3" imgW="6650280" imgH="4086720" progId="">
                  <p:embed/>
                </p:oleObj>
              </mc:Choice>
              <mc:Fallback>
                <p:oleObj name="CorelDRAW" r:id="rId3" imgW="6650280" imgH="408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9054" y="253709"/>
                        <a:ext cx="1444746" cy="1040070"/>
                      </a:xfrm>
                      <a:prstGeom prst="rect">
                        <a:avLst/>
                      </a:prstGeom>
                      <a:noFill/>
                      <a:ln>
                        <a:noFill/>
                      </a:ln>
                      <a:effectLst/>
                      <a:extLst/>
                    </p:spPr>
                  </p:pic>
                </p:oleObj>
              </mc:Fallback>
            </mc:AlternateContent>
          </a:graphicData>
        </a:graphic>
      </p:graphicFrame>
      <p:pic>
        <p:nvPicPr>
          <p:cNvPr id="5" name="Content Placeholder 2"/>
          <p:cNvPicPr>
            <a:picLocks noChangeAspect="1"/>
          </p:cNvPicPr>
          <p:nvPr/>
        </p:nvPicPr>
        <p:blipFill rotWithShape="1">
          <a:blip r:embed="rId5">
            <a:extLst>
              <a:ext uri="{28A0092B-C50C-407E-A947-70E740481C1C}">
                <a14:useLocalDpi xmlns:a14="http://schemas.microsoft.com/office/drawing/2010/main" val="0"/>
              </a:ext>
            </a:extLst>
          </a:blip>
          <a:srcRect l="17935" r="18797" b="7615"/>
          <a:stretch/>
        </p:blipFill>
        <p:spPr>
          <a:xfrm>
            <a:off x="4341579" y="773744"/>
            <a:ext cx="3766783" cy="3889612"/>
          </a:xfrm>
          <a:prstGeom prst="rect">
            <a:avLst/>
          </a:prstGeom>
        </p:spPr>
      </p:pic>
      <p:pic>
        <p:nvPicPr>
          <p:cNvPr id="6" name="Content Placeholder 4">
            <a:extLst>
              <a:ext uri="{FF2B5EF4-FFF2-40B4-BE49-F238E27FC236}">
                <a16:creationId xmlns:a16="http://schemas.microsoft.com/office/drawing/2014/main" xmlns="" id="{6866EEF9-CD0C-4859-A2AB-244148BF7FA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0" y="0"/>
            <a:ext cx="12192000" cy="6858000"/>
          </a:xfrm>
        </p:spPr>
      </p:pic>
      <p:sp>
        <p:nvSpPr>
          <p:cNvPr id="7" name="TextBox 6">
            <a:extLst>
              <a:ext uri="{FF2B5EF4-FFF2-40B4-BE49-F238E27FC236}">
                <a16:creationId xmlns:a16="http://schemas.microsoft.com/office/drawing/2014/main" xmlns="" id="{2E4D832E-5FBF-4FCA-A805-533DBDE3358A}"/>
              </a:ext>
            </a:extLst>
          </p:cNvPr>
          <p:cNvSpPr txBox="1"/>
          <p:nvPr/>
        </p:nvSpPr>
        <p:spPr>
          <a:xfrm>
            <a:off x="6495728" y="875109"/>
            <a:ext cx="5002366" cy="2281476"/>
          </a:xfrm>
          <a:prstGeom prst="roundRect">
            <a:avLst/>
          </a:prstGeom>
          <a:solidFill>
            <a:srgbClr val="8EC742">
              <a:alpha val="90000"/>
            </a:srgbClr>
          </a:solidFill>
        </p:spPr>
        <p:txBody>
          <a:bodyPr wrap="square" rtlCol="0">
            <a:spAutoFit/>
          </a:bodyPr>
          <a:lstStyle/>
          <a:p>
            <a:r>
              <a:rPr lang="en-US" sz="2400" b="1" dirty="0">
                <a:solidFill>
                  <a:srgbClr val="37353C"/>
                </a:solidFill>
                <a:latin typeface="Century Gothic" panose="020B0502020202020204" pitchFamily="34" charset="0"/>
              </a:rPr>
              <a:t>Thank you ! </a:t>
            </a:r>
          </a:p>
          <a:p>
            <a:endParaRPr lang="en-US" sz="2400" dirty="0">
              <a:solidFill>
                <a:srgbClr val="37353C"/>
              </a:solidFill>
              <a:latin typeface="Century Gothic" panose="020B0502020202020204" pitchFamily="34" charset="0"/>
            </a:endParaRPr>
          </a:p>
          <a:p>
            <a:r>
              <a:rPr lang="en-US" sz="2000" dirty="0">
                <a:solidFill>
                  <a:srgbClr val="37353C"/>
                </a:solidFill>
                <a:latin typeface="Calibri Light" panose="020F0302020204030204" pitchFamily="34" charset="0"/>
              </a:rPr>
              <a:t>Email:</a:t>
            </a:r>
          </a:p>
          <a:p>
            <a:r>
              <a:rPr lang="en-US" sz="2000" u="sng" dirty="0" smtClean="0">
                <a:solidFill>
                  <a:srgbClr val="37353C"/>
                </a:solidFill>
                <a:latin typeface="Calibri Light" panose="020F0302020204030204" pitchFamily="34" charset="0"/>
              </a:rPr>
              <a:t>adnan.malik@ttilabs.net </a:t>
            </a:r>
            <a:endParaRPr lang="en-US" sz="2000" u="sng" dirty="0">
              <a:solidFill>
                <a:srgbClr val="37353C"/>
              </a:solidFill>
              <a:latin typeface="Calibri Light" panose="020F0302020204030204" pitchFamily="34" charset="0"/>
            </a:endParaRPr>
          </a:p>
          <a:p>
            <a:r>
              <a:rPr lang="en-US" sz="2000" dirty="0">
                <a:solidFill>
                  <a:srgbClr val="37353C"/>
                </a:solidFill>
                <a:latin typeface="Calibri Light" panose="020F0302020204030204" pitchFamily="34" charset="0"/>
              </a:rPr>
              <a:t>Ph: 042 111 786 001</a:t>
            </a:r>
          </a:p>
          <a:p>
            <a:r>
              <a:rPr lang="en-US" sz="2000" u="sng" dirty="0" smtClean="0">
                <a:latin typeface="Calibri Light" panose="020F0302020204030204" pitchFamily="34" charset="0"/>
              </a:rPr>
              <a:t>www.ttilabs.net</a:t>
            </a:r>
            <a:endParaRPr lang="en-US" sz="2000" b="1" u="sng" dirty="0">
              <a:latin typeface="Calibri Light" panose="020F0302020204030204" pitchFamily="34" charset="0"/>
            </a:endParaRPr>
          </a:p>
        </p:txBody>
      </p:sp>
    </p:spTree>
    <p:extLst>
      <p:ext uri="{BB962C8B-B14F-4D97-AF65-F5344CB8AC3E}">
        <p14:creationId xmlns:p14="http://schemas.microsoft.com/office/powerpoint/2010/main" val="396598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6000" b="11067"/>
          <a:stretch/>
        </p:blipFill>
        <p:spPr>
          <a:xfrm>
            <a:off x="0" y="1828800"/>
            <a:ext cx="12192000" cy="5001768"/>
          </a:xfrm>
          <a:prstGeom prst="rect">
            <a:avLst/>
          </a:prstGeom>
        </p:spPr>
      </p:pic>
      <p:sp>
        <p:nvSpPr>
          <p:cNvPr id="2" name="TextBox 1"/>
          <p:cNvSpPr txBox="1"/>
          <p:nvPr/>
        </p:nvSpPr>
        <p:spPr>
          <a:xfrm>
            <a:off x="-533400" y="310896"/>
            <a:ext cx="11826240" cy="707886"/>
          </a:xfrm>
          <a:prstGeom prst="rect">
            <a:avLst/>
          </a:prstGeom>
          <a:noFill/>
        </p:spPr>
        <p:txBody>
          <a:bodyPr wrap="square" rtlCol="0">
            <a:spAutoFit/>
          </a:bodyPr>
          <a:lstStyle/>
          <a:p>
            <a:pPr algn="ctr"/>
            <a:r>
              <a:rPr lang="en-US" sz="4000" b="1" dirty="0" smtClean="0">
                <a:solidFill>
                  <a:srgbClr val="323581"/>
                </a:solidFill>
                <a:latin typeface="Century Gothic" panose="020B0502020202020204" pitchFamily="34" charset="0"/>
              </a:rPr>
              <a:t>Overview of Technical Scope </a:t>
            </a:r>
            <a:endParaRPr lang="en-US" sz="4000" b="1" dirty="0">
              <a:solidFill>
                <a:srgbClr val="323581"/>
              </a:solidFill>
              <a:latin typeface="Century Gothic" panose="020B0502020202020204" pitchFamily="34" charset="0"/>
            </a:endParaRPr>
          </a:p>
        </p:txBody>
      </p:sp>
      <p:sp>
        <p:nvSpPr>
          <p:cNvPr id="3" name="TextBox 2"/>
          <p:cNvSpPr txBox="1"/>
          <p:nvPr/>
        </p:nvSpPr>
        <p:spPr>
          <a:xfrm>
            <a:off x="914400" y="1138541"/>
            <a:ext cx="11173968" cy="584775"/>
          </a:xfrm>
          <a:prstGeom prst="rect">
            <a:avLst/>
          </a:prstGeom>
          <a:noFill/>
        </p:spPr>
        <p:txBody>
          <a:bodyPr wrap="square" rtlCol="0">
            <a:spAutoFit/>
          </a:bodyPr>
          <a:lstStyle/>
          <a:p>
            <a:pPr marL="285750" indent="-285750">
              <a:buFont typeface="Arial" panose="020B0604020202020204" pitchFamily="34" charset="0"/>
              <a:buChar char="•"/>
            </a:pPr>
            <a:r>
              <a:rPr lang="en-AU" sz="1600" b="1" dirty="0">
                <a:latin typeface="Century Gothic" panose="020B0502020202020204" pitchFamily="34" charset="0"/>
              </a:rPr>
              <a:t>L</a:t>
            </a:r>
            <a:r>
              <a:rPr lang="en-AU" sz="1600" b="1" dirty="0" smtClean="0">
                <a:latin typeface="Century Gothic" panose="020B0502020202020204" pitchFamily="34" charset="0"/>
              </a:rPr>
              <a:t>argest </a:t>
            </a:r>
            <a:r>
              <a:rPr lang="en-AU" sz="1600" b="1" dirty="0">
                <a:latin typeface="Century Gothic" panose="020B0502020202020204" pitchFamily="34" charset="0"/>
              </a:rPr>
              <a:t>ISO/IEC 17025 Accredited </a:t>
            </a:r>
            <a:r>
              <a:rPr lang="en-AU" sz="1600" b="1" dirty="0" smtClean="0">
                <a:latin typeface="Century Gothic" panose="020B0502020202020204" pitchFamily="34" charset="0"/>
              </a:rPr>
              <a:t>Testing </a:t>
            </a:r>
            <a:r>
              <a:rPr lang="en-AU" sz="1600" b="1" dirty="0">
                <a:latin typeface="Century Gothic" panose="020B0502020202020204" pitchFamily="34" charset="0"/>
              </a:rPr>
              <a:t>scope in Pakistan </a:t>
            </a:r>
            <a:endParaRPr lang="en-AU" sz="1600" b="1" dirty="0" smtClean="0">
              <a:latin typeface="Century Gothic" panose="020B0502020202020204" pitchFamily="34" charset="0"/>
            </a:endParaRPr>
          </a:p>
          <a:p>
            <a:pPr marL="285750" indent="-285750">
              <a:buFont typeface="Arial" panose="020B0604020202020204" pitchFamily="34" charset="0"/>
              <a:buChar char="•"/>
            </a:pPr>
            <a:r>
              <a:rPr lang="en-AU" sz="1600" b="1" dirty="0" smtClean="0">
                <a:latin typeface="Century Gothic" panose="020B0502020202020204" pitchFamily="34" charset="0"/>
              </a:rPr>
              <a:t>127 </a:t>
            </a:r>
            <a:r>
              <a:rPr lang="en-AU" sz="1600" b="1" dirty="0">
                <a:latin typeface="Century Gothic" panose="020B0502020202020204" pitchFamily="34" charset="0"/>
              </a:rPr>
              <a:t>Accredited Tests and 188 accredited test </a:t>
            </a:r>
            <a:r>
              <a:rPr lang="en-AU" sz="1600" b="1" dirty="0" smtClean="0">
                <a:latin typeface="Century Gothic" panose="020B0502020202020204" pitchFamily="34" charset="0"/>
              </a:rPr>
              <a:t>methods</a:t>
            </a:r>
            <a:endParaRPr lang="en-US" dirty="0">
              <a:latin typeface="Century Gothic" panose="020B0502020202020204" pitchFamily="34" charset="0"/>
            </a:endParaRPr>
          </a:p>
        </p:txBody>
      </p:sp>
      <p:graphicFrame>
        <p:nvGraphicFramePr>
          <p:cNvPr id="5" name="Object 33"/>
          <p:cNvGraphicFramePr>
            <a:graphicFrameLocks noChangeAspect="1"/>
          </p:cNvGraphicFramePr>
          <p:nvPr>
            <p:extLst>
              <p:ext uri="{D42A27DB-BD31-4B8C-83A1-F6EECF244321}">
                <p14:modId xmlns:p14="http://schemas.microsoft.com/office/powerpoint/2010/main" val="389228964"/>
              </p:ext>
            </p:extLst>
          </p:nvPr>
        </p:nvGraphicFramePr>
        <p:xfrm>
          <a:off x="9753560" y="253709"/>
          <a:ext cx="1600240" cy="1152010"/>
        </p:xfrm>
        <a:graphic>
          <a:graphicData uri="http://schemas.openxmlformats.org/presentationml/2006/ole">
            <mc:AlternateContent xmlns:mc="http://schemas.openxmlformats.org/markup-compatibility/2006">
              <mc:Choice xmlns:v="urn:schemas-microsoft-com:vml" Requires="v">
                <p:oleObj spid="_x0000_s12384" name="CorelDRAW" r:id="rId5" imgW="6650280" imgH="4086720" progId="">
                  <p:embed/>
                </p:oleObj>
              </mc:Choice>
              <mc:Fallback>
                <p:oleObj name="CorelDRAW" r:id="rId5" imgW="6650280" imgH="4086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3560" y="253709"/>
                        <a:ext cx="1600240" cy="115201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557334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Image result for global mar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2" y="0"/>
            <a:ext cx="12250712"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Object 33"/>
          <p:cNvGraphicFramePr>
            <a:graphicFrameLocks noChangeAspect="1"/>
          </p:cNvGraphicFramePr>
          <p:nvPr>
            <p:extLst/>
          </p:nvPr>
        </p:nvGraphicFramePr>
        <p:xfrm>
          <a:off x="4838126" y="2047799"/>
          <a:ext cx="2971245" cy="2138993"/>
        </p:xfrm>
        <a:graphic>
          <a:graphicData uri="http://schemas.openxmlformats.org/presentationml/2006/ole">
            <mc:AlternateContent xmlns:mc="http://schemas.openxmlformats.org/markup-compatibility/2006">
              <mc:Choice xmlns:v="urn:schemas-microsoft-com:vml" Requires="v">
                <p:oleObj spid="_x0000_s1198" name="CorelDRAW" r:id="rId4" imgW="6650280" imgH="4086720" progId="">
                  <p:embed/>
                </p:oleObj>
              </mc:Choice>
              <mc:Fallback>
                <p:oleObj name="CorelDRAW" r:id="rId4" imgW="6650280" imgH="4086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126" y="2047799"/>
                        <a:ext cx="2971245" cy="2138993"/>
                      </a:xfrm>
                      <a:prstGeom prst="rect">
                        <a:avLst/>
                      </a:prstGeom>
                      <a:noFill/>
                      <a:ln>
                        <a:noFill/>
                      </a:ln>
                      <a:effectLst/>
                      <a:extLst/>
                    </p:spPr>
                  </p:pic>
                </p:oleObj>
              </mc:Fallback>
            </mc:AlternateContent>
          </a:graphicData>
        </a:graphic>
      </p:graphicFrame>
      <p:sp>
        <p:nvSpPr>
          <p:cNvPr id="7" name="TextBox 6"/>
          <p:cNvSpPr txBox="1"/>
          <p:nvPr/>
        </p:nvSpPr>
        <p:spPr>
          <a:xfrm>
            <a:off x="1036326" y="278911"/>
            <a:ext cx="2899944"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Large Manufacturers</a:t>
            </a:r>
            <a:endParaRPr lang="en-US" sz="2800" b="1" dirty="0">
              <a:solidFill>
                <a:schemeClr val="bg1"/>
              </a:solidFill>
              <a:latin typeface="Century Gothic" panose="020B0502020202020204" pitchFamily="34" charset="0"/>
            </a:endParaRPr>
          </a:p>
        </p:txBody>
      </p:sp>
      <p:sp>
        <p:nvSpPr>
          <p:cNvPr id="8" name="TextBox 7"/>
          <p:cNvSpPr txBox="1"/>
          <p:nvPr/>
        </p:nvSpPr>
        <p:spPr>
          <a:xfrm>
            <a:off x="3400577" y="403243"/>
            <a:ext cx="240030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SME’s</a:t>
            </a:r>
            <a:endParaRPr lang="en-US" sz="2800" b="1" dirty="0">
              <a:solidFill>
                <a:schemeClr val="bg1"/>
              </a:solidFill>
              <a:latin typeface="Century Gothic" panose="020B0502020202020204" pitchFamily="34" charset="0"/>
            </a:endParaRPr>
          </a:p>
        </p:txBody>
      </p:sp>
      <p:sp>
        <p:nvSpPr>
          <p:cNvPr id="9" name="TextBox 8"/>
          <p:cNvSpPr txBox="1"/>
          <p:nvPr/>
        </p:nvSpPr>
        <p:spPr>
          <a:xfrm>
            <a:off x="370959" y="2196265"/>
            <a:ext cx="2400300" cy="954107"/>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Government &amp; NGOs</a:t>
            </a:r>
            <a:endParaRPr lang="en-US" sz="2800" b="1" dirty="0">
              <a:solidFill>
                <a:schemeClr val="bg1"/>
              </a:solidFill>
              <a:latin typeface="Century Gothic" panose="020B0502020202020204" pitchFamily="34" charset="0"/>
            </a:endParaRPr>
          </a:p>
        </p:txBody>
      </p:sp>
      <p:sp>
        <p:nvSpPr>
          <p:cNvPr id="10" name="TextBox 9"/>
          <p:cNvSpPr txBox="1"/>
          <p:nvPr/>
        </p:nvSpPr>
        <p:spPr>
          <a:xfrm>
            <a:off x="3736760" y="1119340"/>
            <a:ext cx="24003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Oil &amp; Gas</a:t>
            </a:r>
            <a:endParaRPr lang="en-US" sz="2800" b="1" dirty="0">
              <a:solidFill>
                <a:schemeClr val="bg1"/>
              </a:solidFill>
              <a:latin typeface="Century Gothic" panose="020B0502020202020204" pitchFamily="34" charset="0"/>
            </a:endParaRPr>
          </a:p>
        </p:txBody>
      </p:sp>
      <p:sp>
        <p:nvSpPr>
          <p:cNvPr id="11" name="TextBox 10"/>
          <p:cNvSpPr txBox="1"/>
          <p:nvPr/>
        </p:nvSpPr>
        <p:spPr>
          <a:xfrm>
            <a:off x="370959" y="3215372"/>
            <a:ext cx="2400300" cy="523220"/>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Power Plants</a:t>
            </a:r>
            <a:endParaRPr lang="en-US" sz="2800" b="1" dirty="0">
              <a:solidFill>
                <a:schemeClr val="bg1"/>
              </a:solidFill>
              <a:latin typeface="Century Gothic" panose="020B0502020202020204" pitchFamily="34" charset="0"/>
            </a:endParaRPr>
          </a:p>
        </p:txBody>
      </p:sp>
      <p:sp>
        <p:nvSpPr>
          <p:cNvPr id="12" name="TextBox 11"/>
          <p:cNvSpPr txBox="1"/>
          <p:nvPr/>
        </p:nvSpPr>
        <p:spPr>
          <a:xfrm>
            <a:off x="259661" y="3984502"/>
            <a:ext cx="2400300"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Cement Industries</a:t>
            </a:r>
            <a:endParaRPr lang="en-US" sz="2800" b="1" dirty="0">
              <a:solidFill>
                <a:schemeClr val="bg1"/>
              </a:solidFill>
              <a:latin typeface="Century Gothic" panose="020B0502020202020204" pitchFamily="34" charset="0"/>
            </a:endParaRPr>
          </a:p>
        </p:txBody>
      </p:sp>
      <p:sp>
        <p:nvSpPr>
          <p:cNvPr id="13" name="TextBox 12"/>
          <p:cNvSpPr txBox="1"/>
          <p:nvPr/>
        </p:nvSpPr>
        <p:spPr>
          <a:xfrm>
            <a:off x="3434452" y="6334780"/>
            <a:ext cx="240030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Pulp &amp; Paper</a:t>
            </a:r>
            <a:endParaRPr lang="en-US" sz="2800" b="1" dirty="0">
              <a:solidFill>
                <a:schemeClr val="bg1"/>
              </a:solidFill>
              <a:latin typeface="Century Gothic" panose="020B0502020202020204" pitchFamily="34" charset="0"/>
            </a:endParaRPr>
          </a:p>
        </p:txBody>
      </p:sp>
      <p:sp>
        <p:nvSpPr>
          <p:cNvPr id="14" name="TextBox 13"/>
          <p:cNvSpPr txBox="1"/>
          <p:nvPr/>
        </p:nvSpPr>
        <p:spPr>
          <a:xfrm>
            <a:off x="6066644" y="4475488"/>
            <a:ext cx="240030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FMCGs</a:t>
            </a:r>
            <a:endParaRPr lang="en-US" sz="2800" b="1" dirty="0">
              <a:solidFill>
                <a:schemeClr val="bg1"/>
              </a:solidFill>
              <a:latin typeface="Century Gothic" panose="020B0502020202020204" pitchFamily="34" charset="0"/>
            </a:endParaRPr>
          </a:p>
        </p:txBody>
      </p:sp>
      <p:sp>
        <p:nvSpPr>
          <p:cNvPr id="15" name="TextBox 14"/>
          <p:cNvSpPr txBox="1"/>
          <p:nvPr/>
        </p:nvSpPr>
        <p:spPr>
          <a:xfrm>
            <a:off x="9791700" y="3154034"/>
            <a:ext cx="2400300"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Buying Houses &amp; Agents</a:t>
            </a:r>
            <a:endParaRPr lang="en-US" sz="2800" b="1" dirty="0">
              <a:solidFill>
                <a:schemeClr val="bg1"/>
              </a:solidFill>
              <a:latin typeface="Century Gothic" panose="020B0502020202020204" pitchFamily="34" charset="0"/>
            </a:endParaRPr>
          </a:p>
        </p:txBody>
      </p:sp>
      <p:sp>
        <p:nvSpPr>
          <p:cNvPr id="16" name="TextBox 15"/>
          <p:cNvSpPr txBox="1"/>
          <p:nvPr/>
        </p:nvSpPr>
        <p:spPr>
          <a:xfrm>
            <a:off x="4866494" y="285210"/>
            <a:ext cx="2400300"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Global Buyers</a:t>
            </a:r>
            <a:endParaRPr lang="en-US" sz="2800" b="1" dirty="0">
              <a:solidFill>
                <a:schemeClr val="bg1"/>
              </a:solidFill>
              <a:latin typeface="Century Gothic" panose="020B0502020202020204" pitchFamily="34" charset="0"/>
            </a:endParaRPr>
          </a:p>
        </p:txBody>
      </p:sp>
      <p:sp>
        <p:nvSpPr>
          <p:cNvPr id="17" name="TextBox 16"/>
          <p:cNvSpPr txBox="1"/>
          <p:nvPr/>
        </p:nvSpPr>
        <p:spPr>
          <a:xfrm>
            <a:off x="9457171" y="5359229"/>
            <a:ext cx="2400300"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International Institutional Sector</a:t>
            </a:r>
            <a:endParaRPr lang="en-US" sz="2800" b="1" dirty="0">
              <a:solidFill>
                <a:schemeClr val="bg1"/>
              </a:solidFill>
              <a:latin typeface="Century Gothic" panose="020B0502020202020204" pitchFamily="34" charset="0"/>
            </a:endParaRPr>
          </a:p>
        </p:txBody>
      </p:sp>
      <p:sp>
        <p:nvSpPr>
          <p:cNvPr id="18" name="TextBox 17"/>
          <p:cNvSpPr txBox="1"/>
          <p:nvPr/>
        </p:nvSpPr>
        <p:spPr>
          <a:xfrm>
            <a:off x="7878194" y="1090278"/>
            <a:ext cx="2400300"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Personal Protective Equipment</a:t>
            </a:r>
            <a:endParaRPr lang="en-US" sz="2800" b="1" dirty="0">
              <a:solidFill>
                <a:schemeClr val="bg1"/>
              </a:solidFill>
              <a:latin typeface="Century Gothic" panose="020B0502020202020204" pitchFamily="34" charset="0"/>
            </a:endParaRPr>
          </a:p>
        </p:txBody>
      </p:sp>
      <p:sp>
        <p:nvSpPr>
          <p:cNvPr id="19" name="TextBox 18"/>
          <p:cNvSpPr txBox="1"/>
          <p:nvPr/>
        </p:nvSpPr>
        <p:spPr>
          <a:xfrm>
            <a:off x="10078984" y="1414067"/>
            <a:ext cx="2400300" cy="1384995"/>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Leather , Gloves &amp; Footwear</a:t>
            </a:r>
            <a:endParaRPr lang="en-US" sz="2800" b="1" dirty="0">
              <a:solidFill>
                <a:schemeClr val="bg1"/>
              </a:solidFill>
              <a:latin typeface="Century Gothic" panose="020B0502020202020204" pitchFamily="34" charset="0"/>
            </a:endParaRPr>
          </a:p>
        </p:txBody>
      </p:sp>
      <p:sp>
        <p:nvSpPr>
          <p:cNvPr id="20" name="TextBox 19"/>
          <p:cNvSpPr txBox="1"/>
          <p:nvPr/>
        </p:nvSpPr>
        <p:spPr>
          <a:xfrm>
            <a:off x="370959" y="5164740"/>
            <a:ext cx="2781592" cy="954107"/>
          </a:xfrm>
          <a:prstGeom prst="rect">
            <a:avLst/>
          </a:prstGeom>
          <a:noFill/>
        </p:spPr>
        <p:txBody>
          <a:bodyPr wrap="square" rtlCol="0">
            <a:spAutoFit/>
          </a:bodyPr>
          <a:lstStyle/>
          <a:p>
            <a:r>
              <a:rPr lang="en-US" sz="2800" b="1" dirty="0" smtClean="0">
                <a:solidFill>
                  <a:schemeClr val="bg1"/>
                </a:solidFill>
                <a:latin typeface="Century Gothic" panose="020B0502020202020204" pitchFamily="34" charset="0"/>
              </a:rPr>
              <a:t>Hypermarkets &amp; Stores</a:t>
            </a:r>
            <a:endParaRPr lang="en-US" sz="2800" b="1" dirty="0">
              <a:solidFill>
                <a:schemeClr val="bg1"/>
              </a:solidFill>
              <a:latin typeface="Century Gothic" panose="020B0502020202020204" pitchFamily="34" charset="0"/>
            </a:endParaRPr>
          </a:p>
        </p:txBody>
      </p:sp>
      <p:sp>
        <p:nvSpPr>
          <p:cNvPr id="21" name="TextBox 20"/>
          <p:cNvSpPr txBox="1"/>
          <p:nvPr/>
        </p:nvSpPr>
        <p:spPr>
          <a:xfrm>
            <a:off x="85998" y="1527614"/>
            <a:ext cx="240030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Hospitals</a:t>
            </a:r>
            <a:endParaRPr lang="en-US" sz="2800" b="1" dirty="0">
              <a:solidFill>
                <a:schemeClr val="bg1"/>
              </a:solidFill>
              <a:latin typeface="Century Gothic" panose="020B0502020202020204" pitchFamily="34" charset="0"/>
            </a:endParaRPr>
          </a:p>
        </p:txBody>
      </p:sp>
      <p:sp>
        <p:nvSpPr>
          <p:cNvPr id="22" name="TextBox 21"/>
          <p:cNvSpPr txBox="1"/>
          <p:nvPr/>
        </p:nvSpPr>
        <p:spPr>
          <a:xfrm>
            <a:off x="224555" y="6248847"/>
            <a:ext cx="3211634"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Pharmaceutical</a:t>
            </a:r>
            <a:endParaRPr lang="en-US" sz="2800" b="1" dirty="0">
              <a:solidFill>
                <a:schemeClr val="bg1"/>
              </a:solidFill>
              <a:latin typeface="Century Gothic" panose="020B0502020202020204" pitchFamily="34" charset="0"/>
            </a:endParaRPr>
          </a:p>
        </p:txBody>
      </p:sp>
      <p:sp>
        <p:nvSpPr>
          <p:cNvPr id="23" name="TextBox 22"/>
          <p:cNvSpPr txBox="1"/>
          <p:nvPr/>
        </p:nvSpPr>
        <p:spPr>
          <a:xfrm>
            <a:off x="7716540" y="4236262"/>
            <a:ext cx="2400300"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Food Industry</a:t>
            </a:r>
            <a:endParaRPr lang="en-US" sz="2800" b="1" dirty="0">
              <a:solidFill>
                <a:schemeClr val="bg1"/>
              </a:solidFill>
              <a:latin typeface="Century Gothic" panose="020B0502020202020204" pitchFamily="34" charset="0"/>
            </a:endParaRPr>
          </a:p>
        </p:txBody>
      </p:sp>
      <p:sp>
        <p:nvSpPr>
          <p:cNvPr id="24" name="TextBox 23"/>
          <p:cNvSpPr txBox="1"/>
          <p:nvPr/>
        </p:nvSpPr>
        <p:spPr>
          <a:xfrm>
            <a:off x="6267863" y="6334780"/>
            <a:ext cx="2400300"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Cosmetics</a:t>
            </a:r>
            <a:endParaRPr lang="en-US" sz="2800" b="1" dirty="0">
              <a:solidFill>
                <a:schemeClr val="bg1"/>
              </a:solidFill>
              <a:latin typeface="Century Gothic" panose="020B0502020202020204" pitchFamily="34" charset="0"/>
            </a:endParaRPr>
          </a:p>
        </p:txBody>
      </p:sp>
      <p:sp>
        <p:nvSpPr>
          <p:cNvPr id="25" name="TextBox 24"/>
          <p:cNvSpPr txBox="1"/>
          <p:nvPr/>
        </p:nvSpPr>
        <p:spPr>
          <a:xfrm>
            <a:off x="3409238" y="5699771"/>
            <a:ext cx="2914511"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Automotive</a:t>
            </a:r>
            <a:endParaRPr lang="en-US" sz="2800" b="1" dirty="0">
              <a:solidFill>
                <a:schemeClr val="bg1"/>
              </a:solidFill>
              <a:latin typeface="Century Gothic" panose="020B0502020202020204" pitchFamily="34" charset="0"/>
            </a:endParaRPr>
          </a:p>
        </p:txBody>
      </p:sp>
      <p:sp>
        <p:nvSpPr>
          <p:cNvPr id="26" name="TextBox 25"/>
          <p:cNvSpPr txBox="1"/>
          <p:nvPr/>
        </p:nvSpPr>
        <p:spPr>
          <a:xfrm>
            <a:off x="7931251" y="485969"/>
            <a:ext cx="4220248"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Textiles &amp; Apparel</a:t>
            </a:r>
            <a:endParaRPr lang="en-US" sz="2800" b="1" dirty="0">
              <a:solidFill>
                <a:schemeClr val="bg1"/>
              </a:solidFill>
              <a:latin typeface="Century Gothic" panose="020B0502020202020204" pitchFamily="34" charset="0"/>
            </a:endParaRPr>
          </a:p>
        </p:txBody>
      </p:sp>
      <p:sp>
        <p:nvSpPr>
          <p:cNvPr id="27" name="TextBox 26"/>
          <p:cNvSpPr txBox="1"/>
          <p:nvPr/>
        </p:nvSpPr>
        <p:spPr>
          <a:xfrm>
            <a:off x="6010757" y="5300436"/>
            <a:ext cx="2914511" cy="954107"/>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Paints &amp; Coatings</a:t>
            </a:r>
            <a:endParaRPr lang="en-US" sz="2800" b="1" dirty="0">
              <a:solidFill>
                <a:schemeClr val="bg1"/>
              </a:solidFill>
              <a:latin typeface="Century Gothic" panose="020B0502020202020204" pitchFamily="34" charset="0"/>
            </a:endParaRPr>
          </a:p>
        </p:txBody>
      </p:sp>
      <p:sp>
        <p:nvSpPr>
          <p:cNvPr id="28" name="TextBox 27"/>
          <p:cNvSpPr txBox="1"/>
          <p:nvPr/>
        </p:nvSpPr>
        <p:spPr>
          <a:xfrm>
            <a:off x="2734648" y="4535468"/>
            <a:ext cx="2914511"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Chemicals</a:t>
            </a:r>
            <a:endParaRPr lang="en-US" sz="2800" b="1" dirty="0">
              <a:solidFill>
                <a:schemeClr val="bg1"/>
              </a:solidFill>
              <a:latin typeface="Century Gothic" panose="020B0502020202020204" pitchFamily="34" charset="0"/>
            </a:endParaRPr>
          </a:p>
        </p:txBody>
      </p:sp>
      <p:sp>
        <p:nvSpPr>
          <p:cNvPr id="30" name="TextBox 29"/>
          <p:cNvSpPr txBox="1"/>
          <p:nvPr/>
        </p:nvSpPr>
        <p:spPr>
          <a:xfrm>
            <a:off x="3224550" y="5130547"/>
            <a:ext cx="2914511"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Leather</a:t>
            </a:r>
            <a:endParaRPr lang="en-US"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05555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8631" y="313477"/>
            <a:ext cx="8770571" cy="1560716"/>
          </a:xfrm>
        </p:spPr>
        <p:txBody>
          <a:bodyPr>
            <a:normAutofit/>
          </a:bodyPr>
          <a:lstStyle/>
          <a:p>
            <a:r>
              <a:rPr lang="en-US" sz="4000" b="1" dirty="0" smtClean="0">
                <a:solidFill>
                  <a:srgbClr val="323581"/>
                </a:solidFill>
                <a:latin typeface="Century Gothic" panose="020B0502020202020204" pitchFamily="34" charset="0"/>
              </a:rPr>
              <a:t>Global Test Reports Acceptability</a:t>
            </a:r>
            <a:endParaRPr lang="en-US" sz="4000" b="1" dirty="0">
              <a:solidFill>
                <a:srgbClr val="323581"/>
              </a:solidFill>
              <a:latin typeface="Century Gothic" panose="020B0502020202020204" pitchFamily="34" charset="0"/>
            </a:endParaRPr>
          </a:p>
        </p:txBody>
      </p:sp>
      <p:graphicFrame>
        <p:nvGraphicFramePr>
          <p:cNvPr id="4" name="Object 33"/>
          <p:cNvGraphicFramePr>
            <a:graphicFrameLocks noChangeAspect="1"/>
          </p:cNvGraphicFramePr>
          <p:nvPr>
            <p:extLst>
              <p:ext uri="{D42A27DB-BD31-4B8C-83A1-F6EECF244321}">
                <p14:modId xmlns:p14="http://schemas.microsoft.com/office/powerpoint/2010/main" val="2413199611"/>
              </p:ext>
            </p:extLst>
          </p:nvPr>
        </p:nvGraphicFramePr>
        <p:xfrm>
          <a:off x="10168131" y="275719"/>
          <a:ext cx="1444746" cy="1040070"/>
        </p:xfrm>
        <a:graphic>
          <a:graphicData uri="http://schemas.openxmlformats.org/presentationml/2006/ole">
            <mc:AlternateContent xmlns:mc="http://schemas.openxmlformats.org/markup-compatibility/2006">
              <mc:Choice xmlns:v="urn:schemas-microsoft-com:vml" Requires="v">
                <p:oleObj spid="_x0000_s8438" name="CorelDRAW" r:id="rId3" imgW="6650280" imgH="4086720" progId="">
                  <p:embed/>
                </p:oleObj>
              </mc:Choice>
              <mc:Fallback>
                <p:oleObj name="CorelDRAW" r:id="rId3" imgW="6650280" imgH="408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8131" y="275719"/>
                        <a:ext cx="1444746" cy="1040070"/>
                      </a:xfrm>
                      <a:prstGeom prst="rect">
                        <a:avLst/>
                      </a:prstGeom>
                      <a:noFill/>
                      <a:ln>
                        <a:noFill/>
                      </a:ln>
                      <a:effectLst/>
                      <a:extLst/>
                    </p:spPr>
                  </p:pic>
                </p:oleObj>
              </mc:Fallback>
            </mc:AlternateContent>
          </a:graphicData>
        </a:graphic>
      </p:graphicFrame>
      <p:graphicFrame>
        <p:nvGraphicFramePr>
          <p:cNvPr id="7" name="Object 33"/>
          <p:cNvGraphicFramePr>
            <a:graphicFrameLocks noChangeAspect="1"/>
          </p:cNvGraphicFramePr>
          <p:nvPr>
            <p:extLst>
              <p:ext uri="{D42A27DB-BD31-4B8C-83A1-F6EECF244321}">
                <p14:modId xmlns:p14="http://schemas.microsoft.com/office/powerpoint/2010/main" val="421244843"/>
              </p:ext>
            </p:extLst>
          </p:nvPr>
        </p:nvGraphicFramePr>
        <p:xfrm>
          <a:off x="5400246" y="5902805"/>
          <a:ext cx="1056231" cy="760379"/>
        </p:xfrm>
        <a:graphic>
          <a:graphicData uri="http://schemas.openxmlformats.org/presentationml/2006/ole">
            <mc:AlternateContent xmlns:mc="http://schemas.openxmlformats.org/markup-compatibility/2006">
              <mc:Choice xmlns:v="urn:schemas-microsoft-com:vml" Requires="v">
                <p:oleObj spid="_x0000_s8439" name="CorelDRAW" r:id="rId5" imgW="6650280" imgH="4086720" progId="">
                  <p:embed/>
                </p:oleObj>
              </mc:Choice>
              <mc:Fallback>
                <p:oleObj name="CorelDRAW" r:id="rId5" imgW="6650280" imgH="408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246" y="5902805"/>
                        <a:ext cx="1056231" cy="760379"/>
                      </a:xfrm>
                      <a:prstGeom prst="rect">
                        <a:avLst/>
                      </a:prstGeom>
                      <a:noFill/>
                      <a:ln>
                        <a:noFill/>
                      </a:ln>
                      <a:effectLst/>
                      <a:extLst/>
                    </p:spPr>
                  </p:pic>
                </p:oleObj>
              </mc:Fallback>
            </mc:AlternateContent>
          </a:graphicData>
        </a:graphic>
      </p:graphicFrame>
      <p:sp>
        <p:nvSpPr>
          <p:cNvPr id="10" name="Down Arrow 9"/>
          <p:cNvSpPr/>
          <p:nvPr/>
        </p:nvSpPr>
        <p:spPr>
          <a:xfrm>
            <a:off x="5860561" y="3715616"/>
            <a:ext cx="246888" cy="6854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838200" y="1617438"/>
            <a:ext cx="10052304" cy="338554"/>
          </a:xfrm>
          <a:prstGeom prst="rect">
            <a:avLst/>
          </a:prstGeom>
          <a:solidFill>
            <a:srgbClr val="C00000"/>
          </a:solidFill>
        </p:spPr>
        <p:txBody>
          <a:bodyPr wrap="square" rtlCol="0">
            <a:spAutoFit/>
          </a:bodyPr>
          <a:lstStyle/>
          <a:p>
            <a:r>
              <a:rPr lang="en-US" sz="1600" dirty="0" smtClean="0">
                <a:solidFill>
                  <a:schemeClr val="bg1"/>
                </a:solidFill>
                <a:latin typeface="Century Gothic" panose="020B0502020202020204" pitchFamily="34" charset="0"/>
              </a:rPr>
              <a:t>ISO/IEC 17025 Accreditation Is The Highest Level Of External Verification A Testing Lab Can Achieve.</a:t>
            </a:r>
            <a:endParaRPr lang="en-US" sz="1600" dirty="0">
              <a:solidFill>
                <a:schemeClr val="bg1"/>
              </a:solidFill>
              <a:latin typeface="Century Gothic" panose="020B0502020202020204" pitchFamily="34" charset="0"/>
            </a:endParaRPr>
          </a:p>
        </p:txBody>
      </p:sp>
      <p:sp>
        <p:nvSpPr>
          <p:cNvPr id="13" name="TextBox 12"/>
          <p:cNvSpPr txBox="1"/>
          <p:nvPr/>
        </p:nvSpPr>
        <p:spPr>
          <a:xfrm>
            <a:off x="838200" y="2014347"/>
            <a:ext cx="10052304" cy="338554"/>
          </a:xfrm>
          <a:prstGeom prst="rect">
            <a:avLst/>
          </a:prstGeom>
          <a:solidFill>
            <a:srgbClr val="C00000"/>
          </a:solidFill>
        </p:spPr>
        <p:txBody>
          <a:bodyPr wrap="square" rtlCol="0">
            <a:spAutoFit/>
          </a:bodyPr>
          <a:lstStyle/>
          <a:p>
            <a:r>
              <a:rPr lang="en-US" sz="1600" dirty="0" smtClean="0">
                <a:solidFill>
                  <a:schemeClr val="bg1"/>
                </a:solidFill>
                <a:latin typeface="Century Gothic" panose="020B0502020202020204" pitchFamily="34" charset="0"/>
              </a:rPr>
              <a:t>Test Reports of an ISO/IEC 17025 Accredited Lab are technically acceptable around the world. </a:t>
            </a:r>
            <a:endParaRPr lang="en-US" sz="1600" dirty="0">
              <a:solidFill>
                <a:schemeClr val="bg1"/>
              </a:solidFill>
              <a:latin typeface="Century Gothic" panose="020B0502020202020204" pitchFamily="34" charset="0"/>
            </a:endParaRPr>
          </a:p>
        </p:txBody>
      </p:sp>
      <p:pic>
        <p:nvPicPr>
          <p:cNvPr id="8197" name="Picture 5" descr="http://pnac.org.pk/wp-content/uploads/2016/07/PNAC-logo-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3917" y="4473879"/>
            <a:ext cx="1554478" cy="747345"/>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http://www.ukas.com/wp-content/uploads/2015/01/ilac-RG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45819" y="2762550"/>
            <a:ext cx="949369" cy="953066"/>
          </a:xfrm>
          <a:prstGeom prst="rect">
            <a:avLst/>
          </a:prstGeom>
          <a:noFill/>
          <a:extLst>
            <a:ext uri="{909E8E84-426E-40DD-AFC4-6F175D3DCCD1}">
              <a14:hiddenFill xmlns:a14="http://schemas.microsoft.com/office/drawing/2010/main">
                <a:solidFill>
                  <a:srgbClr val="FFFFFF"/>
                </a:solidFill>
              </a14:hiddenFill>
            </a:ext>
          </a:extLst>
        </p:spPr>
      </p:pic>
      <p:sp>
        <p:nvSpPr>
          <p:cNvPr id="16" name="Down Arrow 15"/>
          <p:cNvSpPr/>
          <p:nvPr/>
        </p:nvSpPr>
        <p:spPr>
          <a:xfrm>
            <a:off x="5860561" y="5282608"/>
            <a:ext cx="246888" cy="55881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544839" y="2956200"/>
            <a:ext cx="3722494" cy="306467"/>
          </a:xfrm>
          <a:prstGeom prst="roundRect">
            <a:avLst/>
          </a:prstGeom>
          <a:solidFill>
            <a:srgbClr val="0072BC"/>
          </a:solidFill>
        </p:spPr>
        <p:txBody>
          <a:bodyPr wrap="none">
            <a:spAutoFit/>
          </a:bodyPr>
          <a:lstStyle/>
          <a:p>
            <a:r>
              <a:rPr lang="en-US" sz="1200" dirty="0">
                <a:solidFill>
                  <a:schemeClr val="bg1"/>
                </a:solidFill>
                <a:latin typeface="Century Gothic" panose="020B0502020202020204" pitchFamily="34" charset="0"/>
              </a:rPr>
              <a:t>Asia Pacific Accreditation Cooperation (APAC)</a:t>
            </a:r>
          </a:p>
        </p:txBody>
      </p:sp>
      <p:sp>
        <p:nvSpPr>
          <p:cNvPr id="15" name="Rounded Rectangle 14"/>
          <p:cNvSpPr/>
          <p:nvPr/>
        </p:nvSpPr>
        <p:spPr>
          <a:xfrm>
            <a:off x="386908" y="2956200"/>
            <a:ext cx="4112023" cy="306467"/>
          </a:xfrm>
          <a:prstGeom prst="roundRect">
            <a:avLst/>
          </a:prstGeom>
          <a:solidFill>
            <a:srgbClr val="0001E2"/>
          </a:solidFill>
        </p:spPr>
        <p:txBody>
          <a:bodyPr wrap="none">
            <a:spAutoFit/>
          </a:bodyPr>
          <a:lstStyle/>
          <a:p>
            <a:r>
              <a:rPr lang="en-US" sz="1200" dirty="0">
                <a:solidFill>
                  <a:schemeClr val="bg1"/>
                </a:solidFill>
                <a:latin typeface="Century Gothic" panose="020B0502020202020204" pitchFamily="34" charset="0"/>
              </a:rPr>
              <a:t>International Laboratory Accreditation Cooperation </a:t>
            </a:r>
          </a:p>
        </p:txBody>
      </p:sp>
      <p:sp>
        <p:nvSpPr>
          <p:cNvPr id="19" name="Rounded Rectangle 18"/>
          <p:cNvSpPr/>
          <p:nvPr/>
        </p:nvSpPr>
        <p:spPr>
          <a:xfrm>
            <a:off x="4651559" y="3846950"/>
            <a:ext cx="2759876" cy="306467"/>
          </a:xfrm>
          <a:prstGeom prst="roundRect">
            <a:avLst/>
          </a:prstGeom>
          <a:solidFill>
            <a:srgbClr val="00B050"/>
          </a:solidFill>
        </p:spPr>
        <p:txBody>
          <a:bodyPr wrap="none">
            <a:spAutoFit/>
          </a:bodyPr>
          <a:lstStyle/>
          <a:p>
            <a:r>
              <a:rPr lang="en-US" sz="1200" dirty="0" smtClean="0">
                <a:solidFill>
                  <a:schemeClr val="bg1"/>
                </a:solidFill>
                <a:latin typeface="Century Gothic" panose="020B0502020202020204" pitchFamily="34" charset="0"/>
              </a:rPr>
              <a:t>Mutual Recognition Arrangement </a:t>
            </a:r>
            <a:endParaRPr lang="en-US" sz="1200" dirty="0">
              <a:solidFill>
                <a:schemeClr val="bg1"/>
              </a:solidFill>
              <a:latin typeface="Century Gothic" panose="020B0502020202020204" pitchFamily="34" charset="0"/>
            </a:endParaRPr>
          </a:p>
        </p:txBody>
      </p:sp>
      <p:sp>
        <p:nvSpPr>
          <p:cNvPr id="17" name="Curved Left Arrow 16"/>
          <p:cNvSpPr/>
          <p:nvPr/>
        </p:nvSpPr>
        <p:spPr>
          <a:xfrm>
            <a:off x="8083761" y="3702071"/>
            <a:ext cx="907865" cy="2428740"/>
          </a:xfrm>
          <a:prstGeom prst="curvedLef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Right Arrow 17"/>
          <p:cNvSpPr/>
          <p:nvPr/>
        </p:nvSpPr>
        <p:spPr>
          <a:xfrm>
            <a:off x="3122077" y="3702071"/>
            <a:ext cx="924981" cy="2454999"/>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203" name="Picture 11" descr="https://www.apac-accreditation.org/app/themes/aplac/dist/images/APAC_logo_header_00106da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2076" y="3064842"/>
            <a:ext cx="1355875" cy="37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777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560" y="568345"/>
            <a:ext cx="10271711" cy="1560716"/>
          </a:xfrm>
        </p:spPr>
        <p:txBody>
          <a:bodyPr/>
          <a:lstStyle/>
          <a:p>
            <a:r>
              <a:rPr lang="en-US" b="1" dirty="0" smtClean="0">
                <a:solidFill>
                  <a:srgbClr val="323581"/>
                </a:solidFill>
                <a:latin typeface="Century Gothic" panose="020B0502020202020204" pitchFamily="34" charset="0"/>
              </a:rPr>
              <a:t>Our Global Recognition and Certifications</a:t>
            </a:r>
            <a:endParaRPr lang="en-US" b="1" dirty="0">
              <a:solidFill>
                <a:srgbClr val="323581"/>
              </a:solidFill>
              <a:latin typeface="Century Gothic" panose="020B0502020202020204" pitchFamily="34" charset="0"/>
            </a:endParaRPr>
          </a:p>
        </p:txBody>
      </p:sp>
      <p:sp>
        <p:nvSpPr>
          <p:cNvPr id="3" name="Content Placeholder 2"/>
          <p:cNvSpPr>
            <a:spLocks noGrp="1"/>
          </p:cNvSpPr>
          <p:nvPr>
            <p:ph idx="1"/>
          </p:nvPr>
        </p:nvSpPr>
        <p:spPr>
          <a:xfrm>
            <a:off x="304800" y="2621280"/>
            <a:ext cx="11399471" cy="3834384"/>
          </a:xfrm>
        </p:spPr>
        <p:txBody>
          <a:bodyPr/>
          <a:lstStyle/>
          <a:p>
            <a:r>
              <a:rPr lang="en-US" dirty="0" smtClean="0">
                <a:latin typeface="Century Gothic" panose="020B0502020202020204" pitchFamily="34" charset="0"/>
              </a:rPr>
              <a:t>ISO/IEC 17025 Accredited Testing Facility</a:t>
            </a:r>
          </a:p>
          <a:p>
            <a:r>
              <a:rPr lang="en-US" dirty="0" smtClean="0">
                <a:latin typeface="Century Gothic" panose="020B0502020202020204" pitchFamily="34" charset="0"/>
              </a:rPr>
              <a:t>ISO/IEC 17020 Accredited Inspection Body</a:t>
            </a:r>
          </a:p>
          <a:p>
            <a:r>
              <a:rPr lang="en-US" dirty="0" smtClean="0">
                <a:latin typeface="Century Gothic" panose="020B0502020202020204" pitchFamily="34" charset="0"/>
              </a:rPr>
              <a:t>US CPSC Accredited Conformity Assessment Body</a:t>
            </a:r>
          </a:p>
          <a:p>
            <a:r>
              <a:rPr lang="en-US" dirty="0" smtClean="0">
                <a:latin typeface="Century Gothic" panose="020B0502020202020204" pitchFamily="34" charset="0"/>
              </a:rPr>
              <a:t>EPA Certified Laboratory</a:t>
            </a:r>
          </a:p>
          <a:p>
            <a:r>
              <a:rPr lang="en-US" dirty="0" smtClean="0">
                <a:latin typeface="Century Gothic" panose="020B0502020202020204" pitchFamily="34" charset="0"/>
              </a:rPr>
              <a:t>PSQCA Approved Inspection Agency</a:t>
            </a:r>
          </a:p>
          <a:p>
            <a:r>
              <a:rPr lang="en-US" dirty="0" smtClean="0">
                <a:latin typeface="Century Gothic" panose="020B0502020202020204" pitchFamily="34" charset="0"/>
              </a:rPr>
              <a:t>OGRA Approved Testing Lab </a:t>
            </a:r>
          </a:p>
          <a:p>
            <a:r>
              <a:rPr lang="en-US" dirty="0" smtClean="0">
                <a:latin typeface="Century Gothic" panose="020B0502020202020204" pitchFamily="34" charset="0"/>
              </a:rPr>
              <a:t>Pakistan Scientific Laboratory Association Approved</a:t>
            </a:r>
          </a:p>
          <a:p>
            <a:r>
              <a:rPr lang="en-US" dirty="0" smtClean="0">
                <a:latin typeface="Century Gothic" panose="020B0502020202020204" pitchFamily="34" charset="0"/>
              </a:rPr>
              <a:t>Successful Participant (Global PTP Programs ASTM/IIS )  </a:t>
            </a:r>
            <a:endParaRPr lang="en-US" dirty="0">
              <a:latin typeface="Century Gothic" panose="020B0502020202020204" pitchFamily="34" charset="0"/>
            </a:endParaRPr>
          </a:p>
        </p:txBody>
      </p:sp>
      <p:graphicFrame>
        <p:nvGraphicFramePr>
          <p:cNvPr id="4" name="Object 33"/>
          <p:cNvGraphicFramePr>
            <a:graphicFrameLocks noChangeAspect="1"/>
          </p:cNvGraphicFramePr>
          <p:nvPr>
            <p:extLst>
              <p:ext uri="{D42A27DB-BD31-4B8C-83A1-F6EECF244321}">
                <p14:modId xmlns:p14="http://schemas.microsoft.com/office/powerpoint/2010/main" val="3965904313"/>
              </p:ext>
            </p:extLst>
          </p:nvPr>
        </p:nvGraphicFramePr>
        <p:xfrm>
          <a:off x="9970014" y="568345"/>
          <a:ext cx="1444746" cy="1040070"/>
        </p:xfrm>
        <a:graphic>
          <a:graphicData uri="http://schemas.openxmlformats.org/presentationml/2006/ole">
            <mc:AlternateContent xmlns:mc="http://schemas.openxmlformats.org/markup-compatibility/2006">
              <mc:Choice xmlns:v="urn:schemas-microsoft-com:vml" Requires="v">
                <p:oleObj spid="_x0000_s7325" name="CorelDRAW" r:id="rId3" imgW="6650280" imgH="4086720" progId="">
                  <p:embed/>
                </p:oleObj>
              </mc:Choice>
              <mc:Fallback>
                <p:oleObj name="CorelDRAW" r:id="rId3" imgW="6650280" imgH="408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0014" y="568345"/>
                        <a:ext cx="1444746" cy="104007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490649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 y="2316481"/>
            <a:ext cx="10881360" cy="3860482"/>
          </a:xfrm>
        </p:spPr>
        <p:txBody>
          <a:bodyPr>
            <a:normAutofit/>
          </a:bodyPr>
          <a:lstStyle/>
          <a:p>
            <a:r>
              <a:rPr lang="en-US" sz="1800" dirty="0">
                <a:latin typeface="Calibri Light" panose="020F0302020204030204" pitchFamily="34" charset="0"/>
              </a:rPr>
              <a:t>Our Company Tti testing laboratory doing testing and inspections of products which are being shipped to </a:t>
            </a:r>
            <a:r>
              <a:rPr lang="en-US" sz="1800" dirty="0" smtClean="0">
                <a:latin typeface="Calibri Light" panose="020F0302020204030204" pitchFamily="34" charset="0"/>
              </a:rPr>
              <a:t>European </a:t>
            </a:r>
            <a:r>
              <a:rPr lang="en-US" sz="1800" dirty="0" smtClean="0">
                <a:latin typeface="Calibri Light" panose="020F0302020204030204" pitchFamily="34" charset="0"/>
              </a:rPr>
              <a:t>Countries and Gulf Countries . </a:t>
            </a:r>
            <a:endParaRPr lang="en-US" sz="1800" dirty="0">
              <a:latin typeface="Calibri Light" panose="020F0302020204030204" pitchFamily="34" charset="0"/>
            </a:endParaRPr>
          </a:p>
          <a:p>
            <a:r>
              <a:rPr lang="en-US" sz="1800" dirty="0" smtClean="0">
                <a:latin typeface="Calibri Light" panose="020F0302020204030204" pitchFamily="34" charset="0"/>
              </a:rPr>
              <a:t>Being </a:t>
            </a:r>
            <a:r>
              <a:rPr lang="en-US" sz="1800" dirty="0">
                <a:latin typeface="Calibri Light" panose="020F0302020204030204" pitchFamily="34" charset="0"/>
              </a:rPr>
              <a:t>the largest ISO/IEC 17025 Accredited testing lab and ISO/IEC 17020 Inspection body in Pakistan </a:t>
            </a:r>
            <a:r>
              <a:rPr lang="en-US" sz="1800" dirty="0" smtClean="0">
                <a:latin typeface="Calibri Light" panose="020F0302020204030204" pitchFamily="34" charset="0"/>
              </a:rPr>
              <a:t>we are contributing to </a:t>
            </a:r>
            <a:r>
              <a:rPr lang="en-US" sz="1800" dirty="0">
                <a:latin typeface="Calibri Light" panose="020F0302020204030204" pitchFamily="34" charset="0"/>
              </a:rPr>
              <a:t>help our clients in Testing and Inspection of Products </a:t>
            </a:r>
            <a:r>
              <a:rPr lang="en-US" sz="1800" dirty="0" smtClean="0">
                <a:latin typeface="Calibri Light" panose="020F0302020204030204" pitchFamily="34" charset="0"/>
              </a:rPr>
              <a:t>and helping them in issuance of CE </a:t>
            </a:r>
            <a:r>
              <a:rPr lang="en-US" sz="1800" dirty="0" smtClean="0">
                <a:latin typeface="Calibri Light" panose="020F0302020204030204" pitchFamily="34" charset="0"/>
              </a:rPr>
              <a:t>Mark </a:t>
            </a:r>
            <a:r>
              <a:rPr lang="en-US" sz="1800" dirty="0" smtClean="0">
                <a:latin typeface="Calibri Light" panose="020F0302020204030204" pitchFamily="34" charset="0"/>
              </a:rPr>
              <a:t>Certification through European Notifying </a:t>
            </a:r>
            <a:r>
              <a:rPr lang="en-US" sz="1800" dirty="0" smtClean="0">
                <a:latin typeface="Calibri Light" panose="020F0302020204030204" pitchFamily="34" charset="0"/>
              </a:rPr>
              <a:t>bodies and Saber Certification through our partner Gulf Tic Testing and Inspection Services .</a:t>
            </a:r>
            <a:endParaRPr lang="en-US" sz="1800" dirty="0">
              <a:latin typeface="Calibri Light" panose="020F03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3808" y="4739641"/>
            <a:ext cx="2561432" cy="19429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254" y="4739022"/>
            <a:ext cx="1995294" cy="1943605"/>
          </a:xfrm>
          <a:prstGeom prst="rect">
            <a:avLst/>
          </a:prstGeom>
        </p:spPr>
      </p:pic>
      <p:graphicFrame>
        <p:nvGraphicFramePr>
          <p:cNvPr id="11" name="Object 33"/>
          <p:cNvGraphicFramePr>
            <a:graphicFrameLocks noChangeAspect="1"/>
          </p:cNvGraphicFramePr>
          <p:nvPr>
            <p:extLst/>
          </p:nvPr>
        </p:nvGraphicFramePr>
        <p:xfrm>
          <a:off x="9970014" y="568345"/>
          <a:ext cx="1444746" cy="1040070"/>
        </p:xfrm>
        <a:graphic>
          <a:graphicData uri="http://schemas.openxmlformats.org/presentationml/2006/ole">
            <mc:AlternateContent xmlns:mc="http://schemas.openxmlformats.org/markup-compatibility/2006">
              <mc:Choice xmlns:v="urn:schemas-microsoft-com:vml" Requires="v">
                <p:oleObj spid="_x0000_s62471" name="CorelDRAW" r:id="rId5" imgW="6650280" imgH="4086720" progId="">
                  <p:embed/>
                </p:oleObj>
              </mc:Choice>
              <mc:Fallback>
                <p:oleObj name="CorelDRAW" r:id="rId5" imgW="6650280" imgH="408672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0014" y="568345"/>
                        <a:ext cx="1444746" cy="1040070"/>
                      </a:xfrm>
                      <a:prstGeom prst="rect">
                        <a:avLst/>
                      </a:prstGeom>
                      <a:noFill/>
                      <a:ln>
                        <a:noFill/>
                      </a:ln>
                      <a:effectLst/>
                      <a:extLst/>
                    </p:spPr>
                  </p:pic>
                </p:oleObj>
              </mc:Fallback>
            </mc:AlternateContent>
          </a:graphicData>
        </a:graphic>
      </p:graphicFrame>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4197" y="4739641"/>
            <a:ext cx="2769611" cy="194298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0195" y="4739641"/>
            <a:ext cx="2604002" cy="1942986"/>
          </a:xfrm>
          <a:prstGeom prst="rect">
            <a:avLst/>
          </a:prstGeom>
        </p:spPr>
      </p:pic>
      <p:sp>
        <p:nvSpPr>
          <p:cNvPr id="6" name="TextBox 5"/>
          <p:cNvSpPr txBox="1"/>
          <p:nvPr/>
        </p:nvSpPr>
        <p:spPr>
          <a:xfrm>
            <a:off x="1314994" y="568345"/>
            <a:ext cx="7568814" cy="1323439"/>
          </a:xfrm>
          <a:prstGeom prst="rect">
            <a:avLst/>
          </a:prstGeom>
          <a:noFill/>
        </p:spPr>
        <p:txBody>
          <a:bodyPr wrap="square" rtlCol="0">
            <a:spAutoFit/>
          </a:bodyPr>
          <a:lstStyle/>
          <a:p>
            <a:r>
              <a:rPr lang="en-US" sz="4000" dirty="0" smtClean="0"/>
              <a:t>CE Marking of Personal Protective Equipment Tti Testing Laboratories</a:t>
            </a:r>
            <a:endParaRPr lang="en-US" sz="4000" dirty="0"/>
          </a:p>
        </p:txBody>
      </p:sp>
    </p:spTree>
    <p:extLst>
      <p:ext uri="{BB962C8B-B14F-4D97-AF65-F5344CB8AC3E}">
        <p14:creationId xmlns:p14="http://schemas.microsoft.com/office/powerpoint/2010/main" val="1720767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568345"/>
            <a:ext cx="11384231" cy="1560716"/>
          </a:xfrm>
        </p:spPr>
        <p:txBody>
          <a:bodyPr/>
          <a:lstStyle/>
          <a:p>
            <a:r>
              <a:rPr lang="en-GB" b="1" dirty="0" smtClean="0"/>
              <a:t>CE Marking</a:t>
            </a:r>
            <a:endParaRPr lang="en-US" b="1" dirty="0"/>
          </a:p>
        </p:txBody>
      </p:sp>
      <p:sp>
        <p:nvSpPr>
          <p:cNvPr id="3" name="Content Placeholder 2"/>
          <p:cNvSpPr>
            <a:spLocks noGrp="1"/>
          </p:cNvSpPr>
          <p:nvPr>
            <p:ph idx="1"/>
          </p:nvPr>
        </p:nvSpPr>
        <p:spPr>
          <a:xfrm>
            <a:off x="508682" y="2241404"/>
            <a:ext cx="9715450" cy="2442749"/>
          </a:xfrm>
        </p:spPr>
        <p:txBody>
          <a:bodyPr>
            <a:normAutofit/>
          </a:bodyPr>
          <a:lstStyle/>
          <a:p>
            <a:pPr>
              <a:buClr>
                <a:schemeClr val="tx1"/>
              </a:buClr>
            </a:pPr>
            <a:r>
              <a:rPr lang="en-US" sz="1200" dirty="0">
                <a:latin typeface="Calibri Light" panose="020F0302020204030204" pitchFamily="34" charset="0"/>
              </a:rPr>
              <a:t>The </a:t>
            </a:r>
            <a:r>
              <a:rPr lang="en-US" sz="1200" b="1" dirty="0">
                <a:latin typeface="Calibri Light" panose="020F0302020204030204" pitchFamily="34" charset="0"/>
              </a:rPr>
              <a:t>Conformitè Europëenne (CE) Mark is defined as the European Union’s (EU) mandatory conformity marking for regulating the goods sold within the European Economic Area (EEA) since 1985</a:t>
            </a:r>
            <a:r>
              <a:rPr lang="en-US" sz="1200" dirty="0">
                <a:latin typeface="Calibri Light" panose="020F0302020204030204" pitchFamily="34" charset="0"/>
              </a:rPr>
              <a:t>. The CE marking represents a manufacturer’s declaration that products comply with the EU’s New Approach Directives. These directives not only apply to products within the EU but also for products that are manufactured in or designed to be sold in the EEA. This makes the CE marking recognizable worldwide even to those unfamiliar with the EEA</a:t>
            </a:r>
            <a:r>
              <a:rPr lang="en-US" sz="1200" dirty="0" smtClean="0">
                <a:latin typeface="Calibri Light" panose="020F0302020204030204" pitchFamily="34" charset="0"/>
              </a:rPr>
              <a:t>.</a:t>
            </a:r>
          </a:p>
          <a:p>
            <a:r>
              <a:rPr lang="en-US" sz="1200" dirty="0">
                <a:latin typeface="Calibri Light" panose="020F0302020204030204" pitchFamily="34" charset="0"/>
              </a:rPr>
              <a:t>A </a:t>
            </a:r>
            <a:r>
              <a:rPr lang="en-US" sz="1200" b="1" dirty="0">
                <a:latin typeface="Calibri Light" panose="020F0302020204030204" pitchFamily="34" charset="0"/>
              </a:rPr>
              <a:t>CE Mark is a symbol </a:t>
            </a:r>
            <a:r>
              <a:rPr lang="en-US" sz="1200" dirty="0">
                <a:latin typeface="Calibri Light" panose="020F0302020204030204" pitchFamily="34" charset="0"/>
              </a:rPr>
              <a:t>that must be affixed to many products before they can be sold on the </a:t>
            </a:r>
            <a:r>
              <a:rPr lang="en-US" sz="1200" b="1" dirty="0">
                <a:latin typeface="Calibri Light" panose="020F0302020204030204" pitchFamily="34" charset="0"/>
              </a:rPr>
              <a:t>European market</a:t>
            </a:r>
            <a:r>
              <a:rPr lang="en-US" sz="1200" dirty="0">
                <a:latin typeface="Calibri Light" panose="020F0302020204030204" pitchFamily="34" charset="0"/>
              </a:rPr>
              <a:t>. The mark indicates that a product:</a:t>
            </a:r>
          </a:p>
          <a:p>
            <a:r>
              <a:rPr lang="en-US" sz="1200" b="1" dirty="0">
                <a:latin typeface="Calibri Light" panose="020F0302020204030204" pitchFamily="34" charset="0"/>
              </a:rPr>
              <a:t>Fulfills the requirements of relevant European product directives</a:t>
            </a:r>
          </a:p>
          <a:p>
            <a:r>
              <a:rPr lang="en-US" sz="1200" b="1" dirty="0">
                <a:latin typeface="Calibri Light" panose="020F0302020204030204" pitchFamily="34" charset="0"/>
              </a:rPr>
              <a:t>Meets all the requirements of the relevant recognized European harmonized performance and safety standards</a:t>
            </a:r>
          </a:p>
          <a:p>
            <a:r>
              <a:rPr lang="en-US" sz="1200" b="1" dirty="0">
                <a:latin typeface="Calibri Light" panose="020F0302020204030204" pitchFamily="34" charset="0"/>
              </a:rPr>
              <a:t>Is fit for its purpose and will not endanger lives or </a:t>
            </a:r>
            <a:r>
              <a:rPr lang="en-US" sz="1200" b="1" dirty="0" smtClean="0">
                <a:latin typeface="Calibri Light" panose="020F0302020204030204" pitchFamily="34" charset="0"/>
              </a:rPr>
              <a:t>property</a:t>
            </a:r>
            <a:r>
              <a:rPr lang="en-US" sz="1200" b="1" dirty="0">
                <a:latin typeface="Calibri Light" panose="020F0302020204030204" pitchFamily="34" charset="0"/>
              </a:rPr>
              <a:t/>
            </a:r>
            <a:br>
              <a:rPr lang="en-US" sz="1200" b="1" dirty="0">
                <a:latin typeface="Calibri Light" panose="020F0302020204030204" pitchFamily="34" charset="0"/>
              </a:rPr>
            </a:br>
            <a:endParaRPr lang="en-US" sz="1200" b="1" dirty="0">
              <a:latin typeface="Calibri Light" panose="020F0302020204030204" pitchFamily="34" charset="0"/>
            </a:endParaRPr>
          </a:p>
        </p:txBody>
      </p:sp>
      <p:graphicFrame>
        <p:nvGraphicFramePr>
          <p:cNvPr id="11" name="Object 33"/>
          <p:cNvGraphicFramePr>
            <a:graphicFrameLocks noChangeAspect="1"/>
          </p:cNvGraphicFramePr>
          <p:nvPr>
            <p:extLst>
              <p:ext uri="{D42A27DB-BD31-4B8C-83A1-F6EECF244321}">
                <p14:modId xmlns:p14="http://schemas.microsoft.com/office/powerpoint/2010/main" val="2564033964"/>
              </p:ext>
            </p:extLst>
          </p:nvPr>
        </p:nvGraphicFramePr>
        <p:xfrm>
          <a:off x="9970014" y="568345"/>
          <a:ext cx="1444746" cy="1040070"/>
        </p:xfrm>
        <a:graphic>
          <a:graphicData uri="http://schemas.openxmlformats.org/presentationml/2006/ole">
            <mc:AlternateContent xmlns:mc="http://schemas.openxmlformats.org/markup-compatibility/2006">
              <mc:Choice xmlns:v="urn:schemas-microsoft-com:vml" Requires="v">
                <p:oleObj spid="_x0000_s18498" name="CorelDRAW" r:id="rId3" imgW="6650280" imgH="4086720" progId="">
                  <p:embed/>
                </p:oleObj>
              </mc:Choice>
              <mc:Fallback>
                <p:oleObj name="CorelDRAW" r:id="rId3" imgW="6650280" imgH="40867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0014" y="568345"/>
                        <a:ext cx="1444746" cy="1040070"/>
                      </a:xfrm>
                      <a:prstGeom prst="rect">
                        <a:avLst/>
                      </a:prstGeom>
                      <a:noFill/>
                      <a:ln>
                        <a:noFill/>
                      </a:ln>
                      <a:effectLst/>
                      <a:extLst/>
                    </p:spPr>
                  </p:pic>
                </p:oleObj>
              </mc:Fallback>
            </mc:AlternateContent>
          </a:graphicData>
        </a:graphic>
      </p:graphicFrame>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4433" y="4789231"/>
            <a:ext cx="1911161" cy="140608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42" y="4855007"/>
            <a:ext cx="1911635" cy="134030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887" y="4855006"/>
            <a:ext cx="2244859" cy="13403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54369" y="4796496"/>
            <a:ext cx="1990725" cy="1398817"/>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1241" y="190500"/>
            <a:ext cx="2838450" cy="1569720"/>
          </a:xfrm>
          <a:prstGeom prst="rect">
            <a:avLst/>
          </a:prstGeom>
        </p:spPr>
      </p:pic>
    </p:spTree>
    <p:extLst>
      <p:ext uri="{BB962C8B-B14F-4D97-AF65-F5344CB8AC3E}">
        <p14:creationId xmlns:p14="http://schemas.microsoft.com/office/powerpoint/2010/main" val="20143232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568345"/>
            <a:ext cx="11384231" cy="1560716"/>
          </a:xfrm>
        </p:spPr>
        <p:txBody>
          <a:bodyPr/>
          <a:lstStyle/>
          <a:p>
            <a:r>
              <a:rPr lang="en-GB" b="1" dirty="0" smtClean="0"/>
              <a:t>CE Marking</a:t>
            </a:r>
            <a:endParaRPr lang="en-US" b="1" dirty="0"/>
          </a:p>
        </p:txBody>
      </p:sp>
      <p:sp>
        <p:nvSpPr>
          <p:cNvPr id="3" name="Content Placeholder 2"/>
          <p:cNvSpPr>
            <a:spLocks noGrp="1"/>
          </p:cNvSpPr>
          <p:nvPr>
            <p:ph idx="1"/>
          </p:nvPr>
        </p:nvSpPr>
        <p:spPr>
          <a:xfrm>
            <a:off x="678684" y="2334801"/>
            <a:ext cx="10883564" cy="4645119"/>
          </a:xfrm>
        </p:spPr>
        <p:txBody>
          <a:bodyPr>
            <a:normAutofit fontScale="25000" lnSpcReduction="20000"/>
          </a:bodyPr>
          <a:lstStyle/>
          <a:p>
            <a:pPr marL="0" indent="0">
              <a:buNone/>
            </a:pPr>
            <a:r>
              <a:rPr lang="en-US" sz="4800" b="1" cap="all" dirty="0">
                <a:latin typeface="Calibri Light" panose="020F0302020204030204" pitchFamily="34" charset="0"/>
              </a:rPr>
              <a:t>CE MARK CERTIFICATION VS. SELF-DECLARATION</a:t>
            </a:r>
          </a:p>
          <a:p>
            <a:pPr algn="just"/>
            <a:r>
              <a:rPr lang="en-US" sz="4800" dirty="0">
                <a:latin typeface="Calibri Light" panose="020F0302020204030204" pitchFamily="34" charset="0"/>
              </a:rPr>
              <a:t>CE marking does not provide any specific information to the consumer. </a:t>
            </a:r>
            <a:r>
              <a:rPr lang="en-US" sz="4800" b="1" dirty="0">
                <a:latin typeface="Calibri Light" panose="020F0302020204030204" pitchFamily="34" charset="0"/>
              </a:rPr>
              <a:t>It is not a quality assurance declaration</a:t>
            </a:r>
            <a:r>
              <a:rPr lang="en-US" sz="4800" dirty="0">
                <a:latin typeface="Calibri Light" panose="020F0302020204030204" pitchFamily="34" charset="0"/>
              </a:rPr>
              <a:t>, it does not show evidence of third-party testing, and it should not be confused with any independent certification mark of the type issued by international or European notified test bodies.</a:t>
            </a:r>
          </a:p>
          <a:p>
            <a:pPr algn="just"/>
            <a:r>
              <a:rPr lang="en-US" sz="4800" dirty="0">
                <a:latin typeface="Calibri Light" panose="020F0302020204030204" pitchFamily="34" charset="0"/>
              </a:rPr>
              <a:t>Certain directives include an option for the </a:t>
            </a:r>
            <a:r>
              <a:rPr lang="en-US" sz="4800" b="1" dirty="0">
                <a:latin typeface="Calibri Light" panose="020F0302020204030204" pitchFamily="34" charset="0"/>
              </a:rPr>
              <a:t>responsible organization to provide a declaration of conformity stating that a product fulfills the requirements of the applicable directives</a:t>
            </a:r>
            <a:r>
              <a:rPr lang="en-US" sz="4800" dirty="0">
                <a:latin typeface="Calibri Light" panose="020F0302020204030204" pitchFamily="34" charset="0"/>
              </a:rPr>
              <a:t>. However, if challenged, the appropriate evidence must be supplied to support the self-declaration claim</a:t>
            </a:r>
            <a:r>
              <a:rPr lang="en-US" sz="4800" dirty="0" smtClean="0">
                <a:latin typeface="Calibri Light" panose="020F0302020204030204" pitchFamily="34" charset="0"/>
              </a:rPr>
              <a:t>..</a:t>
            </a:r>
            <a:endParaRPr lang="en-US" sz="4800" dirty="0">
              <a:latin typeface="Calibri Light" panose="020F0302020204030204" pitchFamily="34" charset="0"/>
            </a:endParaRPr>
          </a:p>
          <a:p>
            <a:pPr marL="0" indent="0" algn="just">
              <a:buNone/>
            </a:pPr>
            <a:r>
              <a:rPr lang="en-US" sz="4800" b="1" cap="all" dirty="0">
                <a:latin typeface="Calibri Light" panose="020F0302020204030204" pitchFamily="34" charset="0"/>
              </a:rPr>
              <a:t>MEETING EU CE MARK REQUIREMENTS AND CONFORMING TO DIRECTIVES</a:t>
            </a:r>
          </a:p>
          <a:p>
            <a:pPr algn="just"/>
            <a:r>
              <a:rPr lang="en-US" sz="4800" dirty="0">
                <a:latin typeface="Calibri Light" panose="020F0302020204030204" pitchFamily="34" charset="0"/>
              </a:rPr>
              <a:t>Affixing a CE Mark to a product is considered a means to certify for authorities within the EU member states that the product meets all appropriate EU requirements.</a:t>
            </a:r>
          </a:p>
          <a:p>
            <a:pPr algn="just"/>
            <a:r>
              <a:rPr lang="en-US" sz="4800" dirty="0">
                <a:latin typeface="Calibri Light" panose="020F0302020204030204" pitchFamily="34" charset="0"/>
              </a:rPr>
              <a:t>There is an EU requirement that </a:t>
            </a:r>
            <a:r>
              <a:rPr lang="en-US" sz="4800" b="1" dirty="0">
                <a:latin typeface="Calibri Light" panose="020F0302020204030204" pitchFamily="34" charset="0"/>
              </a:rPr>
              <a:t>products not in conformity with the provisions of the directives are not allowed to circulate in the territories of the member states</a:t>
            </a:r>
            <a:r>
              <a:rPr lang="en-US" sz="4800" dirty="0">
                <a:latin typeface="Calibri Light" panose="020F0302020204030204" pitchFamily="34" charset="0"/>
              </a:rPr>
              <a:t>; appropriate action should be taken to remove these products from sale and use within the specific state. </a:t>
            </a:r>
            <a:r>
              <a:rPr lang="en-US" sz="4800" b="1" dirty="0">
                <a:latin typeface="Calibri Light" panose="020F0302020204030204" pitchFamily="34" charset="0"/>
              </a:rPr>
              <a:t>One example is the recent import of toys from China to the UK which, when examined, were found to contain a high level of poisonous toxins that endanger life.</a:t>
            </a:r>
          </a:p>
          <a:p>
            <a:pPr algn="just"/>
            <a:r>
              <a:rPr lang="en-US" sz="4800" dirty="0">
                <a:latin typeface="Calibri Light" panose="020F0302020204030204" pitchFamily="34" charset="0"/>
              </a:rPr>
              <a:t>The importer and/or manufacturer must take steps to comply with safety provisions, produce the appropriate records, and decide on the necessary procedures to maintain production in conformity with directives. The CE Mark must be affixed to demonstrate conformity with the provisions of the directives.</a:t>
            </a:r>
          </a:p>
          <a:p>
            <a:pPr algn="just"/>
            <a:r>
              <a:rPr lang="en-US" sz="4800" dirty="0">
                <a:latin typeface="Calibri Light" panose="020F0302020204030204" pitchFamily="34" charset="0"/>
              </a:rPr>
              <a:t>Specific directives have comprehensive safety objectives, but they leave the manufacturer to make decisions on how these may be achieved.</a:t>
            </a:r>
          </a:p>
          <a:p>
            <a:pPr marL="0" indent="0" algn="just">
              <a:buNone/>
            </a:pPr>
            <a:r>
              <a:rPr lang="en-US" sz="4800" b="1" cap="all" dirty="0" smtClean="0">
                <a:latin typeface="Calibri Light" panose="020F0302020204030204" pitchFamily="34" charset="0"/>
              </a:rPr>
              <a:t>THE </a:t>
            </a:r>
            <a:r>
              <a:rPr lang="en-US" sz="4800" b="1" cap="all" dirty="0">
                <a:latin typeface="Calibri Light" panose="020F0302020204030204" pitchFamily="34" charset="0"/>
              </a:rPr>
              <a:t>BOTTOM LINE IN DEMONSTRATING CE MARK CONFORMITY</a:t>
            </a:r>
          </a:p>
          <a:p>
            <a:pPr algn="just"/>
            <a:r>
              <a:rPr lang="en-US" sz="4800" dirty="0">
                <a:latin typeface="Calibri Light" panose="020F0302020204030204" pitchFamily="34" charset="0"/>
              </a:rPr>
              <a:t>Any organization manufacturing or selling products in the EU should be aware of its obligations when it comes to demonstrating conformity to requirements and directives:</a:t>
            </a:r>
          </a:p>
          <a:p>
            <a:pPr algn="just"/>
            <a:r>
              <a:rPr lang="en-US" sz="4800" b="1" dirty="0" smtClean="0">
                <a:latin typeface="Calibri Light" panose="020F0302020204030204" pitchFamily="34" charset="0"/>
              </a:rPr>
              <a:t>In </a:t>
            </a:r>
            <a:r>
              <a:rPr lang="en-US" sz="4800" b="1" dirty="0">
                <a:latin typeface="Calibri Light" panose="020F0302020204030204" pitchFamily="34" charset="0"/>
              </a:rPr>
              <a:t>the event of a challenge, a report from a notified body may be submitted showing conformity of the equipment</a:t>
            </a:r>
            <a:r>
              <a:rPr lang="en-US" sz="4800" dirty="0">
                <a:latin typeface="Calibri Light" panose="020F0302020204030204" pitchFamily="34" charset="0"/>
              </a:rPr>
              <a:t>. </a:t>
            </a:r>
            <a:endParaRPr lang="en-US" sz="1400" dirty="0"/>
          </a:p>
        </p:txBody>
      </p:sp>
      <p:graphicFrame>
        <p:nvGraphicFramePr>
          <p:cNvPr id="11" name="Object 33"/>
          <p:cNvGraphicFramePr>
            <a:graphicFrameLocks noChangeAspect="1"/>
          </p:cNvGraphicFramePr>
          <p:nvPr>
            <p:extLst>
              <p:ext uri="{D42A27DB-BD31-4B8C-83A1-F6EECF244321}">
                <p14:modId xmlns:p14="http://schemas.microsoft.com/office/powerpoint/2010/main" val="2564033964"/>
              </p:ext>
            </p:extLst>
          </p:nvPr>
        </p:nvGraphicFramePr>
        <p:xfrm>
          <a:off x="9970014" y="568345"/>
          <a:ext cx="1444746" cy="1040070"/>
        </p:xfrm>
        <a:graphic>
          <a:graphicData uri="http://schemas.openxmlformats.org/presentationml/2006/ole">
            <mc:AlternateContent xmlns:mc="http://schemas.openxmlformats.org/markup-compatibility/2006">
              <mc:Choice xmlns:v="urn:schemas-microsoft-com:vml" Requires="v">
                <p:oleObj spid="_x0000_s63495" name="CorelDRAW" r:id="rId4" imgW="6650280" imgH="4086720" progId="">
                  <p:embed/>
                </p:oleObj>
              </mc:Choice>
              <mc:Fallback>
                <p:oleObj name="CorelDRAW" r:id="rId4" imgW="6650280" imgH="408672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0014" y="568345"/>
                        <a:ext cx="1444746" cy="1040070"/>
                      </a:xfrm>
                      <a:prstGeom prst="rect">
                        <a:avLst/>
                      </a:prstGeom>
                      <a:noFill/>
                      <a:ln>
                        <a:noFill/>
                      </a:ln>
                      <a:effectLst/>
                      <a:extLst/>
                    </p:spPr>
                  </p:pic>
                </p:oleObj>
              </mc:Fallback>
            </mc:AlternateContent>
          </a:graphicData>
        </a:graphic>
      </p:graphicFrame>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241" y="190500"/>
            <a:ext cx="2838450" cy="1569720"/>
          </a:xfrm>
          <a:prstGeom prst="rect">
            <a:avLst/>
          </a:prstGeom>
        </p:spPr>
      </p:pic>
    </p:spTree>
    <p:extLst>
      <p:ext uri="{BB962C8B-B14F-4D97-AF65-F5344CB8AC3E}">
        <p14:creationId xmlns:p14="http://schemas.microsoft.com/office/powerpoint/2010/main" val="614002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1600</TotalTime>
  <Words>2776</Words>
  <Application>Microsoft Office PowerPoint</Application>
  <PresentationFormat>Widescreen</PresentationFormat>
  <Paragraphs>734</Paragraphs>
  <Slides>26</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Arial Black</vt:lpstr>
      <vt:lpstr>Calibri</vt:lpstr>
      <vt:lpstr>Calibri Light</vt:lpstr>
      <vt:lpstr>Century Gothic</vt:lpstr>
      <vt:lpstr>Century Schoolbook</vt:lpstr>
      <vt:lpstr>Corbel</vt:lpstr>
      <vt:lpstr>Times New Roman</vt:lpstr>
      <vt:lpstr>Feathered</vt:lpstr>
      <vt:lpstr>CorelDRAW</vt:lpstr>
      <vt:lpstr>PowerPoint Presentation</vt:lpstr>
      <vt:lpstr>PowerPoint Presentation</vt:lpstr>
      <vt:lpstr>PowerPoint Presentation</vt:lpstr>
      <vt:lpstr>PowerPoint Presentation</vt:lpstr>
      <vt:lpstr>Global Test Reports Acceptability</vt:lpstr>
      <vt:lpstr>Our Global Recognition and Certifications</vt:lpstr>
      <vt:lpstr>PowerPoint Presentation</vt:lpstr>
      <vt:lpstr>CE Marking</vt:lpstr>
      <vt:lpstr>CE Marking</vt:lpstr>
      <vt:lpstr>Gloves</vt:lpstr>
      <vt:lpstr>Footwear</vt:lpstr>
      <vt:lpstr>Protective clothing </vt:lpstr>
      <vt:lpstr>Protective Gloves General Requirement EN 21420 </vt:lpstr>
      <vt:lpstr>Protective clothing – BS EN ISO 13688:2013 </vt:lpstr>
      <vt:lpstr>Protective Gloves for Motorcycle Riders EN 13594 </vt:lpstr>
      <vt:lpstr>PROTECTIVE GLOVES FOR WELDERS  EN 12477 </vt:lpstr>
      <vt:lpstr>Protective clothing for use in welding EN 11611 Class 2A1 </vt:lpstr>
      <vt:lpstr>Protective clothing for use in welding and Allied process ISO 11612</vt:lpstr>
      <vt:lpstr>Protective Gloves Against Mechanical Risks EN 388</vt:lpstr>
      <vt:lpstr>Protective Gloves Against Thermal Risks EN 407 </vt:lpstr>
      <vt:lpstr>Protective Glove for Firefighter EN 659</vt:lpstr>
      <vt:lpstr>ISO 20345:2007: personal protective equipment – safety footwear  </vt:lpstr>
      <vt:lpstr>Testing on Sports Goods:  Rounder Base Ball Set, Rugby Ball, Martial Arts   </vt:lpstr>
      <vt:lpstr>Restricted Substances Limited- Analytical Testing</vt:lpstr>
      <vt:lpstr>Restricted Substances Limited- Analytical Testing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Sarim Mehmood</dc:creator>
  <cp:lastModifiedBy>Adnan Malik</cp:lastModifiedBy>
  <cp:revision>154</cp:revision>
  <cp:lastPrinted>2020-08-22T06:30:24Z</cp:lastPrinted>
  <dcterms:created xsi:type="dcterms:W3CDTF">2019-05-13T01:06:48Z</dcterms:created>
  <dcterms:modified xsi:type="dcterms:W3CDTF">2021-08-24T15:19:52Z</dcterms:modified>
</cp:coreProperties>
</file>