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3" r:id="rId2"/>
    <p:sldMasterId id="2147483702" r:id="rId3"/>
    <p:sldMasterId id="2147483725" r:id="rId4"/>
  </p:sldMasterIdLst>
  <p:notesMasterIdLst>
    <p:notesMasterId r:id="rId69"/>
  </p:notesMasterIdLst>
  <p:sldIdLst>
    <p:sldId id="273" r:id="rId5"/>
    <p:sldId id="396" r:id="rId6"/>
    <p:sldId id="275" r:id="rId7"/>
    <p:sldId id="278" r:id="rId8"/>
    <p:sldId id="279" r:id="rId9"/>
    <p:sldId id="280" r:id="rId10"/>
    <p:sldId id="393" r:id="rId11"/>
    <p:sldId id="282" r:id="rId12"/>
    <p:sldId id="394" r:id="rId13"/>
    <p:sldId id="284" r:id="rId14"/>
    <p:sldId id="286" r:id="rId15"/>
    <p:sldId id="287" r:id="rId16"/>
    <p:sldId id="289" r:id="rId17"/>
    <p:sldId id="292" r:id="rId18"/>
    <p:sldId id="290" r:id="rId19"/>
    <p:sldId id="294" r:id="rId20"/>
    <p:sldId id="295" r:id="rId21"/>
    <p:sldId id="296"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2" r:id="rId42"/>
    <p:sldId id="323" r:id="rId43"/>
    <p:sldId id="395" r:id="rId44"/>
    <p:sldId id="260" r:id="rId45"/>
    <p:sldId id="352" r:id="rId46"/>
    <p:sldId id="354" r:id="rId47"/>
    <p:sldId id="270" r:id="rId48"/>
    <p:sldId id="353" r:id="rId49"/>
    <p:sldId id="356" r:id="rId50"/>
    <p:sldId id="357" r:id="rId51"/>
    <p:sldId id="265" r:id="rId52"/>
    <p:sldId id="355" r:id="rId53"/>
    <p:sldId id="281" r:id="rId54"/>
    <p:sldId id="383" r:id="rId55"/>
    <p:sldId id="329" r:id="rId56"/>
    <p:sldId id="361" r:id="rId57"/>
    <p:sldId id="384" r:id="rId58"/>
    <p:sldId id="283" r:id="rId59"/>
    <p:sldId id="385" r:id="rId60"/>
    <p:sldId id="386" r:id="rId61"/>
    <p:sldId id="387" r:id="rId62"/>
    <p:sldId id="391" r:id="rId63"/>
    <p:sldId id="389" r:id="rId64"/>
    <p:sldId id="358" r:id="rId65"/>
    <p:sldId id="388" r:id="rId66"/>
    <p:sldId id="397" r:id="rId67"/>
    <p:sldId id="347" r:id="rId6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58448-529D-4B96-8717-DA60228BA62D}" type="datetimeFigureOut">
              <a:rPr lang="x-none" smtClean="0"/>
              <a:t>13/07/2021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82438-BB0F-4D7C-8D71-56C912D14FBA}" type="slidenum">
              <a:rPr lang="x-none" smtClean="0"/>
              <a:t>‹#›</a:t>
            </a:fld>
            <a:endParaRPr lang="x-none"/>
          </a:p>
        </p:txBody>
      </p:sp>
    </p:spTree>
    <p:extLst>
      <p:ext uri="{BB962C8B-B14F-4D97-AF65-F5344CB8AC3E}">
        <p14:creationId xmlns:p14="http://schemas.microsoft.com/office/powerpoint/2010/main" val="163991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1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1" name="Google Shape;501;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3" name="Google Shape;51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9" name="Google Shape;519;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0" name="Google Shape;570;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836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57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947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216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hyperlink" Target="http://www.nealanalytics.com/neal-creative/templates/" TargetMode="External"/></Relationships>
</file>

<file path=ppt/slideLayouts/_rels/slideLayout89.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hyperlink" Target="http://www.nealanalytics.com/neal-creative/templat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121350044"/>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1029">
          <p15:clr>
            <a:srgbClr val="FBAE40"/>
          </p15:clr>
        </p15:guide>
        <p15:guide id="2" pos="375">
          <p15:clr>
            <a:srgbClr val="FBAE40"/>
          </p15:clr>
        </p15:guide>
        <p15:guide id="3" pos="5385">
          <p15:clr>
            <a:srgbClr val="FBAE40"/>
          </p15:clr>
        </p15:guide>
        <p15:guide id="4" orient="horz" pos="2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Features">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81488" y="2180168"/>
            <a:ext cx="6995597" cy="4032249"/>
          </a:xfrm>
          <a:prstGeom prst="rect">
            <a:avLst/>
          </a:prstGeom>
        </p:spPr>
        <p:txBody>
          <a:bodyPr/>
          <a:lstStyle>
            <a:lvl1pPr algn="ctr" rtl="0">
              <a:defRPr sz="1867">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836553678"/>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2892">
          <p15:clr>
            <a:srgbClr val="FBAE40"/>
          </p15:clr>
        </p15:guide>
        <p15:guide id="2" pos="5384">
          <p15:clr>
            <a:srgbClr val="FBAE40"/>
          </p15:clr>
        </p15:guide>
        <p15:guide id="3" orient="horz" pos="1028">
          <p15:clr>
            <a:srgbClr val="FBAE40"/>
          </p15:clr>
        </p15:guide>
        <p15:guide id="4" pos="3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793751" y="2180168"/>
            <a:ext cx="4919133" cy="4032249"/>
          </a:xfrm>
          <a:prstGeom prst="rect">
            <a:avLst/>
          </a:prstGeom>
        </p:spPr>
        <p:txBody>
          <a:bodyPr/>
          <a:lstStyle>
            <a:lvl1pPr algn="ctr" rtl="0">
              <a:defRPr sz="1867">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
        <p:nvSpPr>
          <p:cNvPr id="10" name="Picture Placeholder 11"/>
          <p:cNvSpPr>
            <a:spLocks noGrp="1"/>
          </p:cNvSpPr>
          <p:nvPr>
            <p:ph type="pic" sz="quarter" idx="13"/>
          </p:nvPr>
        </p:nvSpPr>
        <p:spPr>
          <a:xfrm>
            <a:off x="6457951" y="2180168"/>
            <a:ext cx="4919133" cy="4032249"/>
          </a:xfrm>
          <a:prstGeom prst="rect">
            <a:avLst/>
          </a:prstGeom>
        </p:spPr>
        <p:txBody>
          <a:bodyPr/>
          <a:lstStyle>
            <a:lvl1pPr algn="ctr" rtl="0">
              <a:defRPr sz="1867">
                <a:latin typeface="Lato" pitchFamily="34" charset="0"/>
              </a:defRPr>
            </a:lvl1pPr>
          </a:lstStyle>
          <a:p>
            <a:endParaRPr lang="ar-SA"/>
          </a:p>
        </p:txBody>
      </p:sp>
    </p:spTree>
    <p:extLst>
      <p:ext uri="{BB962C8B-B14F-4D97-AF65-F5344CB8AC3E}">
        <p14:creationId xmlns:p14="http://schemas.microsoft.com/office/powerpoint/2010/main" val="2981911434"/>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2892">
          <p15:clr>
            <a:srgbClr val="FBAE40"/>
          </p15:clr>
        </p15:guide>
        <p15:guide id="2" pos="5385">
          <p15:clr>
            <a:srgbClr val="FBAE40"/>
          </p15:clr>
        </p15:guide>
        <p15:guide id="3" pos="377">
          <p15:clr>
            <a:srgbClr val="FBAE40"/>
          </p15:clr>
        </p15:guide>
        <p15:guide id="4" orient="horz" pos="10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with Numbers">
    <p:spTree>
      <p:nvGrpSpPr>
        <p:cNvPr id="1" name=""/>
        <p:cNvGrpSpPr/>
        <p:nvPr/>
      </p:nvGrpSpPr>
      <p:grpSpPr>
        <a:xfrm>
          <a:off x="0" y="0"/>
          <a:ext cx="0" cy="0"/>
          <a:chOff x="0" y="0"/>
          <a:chExt cx="0" cy="0"/>
        </a:xfrm>
      </p:grpSpPr>
      <p:sp>
        <p:nvSpPr>
          <p:cNvPr id="2" name="Oval 1"/>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3" name="TextBox 2"/>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1068452640"/>
      </p:ext>
    </p:extLst>
  </p:cSld>
  <p:clrMapOvr>
    <a:masterClrMapping/>
  </p:clrMapOvr>
  <p:transition spd="med"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b Project Slide">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819150" y="2695576"/>
            <a:ext cx="5695951" cy="3495675"/>
          </a:xfrm>
          <a:prstGeom prst="rect">
            <a:avLst/>
          </a:prstGeom>
        </p:spPr>
        <p:txBody>
          <a:bodyPr/>
          <a:lstStyle>
            <a:lvl1pPr algn="l" rtl="0">
              <a:defRPr sz="1600">
                <a:latin typeface="Lato" pitchFamily="34" charset="0"/>
              </a:defRPr>
            </a:lvl1pPr>
          </a:lstStyle>
          <a:p>
            <a:endParaRPr lang="en-US"/>
          </a:p>
        </p:txBody>
      </p:sp>
      <p:sp>
        <p:nvSpPr>
          <p:cNvPr id="41"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42" name="Straight Connector 41"/>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44" name="Oval 43"/>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5" name="TextBox 44"/>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373554770"/>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extLst>
    <p:ext uri="{DCECCB84-F9BA-43D5-87BE-67443E8EF086}">
      <p15:sldGuideLst xmlns:p15="http://schemas.microsoft.com/office/powerpoint/2012/main">
        <p15:guide id="1" orient="horz" pos="1029">
          <p15:clr>
            <a:srgbClr val="FBAE40"/>
          </p15:clr>
        </p15:guide>
        <p15:guide id="2" pos="5385">
          <p15:clr>
            <a:srgbClr val="FBAE40"/>
          </p15:clr>
        </p15:guide>
        <p15:guide id="3" pos="375">
          <p15:clr>
            <a:srgbClr val="FBAE40"/>
          </p15:clr>
        </p15:guide>
        <p15:guide id="4" orient="horz" pos="28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 Project Slide Show in Tablet">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4848226" y="2540000"/>
            <a:ext cx="2492375" cy="3302000"/>
          </a:xfrm>
          <a:prstGeom prst="rect">
            <a:avLst/>
          </a:prstGeom>
        </p:spPr>
        <p:txBody>
          <a:bodyPr/>
          <a:lstStyle>
            <a:lvl1pPr algn="l" rtl="0">
              <a:defRPr sz="1600">
                <a:latin typeface="Lato" pitchFamily="34" charset="0"/>
              </a:defRPr>
            </a:lvl1pPr>
          </a:lstStyle>
          <a:p>
            <a:endParaRPr lang="en-US"/>
          </a:p>
        </p:txBody>
      </p:sp>
      <p:sp>
        <p:nvSpPr>
          <p:cNvPr id="41"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42" name="Straight Connector 41"/>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44" name="Oval 43"/>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5" name="TextBox 44"/>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3228266748"/>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extLst>
    <p:ext uri="{DCECCB84-F9BA-43D5-87BE-67443E8EF086}">
      <p15:sldGuideLst xmlns:p15="http://schemas.microsoft.com/office/powerpoint/2012/main">
        <p15:guide id="1" orient="horz" pos="1029">
          <p15:clr>
            <a:srgbClr val="FBAE40"/>
          </p15:clr>
        </p15:guide>
        <p15:guide id="2" pos="5384">
          <p15:clr>
            <a:srgbClr val="FBAE40"/>
          </p15:clr>
        </p15:guide>
        <p15:guide id="3" orient="horz" pos="2892">
          <p15:clr>
            <a:srgbClr val="FBAE40"/>
          </p15:clr>
        </p15:guide>
        <p15:guide id="4" pos="37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App. Features">
    <p:spTree>
      <p:nvGrpSpPr>
        <p:cNvPr id="1" name=""/>
        <p:cNvGrpSpPr/>
        <p:nvPr/>
      </p:nvGrpSpPr>
      <p:grpSpPr>
        <a:xfrm>
          <a:off x="0" y="0"/>
          <a:ext cx="0" cy="0"/>
          <a:chOff x="0" y="0"/>
          <a:chExt cx="0" cy="0"/>
        </a:xfrm>
      </p:grpSpPr>
      <p:sp>
        <p:nvSpPr>
          <p:cNvPr id="39" name="Picture Placeholder 38"/>
          <p:cNvSpPr>
            <a:spLocks noGrp="1"/>
          </p:cNvSpPr>
          <p:nvPr>
            <p:ph type="pic" sz="quarter" idx="12"/>
          </p:nvPr>
        </p:nvSpPr>
        <p:spPr>
          <a:xfrm>
            <a:off x="1904999" y="2857501"/>
            <a:ext cx="1892300" cy="2849033"/>
          </a:xfrm>
          <a:prstGeom prst="rect">
            <a:avLst/>
          </a:prstGeom>
        </p:spPr>
        <p:txBody>
          <a:bodyPr/>
          <a:lstStyle>
            <a:lvl1pPr algn="ctr" rtl="0">
              <a:defRPr sz="2000">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141978444"/>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1029">
          <p15:clr>
            <a:srgbClr val="FBAE40"/>
          </p15:clr>
        </p15:guide>
        <p15:guide id="2" pos="5385">
          <p15:clr>
            <a:srgbClr val="FBAE40"/>
          </p15:clr>
        </p15:guide>
        <p15:guide id="3" orient="horz" pos="2892">
          <p15:clr>
            <a:srgbClr val="FBAE40"/>
          </p15:clr>
        </p15:guide>
        <p15:guide id="4" pos="3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lgn="l" rtl="0">
              <a:defRPr sz="2133"/>
            </a:lvl1pPr>
          </a:lstStyle>
          <a:p>
            <a:endParaRPr lang="ar-SA"/>
          </a:p>
        </p:txBody>
      </p:sp>
    </p:spTree>
    <p:extLst>
      <p:ext uri="{BB962C8B-B14F-4D97-AF65-F5344CB8AC3E}">
        <p14:creationId xmlns:p14="http://schemas.microsoft.com/office/powerpoint/2010/main" val="2701979952"/>
      </p:ext>
    </p:extLst>
  </p:cSld>
  <p:clrMapOvr>
    <a:masterClrMapping/>
  </p:clrMapOvr>
  <p:transition spd="med" advClick="0"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61827"/>
      </p:ext>
    </p:extLst>
  </p:cSld>
  <p:clrMapOvr>
    <a:masterClrMapping/>
  </p:clrMapOvr>
  <p:transition spd="med" advClick="0"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lgn="l" rtl="0">
              <a:defRPr sz="1867">
                <a:latin typeface="Lato" pitchFamily="34" charset="0"/>
              </a:defRPr>
            </a:lvl1pPr>
          </a:lstStyle>
          <a:p>
            <a:endParaRPr lang="ar-SA"/>
          </a:p>
        </p:txBody>
      </p:sp>
    </p:spTree>
    <p:extLst>
      <p:ext uri="{BB962C8B-B14F-4D97-AF65-F5344CB8AC3E}">
        <p14:creationId xmlns:p14="http://schemas.microsoft.com/office/powerpoint/2010/main" val="1702898428"/>
      </p:ext>
    </p:extLst>
  </p:cSld>
  <p:clrMapOvr>
    <a:masterClrMapping/>
  </p:clrMapOvr>
  <p:transition spd="med"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 Full Colo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Tree>
    <p:extLst>
      <p:ext uri="{BB962C8B-B14F-4D97-AF65-F5344CB8AC3E}">
        <p14:creationId xmlns:p14="http://schemas.microsoft.com/office/powerpoint/2010/main" val="2968427553"/>
      </p:ext>
    </p:extLst>
  </p:cSld>
  <p:clrMapOvr>
    <a:masterClrMapping/>
  </p:clrMapOvr>
  <p:transition spd="med"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11" name="Picture Placeholder 13"/>
          <p:cNvSpPr>
            <a:spLocks noGrp="1"/>
          </p:cNvSpPr>
          <p:nvPr>
            <p:ph type="pic" sz="quarter" idx="12"/>
          </p:nvPr>
        </p:nvSpPr>
        <p:spPr>
          <a:xfrm>
            <a:off x="5283200" y="897883"/>
            <a:ext cx="1625600" cy="1625600"/>
          </a:xfrm>
          <a:prstGeom prst="ellipse">
            <a:avLst/>
          </a:prstGeom>
        </p:spPr>
        <p:txBody>
          <a:bodyPr/>
          <a:lstStyle>
            <a:lvl1pPr algn="ctr" rtl="0">
              <a:buNone/>
              <a:defRPr sz="1133">
                <a:latin typeface="Lato" pitchFamily="34" charset="0"/>
              </a:defRPr>
            </a:lvl1pPr>
          </a:lstStyle>
          <a:p>
            <a:endParaRPr lang="ar-SA" dirty="0"/>
          </a:p>
        </p:txBody>
      </p:sp>
    </p:spTree>
    <p:extLst>
      <p:ext uri="{BB962C8B-B14F-4D97-AF65-F5344CB8AC3E}">
        <p14:creationId xmlns:p14="http://schemas.microsoft.com/office/powerpoint/2010/main" val="467713533"/>
      </p:ext>
    </p:extLst>
  </p:cSld>
  <p:clrMapOvr>
    <a:masterClrMapping/>
  </p:clrMapOvr>
  <p:transition spd="med"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Full Colo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Tree>
    <p:extLst>
      <p:ext uri="{BB962C8B-B14F-4D97-AF65-F5344CB8AC3E}">
        <p14:creationId xmlns:p14="http://schemas.microsoft.com/office/powerpoint/2010/main" val="3413057223"/>
      </p:ext>
    </p:extLst>
  </p:cSld>
  <p:clrMapOvr>
    <a:masterClrMapping/>
  </p:clrMapOvr>
  <p:transition spd="med"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98"/>
          <p:cNvSpPr txBox="1">
            <a:spLocks noGrp="1"/>
          </p:cNvSpPr>
          <p:nvPr>
            <p:ph type="ctrTitle"/>
          </p:nvPr>
        </p:nvSpPr>
        <p:spPr>
          <a:xfrm>
            <a:off x="914400" y="609601"/>
            <a:ext cx="103632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8000"/>
              <a:buFont typeface="Palatino Linotyp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8"/>
          <p:cNvSpPr txBox="1">
            <a:spLocks noGrp="1"/>
          </p:cNvSpPr>
          <p:nvPr>
            <p:ph type="subTitle" idx="1"/>
          </p:nvPr>
        </p:nvSpPr>
        <p:spPr>
          <a:xfrm>
            <a:off x="1828800" y="4953000"/>
            <a:ext cx="8534400" cy="1219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sz="2400">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320"/>
              </a:spcBef>
              <a:spcAft>
                <a:spcPts val="0"/>
              </a:spcAft>
              <a:buClr>
                <a:srgbClr val="888888"/>
              </a:buClr>
              <a:buSzPts val="1600"/>
              <a:buNone/>
              <a:defRPr>
                <a:solidFill>
                  <a:srgbClr val="888888"/>
                </a:solidFill>
              </a:defRPr>
            </a:lvl6pPr>
            <a:lvl7pPr lvl="6" algn="ctr">
              <a:lnSpc>
                <a:spcPct val="100000"/>
              </a:lnSpc>
              <a:spcBef>
                <a:spcPts val="320"/>
              </a:spcBef>
              <a:spcAft>
                <a:spcPts val="0"/>
              </a:spcAft>
              <a:buClr>
                <a:srgbClr val="888888"/>
              </a:buClr>
              <a:buSzPts val="1600"/>
              <a:buNone/>
              <a:defRPr>
                <a:solidFill>
                  <a:srgbClr val="888888"/>
                </a:solidFill>
              </a:defRPr>
            </a:lvl7pPr>
            <a:lvl8pPr lvl="7" algn="ctr">
              <a:lnSpc>
                <a:spcPct val="100000"/>
              </a:lnSpc>
              <a:spcBef>
                <a:spcPts val="320"/>
              </a:spcBef>
              <a:spcAft>
                <a:spcPts val="0"/>
              </a:spcAft>
              <a:buClr>
                <a:srgbClr val="888888"/>
              </a:buClr>
              <a:buSzPts val="1600"/>
              <a:buNone/>
              <a:defRPr>
                <a:solidFill>
                  <a:srgbClr val="888888"/>
                </a:solidFill>
              </a:defRPr>
            </a:lvl8pPr>
            <a:lvl9pPr lvl="8" algn="ctr">
              <a:lnSpc>
                <a:spcPct val="100000"/>
              </a:lnSpc>
              <a:spcBef>
                <a:spcPts val="320"/>
              </a:spcBef>
              <a:spcAft>
                <a:spcPts val="0"/>
              </a:spcAft>
              <a:buClr>
                <a:srgbClr val="888888"/>
              </a:buClr>
              <a:buSzPts val="1600"/>
              <a:buNone/>
              <a:defRPr>
                <a:solidFill>
                  <a:srgbClr val="888888"/>
                </a:solidFill>
              </a:defRPr>
            </a:lvl9pPr>
          </a:lstStyle>
          <a:p>
            <a:endParaRPr/>
          </a:p>
        </p:txBody>
      </p:sp>
      <p:sp>
        <p:nvSpPr>
          <p:cNvPr id="16" name="Google Shape;16;p98"/>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8"/>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8" name="Google Shape;18;p98"/>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8544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9"/>
          <p:cNvSpPr txBox="1">
            <a:spLocks noGrp="1"/>
          </p:cNvSpPr>
          <p:nvPr>
            <p:ph type="title"/>
          </p:nvPr>
        </p:nvSpPr>
        <p:spPr>
          <a:xfrm>
            <a:off x="963084" y="1371601"/>
            <a:ext cx="103632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9"/>
          <p:cNvSpPr txBox="1">
            <a:spLocks noGrp="1"/>
          </p:cNvSpPr>
          <p:nvPr>
            <p:ph type="body" idx="1"/>
          </p:nvPr>
        </p:nvSpPr>
        <p:spPr>
          <a:xfrm>
            <a:off x="963084" y="4068764"/>
            <a:ext cx="10363200" cy="11318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2" name="Google Shape;22;p99"/>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9"/>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9"/>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25" name="Google Shape;25;p99"/>
          <p:cNvSpPr/>
          <p:nvPr/>
        </p:nvSpPr>
        <p:spPr>
          <a:xfrm>
            <a:off x="59944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26" name="Google Shape;26;p99"/>
          <p:cNvSpPr/>
          <p:nvPr/>
        </p:nvSpPr>
        <p:spPr>
          <a:xfrm>
            <a:off x="62611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27" name="Google Shape;27;p99"/>
          <p:cNvSpPr/>
          <p:nvPr/>
        </p:nvSpPr>
        <p:spPr>
          <a:xfrm>
            <a:off x="5728971"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09860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100"/>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30200" algn="l">
              <a:lnSpc>
                <a:spcPct val="100000"/>
              </a:lnSpc>
              <a:spcBef>
                <a:spcPts val="320"/>
              </a:spcBef>
              <a:spcAft>
                <a:spcPts val="0"/>
              </a:spcAft>
              <a:buClr>
                <a:srgbClr val="7F7F7F"/>
              </a:buClr>
              <a:buSzPts val="1600"/>
              <a:buChar char="•"/>
              <a:defRPr/>
            </a:lvl5pPr>
            <a:lvl6pPr marL="2743200" lvl="5" indent="-330200" algn="l">
              <a:lnSpc>
                <a:spcPct val="100000"/>
              </a:lnSpc>
              <a:spcBef>
                <a:spcPts val="320"/>
              </a:spcBef>
              <a:spcAft>
                <a:spcPts val="0"/>
              </a:spcAft>
              <a:buClr>
                <a:srgbClr val="7F7F7F"/>
              </a:buClr>
              <a:buSzPts val="1600"/>
              <a:buChar char="o"/>
              <a:defRPr/>
            </a:lvl6pPr>
            <a:lvl7pPr marL="3200400" lvl="6" indent="-330200" algn="l">
              <a:lnSpc>
                <a:spcPct val="100000"/>
              </a:lnSpc>
              <a:spcBef>
                <a:spcPts val="320"/>
              </a:spcBef>
              <a:spcAft>
                <a:spcPts val="0"/>
              </a:spcAft>
              <a:buClr>
                <a:srgbClr val="7F7F7F"/>
              </a:buClr>
              <a:buSzPts val="1600"/>
              <a:buChar char="•"/>
              <a:defRPr/>
            </a:lvl7pPr>
            <a:lvl8pPr marL="3657600" lvl="7" indent="-330200" algn="l">
              <a:lnSpc>
                <a:spcPct val="100000"/>
              </a:lnSpc>
              <a:spcBef>
                <a:spcPts val="320"/>
              </a:spcBef>
              <a:spcAft>
                <a:spcPts val="0"/>
              </a:spcAft>
              <a:buClr>
                <a:srgbClr val="7F7F7F"/>
              </a:buClr>
              <a:buSzPts val="1600"/>
              <a:buChar char="o"/>
              <a:defRPr/>
            </a:lvl8pPr>
            <a:lvl9pPr marL="4114800" lvl="8" indent="-330200" algn="l">
              <a:lnSpc>
                <a:spcPct val="100000"/>
              </a:lnSpc>
              <a:spcBef>
                <a:spcPts val="320"/>
              </a:spcBef>
              <a:spcAft>
                <a:spcPts val="0"/>
              </a:spcAft>
              <a:buClr>
                <a:srgbClr val="7F7F7F"/>
              </a:buClr>
              <a:buSzPts val="1600"/>
              <a:buFont typeface="Arial"/>
              <a:buChar char="•"/>
              <a:defRPr/>
            </a:lvl9pPr>
          </a:lstStyle>
          <a:p>
            <a:endParaRPr/>
          </a:p>
        </p:txBody>
      </p:sp>
      <p:sp>
        <p:nvSpPr>
          <p:cNvPr id="31" name="Google Shape;31;p100"/>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0"/>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0"/>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8813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6"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8"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1263763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62464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340561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985871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9115598"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9115599"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21338" y="3015455"/>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21339" y="2744786"/>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9115598" y="4901267"/>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9115599" y="4630598"/>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Tree>
    <p:extLst>
      <p:ext uri="{BB962C8B-B14F-4D97-AF65-F5344CB8AC3E}">
        <p14:creationId xmlns:p14="http://schemas.microsoft.com/office/powerpoint/2010/main" val="129042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Tree>
    <p:extLst>
      <p:ext uri="{BB962C8B-B14F-4D97-AF65-F5344CB8AC3E}">
        <p14:creationId xmlns:p14="http://schemas.microsoft.com/office/powerpoint/2010/main" val="54004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 We Are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792480" y="2180168"/>
            <a:ext cx="10607040" cy="3072648"/>
          </a:xfrm>
          <a:prstGeom prst="rect">
            <a:avLst/>
          </a:prstGeom>
        </p:spPr>
        <p:txBody>
          <a:bodyPr/>
          <a:lstStyle>
            <a:lvl1pPr algn="ctr" rtl="0">
              <a:defRPr sz="1867">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169639954"/>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1029">
          <p15:clr>
            <a:srgbClr val="FBAE40"/>
          </p15:clr>
        </p15:guide>
        <p15:guide id="2" pos="374">
          <p15:clr>
            <a:srgbClr val="FBAE40"/>
          </p15:clr>
        </p15:guide>
        <p15:guide id="3" pos="5384">
          <p15:clr>
            <a:srgbClr val="FBAE40"/>
          </p15:clr>
        </p15:guide>
        <p15:guide id="4" orient="horz" pos="28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19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13.07.2021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366781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13.07.2021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80486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4E39A5-9F83-481A-8807-1B2AA25EF789}" type="datetimeFigureOut">
              <a:rPr lang="ru-RU" smtClean="0"/>
              <a:t>13.07.2021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852125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B34E39A5-9F83-481A-8807-1B2AA25EF789}" type="datetimeFigureOut">
              <a:rPr lang="ru-RU" smtClean="0"/>
              <a:t>13.07.2021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765677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B34E39A5-9F83-481A-8807-1B2AA25EF789}" type="datetimeFigureOut">
              <a:rPr lang="ru-RU" smtClean="0"/>
              <a:t>13.07.2021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322399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B34E39A5-9F83-481A-8807-1B2AA25EF789}" type="datetimeFigureOut">
              <a:rPr lang="ru-RU" smtClean="0"/>
              <a:t>13.07.2021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775931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39A5-9F83-481A-8807-1B2AA25EF789}" type="datetimeFigureOut">
              <a:rPr lang="ru-RU" smtClean="0"/>
              <a:t>13.07.2021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397982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4E39A5-9F83-481A-8807-1B2AA25EF789}" type="datetimeFigureOut">
              <a:rPr lang="ru-RU" smtClean="0"/>
              <a:t>13.07.2021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182216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4E39A5-9F83-481A-8807-1B2AA25EF789}" type="datetimeFigureOut">
              <a:rPr lang="ru-RU" smtClean="0"/>
              <a:t>13.07.2021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3778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We Do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792480" y="2180168"/>
            <a:ext cx="10607040" cy="4032249"/>
          </a:xfrm>
          <a:prstGeom prst="rect">
            <a:avLst/>
          </a:prstGeom>
        </p:spPr>
        <p:txBody>
          <a:bodyPr/>
          <a:lstStyle>
            <a:lvl1pPr algn="ctr" rtl="0">
              <a:defRPr sz="1867">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371605896"/>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13.07.2021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967042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13.07.2021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153718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60D6221-2686-4D9C-9B39-3972644A84FB}"/>
              </a:ext>
            </a:extLst>
          </p:cNvPr>
          <p:cNvSpPr>
            <a:spLocks noGrp="1"/>
          </p:cNvSpPr>
          <p:nvPr>
            <p:ph type="pic" sz="quarter" idx="10"/>
          </p:nvPr>
        </p:nvSpPr>
        <p:spPr>
          <a:xfrm>
            <a:off x="742950" y="613493"/>
            <a:ext cx="10706100" cy="5234857"/>
          </a:xfrm>
          <a:custGeom>
            <a:avLst/>
            <a:gdLst>
              <a:gd name="connsiteX0" fmla="*/ 0 w 10706100"/>
              <a:gd name="connsiteY0" fmla="*/ 0 h 5631014"/>
              <a:gd name="connsiteX1" fmla="*/ 10706100 w 10706100"/>
              <a:gd name="connsiteY1" fmla="*/ 0 h 5631014"/>
              <a:gd name="connsiteX2" fmla="*/ 10706100 w 10706100"/>
              <a:gd name="connsiteY2" fmla="*/ 5631014 h 5631014"/>
              <a:gd name="connsiteX3" fmla="*/ 0 w 10706100"/>
              <a:gd name="connsiteY3" fmla="*/ 5631014 h 5631014"/>
            </a:gdLst>
            <a:ahLst/>
            <a:cxnLst>
              <a:cxn ang="0">
                <a:pos x="connsiteX0" y="connsiteY0"/>
              </a:cxn>
              <a:cxn ang="0">
                <a:pos x="connsiteX1" y="connsiteY1"/>
              </a:cxn>
              <a:cxn ang="0">
                <a:pos x="connsiteX2" y="connsiteY2"/>
              </a:cxn>
              <a:cxn ang="0">
                <a:pos x="connsiteX3" y="connsiteY3"/>
              </a:cxn>
            </a:cxnLst>
            <a:rect l="l" t="t" r="r" b="b"/>
            <a:pathLst>
              <a:path w="10706100" h="5631014">
                <a:moveTo>
                  <a:pt x="0" y="0"/>
                </a:moveTo>
                <a:lnTo>
                  <a:pt x="10706100" y="0"/>
                </a:lnTo>
                <a:lnTo>
                  <a:pt x="10706100" y="5631014"/>
                </a:lnTo>
                <a:lnTo>
                  <a:pt x="0" y="5631014"/>
                </a:lnTo>
                <a:close/>
              </a:path>
            </a:pathLst>
          </a:custGeom>
        </p:spPr>
        <p:txBody>
          <a:bodyPr wrap="square">
            <a:noAutofit/>
          </a:bodyPr>
          <a:lstStyle/>
          <a:p>
            <a:endParaRPr lang="en-US"/>
          </a:p>
        </p:txBody>
      </p:sp>
    </p:spTree>
    <p:extLst>
      <p:ext uri="{BB962C8B-B14F-4D97-AF65-F5344CB8AC3E}">
        <p14:creationId xmlns:p14="http://schemas.microsoft.com/office/powerpoint/2010/main" val="977585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A0A9F9E-873D-4046-A2CA-D3D8FA98E7FB}"/>
              </a:ext>
            </a:extLst>
          </p:cNvPr>
          <p:cNvSpPr>
            <a:spLocks noGrp="1"/>
          </p:cNvSpPr>
          <p:nvPr>
            <p:ph type="pic" sz="quarter" idx="10"/>
          </p:nvPr>
        </p:nvSpPr>
        <p:spPr>
          <a:xfrm>
            <a:off x="1162983" y="1975933"/>
            <a:ext cx="8609667" cy="3608073"/>
          </a:xfrm>
          <a:custGeom>
            <a:avLst/>
            <a:gdLst>
              <a:gd name="connsiteX0" fmla="*/ 0 w 8609667"/>
              <a:gd name="connsiteY0" fmla="*/ 0 h 3608073"/>
              <a:gd name="connsiteX1" fmla="*/ 8609667 w 8609667"/>
              <a:gd name="connsiteY1" fmla="*/ 0 h 3608073"/>
              <a:gd name="connsiteX2" fmla="*/ 8609667 w 8609667"/>
              <a:gd name="connsiteY2" fmla="*/ 3608073 h 3608073"/>
              <a:gd name="connsiteX3" fmla="*/ 0 w 8609667"/>
              <a:gd name="connsiteY3" fmla="*/ 3608073 h 3608073"/>
            </a:gdLst>
            <a:ahLst/>
            <a:cxnLst>
              <a:cxn ang="0">
                <a:pos x="connsiteX0" y="connsiteY0"/>
              </a:cxn>
              <a:cxn ang="0">
                <a:pos x="connsiteX1" y="connsiteY1"/>
              </a:cxn>
              <a:cxn ang="0">
                <a:pos x="connsiteX2" y="connsiteY2"/>
              </a:cxn>
              <a:cxn ang="0">
                <a:pos x="connsiteX3" y="connsiteY3"/>
              </a:cxn>
            </a:cxnLst>
            <a:rect l="l" t="t" r="r" b="b"/>
            <a:pathLst>
              <a:path w="8609667" h="3608073">
                <a:moveTo>
                  <a:pt x="0" y="0"/>
                </a:moveTo>
                <a:lnTo>
                  <a:pt x="8609667" y="0"/>
                </a:lnTo>
                <a:lnTo>
                  <a:pt x="8609667" y="3608073"/>
                </a:lnTo>
                <a:lnTo>
                  <a:pt x="0" y="3608073"/>
                </a:lnTo>
                <a:close/>
              </a:path>
            </a:pathLst>
          </a:custGeom>
        </p:spPr>
        <p:txBody>
          <a:bodyPr wrap="square">
            <a:noAutofit/>
          </a:bodyPr>
          <a:lstStyle/>
          <a:p>
            <a:endParaRPr lang="en-US"/>
          </a:p>
        </p:txBody>
      </p:sp>
    </p:spTree>
    <p:extLst>
      <p:ext uri="{BB962C8B-B14F-4D97-AF65-F5344CB8AC3E}">
        <p14:creationId xmlns:p14="http://schemas.microsoft.com/office/powerpoint/2010/main" val="3778214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C71649-0C61-483D-A5C8-EFA47A73F1B3}"/>
              </a:ext>
            </a:extLst>
          </p:cNvPr>
          <p:cNvSpPr>
            <a:spLocks noGrp="1"/>
          </p:cNvSpPr>
          <p:nvPr>
            <p:ph type="pic" sz="quarter" idx="10"/>
          </p:nvPr>
        </p:nvSpPr>
        <p:spPr>
          <a:xfrm>
            <a:off x="1150190" y="1144345"/>
            <a:ext cx="3795620" cy="4731829"/>
          </a:xfrm>
          <a:custGeom>
            <a:avLst/>
            <a:gdLst>
              <a:gd name="connsiteX0" fmla="*/ 0 w 3795620"/>
              <a:gd name="connsiteY0" fmla="*/ 0 h 4731829"/>
              <a:gd name="connsiteX1" fmla="*/ 3795620 w 3795620"/>
              <a:gd name="connsiteY1" fmla="*/ 0 h 4731829"/>
              <a:gd name="connsiteX2" fmla="*/ 3795620 w 3795620"/>
              <a:gd name="connsiteY2" fmla="*/ 4731829 h 4731829"/>
              <a:gd name="connsiteX3" fmla="*/ 0 w 3795620"/>
              <a:gd name="connsiteY3" fmla="*/ 4731829 h 4731829"/>
            </a:gdLst>
            <a:ahLst/>
            <a:cxnLst>
              <a:cxn ang="0">
                <a:pos x="connsiteX0" y="connsiteY0"/>
              </a:cxn>
              <a:cxn ang="0">
                <a:pos x="connsiteX1" y="connsiteY1"/>
              </a:cxn>
              <a:cxn ang="0">
                <a:pos x="connsiteX2" y="connsiteY2"/>
              </a:cxn>
              <a:cxn ang="0">
                <a:pos x="connsiteX3" y="connsiteY3"/>
              </a:cxn>
            </a:cxnLst>
            <a:rect l="l" t="t" r="r" b="b"/>
            <a:pathLst>
              <a:path w="3795620" h="4731829">
                <a:moveTo>
                  <a:pt x="0" y="0"/>
                </a:moveTo>
                <a:lnTo>
                  <a:pt x="3795620" y="0"/>
                </a:lnTo>
                <a:lnTo>
                  <a:pt x="3795620" y="4731829"/>
                </a:lnTo>
                <a:lnTo>
                  <a:pt x="0" y="4731829"/>
                </a:lnTo>
                <a:close/>
              </a:path>
            </a:pathLst>
          </a:custGeom>
        </p:spPr>
        <p:txBody>
          <a:bodyPr wrap="square">
            <a:noAutofit/>
          </a:bodyPr>
          <a:lstStyle/>
          <a:p>
            <a:endParaRPr lang="en-US"/>
          </a:p>
        </p:txBody>
      </p:sp>
    </p:spTree>
    <p:extLst>
      <p:ext uri="{BB962C8B-B14F-4D97-AF65-F5344CB8AC3E}">
        <p14:creationId xmlns:p14="http://schemas.microsoft.com/office/powerpoint/2010/main" val="3935586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AFF4733-B38F-4618-9DA7-8C79E2BFA778}"/>
              </a:ext>
            </a:extLst>
          </p:cNvPr>
          <p:cNvSpPr>
            <a:spLocks noGrp="1"/>
          </p:cNvSpPr>
          <p:nvPr>
            <p:ph type="pic" sz="quarter" idx="10"/>
          </p:nvPr>
        </p:nvSpPr>
        <p:spPr>
          <a:xfrm>
            <a:off x="6167026" y="921797"/>
            <a:ext cx="5538408" cy="5290158"/>
          </a:xfrm>
          <a:custGeom>
            <a:avLst/>
            <a:gdLst>
              <a:gd name="connsiteX0" fmla="*/ 0 w 5538408"/>
              <a:gd name="connsiteY0" fmla="*/ 0 h 5290158"/>
              <a:gd name="connsiteX1" fmla="*/ 5538408 w 5538408"/>
              <a:gd name="connsiteY1" fmla="*/ 0 h 5290158"/>
              <a:gd name="connsiteX2" fmla="*/ 5538408 w 5538408"/>
              <a:gd name="connsiteY2" fmla="*/ 5290158 h 5290158"/>
              <a:gd name="connsiteX3" fmla="*/ 0 w 5538408"/>
              <a:gd name="connsiteY3" fmla="*/ 5290158 h 5290158"/>
            </a:gdLst>
            <a:ahLst/>
            <a:cxnLst>
              <a:cxn ang="0">
                <a:pos x="connsiteX0" y="connsiteY0"/>
              </a:cxn>
              <a:cxn ang="0">
                <a:pos x="connsiteX1" y="connsiteY1"/>
              </a:cxn>
              <a:cxn ang="0">
                <a:pos x="connsiteX2" y="connsiteY2"/>
              </a:cxn>
              <a:cxn ang="0">
                <a:pos x="connsiteX3" y="connsiteY3"/>
              </a:cxn>
            </a:cxnLst>
            <a:rect l="l" t="t" r="r" b="b"/>
            <a:pathLst>
              <a:path w="5538408" h="5290158">
                <a:moveTo>
                  <a:pt x="0" y="0"/>
                </a:moveTo>
                <a:lnTo>
                  <a:pt x="5538408" y="0"/>
                </a:lnTo>
                <a:lnTo>
                  <a:pt x="5538408" y="5290158"/>
                </a:lnTo>
                <a:lnTo>
                  <a:pt x="0" y="5290158"/>
                </a:lnTo>
                <a:close/>
              </a:path>
            </a:pathLst>
          </a:custGeom>
        </p:spPr>
        <p:txBody>
          <a:bodyPr wrap="square">
            <a:noAutofit/>
          </a:bodyPr>
          <a:lstStyle/>
          <a:p>
            <a:endParaRPr lang="en-US"/>
          </a:p>
        </p:txBody>
      </p:sp>
    </p:spTree>
    <p:extLst>
      <p:ext uri="{BB962C8B-B14F-4D97-AF65-F5344CB8AC3E}">
        <p14:creationId xmlns:p14="http://schemas.microsoft.com/office/powerpoint/2010/main" val="618101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9F913A0-159F-4CFE-8043-01F3F0538F2F}"/>
              </a:ext>
            </a:extLst>
          </p:cNvPr>
          <p:cNvSpPr>
            <a:spLocks noGrp="1"/>
          </p:cNvSpPr>
          <p:nvPr>
            <p:ph type="pic" sz="quarter" idx="10"/>
          </p:nvPr>
        </p:nvSpPr>
        <p:spPr>
          <a:xfrm>
            <a:off x="502780" y="1332658"/>
            <a:ext cx="2127895" cy="4386878"/>
          </a:xfrm>
          <a:custGeom>
            <a:avLst/>
            <a:gdLst>
              <a:gd name="connsiteX0" fmla="*/ 0 w 2127895"/>
              <a:gd name="connsiteY0" fmla="*/ 0 h 4386878"/>
              <a:gd name="connsiteX1" fmla="*/ 2127895 w 2127895"/>
              <a:gd name="connsiteY1" fmla="*/ 0 h 4386878"/>
              <a:gd name="connsiteX2" fmla="*/ 2127895 w 2127895"/>
              <a:gd name="connsiteY2" fmla="*/ 4386878 h 4386878"/>
              <a:gd name="connsiteX3" fmla="*/ 0 w 2127895"/>
              <a:gd name="connsiteY3" fmla="*/ 4386878 h 4386878"/>
            </a:gdLst>
            <a:ahLst/>
            <a:cxnLst>
              <a:cxn ang="0">
                <a:pos x="connsiteX0" y="connsiteY0"/>
              </a:cxn>
              <a:cxn ang="0">
                <a:pos x="connsiteX1" y="connsiteY1"/>
              </a:cxn>
              <a:cxn ang="0">
                <a:pos x="connsiteX2" y="connsiteY2"/>
              </a:cxn>
              <a:cxn ang="0">
                <a:pos x="connsiteX3" y="connsiteY3"/>
              </a:cxn>
            </a:cxnLst>
            <a:rect l="l" t="t" r="r" b="b"/>
            <a:pathLst>
              <a:path w="2127895" h="4386878">
                <a:moveTo>
                  <a:pt x="0" y="0"/>
                </a:moveTo>
                <a:lnTo>
                  <a:pt x="2127895" y="0"/>
                </a:lnTo>
                <a:lnTo>
                  <a:pt x="2127895" y="4386878"/>
                </a:lnTo>
                <a:lnTo>
                  <a:pt x="0" y="4386878"/>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C6972533-EA39-4377-8166-E485A61C48EF}"/>
              </a:ext>
            </a:extLst>
          </p:cNvPr>
          <p:cNvSpPr>
            <a:spLocks noGrp="1"/>
          </p:cNvSpPr>
          <p:nvPr>
            <p:ph type="pic" sz="quarter" idx="11"/>
          </p:nvPr>
        </p:nvSpPr>
        <p:spPr>
          <a:xfrm>
            <a:off x="2817324" y="893082"/>
            <a:ext cx="2127895" cy="4386878"/>
          </a:xfrm>
          <a:custGeom>
            <a:avLst/>
            <a:gdLst>
              <a:gd name="connsiteX0" fmla="*/ 0 w 2127895"/>
              <a:gd name="connsiteY0" fmla="*/ 0 h 4386878"/>
              <a:gd name="connsiteX1" fmla="*/ 2127895 w 2127895"/>
              <a:gd name="connsiteY1" fmla="*/ 0 h 4386878"/>
              <a:gd name="connsiteX2" fmla="*/ 2127895 w 2127895"/>
              <a:gd name="connsiteY2" fmla="*/ 4386878 h 4386878"/>
              <a:gd name="connsiteX3" fmla="*/ 0 w 2127895"/>
              <a:gd name="connsiteY3" fmla="*/ 4386878 h 4386878"/>
            </a:gdLst>
            <a:ahLst/>
            <a:cxnLst>
              <a:cxn ang="0">
                <a:pos x="connsiteX0" y="connsiteY0"/>
              </a:cxn>
              <a:cxn ang="0">
                <a:pos x="connsiteX1" y="connsiteY1"/>
              </a:cxn>
              <a:cxn ang="0">
                <a:pos x="connsiteX2" y="connsiteY2"/>
              </a:cxn>
              <a:cxn ang="0">
                <a:pos x="connsiteX3" y="connsiteY3"/>
              </a:cxn>
            </a:cxnLst>
            <a:rect l="l" t="t" r="r" b="b"/>
            <a:pathLst>
              <a:path w="2127895" h="4386878">
                <a:moveTo>
                  <a:pt x="0" y="0"/>
                </a:moveTo>
                <a:lnTo>
                  <a:pt x="2127895" y="0"/>
                </a:lnTo>
                <a:lnTo>
                  <a:pt x="2127895" y="4386878"/>
                </a:lnTo>
                <a:lnTo>
                  <a:pt x="0" y="4386878"/>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C04BDF25-3545-4653-A14D-FA0881DD1BAF}"/>
              </a:ext>
            </a:extLst>
          </p:cNvPr>
          <p:cNvSpPr>
            <a:spLocks noGrp="1"/>
          </p:cNvSpPr>
          <p:nvPr>
            <p:ph type="pic" sz="quarter" idx="12"/>
          </p:nvPr>
        </p:nvSpPr>
        <p:spPr>
          <a:xfrm>
            <a:off x="5098698" y="1235561"/>
            <a:ext cx="2127895" cy="4386878"/>
          </a:xfrm>
          <a:custGeom>
            <a:avLst/>
            <a:gdLst>
              <a:gd name="connsiteX0" fmla="*/ 0 w 2127895"/>
              <a:gd name="connsiteY0" fmla="*/ 0 h 4386878"/>
              <a:gd name="connsiteX1" fmla="*/ 2127895 w 2127895"/>
              <a:gd name="connsiteY1" fmla="*/ 0 h 4386878"/>
              <a:gd name="connsiteX2" fmla="*/ 2127895 w 2127895"/>
              <a:gd name="connsiteY2" fmla="*/ 4386878 h 4386878"/>
              <a:gd name="connsiteX3" fmla="*/ 0 w 2127895"/>
              <a:gd name="connsiteY3" fmla="*/ 4386878 h 4386878"/>
            </a:gdLst>
            <a:ahLst/>
            <a:cxnLst>
              <a:cxn ang="0">
                <a:pos x="connsiteX0" y="connsiteY0"/>
              </a:cxn>
              <a:cxn ang="0">
                <a:pos x="connsiteX1" y="connsiteY1"/>
              </a:cxn>
              <a:cxn ang="0">
                <a:pos x="connsiteX2" y="connsiteY2"/>
              </a:cxn>
              <a:cxn ang="0">
                <a:pos x="connsiteX3" y="connsiteY3"/>
              </a:cxn>
            </a:cxnLst>
            <a:rect l="l" t="t" r="r" b="b"/>
            <a:pathLst>
              <a:path w="2127895" h="4386878">
                <a:moveTo>
                  <a:pt x="0" y="0"/>
                </a:moveTo>
                <a:lnTo>
                  <a:pt x="2127895" y="0"/>
                </a:lnTo>
                <a:lnTo>
                  <a:pt x="2127895" y="4386878"/>
                </a:lnTo>
                <a:lnTo>
                  <a:pt x="0" y="4386878"/>
                </a:lnTo>
                <a:close/>
              </a:path>
            </a:pathLst>
          </a:custGeom>
        </p:spPr>
        <p:txBody>
          <a:bodyPr wrap="square">
            <a:noAutofit/>
          </a:bodyPr>
          <a:lstStyle/>
          <a:p>
            <a:endParaRPr lang="en-US"/>
          </a:p>
        </p:txBody>
      </p:sp>
    </p:spTree>
    <p:extLst>
      <p:ext uri="{BB962C8B-B14F-4D97-AF65-F5344CB8AC3E}">
        <p14:creationId xmlns:p14="http://schemas.microsoft.com/office/powerpoint/2010/main" val="4078309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767C9E-9BB7-4765-976F-350C7AF96A2F}"/>
              </a:ext>
            </a:extLst>
          </p:cNvPr>
          <p:cNvSpPr>
            <a:spLocks noGrp="1"/>
          </p:cNvSpPr>
          <p:nvPr>
            <p:ph type="pic" sz="quarter" idx="10"/>
          </p:nvPr>
        </p:nvSpPr>
        <p:spPr>
          <a:xfrm>
            <a:off x="4773449" y="864026"/>
            <a:ext cx="3194619" cy="5993974"/>
          </a:xfrm>
          <a:custGeom>
            <a:avLst/>
            <a:gdLst>
              <a:gd name="connsiteX0" fmla="*/ 0 w 3194619"/>
              <a:gd name="connsiteY0" fmla="*/ 0 h 5993974"/>
              <a:gd name="connsiteX1" fmla="*/ 3194619 w 3194619"/>
              <a:gd name="connsiteY1" fmla="*/ 0 h 5993974"/>
              <a:gd name="connsiteX2" fmla="*/ 3194619 w 3194619"/>
              <a:gd name="connsiteY2" fmla="*/ 5993974 h 5993974"/>
              <a:gd name="connsiteX3" fmla="*/ 0 w 3194619"/>
              <a:gd name="connsiteY3" fmla="*/ 5993974 h 5993974"/>
            </a:gdLst>
            <a:ahLst/>
            <a:cxnLst>
              <a:cxn ang="0">
                <a:pos x="connsiteX0" y="connsiteY0"/>
              </a:cxn>
              <a:cxn ang="0">
                <a:pos x="connsiteX1" y="connsiteY1"/>
              </a:cxn>
              <a:cxn ang="0">
                <a:pos x="connsiteX2" y="connsiteY2"/>
              </a:cxn>
              <a:cxn ang="0">
                <a:pos x="connsiteX3" y="connsiteY3"/>
              </a:cxn>
            </a:cxnLst>
            <a:rect l="l" t="t" r="r" b="b"/>
            <a:pathLst>
              <a:path w="3194619" h="5993974">
                <a:moveTo>
                  <a:pt x="0" y="0"/>
                </a:moveTo>
                <a:lnTo>
                  <a:pt x="3194619" y="0"/>
                </a:lnTo>
                <a:lnTo>
                  <a:pt x="3194619" y="5993974"/>
                </a:lnTo>
                <a:lnTo>
                  <a:pt x="0" y="5993974"/>
                </a:lnTo>
                <a:close/>
              </a:path>
            </a:pathLst>
          </a:custGeom>
        </p:spPr>
        <p:txBody>
          <a:bodyPr wrap="square">
            <a:noAutofit/>
          </a:bodyPr>
          <a:lstStyle/>
          <a:p>
            <a:endParaRPr lang="en-US"/>
          </a:p>
        </p:txBody>
      </p:sp>
    </p:spTree>
    <p:extLst>
      <p:ext uri="{BB962C8B-B14F-4D97-AF65-F5344CB8AC3E}">
        <p14:creationId xmlns:p14="http://schemas.microsoft.com/office/powerpoint/2010/main" val="734088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67A961E-7708-4D8F-8293-6CF8C9DAB07A}"/>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35529979-3B2D-4B45-B8AA-23B5D72D7C11}"/>
              </a:ext>
            </a:extLst>
          </p:cNvPr>
          <p:cNvSpPr>
            <a:spLocks noGrp="1"/>
          </p:cNvSpPr>
          <p:nvPr>
            <p:ph type="pic" sz="quarter" idx="1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830390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76BD1B-2F3F-416B-85DD-9128ADC19B9E}"/>
              </a:ext>
            </a:extLst>
          </p:cNvPr>
          <p:cNvSpPr>
            <a:spLocks noGrp="1"/>
          </p:cNvSpPr>
          <p:nvPr>
            <p:ph type="pic" sz="quarter" idx="10"/>
          </p:nvPr>
        </p:nvSpPr>
        <p:spPr>
          <a:xfrm>
            <a:off x="552450" y="400050"/>
            <a:ext cx="11220450" cy="6057900"/>
          </a:xfrm>
          <a:custGeom>
            <a:avLst/>
            <a:gdLst>
              <a:gd name="connsiteX0" fmla="*/ 0 w 11220450"/>
              <a:gd name="connsiteY0" fmla="*/ 0 h 6057900"/>
              <a:gd name="connsiteX1" fmla="*/ 11220450 w 11220450"/>
              <a:gd name="connsiteY1" fmla="*/ 0 h 6057900"/>
              <a:gd name="connsiteX2" fmla="*/ 11220450 w 11220450"/>
              <a:gd name="connsiteY2" fmla="*/ 6057900 h 6057900"/>
              <a:gd name="connsiteX3" fmla="*/ 0 w 112204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11220450" h="6057900">
                <a:moveTo>
                  <a:pt x="0" y="0"/>
                </a:moveTo>
                <a:lnTo>
                  <a:pt x="11220450" y="0"/>
                </a:lnTo>
                <a:lnTo>
                  <a:pt x="11220450" y="6057900"/>
                </a:lnTo>
                <a:lnTo>
                  <a:pt x="0" y="6057900"/>
                </a:lnTo>
                <a:close/>
              </a:path>
            </a:pathLst>
          </a:custGeom>
        </p:spPr>
        <p:txBody>
          <a:bodyPr wrap="square">
            <a:noAutofit/>
          </a:bodyPr>
          <a:lstStyle/>
          <a:p>
            <a:endParaRPr lang="en-US"/>
          </a:p>
        </p:txBody>
      </p:sp>
    </p:spTree>
    <p:extLst>
      <p:ext uri="{BB962C8B-B14F-4D97-AF65-F5344CB8AC3E}">
        <p14:creationId xmlns:p14="http://schemas.microsoft.com/office/powerpoint/2010/main" val="342529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Solution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792480" y="2180168"/>
            <a:ext cx="2350749" cy="2582341"/>
          </a:xfrm>
          <a:prstGeom prst="rect">
            <a:avLst/>
          </a:prstGeom>
        </p:spPr>
        <p:txBody>
          <a:bodyPr/>
          <a:lstStyle>
            <a:lvl1pPr algn="ctr" rtl="0">
              <a:defRPr sz="1867">
                <a:latin typeface="Lato" pitchFamily="34" charset="0"/>
              </a:defRPr>
            </a:lvl1pPr>
          </a:lstStyle>
          <a:p>
            <a:endParaRPr lang="ar-SA"/>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
        <p:nvSpPr>
          <p:cNvPr id="13" name="Picture Placeholder 11"/>
          <p:cNvSpPr>
            <a:spLocks noGrp="1"/>
          </p:cNvSpPr>
          <p:nvPr>
            <p:ph type="pic" sz="quarter" idx="13"/>
          </p:nvPr>
        </p:nvSpPr>
        <p:spPr>
          <a:xfrm>
            <a:off x="9026335" y="2180168"/>
            <a:ext cx="2350749" cy="2582341"/>
          </a:xfrm>
          <a:prstGeom prst="rect">
            <a:avLst/>
          </a:prstGeom>
        </p:spPr>
        <p:txBody>
          <a:bodyPr/>
          <a:lstStyle>
            <a:lvl1pPr algn="ctr" rtl="0">
              <a:defRPr sz="1867">
                <a:latin typeface="Lato" pitchFamily="34" charset="0"/>
              </a:defRPr>
            </a:lvl1pPr>
          </a:lstStyle>
          <a:p>
            <a:endParaRPr lang="ar-SA"/>
          </a:p>
        </p:txBody>
      </p:sp>
      <p:sp>
        <p:nvSpPr>
          <p:cNvPr id="14" name="Picture Placeholder 11"/>
          <p:cNvSpPr>
            <a:spLocks noGrp="1"/>
          </p:cNvSpPr>
          <p:nvPr>
            <p:ph type="pic" sz="quarter" idx="14"/>
          </p:nvPr>
        </p:nvSpPr>
        <p:spPr>
          <a:xfrm>
            <a:off x="6281717" y="2180168"/>
            <a:ext cx="2350749" cy="2582341"/>
          </a:xfrm>
          <a:prstGeom prst="rect">
            <a:avLst/>
          </a:prstGeom>
        </p:spPr>
        <p:txBody>
          <a:bodyPr/>
          <a:lstStyle>
            <a:lvl1pPr algn="ctr" rtl="0">
              <a:defRPr sz="1867">
                <a:latin typeface="Lato" pitchFamily="34" charset="0"/>
              </a:defRPr>
            </a:lvl1pPr>
          </a:lstStyle>
          <a:p>
            <a:endParaRPr lang="ar-SA"/>
          </a:p>
        </p:txBody>
      </p:sp>
      <p:sp>
        <p:nvSpPr>
          <p:cNvPr id="16" name="Picture Placeholder 11"/>
          <p:cNvSpPr>
            <a:spLocks noGrp="1"/>
          </p:cNvSpPr>
          <p:nvPr>
            <p:ph type="pic" sz="quarter" idx="15"/>
          </p:nvPr>
        </p:nvSpPr>
        <p:spPr>
          <a:xfrm>
            <a:off x="3537099" y="2180168"/>
            <a:ext cx="2350749" cy="2582341"/>
          </a:xfrm>
          <a:prstGeom prst="rect">
            <a:avLst/>
          </a:prstGeom>
        </p:spPr>
        <p:txBody>
          <a:bodyPr/>
          <a:lstStyle>
            <a:lvl1pPr algn="ctr" rtl="0">
              <a:defRPr sz="1867">
                <a:latin typeface="Lato" pitchFamily="34" charset="0"/>
              </a:defRPr>
            </a:lvl1pPr>
          </a:lstStyle>
          <a:p>
            <a:endParaRPr lang="ar-SA"/>
          </a:p>
        </p:txBody>
      </p:sp>
    </p:spTree>
    <p:extLst>
      <p:ext uri="{BB962C8B-B14F-4D97-AF65-F5344CB8AC3E}">
        <p14:creationId xmlns:p14="http://schemas.microsoft.com/office/powerpoint/2010/main" val="1677071477"/>
      </p:ext>
    </p:extLst>
  </p:cSld>
  <p:clrMapOvr>
    <a:overrideClrMapping bg1="lt1" tx1="dk1" bg2="lt2" tx2="dk2" accent1="accent1" accent2="accent2" accent3="accent3" accent4="accent4" accent5="accent5" accent6="accent6" hlink="hlink" folHlink="folHlink"/>
  </p:clrMapOvr>
  <p:transition spd="med" advClick="0" advTm="3000">
    <p:fade/>
  </p:transition>
  <p:extLst>
    <p:ext uri="{DCECCB84-F9BA-43D5-87BE-67443E8EF086}">
      <p15:sldGuideLst xmlns:p15="http://schemas.microsoft.com/office/powerpoint/2012/main">
        <p15:guide id="1" orient="horz" pos="2892">
          <p15:clr>
            <a:srgbClr val="FBAE40"/>
          </p15:clr>
        </p15:guide>
        <p15:guide id="2" pos="374">
          <p15:clr>
            <a:srgbClr val="FBAE40"/>
          </p15:clr>
        </p15:guide>
        <p15:guide id="3" orient="horz" pos="1029">
          <p15:clr>
            <a:srgbClr val="FBAE40"/>
          </p15:clr>
        </p15:guide>
        <p15:guide id="4" pos="538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BF4CBC-108D-4103-B2D0-CE38AD8F8DD2}"/>
              </a:ext>
            </a:extLst>
          </p:cNvPr>
          <p:cNvSpPr>
            <a:spLocks noGrp="1"/>
          </p:cNvSpPr>
          <p:nvPr>
            <p:ph type="pic" sz="quarter" idx="10"/>
          </p:nvPr>
        </p:nvSpPr>
        <p:spPr>
          <a:xfrm>
            <a:off x="5086627" y="864026"/>
            <a:ext cx="2065512" cy="2909688"/>
          </a:xfrm>
          <a:custGeom>
            <a:avLst/>
            <a:gdLst>
              <a:gd name="connsiteX0" fmla="*/ 0 w 2065512"/>
              <a:gd name="connsiteY0" fmla="*/ 0 h 2909688"/>
              <a:gd name="connsiteX1" fmla="*/ 2065512 w 2065512"/>
              <a:gd name="connsiteY1" fmla="*/ 0 h 2909688"/>
              <a:gd name="connsiteX2" fmla="*/ 2065512 w 2065512"/>
              <a:gd name="connsiteY2" fmla="*/ 2909688 h 2909688"/>
              <a:gd name="connsiteX3" fmla="*/ 0 w 2065512"/>
              <a:gd name="connsiteY3" fmla="*/ 2909688 h 2909688"/>
            </a:gdLst>
            <a:ahLst/>
            <a:cxnLst>
              <a:cxn ang="0">
                <a:pos x="connsiteX0" y="connsiteY0"/>
              </a:cxn>
              <a:cxn ang="0">
                <a:pos x="connsiteX1" y="connsiteY1"/>
              </a:cxn>
              <a:cxn ang="0">
                <a:pos x="connsiteX2" y="connsiteY2"/>
              </a:cxn>
              <a:cxn ang="0">
                <a:pos x="connsiteX3" y="connsiteY3"/>
              </a:cxn>
            </a:cxnLst>
            <a:rect l="l" t="t" r="r" b="b"/>
            <a:pathLst>
              <a:path w="2065512" h="2909688">
                <a:moveTo>
                  <a:pt x="0" y="0"/>
                </a:moveTo>
                <a:lnTo>
                  <a:pt x="2065512" y="0"/>
                </a:lnTo>
                <a:lnTo>
                  <a:pt x="2065512" y="2909688"/>
                </a:lnTo>
                <a:lnTo>
                  <a:pt x="0" y="2909688"/>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DABCD5C3-794F-4BDC-84AD-6F17690A6E20}"/>
              </a:ext>
            </a:extLst>
          </p:cNvPr>
          <p:cNvSpPr>
            <a:spLocks noGrp="1"/>
          </p:cNvSpPr>
          <p:nvPr>
            <p:ph type="pic" sz="quarter" idx="11"/>
          </p:nvPr>
        </p:nvSpPr>
        <p:spPr>
          <a:xfrm>
            <a:off x="7364859" y="864026"/>
            <a:ext cx="2065512" cy="2909688"/>
          </a:xfrm>
          <a:custGeom>
            <a:avLst/>
            <a:gdLst>
              <a:gd name="connsiteX0" fmla="*/ 0 w 2065512"/>
              <a:gd name="connsiteY0" fmla="*/ 0 h 2909688"/>
              <a:gd name="connsiteX1" fmla="*/ 2065512 w 2065512"/>
              <a:gd name="connsiteY1" fmla="*/ 0 h 2909688"/>
              <a:gd name="connsiteX2" fmla="*/ 2065512 w 2065512"/>
              <a:gd name="connsiteY2" fmla="*/ 2909688 h 2909688"/>
              <a:gd name="connsiteX3" fmla="*/ 0 w 2065512"/>
              <a:gd name="connsiteY3" fmla="*/ 2909688 h 2909688"/>
            </a:gdLst>
            <a:ahLst/>
            <a:cxnLst>
              <a:cxn ang="0">
                <a:pos x="connsiteX0" y="connsiteY0"/>
              </a:cxn>
              <a:cxn ang="0">
                <a:pos x="connsiteX1" y="connsiteY1"/>
              </a:cxn>
              <a:cxn ang="0">
                <a:pos x="connsiteX2" y="connsiteY2"/>
              </a:cxn>
              <a:cxn ang="0">
                <a:pos x="connsiteX3" y="connsiteY3"/>
              </a:cxn>
            </a:cxnLst>
            <a:rect l="l" t="t" r="r" b="b"/>
            <a:pathLst>
              <a:path w="2065512" h="2909688">
                <a:moveTo>
                  <a:pt x="0" y="0"/>
                </a:moveTo>
                <a:lnTo>
                  <a:pt x="2065512" y="0"/>
                </a:lnTo>
                <a:lnTo>
                  <a:pt x="2065512" y="2909688"/>
                </a:lnTo>
                <a:lnTo>
                  <a:pt x="0" y="2909688"/>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60D16068-58CC-4B64-8BFF-DAF5163B5B3F}"/>
              </a:ext>
            </a:extLst>
          </p:cNvPr>
          <p:cNvSpPr>
            <a:spLocks noGrp="1"/>
          </p:cNvSpPr>
          <p:nvPr>
            <p:ph type="pic" sz="quarter" idx="12"/>
          </p:nvPr>
        </p:nvSpPr>
        <p:spPr>
          <a:xfrm>
            <a:off x="9643090" y="864026"/>
            <a:ext cx="2065512" cy="2909688"/>
          </a:xfrm>
          <a:custGeom>
            <a:avLst/>
            <a:gdLst>
              <a:gd name="connsiteX0" fmla="*/ 0 w 2065512"/>
              <a:gd name="connsiteY0" fmla="*/ 0 h 2909688"/>
              <a:gd name="connsiteX1" fmla="*/ 2065512 w 2065512"/>
              <a:gd name="connsiteY1" fmla="*/ 0 h 2909688"/>
              <a:gd name="connsiteX2" fmla="*/ 2065512 w 2065512"/>
              <a:gd name="connsiteY2" fmla="*/ 2909688 h 2909688"/>
              <a:gd name="connsiteX3" fmla="*/ 0 w 2065512"/>
              <a:gd name="connsiteY3" fmla="*/ 2909688 h 2909688"/>
            </a:gdLst>
            <a:ahLst/>
            <a:cxnLst>
              <a:cxn ang="0">
                <a:pos x="connsiteX0" y="connsiteY0"/>
              </a:cxn>
              <a:cxn ang="0">
                <a:pos x="connsiteX1" y="connsiteY1"/>
              </a:cxn>
              <a:cxn ang="0">
                <a:pos x="connsiteX2" y="connsiteY2"/>
              </a:cxn>
              <a:cxn ang="0">
                <a:pos x="connsiteX3" y="connsiteY3"/>
              </a:cxn>
            </a:cxnLst>
            <a:rect l="l" t="t" r="r" b="b"/>
            <a:pathLst>
              <a:path w="2065512" h="2909688">
                <a:moveTo>
                  <a:pt x="0" y="0"/>
                </a:moveTo>
                <a:lnTo>
                  <a:pt x="2065512" y="0"/>
                </a:lnTo>
                <a:lnTo>
                  <a:pt x="2065512" y="2909688"/>
                </a:lnTo>
                <a:lnTo>
                  <a:pt x="0" y="2909688"/>
                </a:lnTo>
                <a:close/>
              </a:path>
            </a:pathLst>
          </a:custGeom>
        </p:spPr>
        <p:txBody>
          <a:bodyPr wrap="square">
            <a:noAutofit/>
          </a:bodyPr>
          <a:lstStyle/>
          <a:p>
            <a:endParaRPr lang="en-US"/>
          </a:p>
        </p:txBody>
      </p:sp>
    </p:spTree>
    <p:extLst>
      <p:ext uri="{BB962C8B-B14F-4D97-AF65-F5344CB8AC3E}">
        <p14:creationId xmlns:p14="http://schemas.microsoft.com/office/powerpoint/2010/main" val="391108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AFB1083-1FB4-495D-8850-80938CC913BE}"/>
              </a:ext>
            </a:extLst>
          </p:cNvPr>
          <p:cNvSpPr>
            <a:spLocks noGrp="1"/>
          </p:cNvSpPr>
          <p:nvPr>
            <p:ph type="pic" sz="quarter" idx="10"/>
          </p:nvPr>
        </p:nvSpPr>
        <p:spPr>
          <a:xfrm>
            <a:off x="1017661" y="729547"/>
            <a:ext cx="3198226" cy="4269648"/>
          </a:xfrm>
          <a:custGeom>
            <a:avLst/>
            <a:gdLst>
              <a:gd name="connsiteX0" fmla="*/ 0 w 3198226"/>
              <a:gd name="connsiteY0" fmla="*/ 0 h 4269648"/>
              <a:gd name="connsiteX1" fmla="*/ 3198226 w 3198226"/>
              <a:gd name="connsiteY1" fmla="*/ 0 h 4269648"/>
              <a:gd name="connsiteX2" fmla="*/ 3198226 w 3198226"/>
              <a:gd name="connsiteY2" fmla="*/ 4269648 h 4269648"/>
              <a:gd name="connsiteX3" fmla="*/ 0 w 3198226"/>
              <a:gd name="connsiteY3" fmla="*/ 4269648 h 4269648"/>
            </a:gdLst>
            <a:ahLst/>
            <a:cxnLst>
              <a:cxn ang="0">
                <a:pos x="connsiteX0" y="connsiteY0"/>
              </a:cxn>
              <a:cxn ang="0">
                <a:pos x="connsiteX1" y="connsiteY1"/>
              </a:cxn>
              <a:cxn ang="0">
                <a:pos x="connsiteX2" y="connsiteY2"/>
              </a:cxn>
              <a:cxn ang="0">
                <a:pos x="connsiteX3" y="connsiteY3"/>
              </a:cxn>
            </a:cxnLst>
            <a:rect l="l" t="t" r="r" b="b"/>
            <a:pathLst>
              <a:path w="3198226" h="4269648">
                <a:moveTo>
                  <a:pt x="0" y="0"/>
                </a:moveTo>
                <a:lnTo>
                  <a:pt x="3198226" y="0"/>
                </a:lnTo>
                <a:lnTo>
                  <a:pt x="3198226" y="4269648"/>
                </a:lnTo>
                <a:lnTo>
                  <a:pt x="0" y="4269648"/>
                </a:lnTo>
                <a:close/>
              </a:path>
            </a:pathLst>
          </a:custGeom>
        </p:spPr>
        <p:txBody>
          <a:bodyPr wrap="square">
            <a:noAutofit/>
          </a:bodyPr>
          <a:lstStyle/>
          <a:p>
            <a:endParaRPr lang="en-US"/>
          </a:p>
        </p:txBody>
      </p:sp>
    </p:spTree>
    <p:extLst>
      <p:ext uri="{BB962C8B-B14F-4D97-AF65-F5344CB8AC3E}">
        <p14:creationId xmlns:p14="http://schemas.microsoft.com/office/powerpoint/2010/main" val="3181422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8B8E91-676F-4989-A490-825FD6917151}"/>
              </a:ext>
            </a:extLst>
          </p:cNvPr>
          <p:cNvSpPr>
            <a:spLocks noGrp="1"/>
          </p:cNvSpPr>
          <p:nvPr>
            <p:ph type="pic" sz="quarter" idx="10"/>
          </p:nvPr>
        </p:nvSpPr>
        <p:spPr>
          <a:xfrm>
            <a:off x="6432654" y="1326567"/>
            <a:ext cx="5190402" cy="4228844"/>
          </a:xfrm>
          <a:custGeom>
            <a:avLst/>
            <a:gdLst>
              <a:gd name="connsiteX0" fmla="*/ 0 w 5190402"/>
              <a:gd name="connsiteY0" fmla="*/ 2222361 h 4228844"/>
              <a:gd name="connsiteX1" fmla="*/ 2505553 w 5190402"/>
              <a:gd name="connsiteY1" fmla="*/ 2222361 h 4228844"/>
              <a:gd name="connsiteX2" fmla="*/ 2505553 w 5190402"/>
              <a:gd name="connsiteY2" fmla="*/ 4228844 h 4228844"/>
              <a:gd name="connsiteX3" fmla="*/ 0 w 5190402"/>
              <a:gd name="connsiteY3" fmla="*/ 4228844 h 4228844"/>
              <a:gd name="connsiteX4" fmla="*/ 0 w 5190402"/>
              <a:gd name="connsiteY4" fmla="*/ 57721 h 4228844"/>
              <a:gd name="connsiteX5" fmla="*/ 2505553 w 5190402"/>
              <a:gd name="connsiteY5" fmla="*/ 57721 h 4228844"/>
              <a:gd name="connsiteX6" fmla="*/ 2505553 w 5190402"/>
              <a:gd name="connsiteY6" fmla="*/ 2064204 h 4228844"/>
              <a:gd name="connsiteX7" fmla="*/ 0 w 5190402"/>
              <a:gd name="connsiteY7" fmla="*/ 2064204 h 4228844"/>
              <a:gd name="connsiteX8" fmla="*/ 2684849 w 5190402"/>
              <a:gd name="connsiteY8" fmla="*/ 0 h 4228844"/>
              <a:gd name="connsiteX9" fmla="*/ 5190402 w 5190402"/>
              <a:gd name="connsiteY9" fmla="*/ 0 h 4228844"/>
              <a:gd name="connsiteX10" fmla="*/ 5190402 w 5190402"/>
              <a:gd name="connsiteY10" fmla="*/ 4228844 h 4228844"/>
              <a:gd name="connsiteX11" fmla="*/ 2684849 w 5190402"/>
              <a:gd name="connsiteY11" fmla="*/ 4228844 h 422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0402" h="4228844">
                <a:moveTo>
                  <a:pt x="0" y="2222361"/>
                </a:moveTo>
                <a:lnTo>
                  <a:pt x="2505553" y="2222361"/>
                </a:lnTo>
                <a:lnTo>
                  <a:pt x="2505553" y="4228844"/>
                </a:lnTo>
                <a:lnTo>
                  <a:pt x="0" y="4228844"/>
                </a:lnTo>
                <a:close/>
                <a:moveTo>
                  <a:pt x="0" y="57721"/>
                </a:moveTo>
                <a:lnTo>
                  <a:pt x="2505553" y="57721"/>
                </a:lnTo>
                <a:lnTo>
                  <a:pt x="2505553" y="2064204"/>
                </a:lnTo>
                <a:lnTo>
                  <a:pt x="0" y="2064204"/>
                </a:lnTo>
                <a:close/>
                <a:moveTo>
                  <a:pt x="2684849" y="0"/>
                </a:moveTo>
                <a:lnTo>
                  <a:pt x="5190402" y="0"/>
                </a:lnTo>
                <a:lnTo>
                  <a:pt x="5190402" y="4228844"/>
                </a:lnTo>
                <a:lnTo>
                  <a:pt x="2684849" y="4228844"/>
                </a:lnTo>
                <a:close/>
              </a:path>
            </a:pathLst>
          </a:custGeom>
        </p:spPr>
        <p:txBody>
          <a:bodyPr wrap="square">
            <a:noAutofit/>
          </a:bodyPr>
          <a:lstStyle/>
          <a:p>
            <a:endParaRPr lang="en-US"/>
          </a:p>
        </p:txBody>
      </p:sp>
    </p:spTree>
    <p:extLst>
      <p:ext uri="{BB962C8B-B14F-4D97-AF65-F5344CB8AC3E}">
        <p14:creationId xmlns:p14="http://schemas.microsoft.com/office/powerpoint/2010/main" val="1965199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858B66-05F7-4C67-91F5-65F2E8AE0055}"/>
              </a:ext>
            </a:extLst>
          </p:cNvPr>
          <p:cNvSpPr>
            <a:spLocks noGrp="1"/>
          </p:cNvSpPr>
          <p:nvPr>
            <p:ph type="pic" sz="quarter" idx="10"/>
          </p:nvPr>
        </p:nvSpPr>
        <p:spPr>
          <a:xfrm>
            <a:off x="748655" y="590550"/>
            <a:ext cx="2670751" cy="5813944"/>
          </a:xfrm>
          <a:custGeom>
            <a:avLst/>
            <a:gdLst>
              <a:gd name="connsiteX0" fmla="*/ 0 w 2670751"/>
              <a:gd name="connsiteY0" fmla="*/ 0 h 5813944"/>
              <a:gd name="connsiteX1" fmla="*/ 2670751 w 2670751"/>
              <a:gd name="connsiteY1" fmla="*/ 0 h 5813944"/>
              <a:gd name="connsiteX2" fmla="*/ 2670751 w 2670751"/>
              <a:gd name="connsiteY2" fmla="*/ 5813944 h 5813944"/>
              <a:gd name="connsiteX3" fmla="*/ 0 w 2670751"/>
              <a:gd name="connsiteY3" fmla="*/ 5813944 h 5813944"/>
            </a:gdLst>
            <a:ahLst/>
            <a:cxnLst>
              <a:cxn ang="0">
                <a:pos x="connsiteX0" y="connsiteY0"/>
              </a:cxn>
              <a:cxn ang="0">
                <a:pos x="connsiteX1" y="connsiteY1"/>
              </a:cxn>
              <a:cxn ang="0">
                <a:pos x="connsiteX2" y="connsiteY2"/>
              </a:cxn>
              <a:cxn ang="0">
                <a:pos x="connsiteX3" y="connsiteY3"/>
              </a:cxn>
            </a:cxnLst>
            <a:rect l="l" t="t" r="r" b="b"/>
            <a:pathLst>
              <a:path w="2670751" h="5813944">
                <a:moveTo>
                  <a:pt x="0" y="0"/>
                </a:moveTo>
                <a:lnTo>
                  <a:pt x="2670751" y="0"/>
                </a:lnTo>
                <a:lnTo>
                  <a:pt x="2670751" y="5813944"/>
                </a:lnTo>
                <a:lnTo>
                  <a:pt x="0" y="5813944"/>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E3B36091-B6FA-4FC1-8AA9-DB44BD157CC1}"/>
              </a:ext>
            </a:extLst>
          </p:cNvPr>
          <p:cNvSpPr>
            <a:spLocks noGrp="1"/>
          </p:cNvSpPr>
          <p:nvPr>
            <p:ph type="pic" sz="quarter" idx="11"/>
          </p:nvPr>
        </p:nvSpPr>
        <p:spPr>
          <a:xfrm>
            <a:off x="3734182" y="1127644"/>
            <a:ext cx="2670751" cy="4701656"/>
          </a:xfrm>
          <a:custGeom>
            <a:avLst/>
            <a:gdLst>
              <a:gd name="connsiteX0" fmla="*/ 0 w 2670751"/>
              <a:gd name="connsiteY0" fmla="*/ 0 h 4701656"/>
              <a:gd name="connsiteX1" fmla="*/ 2670751 w 2670751"/>
              <a:gd name="connsiteY1" fmla="*/ 0 h 4701656"/>
              <a:gd name="connsiteX2" fmla="*/ 2670751 w 2670751"/>
              <a:gd name="connsiteY2" fmla="*/ 4701656 h 4701656"/>
              <a:gd name="connsiteX3" fmla="*/ 0 w 2670751"/>
              <a:gd name="connsiteY3" fmla="*/ 4701656 h 4701656"/>
            </a:gdLst>
            <a:ahLst/>
            <a:cxnLst>
              <a:cxn ang="0">
                <a:pos x="connsiteX0" y="connsiteY0"/>
              </a:cxn>
              <a:cxn ang="0">
                <a:pos x="connsiteX1" y="connsiteY1"/>
              </a:cxn>
              <a:cxn ang="0">
                <a:pos x="connsiteX2" y="connsiteY2"/>
              </a:cxn>
              <a:cxn ang="0">
                <a:pos x="connsiteX3" y="connsiteY3"/>
              </a:cxn>
            </a:cxnLst>
            <a:rect l="l" t="t" r="r" b="b"/>
            <a:pathLst>
              <a:path w="2670751" h="4701656">
                <a:moveTo>
                  <a:pt x="0" y="0"/>
                </a:moveTo>
                <a:lnTo>
                  <a:pt x="2670751" y="0"/>
                </a:lnTo>
                <a:lnTo>
                  <a:pt x="2670751" y="4701656"/>
                </a:lnTo>
                <a:lnTo>
                  <a:pt x="0" y="4701656"/>
                </a:lnTo>
                <a:close/>
              </a:path>
            </a:pathLst>
          </a:custGeom>
        </p:spPr>
        <p:txBody>
          <a:bodyPr wrap="square">
            <a:noAutofit/>
          </a:bodyPr>
          <a:lstStyle/>
          <a:p>
            <a:endParaRPr lang="en-US"/>
          </a:p>
        </p:txBody>
      </p:sp>
    </p:spTree>
    <p:extLst>
      <p:ext uri="{BB962C8B-B14F-4D97-AF65-F5344CB8AC3E}">
        <p14:creationId xmlns:p14="http://schemas.microsoft.com/office/powerpoint/2010/main" val="1645388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9821368-FC17-4F61-87FE-6A57FDD11E43}"/>
              </a:ext>
            </a:extLst>
          </p:cNvPr>
          <p:cNvSpPr>
            <a:spLocks noGrp="1"/>
          </p:cNvSpPr>
          <p:nvPr>
            <p:ph type="pic" sz="quarter" idx="10"/>
          </p:nvPr>
        </p:nvSpPr>
        <p:spPr>
          <a:xfrm>
            <a:off x="4578719" y="864026"/>
            <a:ext cx="6939107" cy="5993974"/>
          </a:xfrm>
          <a:custGeom>
            <a:avLst/>
            <a:gdLst>
              <a:gd name="connsiteX0" fmla="*/ 0 w 6939107"/>
              <a:gd name="connsiteY0" fmla="*/ 0 h 5993974"/>
              <a:gd name="connsiteX1" fmla="*/ 6939107 w 6939107"/>
              <a:gd name="connsiteY1" fmla="*/ 0 h 5993974"/>
              <a:gd name="connsiteX2" fmla="*/ 6939107 w 6939107"/>
              <a:gd name="connsiteY2" fmla="*/ 5993974 h 5993974"/>
              <a:gd name="connsiteX3" fmla="*/ 0 w 6939107"/>
              <a:gd name="connsiteY3" fmla="*/ 5993974 h 5993974"/>
            </a:gdLst>
            <a:ahLst/>
            <a:cxnLst>
              <a:cxn ang="0">
                <a:pos x="connsiteX0" y="connsiteY0"/>
              </a:cxn>
              <a:cxn ang="0">
                <a:pos x="connsiteX1" y="connsiteY1"/>
              </a:cxn>
              <a:cxn ang="0">
                <a:pos x="connsiteX2" y="connsiteY2"/>
              </a:cxn>
              <a:cxn ang="0">
                <a:pos x="connsiteX3" y="connsiteY3"/>
              </a:cxn>
            </a:cxnLst>
            <a:rect l="l" t="t" r="r" b="b"/>
            <a:pathLst>
              <a:path w="6939107" h="5993974">
                <a:moveTo>
                  <a:pt x="0" y="0"/>
                </a:moveTo>
                <a:lnTo>
                  <a:pt x="6939107" y="0"/>
                </a:lnTo>
                <a:lnTo>
                  <a:pt x="6939107" y="5993974"/>
                </a:lnTo>
                <a:lnTo>
                  <a:pt x="0" y="5993974"/>
                </a:lnTo>
                <a:close/>
              </a:path>
            </a:pathLst>
          </a:custGeom>
        </p:spPr>
        <p:txBody>
          <a:bodyPr wrap="square">
            <a:noAutofit/>
          </a:bodyPr>
          <a:lstStyle/>
          <a:p>
            <a:endParaRPr lang="en-US"/>
          </a:p>
        </p:txBody>
      </p:sp>
    </p:spTree>
    <p:extLst>
      <p:ext uri="{BB962C8B-B14F-4D97-AF65-F5344CB8AC3E}">
        <p14:creationId xmlns:p14="http://schemas.microsoft.com/office/powerpoint/2010/main" val="2898213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12C1E3A-C98D-4D17-B79C-9A3F2C3A7D43}"/>
              </a:ext>
            </a:extLst>
          </p:cNvPr>
          <p:cNvSpPr>
            <a:spLocks noGrp="1"/>
          </p:cNvSpPr>
          <p:nvPr>
            <p:ph type="pic" sz="quarter" idx="10"/>
          </p:nvPr>
        </p:nvSpPr>
        <p:spPr>
          <a:xfrm>
            <a:off x="819150" y="590550"/>
            <a:ext cx="3630937" cy="5813944"/>
          </a:xfrm>
          <a:custGeom>
            <a:avLst/>
            <a:gdLst>
              <a:gd name="connsiteX0" fmla="*/ 0 w 3630937"/>
              <a:gd name="connsiteY0" fmla="*/ 0 h 5813944"/>
              <a:gd name="connsiteX1" fmla="*/ 3630937 w 3630937"/>
              <a:gd name="connsiteY1" fmla="*/ 0 h 5813944"/>
              <a:gd name="connsiteX2" fmla="*/ 3630937 w 3630937"/>
              <a:gd name="connsiteY2" fmla="*/ 5813944 h 5813944"/>
              <a:gd name="connsiteX3" fmla="*/ 0 w 3630937"/>
              <a:gd name="connsiteY3" fmla="*/ 5813944 h 5813944"/>
            </a:gdLst>
            <a:ahLst/>
            <a:cxnLst>
              <a:cxn ang="0">
                <a:pos x="connsiteX0" y="connsiteY0"/>
              </a:cxn>
              <a:cxn ang="0">
                <a:pos x="connsiteX1" y="connsiteY1"/>
              </a:cxn>
              <a:cxn ang="0">
                <a:pos x="connsiteX2" y="connsiteY2"/>
              </a:cxn>
              <a:cxn ang="0">
                <a:pos x="connsiteX3" y="connsiteY3"/>
              </a:cxn>
            </a:cxnLst>
            <a:rect l="l" t="t" r="r" b="b"/>
            <a:pathLst>
              <a:path w="3630937" h="5813944">
                <a:moveTo>
                  <a:pt x="0" y="0"/>
                </a:moveTo>
                <a:lnTo>
                  <a:pt x="3630937" y="0"/>
                </a:lnTo>
                <a:lnTo>
                  <a:pt x="3630937" y="5813944"/>
                </a:lnTo>
                <a:lnTo>
                  <a:pt x="0" y="5813944"/>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45204E84-5665-4666-811E-A901F8ED8CF5}"/>
              </a:ext>
            </a:extLst>
          </p:cNvPr>
          <p:cNvSpPr>
            <a:spLocks noGrp="1"/>
          </p:cNvSpPr>
          <p:nvPr>
            <p:ph type="pic" sz="quarter" idx="11"/>
          </p:nvPr>
        </p:nvSpPr>
        <p:spPr>
          <a:xfrm>
            <a:off x="4693935" y="590550"/>
            <a:ext cx="3131809" cy="3177299"/>
          </a:xfrm>
          <a:custGeom>
            <a:avLst/>
            <a:gdLst>
              <a:gd name="connsiteX0" fmla="*/ 0 w 3131809"/>
              <a:gd name="connsiteY0" fmla="*/ 0 h 3177299"/>
              <a:gd name="connsiteX1" fmla="*/ 3131809 w 3131809"/>
              <a:gd name="connsiteY1" fmla="*/ 0 h 3177299"/>
              <a:gd name="connsiteX2" fmla="*/ 3131809 w 3131809"/>
              <a:gd name="connsiteY2" fmla="*/ 3177299 h 3177299"/>
              <a:gd name="connsiteX3" fmla="*/ 0 w 3131809"/>
              <a:gd name="connsiteY3" fmla="*/ 3177299 h 3177299"/>
            </a:gdLst>
            <a:ahLst/>
            <a:cxnLst>
              <a:cxn ang="0">
                <a:pos x="connsiteX0" y="connsiteY0"/>
              </a:cxn>
              <a:cxn ang="0">
                <a:pos x="connsiteX1" y="connsiteY1"/>
              </a:cxn>
              <a:cxn ang="0">
                <a:pos x="connsiteX2" y="connsiteY2"/>
              </a:cxn>
              <a:cxn ang="0">
                <a:pos x="connsiteX3" y="connsiteY3"/>
              </a:cxn>
            </a:cxnLst>
            <a:rect l="l" t="t" r="r" b="b"/>
            <a:pathLst>
              <a:path w="3131809" h="3177299">
                <a:moveTo>
                  <a:pt x="0" y="0"/>
                </a:moveTo>
                <a:lnTo>
                  <a:pt x="3131809" y="0"/>
                </a:lnTo>
                <a:lnTo>
                  <a:pt x="3131809" y="3177299"/>
                </a:lnTo>
                <a:lnTo>
                  <a:pt x="0" y="3177299"/>
                </a:lnTo>
                <a:close/>
              </a:path>
            </a:pathLst>
          </a:custGeom>
        </p:spPr>
        <p:txBody>
          <a:bodyPr wrap="square">
            <a:noAutofit/>
          </a:bodyPr>
          <a:lstStyle/>
          <a:p>
            <a:endParaRPr lang="en-US"/>
          </a:p>
        </p:txBody>
      </p:sp>
    </p:spTree>
    <p:extLst>
      <p:ext uri="{BB962C8B-B14F-4D97-AF65-F5344CB8AC3E}">
        <p14:creationId xmlns:p14="http://schemas.microsoft.com/office/powerpoint/2010/main" val="614395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5BBF1E5-3EE2-4B0B-97C8-B45346C19EB2}"/>
              </a:ext>
            </a:extLst>
          </p:cNvPr>
          <p:cNvSpPr>
            <a:spLocks noGrp="1"/>
          </p:cNvSpPr>
          <p:nvPr>
            <p:ph type="pic" sz="quarter" idx="10"/>
          </p:nvPr>
        </p:nvSpPr>
        <p:spPr>
          <a:xfrm>
            <a:off x="6157802" y="485495"/>
            <a:ext cx="2581194" cy="2938654"/>
          </a:xfrm>
          <a:custGeom>
            <a:avLst/>
            <a:gdLst>
              <a:gd name="connsiteX0" fmla="*/ 0 w 2581194"/>
              <a:gd name="connsiteY0" fmla="*/ 0 h 2938654"/>
              <a:gd name="connsiteX1" fmla="*/ 2581194 w 2581194"/>
              <a:gd name="connsiteY1" fmla="*/ 0 h 2938654"/>
              <a:gd name="connsiteX2" fmla="*/ 2581194 w 2581194"/>
              <a:gd name="connsiteY2" fmla="*/ 2938654 h 2938654"/>
              <a:gd name="connsiteX3" fmla="*/ 0 w 2581194"/>
              <a:gd name="connsiteY3" fmla="*/ 2938654 h 2938654"/>
            </a:gdLst>
            <a:ahLst/>
            <a:cxnLst>
              <a:cxn ang="0">
                <a:pos x="connsiteX0" y="connsiteY0"/>
              </a:cxn>
              <a:cxn ang="0">
                <a:pos x="connsiteX1" y="connsiteY1"/>
              </a:cxn>
              <a:cxn ang="0">
                <a:pos x="connsiteX2" y="connsiteY2"/>
              </a:cxn>
              <a:cxn ang="0">
                <a:pos x="connsiteX3" y="connsiteY3"/>
              </a:cxn>
            </a:cxnLst>
            <a:rect l="l" t="t" r="r" b="b"/>
            <a:pathLst>
              <a:path w="2581194" h="2938654">
                <a:moveTo>
                  <a:pt x="0" y="0"/>
                </a:moveTo>
                <a:lnTo>
                  <a:pt x="2581194" y="0"/>
                </a:lnTo>
                <a:lnTo>
                  <a:pt x="2581194" y="2938654"/>
                </a:lnTo>
                <a:lnTo>
                  <a:pt x="0" y="2938654"/>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2A7D0C36-414D-4E82-AC25-C25D742FC64E}"/>
              </a:ext>
            </a:extLst>
          </p:cNvPr>
          <p:cNvSpPr>
            <a:spLocks noGrp="1"/>
          </p:cNvSpPr>
          <p:nvPr>
            <p:ph type="pic" sz="quarter" idx="11"/>
          </p:nvPr>
        </p:nvSpPr>
        <p:spPr>
          <a:xfrm>
            <a:off x="8978424" y="807825"/>
            <a:ext cx="2581194" cy="2552725"/>
          </a:xfrm>
          <a:custGeom>
            <a:avLst/>
            <a:gdLst>
              <a:gd name="connsiteX0" fmla="*/ 0 w 2581194"/>
              <a:gd name="connsiteY0" fmla="*/ 0 h 2552725"/>
              <a:gd name="connsiteX1" fmla="*/ 2581194 w 2581194"/>
              <a:gd name="connsiteY1" fmla="*/ 0 h 2552725"/>
              <a:gd name="connsiteX2" fmla="*/ 2581194 w 2581194"/>
              <a:gd name="connsiteY2" fmla="*/ 2552725 h 2552725"/>
              <a:gd name="connsiteX3" fmla="*/ 0 w 2581194"/>
              <a:gd name="connsiteY3" fmla="*/ 2552725 h 2552725"/>
            </a:gdLst>
            <a:ahLst/>
            <a:cxnLst>
              <a:cxn ang="0">
                <a:pos x="connsiteX0" y="connsiteY0"/>
              </a:cxn>
              <a:cxn ang="0">
                <a:pos x="connsiteX1" y="connsiteY1"/>
              </a:cxn>
              <a:cxn ang="0">
                <a:pos x="connsiteX2" y="connsiteY2"/>
              </a:cxn>
              <a:cxn ang="0">
                <a:pos x="connsiteX3" y="connsiteY3"/>
              </a:cxn>
            </a:cxnLst>
            <a:rect l="l" t="t" r="r" b="b"/>
            <a:pathLst>
              <a:path w="2581194" h="2552725">
                <a:moveTo>
                  <a:pt x="0" y="0"/>
                </a:moveTo>
                <a:lnTo>
                  <a:pt x="2581194" y="0"/>
                </a:lnTo>
                <a:lnTo>
                  <a:pt x="2581194" y="2552725"/>
                </a:lnTo>
                <a:lnTo>
                  <a:pt x="0" y="2552725"/>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5617DD8D-2363-4CEA-8318-02F49603CDDE}"/>
              </a:ext>
            </a:extLst>
          </p:cNvPr>
          <p:cNvSpPr>
            <a:spLocks noGrp="1"/>
          </p:cNvSpPr>
          <p:nvPr>
            <p:ph type="pic" sz="quarter" idx="12"/>
          </p:nvPr>
        </p:nvSpPr>
        <p:spPr>
          <a:xfrm>
            <a:off x="7867655" y="3626368"/>
            <a:ext cx="3805033" cy="2552725"/>
          </a:xfrm>
          <a:custGeom>
            <a:avLst/>
            <a:gdLst>
              <a:gd name="connsiteX0" fmla="*/ 0 w 3805033"/>
              <a:gd name="connsiteY0" fmla="*/ 0 h 2552725"/>
              <a:gd name="connsiteX1" fmla="*/ 3805033 w 3805033"/>
              <a:gd name="connsiteY1" fmla="*/ 0 h 2552725"/>
              <a:gd name="connsiteX2" fmla="*/ 3805033 w 3805033"/>
              <a:gd name="connsiteY2" fmla="*/ 2552725 h 2552725"/>
              <a:gd name="connsiteX3" fmla="*/ 0 w 3805033"/>
              <a:gd name="connsiteY3" fmla="*/ 2552725 h 2552725"/>
            </a:gdLst>
            <a:ahLst/>
            <a:cxnLst>
              <a:cxn ang="0">
                <a:pos x="connsiteX0" y="connsiteY0"/>
              </a:cxn>
              <a:cxn ang="0">
                <a:pos x="connsiteX1" y="connsiteY1"/>
              </a:cxn>
              <a:cxn ang="0">
                <a:pos x="connsiteX2" y="connsiteY2"/>
              </a:cxn>
              <a:cxn ang="0">
                <a:pos x="connsiteX3" y="connsiteY3"/>
              </a:cxn>
            </a:cxnLst>
            <a:rect l="l" t="t" r="r" b="b"/>
            <a:pathLst>
              <a:path w="3805033" h="2552725">
                <a:moveTo>
                  <a:pt x="0" y="0"/>
                </a:moveTo>
                <a:lnTo>
                  <a:pt x="3805033" y="0"/>
                </a:lnTo>
                <a:lnTo>
                  <a:pt x="3805033" y="2552725"/>
                </a:lnTo>
                <a:lnTo>
                  <a:pt x="0" y="2552725"/>
                </a:lnTo>
                <a:close/>
              </a:path>
            </a:pathLst>
          </a:custGeom>
        </p:spPr>
        <p:txBody>
          <a:bodyPr wrap="square">
            <a:noAutofit/>
          </a:bodyPr>
          <a:lstStyle/>
          <a:p>
            <a:endParaRPr lang="en-US"/>
          </a:p>
        </p:txBody>
      </p:sp>
    </p:spTree>
    <p:extLst>
      <p:ext uri="{BB962C8B-B14F-4D97-AF65-F5344CB8AC3E}">
        <p14:creationId xmlns:p14="http://schemas.microsoft.com/office/powerpoint/2010/main" val="4201779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B3F815-6D77-46D1-B8FC-5327067423EA}"/>
              </a:ext>
            </a:extLst>
          </p:cNvPr>
          <p:cNvSpPr>
            <a:spLocks noGrp="1"/>
          </p:cNvSpPr>
          <p:nvPr>
            <p:ph type="pic" sz="quarter" idx="10"/>
          </p:nvPr>
        </p:nvSpPr>
        <p:spPr>
          <a:xfrm>
            <a:off x="748655" y="590550"/>
            <a:ext cx="2670751" cy="5813944"/>
          </a:xfrm>
          <a:custGeom>
            <a:avLst/>
            <a:gdLst>
              <a:gd name="connsiteX0" fmla="*/ 0 w 2670751"/>
              <a:gd name="connsiteY0" fmla="*/ 0 h 5813944"/>
              <a:gd name="connsiteX1" fmla="*/ 2670751 w 2670751"/>
              <a:gd name="connsiteY1" fmla="*/ 0 h 5813944"/>
              <a:gd name="connsiteX2" fmla="*/ 2670751 w 2670751"/>
              <a:gd name="connsiteY2" fmla="*/ 5813944 h 5813944"/>
              <a:gd name="connsiteX3" fmla="*/ 0 w 2670751"/>
              <a:gd name="connsiteY3" fmla="*/ 5813944 h 5813944"/>
            </a:gdLst>
            <a:ahLst/>
            <a:cxnLst>
              <a:cxn ang="0">
                <a:pos x="connsiteX0" y="connsiteY0"/>
              </a:cxn>
              <a:cxn ang="0">
                <a:pos x="connsiteX1" y="connsiteY1"/>
              </a:cxn>
              <a:cxn ang="0">
                <a:pos x="connsiteX2" y="connsiteY2"/>
              </a:cxn>
              <a:cxn ang="0">
                <a:pos x="connsiteX3" y="connsiteY3"/>
              </a:cxn>
            </a:cxnLst>
            <a:rect l="l" t="t" r="r" b="b"/>
            <a:pathLst>
              <a:path w="2670751" h="5813944">
                <a:moveTo>
                  <a:pt x="0" y="0"/>
                </a:moveTo>
                <a:lnTo>
                  <a:pt x="2670751" y="0"/>
                </a:lnTo>
                <a:lnTo>
                  <a:pt x="2670751" y="5813944"/>
                </a:lnTo>
                <a:lnTo>
                  <a:pt x="0" y="5813944"/>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5EBE04F8-5092-44E2-8AC3-FB724FF0E50E}"/>
              </a:ext>
            </a:extLst>
          </p:cNvPr>
          <p:cNvSpPr>
            <a:spLocks noGrp="1"/>
          </p:cNvSpPr>
          <p:nvPr>
            <p:ph type="pic" sz="quarter" idx="11"/>
          </p:nvPr>
        </p:nvSpPr>
        <p:spPr>
          <a:xfrm>
            <a:off x="3734182" y="571500"/>
            <a:ext cx="2670751" cy="5813944"/>
          </a:xfrm>
          <a:custGeom>
            <a:avLst/>
            <a:gdLst>
              <a:gd name="connsiteX0" fmla="*/ 0 w 2670751"/>
              <a:gd name="connsiteY0" fmla="*/ 0 h 5813944"/>
              <a:gd name="connsiteX1" fmla="*/ 2670751 w 2670751"/>
              <a:gd name="connsiteY1" fmla="*/ 0 h 5813944"/>
              <a:gd name="connsiteX2" fmla="*/ 2670751 w 2670751"/>
              <a:gd name="connsiteY2" fmla="*/ 5813944 h 5813944"/>
              <a:gd name="connsiteX3" fmla="*/ 0 w 2670751"/>
              <a:gd name="connsiteY3" fmla="*/ 5813944 h 5813944"/>
            </a:gdLst>
            <a:ahLst/>
            <a:cxnLst>
              <a:cxn ang="0">
                <a:pos x="connsiteX0" y="connsiteY0"/>
              </a:cxn>
              <a:cxn ang="0">
                <a:pos x="connsiteX1" y="connsiteY1"/>
              </a:cxn>
              <a:cxn ang="0">
                <a:pos x="connsiteX2" y="connsiteY2"/>
              </a:cxn>
              <a:cxn ang="0">
                <a:pos x="connsiteX3" y="connsiteY3"/>
              </a:cxn>
            </a:cxnLst>
            <a:rect l="l" t="t" r="r" b="b"/>
            <a:pathLst>
              <a:path w="2670751" h="5813944">
                <a:moveTo>
                  <a:pt x="0" y="0"/>
                </a:moveTo>
                <a:lnTo>
                  <a:pt x="2670751" y="0"/>
                </a:lnTo>
                <a:lnTo>
                  <a:pt x="2670751" y="5813944"/>
                </a:lnTo>
                <a:lnTo>
                  <a:pt x="0" y="5813944"/>
                </a:lnTo>
                <a:close/>
              </a:path>
            </a:pathLst>
          </a:custGeom>
        </p:spPr>
        <p:txBody>
          <a:bodyPr wrap="square">
            <a:noAutofit/>
          </a:bodyPr>
          <a:lstStyle/>
          <a:p>
            <a:endParaRPr lang="en-US"/>
          </a:p>
        </p:txBody>
      </p:sp>
    </p:spTree>
    <p:extLst>
      <p:ext uri="{BB962C8B-B14F-4D97-AF65-F5344CB8AC3E}">
        <p14:creationId xmlns:p14="http://schemas.microsoft.com/office/powerpoint/2010/main" val="2639942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B0E1E4-864C-4F57-8264-45AFA040B11E}"/>
              </a:ext>
            </a:extLst>
          </p:cNvPr>
          <p:cNvSpPr>
            <a:spLocks noGrp="1"/>
          </p:cNvSpPr>
          <p:nvPr>
            <p:ph type="pic" sz="quarter" idx="10"/>
          </p:nvPr>
        </p:nvSpPr>
        <p:spPr>
          <a:xfrm>
            <a:off x="6096000" y="490346"/>
            <a:ext cx="5231457" cy="5815203"/>
          </a:xfrm>
          <a:custGeom>
            <a:avLst/>
            <a:gdLst>
              <a:gd name="connsiteX0" fmla="*/ 0 w 5231457"/>
              <a:gd name="connsiteY0" fmla="*/ 0 h 5815203"/>
              <a:gd name="connsiteX1" fmla="*/ 5231457 w 5231457"/>
              <a:gd name="connsiteY1" fmla="*/ 0 h 5815203"/>
              <a:gd name="connsiteX2" fmla="*/ 5231457 w 5231457"/>
              <a:gd name="connsiteY2" fmla="*/ 5815203 h 5815203"/>
              <a:gd name="connsiteX3" fmla="*/ 0 w 5231457"/>
              <a:gd name="connsiteY3" fmla="*/ 5815203 h 5815203"/>
            </a:gdLst>
            <a:ahLst/>
            <a:cxnLst>
              <a:cxn ang="0">
                <a:pos x="connsiteX0" y="connsiteY0"/>
              </a:cxn>
              <a:cxn ang="0">
                <a:pos x="connsiteX1" y="connsiteY1"/>
              </a:cxn>
              <a:cxn ang="0">
                <a:pos x="connsiteX2" y="connsiteY2"/>
              </a:cxn>
              <a:cxn ang="0">
                <a:pos x="connsiteX3" y="connsiteY3"/>
              </a:cxn>
            </a:cxnLst>
            <a:rect l="l" t="t" r="r" b="b"/>
            <a:pathLst>
              <a:path w="5231457" h="5815203">
                <a:moveTo>
                  <a:pt x="0" y="0"/>
                </a:moveTo>
                <a:lnTo>
                  <a:pt x="5231457" y="0"/>
                </a:lnTo>
                <a:lnTo>
                  <a:pt x="5231457" y="5815203"/>
                </a:lnTo>
                <a:lnTo>
                  <a:pt x="0" y="5815203"/>
                </a:lnTo>
                <a:close/>
              </a:path>
            </a:pathLst>
          </a:custGeom>
        </p:spPr>
        <p:txBody>
          <a:bodyPr wrap="square">
            <a:noAutofit/>
          </a:bodyPr>
          <a:lstStyle/>
          <a:p>
            <a:endParaRPr lang="en-US"/>
          </a:p>
        </p:txBody>
      </p:sp>
    </p:spTree>
    <p:extLst>
      <p:ext uri="{BB962C8B-B14F-4D97-AF65-F5344CB8AC3E}">
        <p14:creationId xmlns:p14="http://schemas.microsoft.com/office/powerpoint/2010/main" val="1640822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2B80E2E-DAFC-41B6-97DD-EA771FA60028}"/>
              </a:ext>
            </a:extLst>
          </p:cNvPr>
          <p:cNvSpPr>
            <a:spLocks noGrp="1"/>
          </p:cNvSpPr>
          <p:nvPr>
            <p:ph type="pic" sz="quarter" idx="10"/>
          </p:nvPr>
        </p:nvSpPr>
        <p:spPr>
          <a:xfrm>
            <a:off x="819150" y="590550"/>
            <a:ext cx="3630937" cy="5813944"/>
          </a:xfrm>
          <a:custGeom>
            <a:avLst/>
            <a:gdLst>
              <a:gd name="connsiteX0" fmla="*/ 0 w 3630937"/>
              <a:gd name="connsiteY0" fmla="*/ 0 h 5813944"/>
              <a:gd name="connsiteX1" fmla="*/ 3630937 w 3630937"/>
              <a:gd name="connsiteY1" fmla="*/ 0 h 5813944"/>
              <a:gd name="connsiteX2" fmla="*/ 3630937 w 3630937"/>
              <a:gd name="connsiteY2" fmla="*/ 5813944 h 5813944"/>
              <a:gd name="connsiteX3" fmla="*/ 0 w 3630937"/>
              <a:gd name="connsiteY3" fmla="*/ 5813944 h 5813944"/>
            </a:gdLst>
            <a:ahLst/>
            <a:cxnLst>
              <a:cxn ang="0">
                <a:pos x="connsiteX0" y="connsiteY0"/>
              </a:cxn>
              <a:cxn ang="0">
                <a:pos x="connsiteX1" y="connsiteY1"/>
              </a:cxn>
              <a:cxn ang="0">
                <a:pos x="connsiteX2" y="connsiteY2"/>
              </a:cxn>
              <a:cxn ang="0">
                <a:pos x="connsiteX3" y="connsiteY3"/>
              </a:cxn>
            </a:cxnLst>
            <a:rect l="l" t="t" r="r" b="b"/>
            <a:pathLst>
              <a:path w="3630937" h="5813944">
                <a:moveTo>
                  <a:pt x="0" y="0"/>
                </a:moveTo>
                <a:lnTo>
                  <a:pt x="3630937" y="0"/>
                </a:lnTo>
                <a:lnTo>
                  <a:pt x="3630937" y="5813944"/>
                </a:lnTo>
                <a:lnTo>
                  <a:pt x="0" y="5813944"/>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AC9AF4DB-58AB-4697-9032-442DF718A405}"/>
              </a:ext>
            </a:extLst>
          </p:cNvPr>
          <p:cNvSpPr>
            <a:spLocks noGrp="1"/>
          </p:cNvSpPr>
          <p:nvPr>
            <p:ph type="pic" sz="quarter" idx="11"/>
          </p:nvPr>
        </p:nvSpPr>
        <p:spPr>
          <a:xfrm>
            <a:off x="4693935" y="3219450"/>
            <a:ext cx="3131809" cy="3177299"/>
          </a:xfrm>
          <a:custGeom>
            <a:avLst/>
            <a:gdLst>
              <a:gd name="connsiteX0" fmla="*/ 0 w 3131809"/>
              <a:gd name="connsiteY0" fmla="*/ 0 h 3177299"/>
              <a:gd name="connsiteX1" fmla="*/ 3131809 w 3131809"/>
              <a:gd name="connsiteY1" fmla="*/ 0 h 3177299"/>
              <a:gd name="connsiteX2" fmla="*/ 3131809 w 3131809"/>
              <a:gd name="connsiteY2" fmla="*/ 3177299 h 3177299"/>
              <a:gd name="connsiteX3" fmla="*/ 0 w 3131809"/>
              <a:gd name="connsiteY3" fmla="*/ 3177299 h 3177299"/>
            </a:gdLst>
            <a:ahLst/>
            <a:cxnLst>
              <a:cxn ang="0">
                <a:pos x="connsiteX0" y="connsiteY0"/>
              </a:cxn>
              <a:cxn ang="0">
                <a:pos x="connsiteX1" y="connsiteY1"/>
              </a:cxn>
              <a:cxn ang="0">
                <a:pos x="connsiteX2" y="connsiteY2"/>
              </a:cxn>
              <a:cxn ang="0">
                <a:pos x="connsiteX3" y="connsiteY3"/>
              </a:cxn>
            </a:cxnLst>
            <a:rect l="l" t="t" r="r" b="b"/>
            <a:pathLst>
              <a:path w="3131809" h="3177299">
                <a:moveTo>
                  <a:pt x="0" y="0"/>
                </a:moveTo>
                <a:lnTo>
                  <a:pt x="3131809" y="0"/>
                </a:lnTo>
                <a:lnTo>
                  <a:pt x="3131809" y="3177299"/>
                </a:lnTo>
                <a:lnTo>
                  <a:pt x="0" y="3177299"/>
                </a:lnTo>
                <a:close/>
              </a:path>
            </a:pathLst>
          </a:custGeom>
        </p:spPr>
        <p:txBody>
          <a:bodyPr wrap="square">
            <a:noAutofit/>
          </a:bodyPr>
          <a:lstStyle/>
          <a:p>
            <a:endParaRPr lang="en-US"/>
          </a:p>
        </p:txBody>
      </p:sp>
      <p:sp>
        <p:nvSpPr>
          <p:cNvPr id="18" name="Picture Placeholder 17">
            <a:extLst>
              <a:ext uri="{FF2B5EF4-FFF2-40B4-BE49-F238E27FC236}">
                <a16:creationId xmlns:a16="http://schemas.microsoft.com/office/drawing/2014/main" id="{8B34F86D-BE02-4C43-A79F-65AA5ECF692E}"/>
              </a:ext>
            </a:extLst>
          </p:cNvPr>
          <p:cNvSpPr>
            <a:spLocks noGrp="1"/>
          </p:cNvSpPr>
          <p:nvPr>
            <p:ph type="pic" sz="quarter" idx="12"/>
          </p:nvPr>
        </p:nvSpPr>
        <p:spPr>
          <a:xfrm>
            <a:off x="8069591" y="3227195"/>
            <a:ext cx="3131809" cy="3177299"/>
          </a:xfrm>
          <a:custGeom>
            <a:avLst/>
            <a:gdLst>
              <a:gd name="connsiteX0" fmla="*/ 0 w 3131809"/>
              <a:gd name="connsiteY0" fmla="*/ 0 h 3177299"/>
              <a:gd name="connsiteX1" fmla="*/ 3131809 w 3131809"/>
              <a:gd name="connsiteY1" fmla="*/ 0 h 3177299"/>
              <a:gd name="connsiteX2" fmla="*/ 3131809 w 3131809"/>
              <a:gd name="connsiteY2" fmla="*/ 3177299 h 3177299"/>
              <a:gd name="connsiteX3" fmla="*/ 0 w 3131809"/>
              <a:gd name="connsiteY3" fmla="*/ 3177299 h 3177299"/>
            </a:gdLst>
            <a:ahLst/>
            <a:cxnLst>
              <a:cxn ang="0">
                <a:pos x="connsiteX0" y="connsiteY0"/>
              </a:cxn>
              <a:cxn ang="0">
                <a:pos x="connsiteX1" y="connsiteY1"/>
              </a:cxn>
              <a:cxn ang="0">
                <a:pos x="connsiteX2" y="connsiteY2"/>
              </a:cxn>
              <a:cxn ang="0">
                <a:pos x="connsiteX3" y="connsiteY3"/>
              </a:cxn>
            </a:cxnLst>
            <a:rect l="l" t="t" r="r" b="b"/>
            <a:pathLst>
              <a:path w="3131809" h="3177299">
                <a:moveTo>
                  <a:pt x="0" y="0"/>
                </a:moveTo>
                <a:lnTo>
                  <a:pt x="3131809" y="0"/>
                </a:lnTo>
                <a:lnTo>
                  <a:pt x="3131809" y="3177299"/>
                </a:lnTo>
                <a:lnTo>
                  <a:pt x="0" y="3177299"/>
                </a:lnTo>
                <a:close/>
              </a:path>
            </a:pathLst>
          </a:custGeom>
        </p:spPr>
        <p:txBody>
          <a:bodyPr wrap="square">
            <a:noAutofit/>
          </a:bodyPr>
          <a:lstStyle/>
          <a:p>
            <a:endParaRPr lang="en-US"/>
          </a:p>
        </p:txBody>
      </p:sp>
    </p:spTree>
    <p:extLst>
      <p:ext uri="{BB962C8B-B14F-4D97-AF65-F5344CB8AC3E}">
        <p14:creationId xmlns:p14="http://schemas.microsoft.com/office/powerpoint/2010/main" val="9925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0" name="Picture Placeholder 13"/>
          <p:cNvSpPr>
            <a:spLocks noGrp="1"/>
          </p:cNvSpPr>
          <p:nvPr>
            <p:ph type="pic" sz="quarter" idx="12"/>
          </p:nvPr>
        </p:nvSpPr>
        <p:spPr>
          <a:xfrm>
            <a:off x="1270328" y="2597151"/>
            <a:ext cx="1576845" cy="1576845"/>
          </a:xfrm>
          <a:prstGeom prst="ellipse">
            <a:avLst/>
          </a:prstGeom>
        </p:spPr>
        <p:txBody>
          <a:bodyPr/>
          <a:lstStyle>
            <a:lvl1pPr algn="ctr" rtl="0">
              <a:buNone/>
              <a:defRPr sz="1133">
                <a:latin typeface="Lato" pitchFamily="34" charset="0"/>
              </a:defRPr>
            </a:lvl1pPr>
          </a:lstStyle>
          <a:p>
            <a:endParaRPr lang="ar-SA" dirty="0"/>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
        <p:nvSpPr>
          <p:cNvPr id="35" name="Picture Placeholder 13"/>
          <p:cNvSpPr>
            <a:spLocks noGrp="1"/>
          </p:cNvSpPr>
          <p:nvPr>
            <p:ph type="pic" sz="quarter" idx="13"/>
          </p:nvPr>
        </p:nvSpPr>
        <p:spPr>
          <a:xfrm>
            <a:off x="3958152" y="2597151"/>
            <a:ext cx="1576845" cy="1576845"/>
          </a:xfrm>
          <a:prstGeom prst="ellipse">
            <a:avLst/>
          </a:prstGeom>
        </p:spPr>
        <p:txBody>
          <a:bodyPr/>
          <a:lstStyle>
            <a:lvl1pPr algn="ctr" rtl="0">
              <a:buNone/>
              <a:defRPr sz="1133">
                <a:latin typeface="Lato" pitchFamily="34" charset="0"/>
              </a:defRPr>
            </a:lvl1pPr>
          </a:lstStyle>
          <a:p>
            <a:endParaRPr lang="ar-SA" dirty="0"/>
          </a:p>
        </p:txBody>
      </p:sp>
      <p:sp>
        <p:nvSpPr>
          <p:cNvPr id="36" name="Picture Placeholder 13"/>
          <p:cNvSpPr>
            <a:spLocks noGrp="1"/>
          </p:cNvSpPr>
          <p:nvPr>
            <p:ph type="pic" sz="quarter" idx="14"/>
          </p:nvPr>
        </p:nvSpPr>
        <p:spPr>
          <a:xfrm>
            <a:off x="6657344" y="2597151"/>
            <a:ext cx="1576845" cy="1576845"/>
          </a:xfrm>
          <a:prstGeom prst="ellipse">
            <a:avLst/>
          </a:prstGeom>
        </p:spPr>
        <p:txBody>
          <a:bodyPr/>
          <a:lstStyle>
            <a:lvl1pPr algn="ctr" rtl="0">
              <a:buNone/>
              <a:defRPr sz="1133">
                <a:latin typeface="Lato" pitchFamily="34" charset="0"/>
              </a:defRPr>
            </a:lvl1pPr>
          </a:lstStyle>
          <a:p>
            <a:endParaRPr lang="ar-SA" dirty="0"/>
          </a:p>
        </p:txBody>
      </p:sp>
      <p:sp>
        <p:nvSpPr>
          <p:cNvPr id="37" name="Picture Placeholder 13"/>
          <p:cNvSpPr>
            <a:spLocks noGrp="1"/>
          </p:cNvSpPr>
          <p:nvPr>
            <p:ph type="pic" sz="quarter" idx="15"/>
          </p:nvPr>
        </p:nvSpPr>
        <p:spPr>
          <a:xfrm>
            <a:off x="9334523" y="2597151"/>
            <a:ext cx="1576845" cy="1576845"/>
          </a:xfrm>
          <a:prstGeom prst="ellipse">
            <a:avLst/>
          </a:prstGeom>
        </p:spPr>
        <p:txBody>
          <a:bodyPr/>
          <a:lstStyle>
            <a:lvl1pPr algn="ctr" rtl="0">
              <a:buNone/>
              <a:defRPr sz="1133">
                <a:latin typeface="Lato" pitchFamily="34" charset="0"/>
              </a:defRPr>
            </a:lvl1pPr>
          </a:lstStyle>
          <a:p>
            <a:endParaRPr lang="ar-SA" dirty="0"/>
          </a:p>
        </p:txBody>
      </p:sp>
    </p:spTree>
    <p:extLst>
      <p:ext uri="{BB962C8B-B14F-4D97-AF65-F5344CB8AC3E}">
        <p14:creationId xmlns:p14="http://schemas.microsoft.com/office/powerpoint/2010/main" val="1902140161"/>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2892">
          <p15:clr>
            <a:srgbClr val="FBAE40"/>
          </p15:clr>
        </p15:guide>
        <p15:guide id="2" pos="5384">
          <p15:clr>
            <a:srgbClr val="FBAE40"/>
          </p15:clr>
        </p15:guide>
        <p15:guide id="3" pos="375">
          <p15:clr>
            <a:srgbClr val="FBAE40"/>
          </p15:clr>
        </p15:guide>
        <p15:guide id="4" orient="horz" pos="103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646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4112B-3C0B-48A7-96FC-3E2697C88896}"/>
              </a:ext>
            </a:extLst>
          </p:cNvPr>
          <p:cNvSpPr>
            <a:spLocks noGrp="1"/>
          </p:cNvSpPr>
          <p:nvPr>
            <p:ph type="dt" sz="half" idx="10"/>
          </p:nvPr>
        </p:nvSpPr>
        <p:spPr/>
        <p:txBody>
          <a:bodyPr/>
          <a:lstStyle/>
          <a:p>
            <a:fld id="{3A6C533A-1210-4AE5-B91E-1EFBDAD60F12}" type="datetimeFigureOut">
              <a:rPr lang="en-US" smtClean="0"/>
              <a:t>7/13/2021</a:t>
            </a:fld>
            <a:endParaRPr lang="en-US"/>
          </a:p>
        </p:txBody>
      </p:sp>
      <p:sp>
        <p:nvSpPr>
          <p:cNvPr id="3" name="Footer Placeholder 2">
            <a:extLst>
              <a:ext uri="{FF2B5EF4-FFF2-40B4-BE49-F238E27FC236}">
                <a16:creationId xmlns:a16="http://schemas.microsoft.com/office/drawing/2014/main" id="{CEE5D99D-FF4B-4C5E-BCF2-A71798FE98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94A86-840D-4BF3-B7F7-5A8C57B28746}"/>
              </a:ext>
            </a:extLst>
          </p:cNvPr>
          <p:cNvSpPr>
            <a:spLocks noGrp="1"/>
          </p:cNvSpPr>
          <p:nvPr>
            <p:ph type="sldNum" sz="quarter" idx="12"/>
          </p:nvPr>
        </p:nvSpPr>
        <p:spPr/>
        <p:txBody>
          <a:bodyPr/>
          <a:lstStyle/>
          <a:p>
            <a:fld id="{ECE19608-E360-4772-AC30-079CAD29CDC8}" type="slidenum">
              <a:rPr lang="en-US" smtClean="0"/>
              <a:t>‹#›</a:t>
            </a:fld>
            <a:endParaRPr lang="en-US"/>
          </a:p>
        </p:txBody>
      </p:sp>
    </p:spTree>
    <p:extLst>
      <p:ext uri="{BB962C8B-B14F-4D97-AF65-F5344CB8AC3E}">
        <p14:creationId xmlns:p14="http://schemas.microsoft.com/office/powerpoint/2010/main" val="2524883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5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4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5A469DA-6FF0-4B5B-BF25-990F35122E6D}"/>
              </a:ext>
            </a:extLst>
          </p:cNvPr>
          <p:cNvSpPr>
            <a:spLocks noGrp="1"/>
          </p:cNvSpPr>
          <p:nvPr>
            <p:ph type="pic" sz="quarter" idx="10"/>
          </p:nvPr>
        </p:nvSpPr>
        <p:spPr>
          <a:xfrm>
            <a:off x="550333" y="0"/>
            <a:ext cx="3505200" cy="3429000"/>
          </a:xfrm>
          <a:custGeom>
            <a:avLst/>
            <a:gdLst>
              <a:gd name="connsiteX0" fmla="*/ 0 w 3505200"/>
              <a:gd name="connsiteY0" fmla="*/ 0 h 3429000"/>
              <a:gd name="connsiteX1" fmla="*/ 3505200 w 3505200"/>
              <a:gd name="connsiteY1" fmla="*/ 0 h 3429000"/>
              <a:gd name="connsiteX2" fmla="*/ 3505200 w 3505200"/>
              <a:gd name="connsiteY2" fmla="*/ 3429000 h 3429000"/>
              <a:gd name="connsiteX3" fmla="*/ 0 w 35052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505200" h="3429000">
                <a:moveTo>
                  <a:pt x="0" y="0"/>
                </a:moveTo>
                <a:lnTo>
                  <a:pt x="3505200" y="0"/>
                </a:lnTo>
                <a:lnTo>
                  <a:pt x="3505200" y="3429000"/>
                </a:lnTo>
                <a:lnTo>
                  <a:pt x="0" y="3429000"/>
                </a:lnTo>
                <a:close/>
              </a:path>
            </a:pathLst>
          </a:custGeom>
        </p:spPr>
        <p:txBody>
          <a:bodyPr wrap="square">
            <a:noAutofit/>
          </a:bodyPr>
          <a:lstStyle/>
          <a:p>
            <a:endParaRPr lang="id-ID"/>
          </a:p>
        </p:txBody>
      </p:sp>
      <p:sp>
        <p:nvSpPr>
          <p:cNvPr id="15" name="Picture Placeholder 14">
            <a:extLst>
              <a:ext uri="{FF2B5EF4-FFF2-40B4-BE49-F238E27FC236}">
                <a16:creationId xmlns:a16="http://schemas.microsoft.com/office/drawing/2014/main" id="{41C0D28D-CBE0-42F8-A243-6A9B7AACB5B0}"/>
              </a:ext>
            </a:extLst>
          </p:cNvPr>
          <p:cNvSpPr>
            <a:spLocks noGrp="1"/>
          </p:cNvSpPr>
          <p:nvPr>
            <p:ph type="pic" sz="quarter" idx="11"/>
          </p:nvPr>
        </p:nvSpPr>
        <p:spPr>
          <a:xfrm>
            <a:off x="4343400" y="0"/>
            <a:ext cx="3505200" cy="3429000"/>
          </a:xfrm>
          <a:custGeom>
            <a:avLst/>
            <a:gdLst>
              <a:gd name="connsiteX0" fmla="*/ 0 w 3505200"/>
              <a:gd name="connsiteY0" fmla="*/ 0 h 3429000"/>
              <a:gd name="connsiteX1" fmla="*/ 3505200 w 3505200"/>
              <a:gd name="connsiteY1" fmla="*/ 0 h 3429000"/>
              <a:gd name="connsiteX2" fmla="*/ 3505200 w 3505200"/>
              <a:gd name="connsiteY2" fmla="*/ 3429000 h 3429000"/>
              <a:gd name="connsiteX3" fmla="*/ 0 w 35052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505200" h="3429000">
                <a:moveTo>
                  <a:pt x="0" y="0"/>
                </a:moveTo>
                <a:lnTo>
                  <a:pt x="3505200" y="0"/>
                </a:lnTo>
                <a:lnTo>
                  <a:pt x="3505200" y="3429000"/>
                </a:lnTo>
                <a:lnTo>
                  <a:pt x="0" y="3429000"/>
                </a:lnTo>
                <a:close/>
              </a:path>
            </a:pathLst>
          </a:custGeom>
        </p:spPr>
        <p:txBody>
          <a:bodyPr wrap="square">
            <a:noAutofit/>
          </a:bodyPr>
          <a:lstStyle/>
          <a:p>
            <a:endParaRPr lang="id-ID"/>
          </a:p>
        </p:txBody>
      </p:sp>
      <p:sp>
        <p:nvSpPr>
          <p:cNvPr id="18" name="Picture Placeholder 17">
            <a:extLst>
              <a:ext uri="{FF2B5EF4-FFF2-40B4-BE49-F238E27FC236}">
                <a16:creationId xmlns:a16="http://schemas.microsoft.com/office/drawing/2014/main" id="{A3AF6D95-A946-4F18-B9A1-07B291B1F27E}"/>
              </a:ext>
            </a:extLst>
          </p:cNvPr>
          <p:cNvSpPr>
            <a:spLocks noGrp="1"/>
          </p:cNvSpPr>
          <p:nvPr>
            <p:ph type="pic" sz="quarter" idx="12"/>
          </p:nvPr>
        </p:nvSpPr>
        <p:spPr>
          <a:xfrm>
            <a:off x="8136467" y="0"/>
            <a:ext cx="3505200" cy="3429000"/>
          </a:xfrm>
          <a:custGeom>
            <a:avLst/>
            <a:gdLst>
              <a:gd name="connsiteX0" fmla="*/ 0 w 3505200"/>
              <a:gd name="connsiteY0" fmla="*/ 0 h 3429000"/>
              <a:gd name="connsiteX1" fmla="*/ 3505200 w 3505200"/>
              <a:gd name="connsiteY1" fmla="*/ 0 h 3429000"/>
              <a:gd name="connsiteX2" fmla="*/ 3505200 w 3505200"/>
              <a:gd name="connsiteY2" fmla="*/ 3429000 h 3429000"/>
              <a:gd name="connsiteX3" fmla="*/ 0 w 35052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505200" h="3429000">
                <a:moveTo>
                  <a:pt x="0" y="0"/>
                </a:moveTo>
                <a:lnTo>
                  <a:pt x="3505200" y="0"/>
                </a:lnTo>
                <a:lnTo>
                  <a:pt x="3505200" y="3429000"/>
                </a:lnTo>
                <a:lnTo>
                  <a:pt x="0" y="3429000"/>
                </a:lnTo>
                <a:close/>
              </a:path>
            </a:pathLst>
          </a:custGeom>
        </p:spPr>
        <p:txBody>
          <a:bodyPr wrap="square">
            <a:noAutofit/>
          </a:bodyPr>
          <a:lstStyle/>
          <a:p>
            <a:endParaRPr lang="id-ID"/>
          </a:p>
        </p:txBody>
      </p:sp>
    </p:spTree>
    <p:extLst>
      <p:ext uri="{BB962C8B-B14F-4D97-AF65-F5344CB8AC3E}">
        <p14:creationId xmlns:p14="http://schemas.microsoft.com/office/powerpoint/2010/main" val="3225089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Tree>
    <p:extLst>
      <p:ext uri="{BB962C8B-B14F-4D97-AF65-F5344CB8AC3E}">
        <p14:creationId xmlns:p14="http://schemas.microsoft.com/office/powerpoint/2010/main" val="3630216366"/>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3494436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2701058"/>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4118316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367792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66662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Timeline Page">
    <p:spTree>
      <p:nvGrpSpPr>
        <p:cNvPr id="1" name=""/>
        <p:cNvGrpSpPr/>
        <p:nvPr/>
      </p:nvGrpSpPr>
      <p:grpSpPr>
        <a:xfrm>
          <a:off x="0" y="0"/>
          <a:ext cx="0" cy="0"/>
          <a:chOff x="0" y="0"/>
          <a:chExt cx="0" cy="0"/>
        </a:xfrm>
      </p:grpSpPr>
      <p:sp>
        <p:nvSpPr>
          <p:cNvPr id="24" name="Picture Placeholder 13"/>
          <p:cNvSpPr>
            <a:spLocks noGrp="1"/>
          </p:cNvSpPr>
          <p:nvPr>
            <p:ph type="pic" sz="quarter" idx="14"/>
          </p:nvPr>
        </p:nvSpPr>
        <p:spPr>
          <a:xfrm>
            <a:off x="8474036" y="2311964"/>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23" name="Picture Placeholder 13"/>
          <p:cNvSpPr>
            <a:spLocks noGrp="1"/>
          </p:cNvSpPr>
          <p:nvPr>
            <p:ph type="pic" sz="quarter" idx="13"/>
          </p:nvPr>
        </p:nvSpPr>
        <p:spPr>
          <a:xfrm>
            <a:off x="5319848" y="4759240"/>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14" name="Picture Placeholder 13"/>
          <p:cNvSpPr>
            <a:spLocks noGrp="1"/>
          </p:cNvSpPr>
          <p:nvPr>
            <p:ph type="pic" sz="quarter" idx="12"/>
          </p:nvPr>
        </p:nvSpPr>
        <p:spPr>
          <a:xfrm>
            <a:off x="2150527" y="2305051"/>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8" name="Text Placeholder 7"/>
          <p:cNvSpPr>
            <a:spLocks noGrp="1"/>
          </p:cNvSpPr>
          <p:nvPr>
            <p:ph type="body" sz="quarter" idx="10"/>
          </p:nvPr>
        </p:nvSpPr>
        <p:spPr>
          <a:xfrm>
            <a:off x="791183" y="584200"/>
            <a:ext cx="10609636" cy="558784"/>
          </a:xfrm>
          <a:prstGeom prst="rect">
            <a:avLst/>
          </a:prstGeom>
        </p:spPr>
        <p:txBody>
          <a:bodyPr lIns="0" tIns="0" rIns="0" bIns="0" anchor="ctr" anchorCtr="0">
            <a:noAutofit/>
          </a:bodyPr>
          <a:lstStyle>
            <a:lvl1pPr marL="0" indent="0" algn="ctr" rtl="0">
              <a:spcBef>
                <a:spcPts val="0"/>
              </a:spcBef>
              <a:buNone/>
              <a:defRPr sz="4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792480" y="1712371"/>
            <a:ext cx="10607040" cy="211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189551"/>
            <a:ext cx="10604500" cy="304800"/>
          </a:xfrm>
          <a:prstGeom prst="rect">
            <a:avLst/>
          </a:prstGeom>
        </p:spPr>
        <p:txBody>
          <a:bodyPr lIns="0" tIns="0" rIns="0" bIns="0" anchor="ctr" anchorCtr="0">
            <a:noAutofit/>
          </a:bodyPr>
          <a:lstStyle>
            <a:lvl1pPr marL="0" indent="0" algn="ctr" rtl="0">
              <a:spcBef>
                <a:spcPts val="0"/>
              </a:spcBef>
              <a:buNone/>
              <a:defRPr sz="1133">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23106130"/>
      </p:ext>
    </p:extLst>
  </p:cSld>
  <p:clrMapOvr>
    <a:overrideClrMapping bg1="lt1" tx1="dk1" bg2="lt2" tx2="dk2" accent1="accent1" accent2="accent2" accent3="accent3" accent4="accent4" accent5="accent5" accent6="accent6" hlink="hlink" folHlink="folHlink"/>
  </p:clrMapOvr>
  <p:transition spd="med"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339964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889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38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1872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327517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4080014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91601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974539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992502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59936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ny Timeline Page 2">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8474036" y="1704961"/>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10" name="Picture Placeholder 13"/>
          <p:cNvSpPr>
            <a:spLocks noGrp="1"/>
          </p:cNvSpPr>
          <p:nvPr>
            <p:ph type="pic" sz="quarter" idx="13"/>
          </p:nvPr>
        </p:nvSpPr>
        <p:spPr>
          <a:xfrm>
            <a:off x="5319848" y="4158587"/>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11" name="Picture Placeholder 13"/>
          <p:cNvSpPr>
            <a:spLocks noGrp="1"/>
          </p:cNvSpPr>
          <p:nvPr>
            <p:ph type="pic" sz="quarter" idx="12"/>
          </p:nvPr>
        </p:nvSpPr>
        <p:spPr>
          <a:xfrm>
            <a:off x="2163225" y="1704397"/>
            <a:ext cx="1341120" cy="1341120"/>
          </a:xfrm>
          <a:prstGeom prst="ellipse">
            <a:avLst/>
          </a:prstGeom>
        </p:spPr>
        <p:txBody>
          <a:bodyPr/>
          <a:lstStyle>
            <a:lvl1pPr algn="ctr" rtl="0">
              <a:buNone/>
              <a:defRPr sz="1133">
                <a:latin typeface="Lato" pitchFamily="34" charset="0"/>
              </a:defRPr>
            </a:lvl1pPr>
          </a:lstStyle>
          <a:p>
            <a:endParaRPr lang="ar-SA" dirty="0"/>
          </a:p>
        </p:txBody>
      </p:sp>
      <p:sp>
        <p:nvSpPr>
          <p:cNvPr id="2" name="Oval 1"/>
          <p:cNvSpPr/>
          <p:nvPr userDrawn="1"/>
        </p:nvSpPr>
        <p:spPr>
          <a:xfrm>
            <a:off x="11487165" y="327036"/>
            <a:ext cx="349235" cy="3492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3" name="TextBox 2"/>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3" smtClean="0">
                <a:solidFill>
                  <a:schemeClr val="bg1"/>
                </a:solidFill>
                <a:latin typeface="Lato" pitchFamily="34" charset="0"/>
                <a:ea typeface="Open Sans" pitchFamily="34" charset="0"/>
              </a:rPr>
              <a:pPr algn="ctr" rtl="0"/>
              <a:t>‹#›</a:t>
            </a:fld>
            <a:endParaRPr lang="ar-SA" sz="1133" dirty="0">
              <a:solidFill>
                <a:schemeClr val="bg1"/>
              </a:solidFill>
              <a:latin typeface="Lato" pitchFamily="34" charset="0"/>
              <a:ea typeface="Open Sans" pitchFamily="34" charset="0"/>
            </a:endParaRPr>
          </a:p>
        </p:txBody>
      </p:sp>
    </p:spTree>
    <p:extLst>
      <p:ext uri="{BB962C8B-B14F-4D97-AF65-F5344CB8AC3E}">
        <p14:creationId xmlns:p14="http://schemas.microsoft.com/office/powerpoint/2010/main" val="1909052718"/>
      </p:ext>
    </p:extLst>
  </p:cSld>
  <p:clrMapOvr>
    <a:masterClrMapping/>
  </p:clrMapOvr>
  <p:transition spd="med" advClick="0" advTm="300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0324896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585386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785549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0819585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754874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89068459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6640060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extLst>
      <p:ext uri="{BB962C8B-B14F-4D97-AF65-F5344CB8AC3E}">
        <p14:creationId xmlns:p14="http://schemas.microsoft.com/office/powerpoint/2010/main" val="239834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7443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bg2">
                    <a:lumMod val="50000"/>
                  </a:schemeClr>
                </a:solidFill>
              </a:rPr>
              <a:t>Neal Creative </a:t>
            </a:r>
            <a:r>
              <a:rPr lang="en-US" sz="900" kern="1200" noProof="0" dirty="0">
                <a:solidFill>
                  <a:schemeClr val="bg2">
                    <a:lumMod val="50000"/>
                  </a:schemeClr>
                </a:solidFill>
                <a:latin typeface="+mn-lt"/>
                <a:ea typeface="+mn-ea"/>
                <a:cs typeface="+mn-cs"/>
              </a:rPr>
              <a:t>©</a:t>
            </a:r>
            <a:r>
              <a:rPr lang="en-US" sz="1000" baseline="0" noProof="0" dirty="0">
                <a:solidFill>
                  <a:schemeClr val="bg2">
                    <a:lumMod val="50000"/>
                  </a:schemeClr>
                </a:solidFill>
              </a:rPr>
              <a:t> </a:t>
            </a:r>
            <a:endParaRPr lang="en-US" sz="1000" b="1" noProof="0" dirty="0">
              <a:solidFill>
                <a:schemeClr val="bg2">
                  <a:lumMod val="50000"/>
                </a:schemeClr>
              </a:solidFill>
            </a:endParaRPr>
          </a:p>
        </p:txBody>
      </p:sp>
    </p:spTree>
    <p:extLst>
      <p:ext uri="{BB962C8B-B14F-4D97-AF65-F5344CB8AC3E}">
        <p14:creationId xmlns:p14="http://schemas.microsoft.com/office/powerpoint/2010/main" val="1302365565"/>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3048000" cy="5143500"/>
          </a:xfrm>
          <a:prstGeom prst="rect">
            <a:avLst/>
          </a:prstGeom>
          <a:ln w="12700">
            <a:noFill/>
          </a:ln>
        </p:spPr>
        <p:txBody>
          <a:bodyPr/>
          <a:lstStyle>
            <a:lvl1pPr algn="l" rtl="0">
              <a:defRPr sz="1600">
                <a:latin typeface="Lato" pitchFamily="34" charset="0"/>
              </a:defRPr>
            </a:lvl1pPr>
          </a:lstStyle>
          <a:p>
            <a:endParaRPr lang="ar-SA"/>
          </a:p>
        </p:txBody>
      </p:sp>
      <p:sp>
        <p:nvSpPr>
          <p:cNvPr id="9" name="Picture Placeholder 6"/>
          <p:cNvSpPr>
            <a:spLocks noGrp="1"/>
          </p:cNvSpPr>
          <p:nvPr>
            <p:ph type="pic" sz="quarter" idx="11"/>
          </p:nvPr>
        </p:nvSpPr>
        <p:spPr>
          <a:xfrm>
            <a:off x="3047979" y="1"/>
            <a:ext cx="3048000" cy="5143500"/>
          </a:xfrm>
          <a:prstGeom prst="rect">
            <a:avLst/>
          </a:prstGeom>
          <a:ln w="12700">
            <a:noFill/>
          </a:ln>
        </p:spPr>
        <p:txBody>
          <a:bodyPr/>
          <a:lstStyle>
            <a:lvl1pPr algn="l" rtl="0">
              <a:defRPr sz="1600">
                <a:latin typeface="Lato" pitchFamily="34" charset="0"/>
              </a:defRPr>
            </a:lvl1pPr>
          </a:lstStyle>
          <a:p>
            <a:endParaRPr lang="ar-SA"/>
          </a:p>
        </p:txBody>
      </p:sp>
      <p:sp>
        <p:nvSpPr>
          <p:cNvPr id="10" name="Picture Placeholder 6"/>
          <p:cNvSpPr>
            <a:spLocks noGrp="1"/>
          </p:cNvSpPr>
          <p:nvPr>
            <p:ph type="pic" sz="quarter" idx="12"/>
          </p:nvPr>
        </p:nvSpPr>
        <p:spPr>
          <a:xfrm>
            <a:off x="6096000" y="1"/>
            <a:ext cx="3048000" cy="5143500"/>
          </a:xfrm>
          <a:prstGeom prst="rect">
            <a:avLst/>
          </a:prstGeom>
          <a:ln w="12700">
            <a:noFill/>
          </a:ln>
        </p:spPr>
        <p:txBody>
          <a:bodyPr/>
          <a:lstStyle>
            <a:lvl1pPr algn="l" rtl="0">
              <a:defRPr sz="1600">
                <a:latin typeface="Lato" pitchFamily="34" charset="0"/>
              </a:defRPr>
            </a:lvl1pPr>
          </a:lstStyle>
          <a:p>
            <a:endParaRPr lang="ar-SA"/>
          </a:p>
        </p:txBody>
      </p:sp>
      <p:sp>
        <p:nvSpPr>
          <p:cNvPr id="11" name="Picture Placeholder 6"/>
          <p:cNvSpPr>
            <a:spLocks noGrp="1"/>
          </p:cNvSpPr>
          <p:nvPr>
            <p:ph type="pic" sz="quarter" idx="13"/>
          </p:nvPr>
        </p:nvSpPr>
        <p:spPr>
          <a:xfrm>
            <a:off x="9144000" y="1"/>
            <a:ext cx="3048000" cy="5143500"/>
          </a:xfrm>
          <a:prstGeom prst="rect">
            <a:avLst/>
          </a:prstGeom>
          <a:ln w="12700">
            <a:noFill/>
          </a:ln>
        </p:spPr>
        <p:txBody>
          <a:bodyPr/>
          <a:lstStyle>
            <a:lvl1pPr algn="l" rtl="0">
              <a:defRPr sz="1600">
                <a:latin typeface="Lato" pitchFamily="34" charset="0"/>
              </a:defRPr>
            </a:lvl1pPr>
          </a:lstStyle>
          <a:p>
            <a:endParaRPr lang="ar-SA"/>
          </a:p>
        </p:txBody>
      </p:sp>
    </p:spTree>
    <p:extLst>
      <p:ext uri="{BB962C8B-B14F-4D97-AF65-F5344CB8AC3E}">
        <p14:creationId xmlns:p14="http://schemas.microsoft.com/office/powerpoint/2010/main" val="1635396826"/>
      </p:ext>
    </p:extLst>
  </p:cSld>
  <p:clrMapOvr>
    <a:masterClrMapping/>
  </p:clrMapOvr>
  <p:transition spd="med" advClick="0" advTm="300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endParaRPr lang="en-US" dirty="0"/>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66998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16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753" r:id="rId21"/>
    <p:sldLayoutId id="2147483754" r:id="rId22"/>
    <p:sldLayoutId id="2147483755" r:id="rId23"/>
  </p:sldLayoutIdLst>
  <p:transition spd="med" advClick="0" advTm="3000">
    <p:fade/>
  </p:transition>
  <p:txStyles>
    <p:titleStyle>
      <a:lvl1pPr algn="ctr" defTabSz="1219170" rtl="1" eaLnBrk="1" latinLnBrk="0" hangingPunct="1">
        <a:spcBef>
          <a:spcPct val="0"/>
        </a:spcBef>
        <a:buNone/>
        <a:defRPr sz="5867" kern="1200">
          <a:solidFill>
            <a:schemeClr val="tx1"/>
          </a:solidFill>
          <a:latin typeface="+mj-lt"/>
          <a:ea typeface="+mj-ea"/>
          <a:cs typeface="+mj-cs"/>
        </a:defRPr>
      </a:lvl1pPr>
    </p:titleStyle>
    <p:bodyStyle>
      <a:lvl1pPr marL="457189" indent="-457189" algn="r" defTabSz="1219170" rtl="1"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r" defTabSz="1219170" rtl="1"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r" defTabSz="1219170" rtl="1"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ar-SA"/>
      </a:defPPr>
      <a:lvl1pPr marL="0" algn="r" defTabSz="1219170" rtl="1" eaLnBrk="1" latinLnBrk="0" hangingPunct="1">
        <a:defRPr sz="2400" kern="1200">
          <a:solidFill>
            <a:schemeClr val="tx1"/>
          </a:solidFill>
          <a:latin typeface="+mn-lt"/>
          <a:ea typeface="+mn-ea"/>
          <a:cs typeface="+mn-cs"/>
        </a:defRPr>
      </a:lvl1pPr>
      <a:lvl2pPr marL="609585" algn="r" defTabSz="1219170" rtl="1" eaLnBrk="1" latinLnBrk="0" hangingPunct="1">
        <a:defRPr sz="2400" kern="1200">
          <a:solidFill>
            <a:schemeClr val="tx1"/>
          </a:solidFill>
          <a:latin typeface="+mn-lt"/>
          <a:ea typeface="+mn-ea"/>
          <a:cs typeface="+mn-cs"/>
        </a:defRPr>
      </a:lvl2pPr>
      <a:lvl3pPr marL="1219170" algn="r" defTabSz="1219170" rtl="1" eaLnBrk="1" latinLnBrk="0" hangingPunct="1">
        <a:defRPr sz="2400" kern="1200">
          <a:solidFill>
            <a:schemeClr val="tx1"/>
          </a:solidFill>
          <a:latin typeface="+mn-lt"/>
          <a:ea typeface="+mn-ea"/>
          <a:cs typeface="+mn-cs"/>
        </a:defRPr>
      </a:lvl3pPr>
      <a:lvl4pPr marL="1828754" algn="r" defTabSz="1219170" rtl="1" eaLnBrk="1" latinLnBrk="0" hangingPunct="1">
        <a:defRPr sz="2400" kern="1200">
          <a:solidFill>
            <a:schemeClr val="tx1"/>
          </a:solidFill>
          <a:latin typeface="+mn-lt"/>
          <a:ea typeface="+mn-ea"/>
          <a:cs typeface="+mn-cs"/>
        </a:defRPr>
      </a:lvl4pPr>
      <a:lvl5pPr marL="2438339" algn="r" defTabSz="1219170" rtl="1" eaLnBrk="1" latinLnBrk="0" hangingPunct="1">
        <a:defRPr sz="2400" kern="1200">
          <a:solidFill>
            <a:schemeClr val="tx1"/>
          </a:solidFill>
          <a:latin typeface="+mn-lt"/>
          <a:ea typeface="+mn-ea"/>
          <a:cs typeface="+mn-cs"/>
        </a:defRPr>
      </a:lvl5pPr>
      <a:lvl6pPr marL="3047924" algn="r" defTabSz="1219170" rtl="1" eaLnBrk="1" latinLnBrk="0" hangingPunct="1">
        <a:defRPr sz="2400" kern="1200">
          <a:solidFill>
            <a:schemeClr val="tx1"/>
          </a:solidFill>
          <a:latin typeface="+mn-lt"/>
          <a:ea typeface="+mn-ea"/>
          <a:cs typeface="+mn-cs"/>
        </a:defRPr>
      </a:lvl6pPr>
      <a:lvl7pPr marL="3657509" algn="r" defTabSz="1219170" rtl="1" eaLnBrk="1" latinLnBrk="0" hangingPunct="1">
        <a:defRPr sz="2400" kern="1200">
          <a:solidFill>
            <a:schemeClr val="tx1"/>
          </a:solidFill>
          <a:latin typeface="+mn-lt"/>
          <a:ea typeface="+mn-ea"/>
          <a:cs typeface="+mn-cs"/>
        </a:defRPr>
      </a:lvl7pPr>
      <a:lvl8pPr marL="4267093" algn="r" defTabSz="1219170" rtl="1" eaLnBrk="1" latinLnBrk="0" hangingPunct="1">
        <a:defRPr sz="2400" kern="1200">
          <a:solidFill>
            <a:schemeClr val="tx1"/>
          </a:solidFill>
          <a:latin typeface="+mn-lt"/>
          <a:ea typeface="+mn-ea"/>
          <a:cs typeface="+mn-cs"/>
        </a:defRPr>
      </a:lvl8pPr>
      <a:lvl9pPr marL="4876678" algn="r" defTabSz="1219170" rtl="1"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39A5-9F83-481A-8807-1B2AA25EF789}" type="datetimeFigureOut">
              <a:rPr lang="ru-RU" smtClean="0"/>
              <a:t>13.07.2021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69F9-E378-48E0-BAAF-24443B113AE7}" type="slidenum">
              <a:rPr lang="ru-RU" smtClean="0"/>
              <a:t>‹#›</a:t>
            </a:fld>
            <a:endParaRPr lang="ru-RU"/>
          </a:p>
        </p:txBody>
      </p:sp>
      <p:sp>
        <p:nvSpPr>
          <p:cNvPr id="7" name="Oval 6" hidden="1"/>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Lato Light" charset="0"/>
            </a:endParaRPr>
          </a:p>
        </p:txBody>
      </p:sp>
      <p:sp>
        <p:nvSpPr>
          <p:cNvPr id="8" name="Rectangle 7" hidden="1"/>
          <p:cNvSpPr/>
          <p:nvPr userDrawn="1"/>
        </p:nvSpPr>
        <p:spPr>
          <a:xfrm>
            <a:off x="11497822" y="315864"/>
            <a:ext cx="396262" cy="276999"/>
          </a:xfrm>
          <a:prstGeom prst="rect">
            <a:avLst/>
          </a:prstGeom>
        </p:spPr>
        <p:txBody>
          <a:bodyPr wrap="none">
            <a:spAutoFit/>
          </a:bodyPr>
          <a:lstStyle/>
          <a:p>
            <a:pPr algn="ctr"/>
            <a:fld id="{4BF07FA6-503F-43D4-BACC-24DC717B6652}" type="slidenum">
              <a:rPr lang="ru-RU" sz="1200" b="1" smtClean="0">
                <a:solidFill>
                  <a:schemeClr val="bg1"/>
                </a:solidFill>
                <a:latin typeface="+mj-lt"/>
              </a:rPr>
              <a:pPr algn="ctr"/>
              <a:t>‹#›</a:t>
            </a:fld>
            <a:endParaRPr lang="ru-RU" b="1" dirty="0">
              <a:solidFill>
                <a:schemeClr val="bg1"/>
              </a:solidFill>
              <a:latin typeface="+mj-lt"/>
            </a:endParaRPr>
          </a:p>
        </p:txBody>
      </p:sp>
    </p:spTree>
    <p:extLst>
      <p:ext uri="{BB962C8B-B14F-4D97-AF65-F5344CB8AC3E}">
        <p14:creationId xmlns:p14="http://schemas.microsoft.com/office/powerpoint/2010/main" val="288247960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21F50-36A9-4B66-9493-997015A06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6A0D81-6AFA-49EA-A61B-DA93EA998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D87D699-92D6-4429-AAEE-A0B4156AC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Inconsolata" panose="00000509000000000000" pitchFamily="49" charset="0"/>
              </a:defRPr>
            </a:lvl1pPr>
          </a:lstStyle>
          <a:p>
            <a:fld id="{D33230D8-FBB9-4B04-A242-C8EB3271883F}" type="datetimeFigureOut">
              <a:rPr lang="en-US" smtClean="0"/>
              <a:pPr/>
              <a:t>7/13/2021</a:t>
            </a:fld>
            <a:endParaRPr lang="en-US" dirty="0"/>
          </a:p>
        </p:txBody>
      </p:sp>
      <p:sp>
        <p:nvSpPr>
          <p:cNvPr id="5" name="Footer Placeholder 4">
            <a:extLst>
              <a:ext uri="{FF2B5EF4-FFF2-40B4-BE49-F238E27FC236}">
                <a16:creationId xmlns:a16="http://schemas.microsoft.com/office/drawing/2014/main" id="{4EBA0968-2B75-4102-A8ED-381E90D33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Inconsolata" panose="00000509000000000000" pitchFamily="49" charset="0"/>
              </a:defRPr>
            </a:lvl1pPr>
          </a:lstStyle>
          <a:p>
            <a:endParaRPr lang="en-US" dirty="0"/>
          </a:p>
        </p:txBody>
      </p:sp>
      <p:sp>
        <p:nvSpPr>
          <p:cNvPr id="6" name="Slide Number Placeholder 5">
            <a:extLst>
              <a:ext uri="{FF2B5EF4-FFF2-40B4-BE49-F238E27FC236}">
                <a16:creationId xmlns:a16="http://schemas.microsoft.com/office/drawing/2014/main" id="{7FE652B1-8A89-4EBE-A2CE-2D52F99D0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Inconsolata" panose="00000509000000000000" pitchFamily="49" charset="0"/>
              </a:defRPr>
            </a:lvl1pPr>
          </a:lstStyle>
          <a:p>
            <a:fld id="{1D8EC641-8E01-467E-BCEB-E873A91FCF9F}" type="slidenum">
              <a:rPr lang="en-US" smtClean="0"/>
              <a:pPr/>
              <a:t>‹#›</a:t>
            </a:fld>
            <a:endParaRPr lang="en-US" dirty="0"/>
          </a:p>
        </p:txBody>
      </p:sp>
    </p:spTree>
    <p:extLst>
      <p:ext uri="{BB962C8B-B14F-4D97-AF65-F5344CB8AC3E}">
        <p14:creationId xmlns:p14="http://schemas.microsoft.com/office/powerpoint/2010/main" val="21840581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4400" kern="1200">
          <a:solidFill>
            <a:schemeClr val="tx1"/>
          </a:solidFill>
          <a:latin typeface="Inconsolata" panose="00000509000000000000" pitchFamily="49"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nconsolata" panose="00000509000000000000" pitchFamily="49"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consolata" panose="00000509000000000000" pitchFamily="49"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consolata" panose="00000509000000000000" pitchFamily="49"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consolata" panose="00000509000000000000" pitchFamily="49"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consolata" panose="00000509000000000000"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49029960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junglescout.com/?page_id=23314" TargetMode="External"/><Relationship Id="rId2" Type="http://schemas.openxmlformats.org/officeDocument/2006/relationships/hyperlink" Target="https://www.marketplacepulse.com/amazon/number-of-sellers"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junglescout.com/?page_id=23314" TargetMode="External"/><Relationship Id="rId2" Type="http://schemas.openxmlformats.org/officeDocument/2006/relationships/hyperlink" Target="https://www.marketplacepulse.com/amazon/number-of-sellers"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7"/>
          <p:cNvSpPr txBox="1">
            <a:spLocks noGrp="1"/>
          </p:cNvSpPr>
          <p:nvPr>
            <p:ph type="ctrTitle" idx="4294967295"/>
          </p:nvPr>
        </p:nvSpPr>
        <p:spPr>
          <a:xfrm>
            <a:off x="2596894" y="4027833"/>
            <a:ext cx="8524461" cy="1182756"/>
          </a:xfrm>
          <a:prstGeom prst="rect">
            <a:avLst/>
          </a:prstGeom>
          <a:noFill/>
          <a:ln>
            <a:noFill/>
          </a:ln>
        </p:spPr>
        <p:txBody>
          <a:bodyPr spcFirstLastPara="1" wrap="square" lIns="91425" tIns="45700" rIns="91425" bIns="45700" anchor="b" anchorCtr="0">
            <a:noAutofit/>
          </a:bodyPr>
          <a:lstStyle/>
          <a:p>
            <a:pPr rtl="0"/>
            <a:r>
              <a:rPr lang="en-US" sz="7200" b="1" dirty="0">
                <a:solidFill>
                  <a:schemeClr val="bg1"/>
                </a:solidFill>
              </a:rPr>
              <a:t>Selling on Amazon</a:t>
            </a:r>
            <a:endParaRPr sz="7200" dirty="0">
              <a:solidFill>
                <a:schemeClr val="bg1"/>
              </a:solidFill>
            </a:endParaRPr>
          </a:p>
        </p:txBody>
      </p:sp>
      <p:sp>
        <p:nvSpPr>
          <p:cNvPr id="5" name="Freeform: Shape 4">
            <a:extLst>
              <a:ext uri="{FF2B5EF4-FFF2-40B4-BE49-F238E27FC236}">
                <a16:creationId xmlns:a16="http://schemas.microsoft.com/office/drawing/2014/main" id="{1FE02B22-41B1-46B2-BAE6-A97345078B0B}"/>
              </a:ext>
            </a:extLst>
          </p:cNvPr>
          <p:cNvSpPr>
            <a:spLocks noChangeAspect="1"/>
          </p:cNvSpPr>
          <p:nvPr/>
        </p:nvSpPr>
        <p:spPr>
          <a:xfrm>
            <a:off x="232518" y="-1898586"/>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pic>
        <p:nvPicPr>
          <p:cNvPr id="4" name="Google Shape;171;g79908ab57e_2_80">
            <a:extLst>
              <a:ext uri="{FF2B5EF4-FFF2-40B4-BE49-F238E27FC236}">
                <a16:creationId xmlns:a16="http://schemas.microsoft.com/office/drawing/2014/main" id="{C9FFDC6A-ED5C-4895-B459-14E7D5B74C73}"/>
              </a:ext>
            </a:extLst>
          </p:cNvPr>
          <p:cNvPicPr preferRelativeResize="0"/>
          <p:nvPr/>
        </p:nvPicPr>
        <p:blipFill rotWithShape="1">
          <a:blip r:embed="rId3">
            <a:alphaModFix/>
          </a:blip>
          <a:srcRect/>
          <a:stretch/>
        </p:blipFill>
        <p:spPr>
          <a:xfrm>
            <a:off x="882392" y="-425317"/>
            <a:ext cx="3429005" cy="3429005"/>
          </a:xfrm>
          <a:prstGeom prst="rect">
            <a:avLst/>
          </a:prstGeom>
          <a:noFill/>
          <a:ln>
            <a:noFill/>
          </a:ln>
        </p:spPr>
      </p:pic>
    </p:spTree>
  </p:cSld>
  <p:clrMapOvr>
    <a:masterClrMapping/>
  </p:clrMapOvr>
  <p:transition spd="med"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idx="4294967295"/>
          </p:nvPr>
        </p:nvSpPr>
        <p:spPr>
          <a:xfrm>
            <a:off x="1581150" y="381000"/>
            <a:ext cx="90297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dirty="0">
                <a:solidFill>
                  <a:schemeClr val="bg1"/>
                </a:solidFill>
              </a:rPr>
              <a:t>Documents Required for Account Creation</a:t>
            </a:r>
            <a:endParaRPr sz="5000" dirty="0">
              <a:solidFill>
                <a:schemeClr val="bg1"/>
              </a:solidFill>
            </a:endParaRPr>
          </a:p>
        </p:txBody>
      </p:sp>
      <p:sp>
        <p:nvSpPr>
          <p:cNvPr id="343" name="Google Shape;343;p42"/>
          <p:cNvSpPr txBox="1">
            <a:spLocks noGrp="1"/>
          </p:cNvSpPr>
          <p:nvPr>
            <p:ph type="body" idx="4294967295"/>
          </p:nvPr>
        </p:nvSpPr>
        <p:spPr>
          <a:xfrm>
            <a:off x="1099929" y="2014330"/>
            <a:ext cx="10296939" cy="4525963"/>
          </a:xfrm>
          <a:prstGeom prst="rect">
            <a:avLst/>
          </a:prstGeom>
          <a:noFill/>
          <a:ln>
            <a:noFill/>
          </a:ln>
        </p:spPr>
        <p:txBody>
          <a:bodyPr spcFirstLastPara="1" wrap="square" lIns="91425" tIns="45700" rIns="91425" bIns="45700" anchor="t" anchorCtr="0">
            <a:normAutofit/>
          </a:bodyPr>
          <a:lstStyle/>
          <a:p>
            <a:pPr marL="342900" algn="l" rtl="0">
              <a:spcBef>
                <a:spcPts val="0"/>
              </a:spcBef>
              <a:buSzPts val="2400"/>
            </a:pPr>
            <a:r>
              <a:rPr lang="en-US" dirty="0">
                <a:solidFill>
                  <a:schemeClr val="bg1"/>
                </a:solidFill>
              </a:rPr>
              <a:t>You can create Amazon Account from any of the approved countries with these documents:</a:t>
            </a:r>
            <a:endParaRPr dirty="0">
              <a:solidFill>
                <a:schemeClr val="bg1"/>
              </a:solidFill>
            </a:endParaRPr>
          </a:p>
          <a:p>
            <a:pPr marL="742950" lvl="1" indent="-285750" algn="l" rtl="0">
              <a:spcBef>
                <a:spcPts val="480"/>
              </a:spcBef>
              <a:buSzPts val="2400"/>
            </a:pPr>
            <a:r>
              <a:rPr lang="en-US" sz="2400" dirty="0">
                <a:solidFill>
                  <a:schemeClr val="bg1"/>
                </a:solidFill>
              </a:rPr>
              <a:t>ID Verification Document (Driving License or Passport)</a:t>
            </a:r>
            <a:endParaRPr dirty="0">
              <a:solidFill>
                <a:schemeClr val="bg1"/>
              </a:solidFill>
            </a:endParaRPr>
          </a:p>
          <a:p>
            <a:pPr marL="742950" lvl="1" indent="-285750" algn="l" rtl="0">
              <a:spcBef>
                <a:spcPts val="480"/>
              </a:spcBef>
              <a:buSzPts val="2400"/>
            </a:pPr>
            <a:r>
              <a:rPr lang="en-US" sz="2400" dirty="0">
                <a:solidFill>
                  <a:schemeClr val="bg1"/>
                </a:solidFill>
              </a:rPr>
              <a:t>Physical Address</a:t>
            </a:r>
            <a:endParaRPr dirty="0">
              <a:solidFill>
                <a:schemeClr val="bg1"/>
              </a:solidFill>
            </a:endParaRPr>
          </a:p>
          <a:p>
            <a:pPr marL="742950" lvl="1" indent="-285750" algn="l" rtl="0">
              <a:spcBef>
                <a:spcPts val="480"/>
              </a:spcBef>
              <a:buSzPts val="2400"/>
            </a:pPr>
            <a:r>
              <a:rPr lang="en-US" sz="2400" dirty="0">
                <a:solidFill>
                  <a:schemeClr val="bg1"/>
                </a:solidFill>
              </a:rPr>
              <a:t>Mobile Number</a:t>
            </a:r>
            <a:endParaRPr dirty="0">
              <a:solidFill>
                <a:schemeClr val="bg1"/>
              </a:solidFill>
            </a:endParaRPr>
          </a:p>
          <a:p>
            <a:pPr marL="742950" lvl="1" indent="-285750" algn="l" rtl="0">
              <a:spcBef>
                <a:spcPts val="480"/>
              </a:spcBef>
              <a:buSzPts val="2400"/>
            </a:pPr>
            <a:r>
              <a:rPr lang="en-US" sz="2400" dirty="0">
                <a:solidFill>
                  <a:schemeClr val="bg1"/>
                </a:solidFill>
              </a:rPr>
              <a:t>Utility Bill</a:t>
            </a:r>
            <a:endParaRPr dirty="0">
              <a:solidFill>
                <a:schemeClr val="bg1"/>
              </a:solidFill>
            </a:endParaRPr>
          </a:p>
          <a:p>
            <a:pPr marL="742950" lvl="1" indent="-285750" algn="l" rtl="0">
              <a:spcBef>
                <a:spcPts val="480"/>
              </a:spcBef>
              <a:buSzPts val="2400"/>
            </a:pPr>
            <a:r>
              <a:rPr lang="en-US" sz="2400" dirty="0">
                <a:solidFill>
                  <a:schemeClr val="bg1"/>
                </a:solidFill>
              </a:rPr>
              <a:t>Physical Bank Account with Credit Card</a:t>
            </a:r>
            <a:endParaRPr sz="1800" dirty="0">
              <a:solidFill>
                <a:schemeClr val="bg1"/>
              </a:solidFill>
            </a:endParaRPr>
          </a:p>
        </p:txBody>
      </p:sp>
    </p:spTree>
  </p:cSld>
  <p:clrMapOvr>
    <a:masterClrMapping/>
  </p:clrMapOvr>
  <p:transition spd="med"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4"/>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chemeClr val="accent2">
                    <a:lumMod val="75000"/>
                  </a:schemeClr>
                </a:solidFill>
              </a:rPr>
              <a:t>Product Research</a:t>
            </a:r>
            <a:endParaRPr dirty="0">
              <a:solidFill>
                <a:schemeClr val="accent2">
                  <a:lumMod val="75000"/>
                </a:schemeClr>
              </a:solidFill>
            </a:endParaRPr>
          </a:p>
        </p:txBody>
      </p:sp>
      <p:sp>
        <p:nvSpPr>
          <p:cNvPr id="355" name="Google Shape;355;p44"/>
          <p:cNvSpPr txBox="1">
            <a:spLocks noGrp="1"/>
          </p:cNvSpPr>
          <p:nvPr>
            <p:ph type="body" idx="1"/>
          </p:nvPr>
        </p:nvSpPr>
        <p:spPr>
          <a:xfrm>
            <a:off x="2246313" y="4068764"/>
            <a:ext cx="7772400" cy="1131887"/>
          </a:xfrm>
          <a:prstGeom prst="rect">
            <a:avLst/>
          </a:prstGeom>
          <a:noFill/>
          <a:ln>
            <a:noFill/>
          </a:ln>
        </p:spPr>
        <p:txBody>
          <a:bodyPr spcFirstLastPara="1" wrap="square" lIns="91425" tIns="45700" rIns="91425" bIns="45700" anchor="t" anchorCtr="0">
            <a:normAutofit/>
          </a:bodyPr>
          <a:lstStyle/>
          <a:p>
            <a:pPr marL="0" indent="0" rtl="0">
              <a:spcBef>
                <a:spcPts val="0"/>
              </a:spcBef>
            </a:pPr>
            <a:endParaRPr/>
          </a:p>
        </p:txBody>
      </p:sp>
      <p:pic>
        <p:nvPicPr>
          <p:cNvPr id="4" name="Google Shape;171;g79908ab57e_2_80">
            <a:extLst>
              <a:ext uri="{FF2B5EF4-FFF2-40B4-BE49-F238E27FC236}">
                <a16:creationId xmlns:a16="http://schemas.microsoft.com/office/drawing/2014/main" id="{10649EF8-870D-4FDE-87BF-25E7A720173C}"/>
              </a:ext>
            </a:extLst>
          </p:cNvPr>
          <p:cNvPicPr preferRelativeResize="0"/>
          <p:nvPr/>
        </p:nvPicPr>
        <p:blipFill rotWithShape="1">
          <a:blip r:embed="rId3">
            <a:alphaModFix/>
          </a:blip>
          <a:srcRect/>
          <a:stretch/>
        </p:blipFill>
        <p:spPr>
          <a:xfrm>
            <a:off x="9223513" y="4479235"/>
            <a:ext cx="2739892" cy="26835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What to Sell?</a:t>
            </a:r>
            <a:endParaRPr/>
          </a:p>
        </p:txBody>
      </p:sp>
      <p:sp>
        <p:nvSpPr>
          <p:cNvPr id="361" name="Google Shape;361;p4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rtl="0">
              <a:spcBef>
                <a:spcPts val="0"/>
              </a:spcBef>
              <a:buSzPts val="2400"/>
            </a:pPr>
            <a:r>
              <a:rPr lang="en-US"/>
              <a:t>You know that Amazon business has potential, but what can you sell for making money.</a:t>
            </a:r>
            <a:endParaRPr/>
          </a:p>
          <a:p>
            <a:pPr marL="342900" indent="-190500" rtl="0">
              <a:spcBef>
                <a:spcPts val="480"/>
              </a:spcBef>
              <a:buSzPts val="2400"/>
              <a:buNone/>
            </a:pPr>
            <a:endParaRPr/>
          </a:p>
          <a:p>
            <a:pPr marL="342900" rtl="0">
              <a:spcBef>
                <a:spcPts val="480"/>
              </a:spcBef>
              <a:buSzPts val="2400"/>
            </a:pPr>
            <a:r>
              <a:rPr lang="en-US"/>
              <a:t>Selling any product on Amazon may not result in a successful experience; product research and analysis are critical for this business model.</a:t>
            </a:r>
            <a:endParaRPr/>
          </a:p>
          <a:p>
            <a:pPr marL="342900" indent="-190500" rtl="0">
              <a:spcBef>
                <a:spcPts val="480"/>
              </a:spcBef>
              <a:buSzPts val="2400"/>
              <a:buNone/>
            </a:pPr>
            <a:endParaRPr/>
          </a:p>
          <a:p>
            <a:pPr marL="342900" rtl="0">
              <a:spcBef>
                <a:spcPts val="480"/>
              </a:spcBef>
              <a:buSzPts val="2400"/>
            </a:pPr>
            <a:r>
              <a:rPr lang="en-US"/>
              <a:t>Now you will learn:</a:t>
            </a:r>
            <a:endParaRPr/>
          </a:p>
          <a:p>
            <a:pPr marL="742950" lvl="1" indent="-285750" rtl="0">
              <a:spcBef>
                <a:spcPts val="400"/>
              </a:spcBef>
              <a:buSzPts val="2000"/>
            </a:pPr>
            <a:r>
              <a:rPr lang="en-US" sz="2000"/>
              <a:t>What type of product is right for you?</a:t>
            </a:r>
            <a:endParaRPr sz="2000"/>
          </a:p>
          <a:p>
            <a:pPr marL="742950" lvl="1" indent="-285750" rtl="0">
              <a:spcBef>
                <a:spcPts val="400"/>
              </a:spcBef>
              <a:buSzPts val="2000"/>
            </a:pPr>
            <a:r>
              <a:rPr lang="en-US" sz="2000"/>
              <a:t>What products to avoid?</a:t>
            </a:r>
            <a:endParaRPr sz="2000"/>
          </a:p>
          <a:p>
            <a:pPr marL="742950" lvl="1" indent="-285750" rtl="0">
              <a:spcBef>
                <a:spcPts val="400"/>
              </a:spcBef>
              <a:buSzPts val="2000"/>
            </a:pPr>
            <a:r>
              <a:rPr lang="en-US" sz="2000"/>
              <a:t>How to identify a winning product opportunity?</a:t>
            </a:r>
            <a:endParaRPr sz="2000"/>
          </a:p>
          <a:p>
            <a:pPr marL="342900" indent="-190500" rtl="0">
              <a:spcBef>
                <a:spcPts val="480"/>
              </a:spcBef>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EG Product Criteria</a:t>
            </a:r>
            <a:endParaRPr/>
          </a:p>
        </p:txBody>
      </p:sp>
      <p:sp>
        <p:nvSpPr>
          <p:cNvPr id="373" name="Google Shape;373;p47"/>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0" indent="0" rtl="0">
              <a:spcBef>
                <a:spcPts val="0"/>
              </a:spcBef>
              <a:buSzPts val="2400"/>
              <a:buNone/>
            </a:pPr>
            <a:endParaRPr b="1"/>
          </a:p>
          <a:p>
            <a:pPr marL="0" indent="0" rtl="0">
              <a:spcBef>
                <a:spcPts val="0"/>
              </a:spcBef>
              <a:buSzPts val="2400"/>
              <a:buNone/>
            </a:pPr>
            <a:endParaRPr b="1"/>
          </a:p>
          <a:p>
            <a:pPr marL="0" indent="0" rtl="0">
              <a:spcBef>
                <a:spcPts val="0"/>
              </a:spcBef>
              <a:buSzPts val="2400"/>
              <a:buNone/>
            </a:pPr>
            <a:r>
              <a:rPr lang="en-US" b="1"/>
              <a:t>Selling Price: </a:t>
            </a:r>
            <a:r>
              <a:rPr lang="en-US"/>
              <a:t>$15- $ 50</a:t>
            </a:r>
            <a:endParaRPr/>
          </a:p>
          <a:p>
            <a:pPr marL="0" indent="0" rtl="0">
              <a:spcBef>
                <a:spcPts val="0"/>
              </a:spcBef>
              <a:buSzPts val="2400"/>
              <a:buNone/>
            </a:pPr>
            <a:r>
              <a:rPr lang="en-US" b="1"/>
              <a:t>Reviews: </a:t>
            </a:r>
            <a:r>
              <a:rPr lang="en-US"/>
              <a:t>Average of 500 reviews in top 10</a:t>
            </a:r>
            <a:endParaRPr/>
          </a:p>
          <a:p>
            <a:pPr marL="0" indent="0" rtl="0">
              <a:spcBef>
                <a:spcPts val="0"/>
              </a:spcBef>
              <a:buSzPts val="2400"/>
              <a:buNone/>
            </a:pPr>
            <a:r>
              <a:rPr lang="en-US" b="1"/>
              <a:t>BSR: </a:t>
            </a:r>
            <a:r>
              <a:rPr lang="en-US"/>
              <a:t>At least 3 sellers in the top 16 with BSR less than 10K</a:t>
            </a:r>
            <a:endParaRPr/>
          </a:p>
          <a:p>
            <a:pPr marL="0" indent="0" rtl="0">
              <a:spcBef>
                <a:spcPts val="0"/>
              </a:spcBef>
              <a:buSzPts val="2400"/>
              <a:buNone/>
            </a:pPr>
            <a:r>
              <a:rPr lang="en-US" b="1"/>
              <a:t>Seasonality: </a:t>
            </a:r>
            <a:r>
              <a:rPr lang="en-US"/>
              <a:t>Not seasonal</a:t>
            </a:r>
            <a:endParaRPr/>
          </a:p>
          <a:p>
            <a:pPr marL="0" indent="0" rtl="0">
              <a:spcBef>
                <a:spcPts val="0"/>
              </a:spcBef>
              <a:buSzPts val="2400"/>
              <a:buNone/>
            </a:pPr>
            <a:r>
              <a:rPr lang="en-US" b="1"/>
              <a:t>Brand: </a:t>
            </a:r>
            <a:r>
              <a:rPr lang="en-US"/>
              <a:t>Must not be Brand Dominant</a:t>
            </a:r>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51" r="1771"/>
          <a:stretch/>
        </p:blipFill>
        <p:spPr bwMode="auto">
          <a:xfrm>
            <a:off x="1524000" y="1914526"/>
            <a:ext cx="9144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9"/>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a:t>How to find your winning product?</a:t>
            </a:r>
            <a:endParaRPr/>
          </a:p>
        </p:txBody>
      </p:sp>
      <p:sp>
        <p:nvSpPr>
          <p:cNvPr id="391" name="Google Shape;391;p59"/>
          <p:cNvSpPr txBox="1">
            <a:spLocks noGrp="1"/>
          </p:cNvSpPr>
          <p:nvPr>
            <p:ph type="body" idx="1"/>
          </p:nvPr>
        </p:nvSpPr>
        <p:spPr>
          <a:xfrm>
            <a:off x="2246313" y="4068764"/>
            <a:ext cx="7772400" cy="1131887"/>
          </a:xfrm>
          <a:prstGeom prst="rect">
            <a:avLst/>
          </a:prstGeom>
          <a:noFill/>
          <a:ln>
            <a:noFill/>
          </a:ln>
        </p:spPr>
        <p:txBody>
          <a:bodyPr spcFirstLastPara="1" wrap="square" lIns="91425" tIns="45700" rIns="91425" bIns="45700" anchor="t" anchorCtr="0">
            <a:normAutofit/>
          </a:bodyPr>
          <a:lstStyle/>
          <a:p>
            <a:pPr marL="0" indent="0" rtl="0">
              <a:spcBef>
                <a:spcPts val="0"/>
              </a:spcBef>
            </a:pPr>
            <a:endParaRPr/>
          </a:p>
        </p:txBody>
      </p:sp>
      <p:pic>
        <p:nvPicPr>
          <p:cNvPr id="4" name="Google Shape;171;g79908ab57e_2_80">
            <a:extLst>
              <a:ext uri="{FF2B5EF4-FFF2-40B4-BE49-F238E27FC236}">
                <a16:creationId xmlns:a16="http://schemas.microsoft.com/office/drawing/2014/main" id="{EE59963C-947F-4E9D-BC2C-DBCA2C6111EC}"/>
              </a:ext>
            </a:extLst>
          </p:cNvPr>
          <p:cNvPicPr preferRelativeResize="0"/>
          <p:nvPr/>
        </p:nvPicPr>
        <p:blipFill rotWithShape="1">
          <a:blip r:embed="rId3">
            <a:alphaModFix/>
          </a:blip>
          <a:srcRect/>
          <a:stretch/>
        </p:blipFill>
        <p:spPr>
          <a:xfrm>
            <a:off x="9183756" y="4174435"/>
            <a:ext cx="2739892" cy="26835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idx="4294967295"/>
          </p:nvPr>
        </p:nvSpPr>
        <p:spPr>
          <a:xfrm>
            <a:off x="2226365"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dirty="0">
                <a:solidFill>
                  <a:schemeClr val="bg1"/>
                </a:solidFill>
              </a:rPr>
              <a:t>EG Product Criteria</a:t>
            </a:r>
            <a:endParaRPr dirty="0">
              <a:solidFill>
                <a:schemeClr val="bg1"/>
              </a:solidFill>
            </a:endParaRPr>
          </a:p>
        </p:txBody>
      </p:sp>
      <p:sp>
        <p:nvSpPr>
          <p:cNvPr id="379" name="Google Shape;379;p53"/>
          <p:cNvSpPr txBox="1">
            <a:spLocks noGrp="1"/>
          </p:cNvSpPr>
          <p:nvPr>
            <p:ph type="body" idx="4294967295"/>
          </p:nvPr>
        </p:nvSpPr>
        <p:spPr>
          <a:xfrm>
            <a:off x="1510747" y="171947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0" indent="0" algn="l" rtl="0">
              <a:spcBef>
                <a:spcPts val="0"/>
              </a:spcBef>
              <a:buSzPts val="2400"/>
              <a:buNone/>
            </a:pPr>
            <a:r>
              <a:rPr lang="en-US" b="1" dirty="0">
                <a:solidFill>
                  <a:schemeClr val="bg1"/>
                </a:solidFill>
              </a:rPr>
              <a:t>How to overwhelm your competition with Product Differentiation?</a:t>
            </a:r>
            <a:endParaRPr dirty="0">
              <a:solidFill>
                <a:schemeClr val="bg1"/>
              </a:solidFill>
            </a:endParaRPr>
          </a:p>
          <a:p>
            <a:pPr marL="342900" indent="-190500" algn="l" rtl="0">
              <a:spcBef>
                <a:spcPts val="480"/>
              </a:spcBef>
              <a:buSzPts val="2400"/>
              <a:buNone/>
            </a:pPr>
            <a:endParaRPr dirty="0">
              <a:solidFill>
                <a:schemeClr val="bg1"/>
              </a:solidFill>
            </a:endParaRPr>
          </a:p>
          <a:p>
            <a:pPr marL="342900" algn="l" rtl="0">
              <a:spcBef>
                <a:spcPts val="480"/>
              </a:spcBef>
              <a:buSzPts val="2400"/>
            </a:pPr>
            <a:r>
              <a:rPr lang="en-US" dirty="0">
                <a:solidFill>
                  <a:schemeClr val="bg1"/>
                </a:solidFill>
              </a:rPr>
              <a:t>Ask yourself why the customer should purchase from you instead of your competitors.</a:t>
            </a:r>
            <a:endParaRPr dirty="0">
              <a:solidFill>
                <a:schemeClr val="bg1"/>
              </a:solidFill>
            </a:endParaRPr>
          </a:p>
          <a:p>
            <a:pPr marL="342900" algn="l" rtl="0">
              <a:spcBef>
                <a:spcPts val="480"/>
              </a:spcBef>
              <a:buSzPts val="2400"/>
            </a:pPr>
            <a:r>
              <a:rPr lang="en-US" dirty="0">
                <a:solidFill>
                  <a:schemeClr val="bg1"/>
                </a:solidFill>
              </a:rPr>
              <a:t>Product Differentiation means to give a reason to the customer for purchasing your product instead of the competitors.</a:t>
            </a:r>
            <a:endParaRPr dirty="0">
              <a:solidFill>
                <a:schemeClr val="bg1"/>
              </a:solidFill>
            </a:endParaRPr>
          </a:p>
          <a:p>
            <a:pPr marL="342900" indent="-190500" rtl="0">
              <a:spcBef>
                <a:spcPts val="480"/>
              </a:spcBef>
              <a:buSzPts val="2400"/>
              <a:buNone/>
            </a:pPr>
            <a:endParaRPr dirty="0"/>
          </a:p>
        </p:txBody>
      </p:sp>
    </p:spTree>
  </p:cSld>
  <p:clrMapOvr>
    <a:masterClrMapping/>
  </p:clrMapOvr>
  <p:transition spd="med"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1"/>
          <p:cNvSpPr txBox="1">
            <a:spLocks noGrp="1"/>
          </p:cNvSpPr>
          <p:nvPr>
            <p:ph type="title"/>
          </p:nvPr>
        </p:nvSpPr>
        <p:spPr>
          <a:xfrm>
            <a:off x="1524000" y="76200"/>
            <a:ext cx="9048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dirty="0"/>
              <a:t>Tools</a:t>
            </a:r>
            <a:endParaRPr sz="5000" dirty="0"/>
          </a:p>
        </p:txBody>
      </p:sp>
      <p:sp>
        <p:nvSpPr>
          <p:cNvPr id="403" name="Google Shape;403;p61"/>
          <p:cNvSpPr txBox="1">
            <a:spLocks noGrp="1"/>
          </p:cNvSpPr>
          <p:nvPr>
            <p:ph type="body" idx="1"/>
          </p:nvPr>
        </p:nvSpPr>
        <p:spPr>
          <a:xfrm>
            <a:off x="1981200" y="2057400"/>
            <a:ext cx="8229600" cy="4526100"/>
          </a:xfrm>
          <a:prstGeom prst="rect">
            <a:avLst/>
          </a:prstGeom>
          <a:noFill/>
          <a:ln>
            <a:noFill/>
          </a:ln>
        </p:spPr>
        <p:txBody>
          <a:bodyPr spcFirstLastPara="1" wrap="square" lIns="91425" tIns="45700" rIns="91425" bIns="45700" anchor="t" anchorCtr="0">
            <a:normAutofit/>
          </a:bodyPr>
          <a:lstStyle/>
          <a:p>
            <a:pPr marL="342900" rtl="0">
              <a:spcBef>
                <a:spcPts val="0"/>
              </a:spcBef>
              <a:buSzPts val="2400"/>
            </a:pPr>
            <a:r>
              <a:rPr lang="de-DE" dirty="0"/>
              <a:t>Helium 10</a:t>
            </a:r>
          </a:p>
          <a:p>
            <a:pPr marL="342900" rtl="0">
              <a:spcBef>
                <a:spcPts val="0"/>
              </a:spcBef>
              <a:buSzPts val="2400"/>
            </a:pPr>
            <a:r>
              <a:rPr lang="de-DE" dirty="0" err="1"/>
              <a:t>Jungle</a:t>
            </a:r>
            <a:r>
              <a:rPr lang="de-DE" dirty="0"/>
              <a:t> Scout</a:t>
            </a:r>
          </a:p>
          <a:p>
            <a:pPr marL="342900" rtl="0">
              <a:spcBef>
                <a:spcPts val="0"/>
              </a:spcBef>
              <a:buSzPts val="2400"/>
            </a:pPr>
            <a:r>
              <a:rPr lang="de-DE" dirty="0"/>
              <a:t>Viral Launch</a:t>
            </a:r>
            <a:endParaRPr dirty="0"/>
          </a:p>
          <a:p>
            <a:pPr marL="342900" indent="-190500" rtl="0">
              <a:spcBef>
                <a:spcPts val="480"/>
              </a:spcBef>
              <a:buSzPts val="2400"/>
              <a:buNone/>
            </a:pPr>
            <a:endParaRPr dirty="0"/>
          </a:p>
        </p:txBody>
      </p:sp>
      <p:pic>
        <p:nvPicPr>
          <p:cNvPr id="4" name="Google Shape;171;g79908ab57e_2_80">
            <a:extLst>
              <a:ext uri="{FF2B5EF4-FFF2-40B4-BE49-F238E27FC236}">
                <a16:creationId xmlns:a16="http://schemas.microsoft.com/office/drawing/2014/main" id="{00275591-C7A4-4C7D-9CBC-43AEDEA99F69}"/>
              </a:ext>
            </a:extLst>
          </p:cNvPr>
          <p:cNvPicPr preferRelativeResize="0"/>
          <p:nvPr/>
        </p:nvPicPr>
        <p:blipFill rotWithShape="1">
          <a:blip r:embed="rId3">
            <a:alphaModFix/>
          </a:blip>
          <a:srcRect/>
          <a:stretch/>
        </p:blipFill>
        <p:spPr>
          <a:xfrm>
            <a:off x="9037983" y="3899935"/>
            <a:ext cx="2739892" cy="2683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2246325" y="1371600"/>
            <a:ext cx="7772400" cy="1847700"/>
          </a:xfrm>
          <a:prstGeom prst="rect">
            <a:avLst/>
          </a:prstGeom>
          <a:noFill/>
          <a:ln>
            <a:noFill/>
          </a:ln>
        </p:spPr>
        <p:txBody>
          <a:bodyPr spcFirstLastPara="1" wrap="square" lIns="91425" tIns="45700" rIns="91425" bIns="45700" anchor="b" anchorCtr="0">
            <a:noAutofit/>
          </a:bodyPr>
          <a:lstStyle/>
          <a:p>
            <a:pPr rtl="0"/>
            <a:r>
              <a:rPr lang="en-US" sz="6600" b="1" dirty="0">
                <a:solidFill>
                  <a:srgbClr val="00B0F0"/>
                </a:solidFill>
              </a:rPr>
              <a:t>Sourcing</a:t>
            </a:r>
            <a:endParaRPr sz="6600" dirty="0">
              <a:solidFill>
                <a:srgbClr val="00B0F0"/>
              </a:solidFill>
            </a:endParaRPr>
          </a:p>
        </p:txBody>
      </p:sp>
      <p:sp>
        <p:nvSpPr>
          <p:cNvPr id="2" name="Text Placeholder 1"/>
          <p:cNvSpPr>
            <a:spLocks noGrp="1"/>
          </p:cNvSpPr>
          <p:nvPr>
            <p:ph type="body" idx="1"/>
          </p:nvPr>
        </p:nvSpPr>
        <p:spPr/>
        <p:txBody>
          <a:bodyPr/>
          <a:lstStyle/>
          <a:p>
            <a:endParaRPr lang="en-US"/>
          </a:p>
        </p:txBody>
      </p:sp>
      <p:pic>
        <p:nvPicPr>
          <p:cNvPr id="4" name="Google Shape;171;g79908ab57e_2_80">
            <a:extLst>
              <a:ext uri="{FF2B5EF4-FFF2-40B4-BE49-F238E27FC236}">
                <a16:creationId xmlns:a16="http://schemas.microsoft.com/office/drawing/2014/main" id="{7763197D-F8AC-4416-A813-624ABFDE5E9F}"/>
              </a:ext>
            </a:extLst>
          </p:cNvPr>
          <p:cNvPicPr preferRelativeResize="0"/>
          <p:nvPr/>
        </p:nvPicPr>
        <p:blipFill rotWithShape="1">
          <a:blip r:embed="rId3">
            <a:alphaModFix/>
          </a:blip>
          <a:srcRect/>
          <a:stretch/>
        </p:blipFill>
        <p:spPr>
          <a:xfrm>
            <a:off x="9104243" y="3858868"/>
            <a:ext cx="2739892" cy="26835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title"/>
          </p:nvPr>
        </p:nvSpPr>
        <p:spPr>
          <a:xfrm>
            <a:off x="1524000" y="76200"/>
            <a:ext cx="9144000" cy="1600200"/>
          </a:xfrm>
          <a:prstGeom prst="rect">
            <a:avLst/>
          </a:prstGeom>
          <a:noFill/>
          <a:ln>
            <a:noFill/>
          </a:ln>
        </p:spPr>
        <p:txBody>
          <a:bodyPr spcFirstLastPara="1" wrap="square" lIns="91425" tIns="45700" rIns="91425" bIns="45700" anchor="b" anchorCtr="0">
            <a:normAutofit fontScale="90000"/>
          </a:bodyPr>
          <a:lstStyle/>
          <a:p>
            <a:pPr rtl="0">
              <a:lnSpc>
                <a:spcPct val="107407"/>
              </a:lnSpc>
              <a:buSzPts val="4860"/>
            </a:pPr>
            <a:r>
              <a:rPr lang="en-US" sz="4860" b="1"/>
              <a:t>Who will manufacture your product?</a:t>
            </a:r>
            <a:endParaRPr sz="4860"/>
          </a:p>
        </p:txBody>
      </p:sp>
      <p:sp>
        <p:nvSpPr>
          <p:cNvPr id="415" name="Google Shape;415;p63"/>
          <p:cNvSpPr txBox="1">
            <a:spLocks noGrp="1"/>
          </p:cNvSpPr>
          <p:nvPr>
            <p:ph type="body" idx="1"/>
          </p:nvPr>
        </p:nvSpPr>
        <p:spPr>
          <a:xfrm>
            <a:off x="1981200" y="1752600"/>
            <a:ext cx="8229600" cy="4526100"/>
          </a:xfrm>
          <a:prstGeom prst="rect">
            <a:avLst/>
          </a:prstGeom>
          <a:noFill/>
          <a:ln>
            <a:noFill/>
          </a:ln>
        </p:spPr>
        <p:txBody>
          <a:bodyPr spcFirstLastPara="1" wrap="square" lIns="91425" tIns="45700" rIns="91425" bIns="45700" anchor="t" anchorCtr="0">
            <a:normAutofit fontScale="85000" lnSpcReduction="10000"/>
          </a:bodyPr>
          <a:lstStyle/>
          <a:p>
            <a:pPr marL="342900" rtl="0">
              <a:spcBef>
                <a:spcPts val="0"/>
              </a:spcBef>
              <a:buSzPts val="2400"/>
            </a:pPr>
            <a:r>
              <a:rPr lang="en-US" dirty="0"/>
              <a:t>If you can manufacture your product, this is a big advantage.</a:t>
            </a:r>
            <a:endParaRPr dirty="0"/>
          </a:p>
          <a:p>
            <a:pPr marL="342900" indent="-190500" rtl="0">
              <a:spcBef>
                <a:spcPts val="480"/>
              </a:spcBef>
              <a:buSzPts val="2400"/>
              <a:buNone/>
            </a:pPr>
            <a:endParaRPr dirty="0"/>
          </a:p>
          <a:p>
            <a:pPr marL="342900" rtl="0">
              <a:spcBef>
                <a:spcPts val="480"/>
              </a:spcBef>
              <a:buSzPts val="2400"/>
            </a:pPr>
            <a:r>
              <a:rPr lang="en-US" dirty="0"/>
              <a:t>If you can’t manufacture it, don’t worry you can take advantage of the local manufacturers.</a:t>
            </a:r>
          </a:p>
          <a:p>
            <a:pPr marL="342900" rtl="0">
              <a:spcBef>
                <a:spcPts val="480"/>
              </a:spcBef>
              <a:buSzPts val="2400"/>
            </a:pPr>
            <a:endParaRPr lang="en-US" dirty="0"/>
          </a:p>
          <a:p>
            <a:pPr marL="342900" rtl="0">
              <a:spcBef>
                <a:spcPts val="480"/>
              </a:spcBef>
              <a:buSzPts val="2400"/>
            </a:pPr>
            <a:r>
              <a:rPr lang="en-US" dirty="0"/>
              <a:t>Sialkot is full such amazing opportunities.</a:t>
            </a:r>
            <a:endParaRPr dirty="0"/>
          </a:p>
          <a:p>
            <a:pPr marL="342900" indent="-190500" rtl="0">
              <a:spcBef>
                <a:spcPts val="480"/>
              </a:spcBef>
              <a:buSzPts val="2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3"/>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Samples</a:t>
            </a:r>
            <a:endParaRPr/>
          </a:p>
        </p:txBody>
      </p:sp>
      <p:sp>
        <p:nvSpPr>
          <p:cNvPr id="451" name="Google Shape;451;p73"/>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rtl="0">
              <a:spcBef>
                <a:spcPts val="0"/>
              </a:spcBef>
              <a:buSzPts val="2400"/>
            </a:pPr>
            <a:r>
              <a:rPr lang="en-US"/>
              <a:t>Finalize at least three suppliers for your product.</a:t>
            </a:r>
            <a:endParaRPr/>
          </a:p>
          <a:p>
            <a:pPr marL="342900" indent="-190500" rtl="0">
              <a:spcBef>
                <a:spcPts val="480"/>
              </a:spcBef>
              <a:buSzPts val="2400"/>
              <a:buNone/>
            </a:pPr>
            <a:endParaRPr/>
          </a:p>
          <a:p>
            <a:pPr marL="342900" rtl="0">
              <a:spcBef>
                <a:spcPts val="480"/>
              </a:spcBef>
              <a:buSzPts val="2400"/>
            </a:pPr>
            <a:r>
              <a:rPr lang="en-US"/>
              <a:t>Always take samples from your supplier and analyze the quality of the sample.</a:t>
            </a:r>
            <a:endParaRPr/>
          </a:p>
          <a:p>
            <a:pPr marL="342900" indent="-190500" rtl="0">
              <a:spcBef>
                <a:spcPts val="480"/>
              </a:spcBef>
              <a:buSzPts val="2400"/>
              <a:buNone/>
            </a:pPr>
            <a:endParaRPr/>
          </a:p>
          <a:p>
            <a:pPr marL="342900" rtl="0">
              <a:spcBef>
                <a:spcPts val="480"/>
              </a:spcBef>
              <a:buSzPts val="2400"/>
            </a:pPr>
            <a:r>
              <a:rPr lang="en-US"/>
              <a:t>Check the quality of the samples, abuse the samples.</a:t>
            </a:r>
            <a:endParaRPr/>
          </a:p>
          <a:p>
            <a:pPr marL="342900" indent="-190500" rtl="0">
              <a:spcBef>
                <a:spcPts val="480"/>
              </a:spcBef>
              <a:buSzPts val="2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7"/>
          <p:cNvSpPr txBox="1">
            <a:spLocks noGrp="1"/>
          </p:cNvSpPr>
          <p:nvPr>
            <p:ph type="ctrTitle" idx="4294967295"/>
          </p:nvPr>
        </p:nvSpPr>
        <p:spPr>
          <a:xfrm>
            <a:off x="574606" y="1958008"/>
            <a:ext cx="8524875" cy="1182687"/>
          </a:xfrm>
          <a:prstGeom prst="rect">
            <a:avLst/>
          </a:prstGeom>
          <a:noFill/>
          <a:ln>
            <a:noFill/>
          </a:ln>
        </p:spPr>
        <p:txBody>
          <a:bodyPr spcFirstLastPara="1" wrap="square" lIns="91425" tIns="45700" rIns="91425" bIns="45700" anchor="b" anchorCtr="0">
            <a:noAutofit/>
          </a:bodyPr>
          <a:lstStyle/>
          <a:p>
            <a:pPr rtl="0"/>
            <a:r>
              <a:rPr lang="en-US" sz="6000" b="1" dirty="0">
                <a:solidFill>
                  <a:schemeClr val="accent2">
                    <a:lumMod val="75000"/>
                  </a:schemeClr>
                </a:solidFill>
              </a:rPr>
              <a:t>Private Label (PL)</a:t>
            </a:r>
            <a:endParaRPr lang="en-US" sz="7200" dirty="0">
              <a:solidFill>
                <a:schemeClr val="accent2">
                  <a:lumMod val="75000"/>
                </a:schemeClr>
              </a:solidFill>
            </a:endParaRPr>
          </a:p>
        </p:txBody>
      </p:sp>
      <p:pic>
        <p:nvPicPr>
          <p:cNvPr id="3" name="Google Shape;171;g79908ab57e_2_80">
            <a:extLst>
              <a:ext uri="{FF2B5EF4-FFF2-40B4-BE49-F238E27FC236}">
                <a16:creationId xmlns:a16="http://schemas.microsoft.com/office/drawing/2014/main" id="{25A31472-C444-4E8D-A69E-F11673192ECF}"/>
              </a:ext>
            </a:extLst>
          </p:cNvPr>
          <p:cNvPicPr preferRelativeResize="0"/>
          <p:nvPr/>
        </p:nvPicPr>
        <p:blipFill rotWithShape="1">
          <a:blip r:embed="rId3">
            <a:alphaModFix/>
          </a:blip>
          <a:srcRect/>
          <a:stretch/>
        </p:blipFill>
        <p:spPr>
          <a:xfrm>
            <a:off x="8348870" y="3428995"/>
            <a:ext cx="3429005" cy="3429005"/>
          </a:xfrm>
          <a:prstGeom prst="rect">
            <a:avLst/>
          </a:prstGeom>
          <a:noFill/>
          <a:ln>
            <a:noFill/>
          </a:ln>
        </p:spPr>
      </p:pic>
    </p:spTree>
    <p:extLst>
      <p:ext uri="{BB962C8B-B14F-4D97-AF65-F5344CB8AC3E}">
        <p14:creationId xmlns:p14="http://schemas.microsoft.com/office/powerpoint/2010/main" val="713217881"/>
      </p:ext>
    </p:extLst>
  </p:cSld>
  <p:clrMapOvr>
    <a:masterClrMapping/>
  </p:clrMapOvr>
  <p:transition spd="med"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4"/>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Placing your order</a:t>
            </a:r>
            <a:endParaRPr/>
          </a:p>
        </p:txBody>
      </p:sp>
      <p:sp>
        <p:nvSpPr>
          <p:cNvPr id="457" name="Google Shape;457;p74"/>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rtl="0">
              <a:lnSpc>
                <a:spcPct val="90000"/>
              </a:lnSpc>
              <a:spcBef>
                <a:spcPts val="0"/>
              </a:spcBef>
              <a:buSzPts val="2220"/>
            </a:pPr>
            <a:r>
              <a:rPr lang="en-US" sz="2220" b="1" dirty="0"/>
              <a:t>Finalize your supplier</a:t>
            </a:r>
            <a:endParaRPr dirty="0"/>
          </a:p>
          <a:p>
            <a:pPr marL="342900" rtl="0">
              <a:lnSpc>
                <a:spcPct val="90000"/>
              </a:lnSpc>
              <a:spcBef>
                <a:spcPts val="444"/>
              </a:spcBef>
              <a:buSzPts val="2220"/>
            </a:pPr>
            <a:r>
              <a:rPr lang="en-US" sz="2220" dirty="0"/>
              <a:t>Check the samples you received and decide which supplier gave you the best samples.</a:t>
            </a:r>
            <a:endParaRPr dirty="0"/>
          </a:p>
          <a:p>
            <a:pPr marL="342900" rtl="0">
              <a:lnSpc>
                <a:spcPct val="90000"/>
              </a:lnSpc>
              <a:spcBef>
                <a:spcPts val="444"/>
              </a:spcBef>
              <a:buSzPts val="2220"/>
            </a:pPr>
            <a:r>
              <a:rPr lang="en-US" sz="2220" dirty="0"/>
              <a:t>You have to finalize one supplier on the base of:</a:t>
            </a:r>
            <a:endParaRPr dirty="0"/>
          </a:p>
          <a:p>
            <a:pPr marL="742950" lvl="1" indent="-285750" rtl="0">
              <a:lnSpc>
                <a:spcPct val="90000"/>
              </a:lnSpc>
              <a:spcBef>
                <a:spcPts val="407"/>
              </a:spcBef>
              <a:buSzPts val="2035"/>
            </a:pPr>
            <a:r>
              <a:rPr lang="en-US" sz="2035" dirty="0"/>
              <a:t>Sample quality</a:t>
            </a:r>
            <a:endParaRPr dirty="0"/>
          </a:p>
          <a:p>
            <a:pPr marL="742950" lvl="1" indent="-285750" rtl="0">
              <a:lnSpc>
                <a:spcPct val="90000"/>
              </a:lnSpc>
              <a:spcBef>
                <a:spcPts val="407"/>
              </a:spcBef>
              <a:buSzPts val="2035"/>
            </a:pPr>
            <a:r>
              <a:rPr lang="en-US" sz="2035" dirty="0"/>
              <a:t>Ease of communication</a:t>
            </a:r>
          </a:p>
          <a:p>
            <a:pPr marL="742950" lvl="1" indent="-285750" rtl="0">
              <a:lnSpc>
                <a:spcPct val="90000"/>
              </a:lnSpc>
              <a:spcBef>
                <a:spcPts val="407"/>
              </a:spcBef>
              <a:buSzPts val="2035"/>
            </a:pPr>
            <a:r>
              <a:rPr lang="en-US" sz="2035" dirty="0"/>
              <a:t>Price</a:t>
            </a:r>
            <a:endParaRPr dirty="0"/>
          </a:p>
          <a:p>
            <a:pPr marL="742950" lvl="1" indent="-191769" rtl="0">
              <a:lnSpc>
                <a:spcPct val="90000"/>
              </a:lnSpc>
              <a:spcBef>
                <a:spcPts val="296"/>
              </a:spcBef>
              <a:buSzPts val="1480"/>
              <a:buNone/>
            </a:pPr>
            <a:endParaRPr sz="1480" dirty="0"/>
          </a:p>
          <a:p>
            <a:pPr marL="0" indent="0" rtl="0">
              <a:lnSpc>
                <a:spcPct val="90000"/>
              </a:lnSpc>
              <a:spcBef>
                <a:spcPts val="444"/>
              </a:spcBef>
              <a:buSzPts val="2220"/>
              <a:buNone/>
            </a:pPr>
            <a:r>
              <a:rPr lang="en-US" sz="2220" b="1" dirty="0"/>
              <a:t>Place your order</a:t>
            </a:r>
            <a:endParaRPr dirty="0"/>
          </a:p>
          <a:p>
            <a:pPr marL="342900" rtl="0">
              <a:lnSpc>
                <a:spcPct val="90000"/>
              </a:lnSpc>
              <a:spcBef>
                <a:spcPts val="444"/>
              </a:spcBef>
              <a:buSzPts val="2220"/>
            </a:pPr>
            <a:r>
              <a:rPr lang="en-US" sz="2220" dirty="0"/>
              <a:t>After finalizing your supplier now, you can place the order.</a:t>
            </a:r>
            <a:endParaRPr dirty="0"/>
          </a:p>
          <a:p>
            <a:pPr marL="342900" rtl="0">
              <a:lnSpc>
                <a:spcPct val="90000"/>
              </a:lnSpc>
              <a:spcBef>
                <a:spcPts val="444"/>
              </a:spcBef>
              <a:buSzPts val="2220"/>
            </a:pPr>
            <a:r>
              <a:rPr lang="en-US" sz="2220" dirty="0"/>
              <a:t>Place the order for at least two months inventory.</a:t>
            </a:r>
            <a:endParaRPr dirty="0"/>
          </a:p>
          <a:p>
            <a:pPr marL="342900" indent="-201930" rtl="0">
              <a:lnSpc>
                <a:spcPct val="90000"/>
              </a:lnSpc>
              <a:spcBef>
                <a:spcPts val="444"/>
              </a:spcBef>
              <a:buSzPts val="2220"/>
              <a:buNone/>
            </a:pPr>
            <a:endParaRPr sz="222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5"/>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Placing Your Order</a:t>
            </a:r>
            <a:endParaRPr/>
          </a:p>
        </p:txBody>
      </p:sp>
      <p:sp>
        <p:nvSpPr>
          <p:cNvPr id="463" name="Google Shape;463;p7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0" indent="0" rtl="0">
              <a:spcBef>
                <a:spcPts val="0"/>
              </a:spcBef>
              <a:buSzPts val="2400"/>
              <a:buNone/>
            </a:pPr>
            <a:r>
              <a:rPr lang="en-US" b="1" dirty="0"/>
              <a:t>Inspection</a:t>
            </a:r>
            <a:endParaRPr dirty="0"/>
          </a:p>
          <a:p>
            <a:pPr marL="342900" rtl="0">
              <a:spcBef>
                <a:spcPts val="480"/>
              </a:spcBef>
              <a:buSzPts val="2400"/>
            </a:pPr>
            <a:r>
              <a:rPr lang="en-US" dirty="0"/>
              <a:t>Once your suppliers say that your product's manufacturing is completed, visit the supplier and check if the </a:t>
            </a:r>
            <a:r>
              <a:rPr lang="en-US" dirty="0">
                <a:solidFill>
                  <a:srgbClr val="7F7F7F"/>
                </a:solidFill>
              </a:rPr>
              <a:t>product's quality</a:t>
            </a:r>
            <a:r>
              <a:rPr lang="en-US" dirty="0"/>
              <a:t> is up to the mark.</a:t>
            </a:r>
            <a:endParaRPr dirty="0"/>
          </a:p>
          <a:p>
            <a:pPr marL="342900" rtl="0">
              <a:spcBef>
                <a:spcPts val="480"/>
              </a:spcBef>
              <a:buSzPts val="2400"/>
            </a:pPr>
            <a:r>
              <a:rPr lang="en-US" dirty="0"/>
              <a:t>If you can't visit yourself, you can hire someone to do this for you.</a:t>
            </a:r>
            <a:endParaRPr dirty="0"/>
          </a:p>
          <a:p>
            <a:pPr marL="342900" indent="-190500" rtl="0">
              <a:spcBef>
                <a:spcPts val="480"/>
              </a:spcBef>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6"/>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Shipping</a:t>
            </a:r>
            <a:endParaRPr/>
          </a:p>
        </p:txBody>
      </p:sp>
      <p:sp>
        <p:nvSpPr>
          <p:cNvPr id="469" name="Google Shape;469;p76"/>
          <p:cNvSpPr txBox="1">
            <a:spLocks noGrp="1"/>
          </p:cNvSpPr>
          <p:nvPr>
            <p:ph type="body" idx="1"/>
          </p:nvPr>
        </p:nvSpPr>
        <p:spPr>
          <a:xfrm>
            <a:off x="1981200" y="1600200"/>
            <a:ext cx="8229600" cy="4953000"/>
          </a:xfrm>
          <a:prstGeom prst="rect">
            <a:avLst/>
          </a:prstGeom>
          <a:noFill/>
          <a:ln>
            <a:noFill/>
          </a:ln>
        </p:spPr>
        <p:txBody>
          <a:bodyPr spcFirstLastPara="1" wrap="square" lIns="91425" tIns="45700" rIns="91425" bIns="45700" anchor="t" anchorCtr="0">
            <a:normAutofit/>
          </a:bodyPr>
          <a:lstStyle/>
          <a:p>
            <a:pPr marL="0" indent="0" rtl="0">
              <a:lnSpc>
                <a:spcPct val="90000"/>
              </a:lnSpc>
              <a:spcBef>
                <a:spcPts val="0"/>
              </a:spcBef>
              <a:buSzPts val="2220"/>
              <a:buNone/>
            </a:pPr>
            <a:r>
              <a:rPr lang="en-US" sz="2220" b="1" dirty="0"/>
              <a:t>Find a Freight Forwarder</a:t>
            </a:r>
            <a:endParaRPr dirty="0"/>
          </a:p>
          <a:p>
            <a:pPr marL="342900" rtl="0">
              <a:lnSpc>
                <a:spcPct val="90000"/>
              </a:lnSpc>
              <a:spcBef>
                <a:spcPts val="444"/>
              </a:spcBef>
              <a:buSzPts val="2220"/>
            </a:pPr>
            <a:r>
              <a:rPr lang="en-US" sz="2220" dirty="0"/>
              <a:t>After duly assessing the manufacturing quality of your product, you can ship it to Amazon.</a:t>
            </a:r>
            <a:endParaRPr dirty="0"/>
          </a:p>
          <a:p>
            <a:pPr marL="0" indent="0" rtl="0">
              <a:lnSpc>
                <a:spcPct val="90000"/>
              </a:lnSpc>
              <a:spcBef>
                <a:spcPts val="444"/>
              </a:spcBef>
              <a:buSzPts val="2220"/>
              <a:buNone/>
            </a:pPr>
            <a:endParaRPr lang="en-US" sz="2220" b="1" dirty="0"/>
          </a:p>
          <a:p>
            <a:pPr marL="0" indent="0" rtl="0">
              <a:lnSpc>
                <a:spcPct val="90000"/>
              </a:lnSpc>
              <a:spcBef>
                <a:spcPts val="444"/>
              </a:spcBef>
              <a:buSzPts val="2220"/>
              <a:buNone/>
            </a:pPr>
            <a:r>
              <a:rPr lang="en-US" sz="2220" b="1" dirty="0"/>
              <a:t>Shipping types</a:t>
            </a:r>
            <a:endParaRPr dirty="0"/>
          </a:p>
          <a:p>
            <a:pPr marL="342900" rtl="0">
              <a:lnSpc>
                <a:spcPct val="90000"/>
              </a:lnSpc>
              <a:spcBef>
                <a:spcPts val="444"/>
              </a:spcBef>
              <a:buSzPts val="2220"/>
            </a:pPr>
            <a:r>
              <a:rPr lang="en-US" sz="2220" dirty="0"/>
              <a:t>There are two types of Shipping:</a:t>
            </a:r>
          </a:p>
          <a:p>
            <a:pPr marL="342900" rtl="0">
              <a:lnSpc>
                <a:spcPct val="90000"/>
              </a:lnSpc>
              <a:spcBef>
                <a:spcPts val="444"/>
              </a:spcBef>
              <a:buSzPts val="2220"/>
            </a:pPr>
            <a:endParaRPr dirty="0"/>
          </a:p>
          <a:p>
            <a:pPr marL="0" indent="0" rtl="0">
              <a:lnSpc>
                <a:spcPct val="90000"/>
              </a:lnSpc>
              <a:spcBef>
                <a:spcPts val="444"/>
              </a:spcBef>
              <a:buSzPts val="2220"/>
              <a:buNone/>
            </a:pPr>
            <a:r>
              <a:rPr lang="en-US" sz="2220" dirty="0"/>
              <a:t>1) By Air: It is fast but expensive</a:t>
            </a:r>
            <a:endParaRPr sz="2220" dirty="0"/>
          </a:p>
          <a:p>
            <a:pPr marL="0" indent="0" rtl="0">
              <a:lnSpc>
                <a:spcPct val="90000"/>
              </a:lnSpc>
              <a:spcBef>
                <a:spcPts val="444"/>
              </a:spcBef>
              <a:buSzPts val="2220"/>
              <a:buNone/>
            </a:pPr>
            <a:r>
              <a:rPr lang="en-US" sz="2220" dirty="0"/>
              <a:t>2) By Sea: It is slow but cheaper</a:t>
            </a:r>
            <a:endParaRPr sz="2220" dirty="0"/>
          </a:p>
          <a:p>
            <a:pPr marL="342900" indent="-201930" rtl="0">
              <a:lnSpc>
                <a:spcPct val="90000"/>
              </a:lnSpc>
              <a:spcBef>
                <a:spcPts val="444"/>
              </a:spcBef>
              <a:buSzPts val="2220"/>
              <a:buNone/>
            </a:pPr>
            <a:endParaRPr sz="2220" dirty="0"/>
          </a:p>
        </p:txBody>
      </p:sp>
      <p:pic>
        <p:nvPicPr>
          <p:cNvPr id="4" name="Google Shape;171;g79908ab57e_2_80">
            <a:extLst>
              <a:ext uri="{FF2B5EF4-FFF2-40B4-BE49-F238E27FC236}">
                <a16:creationId xmlns:a16="http://schemas.microsoft.com/office/drawing/2014/main" id="{46A34148-CF29-4E9E-8D8F-B65AF454950A}"/>
              </a:ext>
            </a:extLst>
          </p:cNvPr>
          <p:cNvPicPr preferRelativeResize="0"/>
          <p:nvPr/>
        </p:nvPicPr>
        <p:blipFill rotWithShape="1">
          <a:blip r:embed="rId3">
            <a:alphaModFix/>
          </a:blip>
          <a:srcRect/>
          <a:stretch/>
        </p:blipFill>
        <p:spPr>
          <a:xfrm>
            <a:off x="9117496" y="4076700"/>
            <a:ext cx="2739892" cy="26835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7"/>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rgbClr val="00B0F0"/>
                </a:solidFill>
              </a:rPr>
              <a:t>Listing Creation &amp; Optimization</a:t>
            </a:r>
            <a:endParaRPr dirty="0">
              <a:solidFill>
                <a:srgbClr val="00B0F0"/>
              </a:solidFill>
            </a:endParaRPr>
          </a:p>
        </p:txBody>
      </p:sp>
      <p:pic>
        <p:nvPicPr>
          <p:cNvPr id="3" name="Google Shape;171;g79908ab57e_2_80">
            <a:extLst>
              <a:ext uri="{FF2B5EF4-FFF2-40B4-BE49-F238E27FC236}">
                <a16:creationId xmlns:a16="http://schemas.microsoft.com/office/drawing/2014/main" id="{CB21FEC9-4243-4FDC-B1B9-E1BCA6B19CC9}"/>
              </a:ext>
            </a:extLst>
          </p:cNvPr>
          <p:cNvPicPr preferRelativeResize="0"/>
          <p:nvPr/>
        </p:nvPicPr>
        <p:blipFill rotWithShape="1">
          <a:blip r:embed="rId3">
            <a:alphaModFix/>
          </a:blip>
          <a:srcRect/>
          <a:stretch/>
        </p:blipFill>
        <p:spPr>
          <a:xfrm>
            <a:off x="9170504" y="4174435"/>
            <a:ext cx="2739892" cy="26835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8"/>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Listing Components </a:t>
            </a:r>
            <a:endParaRPr/>
          </a:p>
        </p:txBody>
      </p:sp>
      <p:sp>
        <p:nvSpPr>
          <p:cNvPr id="480" name="Google Shape;480;p7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rtl="0">
              <a:spcBef>
                <a:spcPts val="0"/>
              </a:spcBef>
              <a:buSzPts val="2400"/>
            </a:pPr>
            <a:r>
              <a:rPr lang="en-US"/>
              <a:t>Your Amazon Listing consists of these components:</a:t>
            </a:r>
            <a:endParaRPr/>
          </a:p>
          <a:p>
            <a:pPr marL="742950" lvl="1" indent="-285750" rtl="0">
              <a:spcBef>
                <a:spcPts val="480"/>
              </a:spcBef>
              <a:buSzPts val="2400"/>
            </a:pPr>
            <a:r>
              <a:rPr lang="en-US" sz="2400"/>
              <a:t>Images</a:t>
            </a:r>
            <a:endParaRPr/>
          </a:p>
          <a:p>
            <a:pPr marL="742950" lvl="1" indent="-285750" rtl="0">
              <a:spcBef>
                <a:spcPts val="480"/>
              </a:spcBef>
              <a:buSzPts val="2400"/>
            </a:pPr>
            <a:r>
              <a:rPr lang="en-US" sz="2400"/>
              <a:t>Title</a:t>
            </a:r>
            <a:endParaRPr/>
          </a:p>
          <a:p>
            <a:pPr marL="742950" lvl="1" indent="-285750" rtl="0">
              <a:spcBef>
                <a:spcPts val="480"/>
              </a:spcBef>
              <a:buSzPts val="2400"/>
            </a:pPr>
            <a:r>
              <a:rPr lang="en-US" sz="2400"/>
              <a:t>Bullets </a:t>
            </a:r>
            <a:endParaRPr/>
          </a:p>
          <a:p>
            <a:pPr marL="742950" lvl="1" indent="-285750" rtl="0">
              <a:spcBef>
                <a:spcPts val="480"/>
              </a:spcBef>
              <a:buSzPts val="2400"/>
            </a:pPr>
            <a:r>
              <a:rPr lang="en-US" sz="2400"/>
              <a:t>Description</a:t>
            </a:r>
            <a:endParaRPr/>
          </a:p>
          <a:p>
            <a:pPr marL="742950" lvl="1" indent="-285750" rtl="0">
              <a:spcBef>
                <a:spcPts val="480"/>
              </a:spcBef>
              <a:buSzPts val="2400"/>
            </a:pPr>
            <a:r>
              <a:rPr lang="en-US" sz="2400"/>
              <a:t>EBC (Enhanced Brand Content)</a:t>
            </a:r>
            <a:endParaRPr/>
          </a:p>
          <a:p>
            <a:pPr marL="742950" lvl="1" indent="-285750" rtl="0">
              <a:spcBef>
                <a:spcPts val="480"/>
              </a:spcBef>
              <a:buSzPts val="2400"/>
            </a:pPr>
            <a:r>
              <a:rPr lang="en-US" sz="2400"/>
              <a:t>Video</a:t>
            </a:r>
            <a:endParaRPr/>
          </a:p>
          <a:p>
            <a:pPr marL="342900" indent="-190500" rtl="0">
              <a:spcBef>
                <a:spcPts val="480"/>
              </a:spcBef>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title" idx="4294967295"/>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dirty="0">
                <a:solidFill>
                  <a:schemeClr val="bg1"/>
                </a:solidFill>
              </a:rPr>
              <a:t>Listing Components </a:t>
            </a:r>
            <a:endParaRPr dirty="0">
              <a:solidFill>
                <a:schemeClr val="bg1"/>
              </a:solidFill>
            </a:endParaRPr>
          </a:p>
        </p:txBody>
      </p:sp>
      <p:sp>
        <p:nvSpPr>
          <p:cNvPr id="486" name="Google Shape;486;p79"/>
          <p:cNvSpPr txBox="1">
            <a:spLocks noGrp="1"/>
          </p:cNvSpPr>
          <p:nvPr>
            <p:ph type="body" idx="4294967295"/>
          </p:nvPr>
        </p:nvSpPr>
        <p:spPr>
          <a:xfrm>
            <a:off x="1696277" y="1755912"/>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0" indent="0" algn="l" rtl="0">
              <a:spcBef>
                <a:spcPts val="0"/>
              </a:spcBef>
              <a:buSzPts val="2400"/>
              <a:buNone/>
            </a:pPr>
            <a:r>
              <a:rPr lang="en-US" b="1" dirty="0">
                <a:solidFill>
                  <a:schemeClr val="bg1"/>
                </a:solidFill>
              </a:rPr>
              <a:t>Images</a:t>
            </a:r>
          </a:p>
          <a:p>
            <a:pPr marL="0" indent="0" algn="l" rtl="0">
              <a:spcBef>
                <a:spcPts val="0"/>
              </a:spcBef>
              <a:buSzPts val="2400"/>
              <a:buNone/>
            </a:pPr>
            <a:endParaRPr dirty="0">
              <a:solidFill>
                <a:schemeClr val="bg1"/>
              </a:solidFill>
            </a:endParaRPr>
          </a:p>
          <a:p>
            <a:pPr marL="342900" algn="l" rtl="0">
              <a:spcBef>
                <a:spcPts val="480"/>
              </a:spcBef>
              <a:buSzPts val="2400"/>
            </a:pPr>
            <a:r>
              <a:rPr lang="en-US" dirty="0">
                <a:solidFill>
                  <a:schemeClr val="bg1"/>
                </a:solidFill>
              </a:rPr>
              <a:t>Images are the first thing that the customer sees in your listing.</a:t>
            </a:r>
            <a:endParaRPr dirty="0">
              <a:solidFill>
                <a:schemeClr val="bg1"/>
              </a:solidFill>
            </a:endParaRPr>
          </a:p>
          <a:p>
            <a:pPr marL="342900" algn="l" rtl="0">
              <a:spcBef>
                <a:spcPts val="480"/>
              </a:spcBef>
              <a:buSzPts val="2400"/>
            </a:pPr>
            <a:r>
              <a:rPr lang="en-US" dirty="0">
                <a:solidFill>
                  <a:schemeClr val="bg1"/>
                </a:solidFill>
              </a:rPr>
              <a:t>If your images are not good, then it will be tough to make sales.</a:t>
            </a:r>
            <a:endParaRPr dirty="0">
              <a:solidFill>
                <a:schemeClr val="bg1"/>
              </a:solidFill>
            </a:endParaRPr>
          </a:p>
          <a:p>
            <a:pPr marL="342900" algn="l" rtl="0">
              <a:spcBef>
                <a:spcPts val="480"/>
              </a:spcBef>
              <a:buSzPts val="2400"/>
            </a:pPr>
            <a:r>
              <a:rPr lang="en-US" dirty="0">
                <a:solidFill>
                  <a:schemeClr val="bg1"/>
                </a:solidFill>
              </a:rPr>
              <a:t>On the other hand, if your images are perfect, then they will boost your sales.</a:t>
            </a:r>
            <a:endParaRPr dirty="0">
              <a:solidFill>
                <a:schemeClr val="bg1"/>
              </a:solidFill>
            </a:endParaRPr>
          </a:p>
          <a:p>
            <a:pPr marL="342900" indent="-190500" rtl="0">
              <a:spcBef>
                <a:spcPts val="480"/>
              </a:spcBef>
              <a:buSzPts val="2400"/>
              <a:buNone/>
            </a:pPr>
            <a:endParaRPr dirty="0"/>
          </a:p>
        </p:txBody>
      </p:sp>
    </p:spTree>
  </p:cSld>
  <p:clrMapOvr>
    <a:masterClrMapping/>
  </p:clrMapOvr>
  <p:transition spd="med" advClick="0" advTm="3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xfrm>
            <a:off x="1524000" y="0"/>
            <a:ext cx="90489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a:t>Importance of EBC &amp; Video</a:t>
            </a:r>
            <a:endParaRPr sz="5000"/>
          </a:p>
        </p:txBody>
      </p:sp>
      <p:sp>
        <p:nvSpPr>
          <p:cNvPr id="492" name="Google Shape;492;p81"/>
          <p:cNvSpPr txBox="1">
            <a:spLocks noGrp="1"/>
          </p:cNvSpPr>
          <p:nvPr>
            <p:ph type="body" idx="1"/>
          </p:nvPr>
        </p:nvSpPr>
        <p:spPr>
          <a:xfrm>
            <a:off x="1981200" y="1981200"/>
            <a:ext cx="8229600" cy="4526100"/>
          </a:xfrm>
          <a:prstGeom prst="rect">
            <a:avLst/>
          </a:prstGeom>
          <a:noFill/>
          <a:ln>
            <a:noFill/>
          </a:ln>
        </p:spPr>
        <p:txBody>
          <a:bodyPr spcFirstLastPara="1" wrap="square" lIns="91425" tIns="45700" rIns="91425" bIns="45700" anchor="t" anchorCtr="0">
            <a:normAutofit/>
          </a:bodyPr>
          <a:lstStyle/>
          <a:p>
            <a:pPr marL="342900" rtl="0">
              <a:spcBef>
                <a:spcPts val="0"/>
              </a:spcBef>
              <a:buSzPts val="2400"/>
            </a:pPr>
            <a:r>
              <a:rPr lang="en-US"/>
              <a:t>Video and EBC are very important and have a high impact on customer conversion.</a:t>
            </a:r>
            <a:endParaRPr/>
          </a:p>
          <a:p>
            <a:pPr marL="342900" indent="-190500" rtl="0">
              <a:spcBef>
                <a:spcPts val="480"/>
              </a:spcBef>
              <a:buSzPts val="2400"/>
              <a:buNone/>
            </a:pPr>
            <a:endParaRPr/>
          </a:p>
          <a:p>
            <a:pPr marL="342900" rtl="0">
              <a:spcBef>
                <a:spcPts val="480"/>
              </a:spcBef>
              <a:buSzPts val="2400"/>
            </a:pPr>
            <a:r>
              <a:rPr lang="en-US"/>
              <a:t>Adding a video and EBC will increase your sales by 3%-7%.</a:t>
            </a:r>
            <a:endParaRPr/>
          </a:p>
          <a:p>
            <a:pPr marL="342900" indent="-190500" rtl="0">
              <a:spcBef>
                <a:spcPts val="480"/>
              </a:spcBef>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Keywords</a:t>
            </a:r>
            <a:endParaRPr/>
          </a:p>
        </p:txBody>
      </p:sp>
      <p:sp>
        <p:nvSpPr>
          <p:cNvPr id="498" name="Google Shape;498;p82"/>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rtl="0">
              <a:spcBef>
                <a:spcPts val="0"/>
              </a:spcBef>
              <a:buSzPts val="2400"/>
            </a:pPr>
            <a:r>
              <a:rPr lang="en-US"/>
              <a:t>Keywords are the names used by customers to search for your product on Amazon.</a:t>
            </a:r>
            <a:endParaRPr/>
          </a:p>
          <a:p>
            <a:pPr marL="342900" rtl="0">
              <a:spcBef>
                <a:spcPts val="480"/>
              </a:spcBef>
              <a:buSzPts val="2400"/>
            </a:pPr>
            <a:r>
              <a:rPr lang="en-US"/>
              <a:t>Knowing all the keywords of your product is very important, to index them and obtain sales from all the keywords.</a:t>
            </a:r>
            <a:endParaRPr/>
          </a:p>
          <a:p>
            <a:pPr marL="342900" rtl="0">
              <a:spcBef>
                <a:spcPts val="480"/>
              </a:spcBef>
              <a:buSzPts val="2400"/>
            </a:pPr>
            <a:r>
              <a:rPr lang="en-US"/>
              <a:t>Find the keywords which are being used by your competitors.</a:t>
            </a:r>
            <a:endParaRPr/>
          </a:p>
          <a:p>
            <a:pPr marL="342900" rtl="0">
              <a:spcBef>
                <a:spcPts val="480"/>
              </a:spcBef>
              <a:buSzPts val="2400"/>
            </a:pPr>
            <a:r>
              <a:rPr lang="en-US"/>
              <a:t>Use those keywords in your listing and rank on them to get sales from where your competitors are also getting.</a:t>
            </a:r>
            <a:endParaRPr/>
          </a:p>
          <a:p>
            <a:pPr marL="342900" indent="-190500" rtl="0">
              <a:spcBef>
                <a:spcPts val="480"/>
              </a:spcBef>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How to find keywords?</a:t>
            </a:r>
            <a:endParaRPr/>
          </a:p>
        </p:txBody>
      </p:sp>
      <p:sp>
        <p:nvSpPr>
          <p:cNvPr id="504" name="Google Shape;504;p83"/>
          <p:cNvSpPr txBox="1">
            <a:spLocks noGrp="1"/>
          </p:cNvSpPr>
          <p:nvPr>
            <p:ph type="body" idx="1"/>
          </p:nvPr>
        </p:nvSpPr>
        <p:spPr>
          <a:xfrm>
            <a:off x="1981200" y="1752600"/>
            <a:ext cx="8229600" cy="4526100"/>
          </a:xfrm>
          <a:prstGeom prst="rect">
            <a:avLst/>
          </a:prstGeom>
          <a:noFill/>
          <a:ln>
            <a:noFill/>
          </a:ln>
        </p:spPr>
        <p:txBody>
          <a:bodyPr spcFirstLastPara="1" wrap="square" lIns="91425" tIns="45700" rIns="91425" bIns="45700" anchor="t" anchorCtr="0">
            <a:normAutofit/>
          </a:bodyPr>
          <a:lstStyle/>
          <a:p>
            <a:pPr marL="342900" rtl="0">
              <a:spcBef>
                <a:spcPts val="0"/>
              </a:spcBef>
              <a:buSzPts val="2400"/>
            </a:pPr>
            <a:r>
              <a:rPr lang="en-US" dirty="0"/>
              <a:t>For finding keywords, you need these tools:</a:t>
            </a:r>
            <a:endParaRPr dirty="0"/>
          </a:p>
          <a:p>
            <a:pPr marL="0" indent="0" rtl="0">
              <a:spcBef>
                <a:spcPts val="0"/>
              </a:spcBef>
              <a:buNone/>
            </a:pPr>
            <a:endParaRPr dirty="0"/>
          </a:p>
          <a:p>
            <a:pPr marL="0" indent="0" rtl="0">
              <a:spcBef>
                <a:spcPts val="0"/>
              </a:spcBef>
              <a:buNone/>
            </a:pPr>
            <a:r>
              <a:rPr lang="en-US" dirty="0"/>
              <a:t>Helium10</a:t>
            </a:r>
            <a:endParaRPr dirty="0"/>
          </a:p>
          <a:p>
            <a:pPr marL="0" indent="0" rtl="0">
              <a:spcBef>
                <a:spcPts val="0"/>
              </a:spcBef>
              <a:buNone/>
            </a:pPr>
            <a:r>
              <a:rPr lang="en-US" dirty="0"/>
              <a:t>Viral Launch</a:t>
            </a:r>
            <a:endParaRPr dirty="0"/>
          </a:p>
        </p:txBody>
      </p:sp>
      <p:pic>
        <p:nvPicPr>
          <p:cNvPr id="4" name="Google Shape;171;g79908ab57e_2_80">
            <a:extLst>
              <a:ext uri="{FF2B5EF4-FFF2-40B4-BE49-F238E27FC236}">
                <a16:creationId xmlns:a16="http://schemas.microsoft.com/office/drawing/2014/main" id="{8DDEF259-FC3E-4CAA-97B4-0239587C4243}"/>
              </a:ext>
            </a:extLst>
          </p:cNvPr>
          <p:cNvPicPr preferRelativeResize="0"/>
          <p:nvPr/>
        </p:nvPicPr>
        <p:blipFill rotWithShape="1">
          <a:blip r:embed="rId3">
            <a:alphaModFix/>
          </a:blip>
          <a:srcRect/>
          <a:stretch/>
        </p:blipFill>
        <p:spPr>
          <a:xfrm>
            <a:off x="9197009" y="4015650"/>
            <a:ext cx="2739892" cy="26835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4"/>
          <p:cNvSpPr txBox="1">
            <a:spLocks noGrp="1"/>
          </p:cNvSpPr>
          <p:nvPr>
            <p:ph type="title"/>
          </p:nvPr>
        </p:nvSpPr>
        <p:spPr>
          <a:xfrm>
            <a:off x="1524000" y="76200"/>
            <a:ext cx="9144000" cy="12765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a:t>Where to use the keywords?</a:t>
            </a:r>
            <a:endParaRPr sz="5000"/>
          </a:p>
        </p:txBody>
      </p:sp>
      <p:sp>
        <p:nvSpPr>
          <p:cNvPr id="510" name="Google Shape;510;p84"/>
          <p:cNvSpPr txBox="1">
            <a:spLocks noGrp="1"/>
          </p:cNvSpPr>
          <p:nvPr>
            <p:ph type="body" idx="1"/>
          </p:nvPr>
        </p:nvSpPr>
        <p:spPr>
          <a:xfrm>
            <a:off x="1981200" y="1600200"/>
            <a:ext cx="8229600" cy="4953000"/>
          </a:xfrm>
          <a:prstGeom prst="rect">
            <a:avLst/>
          </a:prstGeom>
          <a:noFill/>
          <a:ln>
            <a:noFill/>
          </a:ln>
        </p:spPr>
        <p:txBody>
          <a:bodyPr spcFirstLastPara="1" wrap="square" lIns="91425" tIns="45700" rIns="91425" bIns="45700" anchor="t" anchorCtr="0">
            <a:normAutofit/>
          </a:bodyPr>
          <a:lstStyle/>
          <a:p>
            <a:pPr marL="342900" rtl="0">
              <a:lnSpc>
                <a:spcPct val="90000"/>
              </a:lnSpc>
              <a:spcBef>
                <a:spcPts val="0"/>
              </a:spcBef>
              <a:buSzPts val="2220"/>
            </a:pPr>
            <a:r>
              <a:rPr lang="en-US" sz="2220" dirty="0"/>
              <a:t>Keywords in some parts of your listing play a more important role than other parts.</a:t>
            </a:r>
            <a:endParaRPr dirty="0"/>
          </a:p>
          <a:p>
            <a:pPr marL="342900" rtl="0">
              <a:lnSpc>
                <a:spcPct val="90000"/>
              </a:lnSpc>
              <a:spcBef>
                <a:spcPts val="444"/>
              </a:spcBef>
              <a:buSzPts val="2220"/>
            </a:pPr>
            <a:r>
              <a:rPr lang="en-US" sz="2220" dirty="0"/>
              <a:t>This is the keyword weight-age to follow on Amazon:</a:t>
            </a:r>
            <a:endParaRPr dirty="0"/>
          </a:p>
          <a:p>
            <a:pPr marL="742950" lvl="1" indent="-285750" rtl="0">
              <a:lnSpc>
                <a:spcPct val="90000"/>
              </a:lnSpc>
              <a:spcBef>
                <a:spcPts val="407"/>
              </a:spcBef>
              <a:buSzPts val="2035"/>
            </a:pPr>
            <a:r>
              <a:rPr lang="en-US" sz="2035" dirty="0"/>
              <a:t>Title</a:t>
            </a:r>
            <a:endParaRPr dirty="0"/>
          </a:p>
          <a:p>
            <a:pPr marL="742950" lvl="1" indent="-285750" rtl="0">
              <a:lnSpc>
                <a:spcPct val="90000"/>
              </a:lnSpc>
              <a:spcBef>
                <a:spcPts val="407"/>
              </a:spcBef>
              <a:buSzPts val="2035"/>
            </a:pPr>
            <a:r>
              <a:rPr lang="en-US" sz="2035" dirty="0"/>
              <a:t>Search terms</a:t>
            </a:r>
            <a:endParaRPr dirty="0"/>
          </a:p>
          <a:p>
            <a:pPr marL="742950" lvl="1" indent="-285750" rtl="0">
              <a:lnSpc>
                <a:spcPct val="90000"/>
              </a:lnSpc>
              <a:spcBef>
                <a:spcPts val="407"/>
              </a:spcBef>
              <a:buSzPts val="2035"/>
            </a:pPr>
            <a:r>
              <a:rPr lang="en-US" sz="2035" dirty="0"/>
              <a:t>Other Attributes</a:t>
            </a:r>
            <a:endParaRPr dirty="0"/>
          </a:p>
          <a:p>
            <a:pPr marL="742950" lvl="1" indent="-285750" rtl="0">
              <a:lnSpc>
                <a:spcPct val="90000"/>
              </a:lnSpc>
              <a:spcBef>
                <a:spcPts val="407"/>
              </a:spcBef>
              <a:buSzPts val="2035"/>
            </a:pPr>
            <a:r>
              <a:rPr lang="en-US" sz="2035" dirty="0"/>
              <a:t>Bullet Points</a:t>
            </a:r>
            <a:endParaRPr dirty="0"/>
          </a:p>
          <a:p>
            <a:pPr marL="742950" lvl="1" indent="-285750" rtl="0">
              <a:lnSpc>
                <a:spcPct val="90000"/>
              </a:lnSpc>
              <a:spcBef>
                <a:spcPts val="407"/>
              </a:spcBef>
              <a:buSzPts val="2035"/>
            </a:pPr>
            <a:r>
              <a:rPr lang="en-US" sz="2035" dirty="0"/>
              <a:t>Description</a:t>
            </a:r>
            <a:endParaRPr dirty="0"/>
          </a:p>
          <a:p>
            <a:pPr marL="342900" rtl="0">
              <a:lnSpc>
                <a:spcPct val="90000"/>
              </a:lnSpc>
              <a:spcBef>
                <a:spcPts val="444"/>
              </a:spcBef>
              <a:buSzPts val="2220"/>
            </a:pPr>
            <a:r>
              <a:rPr lang="en-US" sz="2220" dirty="0"/>
              <a:t>Don't stuff your keywords.</a:t>
            </a:r>
            <a:endParaRPr dirty="0"/>
          </a:p>
          <a:p>
            <a:pPr marL="342900" rtl="0">
              <a:lnSpc>
                <a:spcPct val="90000"/>
              </a:lnSpc>
              <a:spcBef>
                <a:spcPts val="444"/>
              </a:spcBef>
              <a:buSzPts val="2220"/>
            </a:pPr>
            <a:r>
              <a:rPr lang="en-US" sz="2220" dirty="0"/>
              <a:t>The use of the keywords should be such that they make perfect sense in the sentences.</a:t>
            </a:r>
            <a:endParaRPr dirty="0"/>
          </a:p>
          <a:p>
            <a:pPr marL="342900" rtl="0">
              <a:lnSpc>
                <a:spcPct val="90000"/>
              </a:lnSpc>
              <a:spcBef>
                <a:spcPts val="444"/>
              </a:spcBef>
              <a:buSzPts val="2220"/>
            </a:pPr>
            <a:r>
              <a:rPr lang="en-US" sz="2220" dirty="0"/>
              <a:t>Do not neglect grammar and common sense just to stuff the keywords.</a:t>
            </a:r>
            <a:endParaRPr sz="222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What is a Private Label?</a:t>
            </a:r>
            <a:endParaRPr/>
          </a:p>
        </p:txBody>
      </p:sp>
      <p:sp>
        <p:nvSpPr>
          <p:cNvPr id="292" name="Google Shape;292;p29"/>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rtl="0">
              <a:spcBef>
                <a:spcPts val="0"/>
              </a:spcBef>
              <a:buSzPts val="2400"/>
            </a:pPr>
            <a:r>
              <a:rPr lang="en-US"/>
              <a:t>Private Label means that your product is manufactured from a third party (which may be in any country), but you will sell it under your brand name. </a:t>
            </a:r>
            <a:endParaRPr/>
          </a:p>
          <a:p>
            <a:pPr marL="342900" indent="-190500" rtl="0">
              <a:spcBef>
                <a:spcPts val="480"/>
              </a:spcBef>
              <a:buSzPts val="2400"/>
              <a:buNone/>
            </a:pPr>
            <a:endParaRPr/>
          </a:p>
          <a:p>
            <a:pPr marL="342900" rtl="0">
              <a:spcBef>
                <a:spcPts val="480"/>
              </a:spcBef>
              <a:buSzPts val="2400"/>
            </a:pPr>
            <a:r>
              <a:rPr lang="en-US"/>
              <a:t>You will sell your products under your brand name and, this brand is your asset</a:t>
            </a:r>
            <a:endParaRPr/>
          </a:p>
          <a:p>
            <a:pPr marL="342900" indent="-190500" rtl="0">
              <a:spcBef>
                <a:spcPts val="480"/>
              </a:spcBef>
              <a:buSzPts val="2400"/>
              <a:buNone/>
            </a:pPr>
            <a:endParaRPr/>
          </a:p>
          <a:p>
            <a:pPr marL="342900" rtl="0">
              <a:spcBef>
                <a:spcPts val="480"/>
              </a:spcBef>
              <a:buSzPts val="2400"/>
            </a:pPr>
            <a:r>
              <a:rPr lang="en-US"/>
              <a:t>This is the most famous business model on Amazon, and many small brands take their start from here.</a:t>
            </a:r>
            <a:endParaRPr/>
          </a:p>
          <a:p>
            <a:pPr marL="342900" indent="-190500" rtl="0">
              <a:spcBef>
                <a:spcPts val="480"/>
              </a:spcBef>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5"/>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Listing Content</a:t>
            </a:r>
            <a:endParaRPr/>
          </a:p>
        </p:txBody>
      </p:sp>
      <p:sp>
        <p:nvSpPr>
          <p:cNvPr id="516" name="Google Shape;516;p8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rtl="0">
              <a:spcBef>
                <a:spcPts val="0"/>
              </a:spcBef>
              <a:buSzPts val="2400"/>
            </a:pPr>
            <a:r>
              <a:rPr lang="en-US"/>
              <a:t>Use killer content to attract customers.</a:t>
            </a:r>
            <a:endParaRPr/>
          </a:p>
          <a:p>
            <a:pPr marL="342900" indent="-190500" rtl="0">
              <a:spcBef>
                <a:spcPts val="480"/>
              </a:spcBef>
              <a:buSzPts val="2400"/>
              <a:buNone/>
            </a:pPr>
            <a:endParaRPr/>
          </a:p>
          <a:p>
            <a:pPr marL="342900" rtl="0">
              <a:spcBef>
                <a:spcPts val="480"/>
              </a:spcBef>
              <a:buSzPts val="2400"/>
            </a:pPr>
            <a:r>
              <a:rPr lang="en-US"/>
              <a:t>Describe the benefits of your product.</a:t>
            </a:r>
            <a:endParaRPr/>
          </a:p>
          <a:p>
            <a:pPr marL="342900" indent="-190500" rtl="0">
              <a:spcBef>
                <a:spcPts val="480"/>
              </a:spcBef>
              <a:buSzPts val="2400"/>
              <a:buNone/>
            </a:pPr>
            <a:endParaRPr/>
          </a:p>
          <a:p>
            <a:pPr marL="342900" rtl="0">
              <a:spcBef>
                <a:spcPts val="480"/>
              </a:spcBef>
              <a:buSzPts val="2400"/>
            </a:pPr>
            <a:r>
              <a:rPr lang="en-US"/>
              <a:t>Use emotional sentences. Tell the customers how your product will solve their problems.</a:t>
            </a:r>
            <a:endParaRPr/>
          </a:p>
          <a:p>
            <a:pPr marL="342900" indent="-190500" rtl="0">
              <a:spcBef>
                <a:spcPts val="480"/>
              </a:spcBef>
              <a:buSzPts val="2400"/>
              <a:buNone/>
            </a:pPr>
            <a:endParaRPr/>
          </a:p>
          <a:p>
            <a:pPr marL="342900" rtl="0">
              <a:spcBef>
                <a:spcPts val="480"/>
              </a:spcBef>
              <a:buSzPts val="2400"/>
            </a:pPr>
            <a:r>
              <a:rPr lang="en-US"/>
              <a:t>Your content should have a strong impact on the customer so that he makes a purchase from you.</a:t>
            </a:r>
            <a:endParaRPr/>
          </a:p>
          <a:p>
            <a:pPr marL="342900" indent="-190500" rtl="0">
              <a:spcBef>
                <a:spcPts val="480"/>
              </a:spcBef>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chemeClr val="accent3">
                    <a:lumMod val="75000"/>
                  </a:schemeClr>
                </a:solidFill>
              </a:rPr>
              <a:t>Maximize your sales with Launch &amp; Rank</a:t>
            </a:r>
            <a:endParaRPr dirty="0">
              <a:solidFill>
                <a:schemeClr val="accent3">
                  <a:lumMod val="75000"/>
                </a:schemeClr>
              </a:solidFill>
            </a:endParaRPr>
          </a:p>
        </p:txBody>
      </p:sp>
      <p:pic>
        <p:nvPicPr>
          <p:cNvPr id="3" name="Google Shape;171;g79908ab57e_2_80">
            <a:extLst>
              <a:ext uri="{FF2B5EF4-FFF2-40B4-BE49-F238E27FC236}">
                <a16:creationId xmlns:a16="http://schemas.microsoft.com/office/drawing/2014/main" id="{4C4CEF3D-DFC7-4542-B353-6A2BC3CC4292}"/>
              </a:ext>
            </a:extLst>
          </p:cNvPr>
          <p:cNvPicPr preferRelativeResize="0"/>
          <p:nvPr/>
        </p:nvPicPr>
        <p:blipFill rotWithShape="1">
          <a:blip r:embed="rId3">
            <a:alphaModFix/>
          </a:blip>
          <a:srcRect/>
          <a:stretch/>
        </p:blipFill>
        <p:spPr>
          <a:xfrm>
            <a:off x="9170504" y="4144616"/>
            <a:ext cx="2739892" cy="26835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7"/>
          <p:cNvSpPr txBox="1">
            <a:spLocks noGrp="1"/>
          </p:cNvSpPr>
          <p:nvPr>
            <p:ph type="title"/>
          </p:nvPr>
        </p:nvSpPr>
        <p:spPr>
          <a:xfrm>
            <a:off x="1524000" y="0"/>
            <a:ext cx="91440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a:t>Why Launch &amp; Rank Your Product?</a:t>
            </a:r>
            <a:endParaRPr sz="5000"/>
          </a:p>
        </p:txBody>
      </p:sp>
      <p:sp>
        <p:nvSpPr>
          <p:cNvPr id="527" name="Google Shape;527;p87"/>
          <p:cNvSpPr txBox="1">
            <a:spLocks noGrp="1"/>
          </p:cNvSpPr>
          <p:nvPr>
            <p:ph type="body" idx="1"/>
          </p:nvPr>
        </p:nvSpPr>
        <p:spPr>
          <a:xfrm>
            <a:off x="1981200" y="2057400"/>
            <a:ext cx="8229600" cy="4526100"/>
          </a:xfrm>
          <a:prstGeom prst="rect">
            <a:avLst/>
          </a:prstGeom>
          <a:noFill/>
          <a:ln>
            <a:noFill/>
          </a:ln>
        </p:spPr>
        <p:txBody>
          <a:bodyPr spcFirstLastPara="1" wrap="square" lIns="91425" tIns="45700" rIns="91425" bIns="45700" anchor="t" anchorCtr="0">
            <a:normAutofit fontScale="85000" lnSpcReduction="20000"/>
          </a:bodyPr>
          <a:lstStyle/>
          <a:p>
            <a:pPr marL="342900" rtl="0">
              <a:spcBef>
                <a:spcPts val="0"/>
              </a:spcBef>
              <a:buSzPts val="2400"/>
            </a:pPr>
            <a:r>
              <a:rPr lang="en-US"/>
              <a:t>Just listing your product on Amazon does not mean that you will start getting sales.</a:t>
            </a:r>
            <a:endParaRPr/>
          </a:p>
          <a:p>
            <a:pPr marL="342900" indent="-190500" rtl="0">
              <a:spcBef>
                <a:spcPts val="480"/>
              </a:spcBef>
              <a:buSzPts val="2400"/>
              <a:buNone/>
            </a:pPr>
            <a:endParaRPr/>
          </a:p>
          <a:p>
            <a:pPr marL="342900" rtl="0">
              <a:spcBef>
                <a:spcPts val="480"/>
              </a:spcBef>
              <a:buSzPts val="2400"/>
            </a:pPr>
            <a:r>
              <a:rPr lang="en-US"/>
              <a:t>When a buyer searches for a product on Amazon, it does not go beyond the first or second page. This means that customers will not purchase from you when you list a new product until you can rank to the top positions</a:t>
            </a:r>
            <a:endParaRPr/>
          </a:p>
          <a:p>
            <a:pPr marL="342900" indent="-190500" rtl="0">
              <a:spcBef>
                <a:spcPts val="480"/>
              </a:spcBef>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8"/>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Ranking Strategies</a:t>
            </a:r>
            <a:endParaRPr/>
          </a:p>
        </p:txBody>
      </p:sp>
      <p:sp>
        <p:nvSpPr>
          <p:cNvPr id="533" name="Google Shape;533;p88"/>
          <p:cNvSpPr txBox="1">
            <a:spLocks noGrp="1"/>
          </p:cNvSpPr>
          <p:nvPr>
            <p:ph type="body" idx="1"/>
          </p:nvPr>
        </p:nvSpPr>
        <p:spPr>
          <a:xfrm>
            <a:off x="1981200" y="2057400"/>
            <a:ext cx="8229600" cy="4526100"/>
          </a:xfrm>
          <a:prstGeom prst="rect">
            <a:avLst/>
          </a:prstGeom>
          <a:noFill/>
          <a:ln>
            <a:noFill/>
          </a:ln>
        </p:spPr>
        <p:txBody>
          <a:bodyPr spcFirstLastPara="1" wrap="square" lIns="91425" tIns="45700" rIns="91425" bIns="45700" anchor="t" anchorCtr="0">
            <a:normAutofit/>
          </a:bodyPr>
          <a:lstStyle/>
          <a:p>
            <a:pPr marL="342900" rtl="0">
              <a:spcBef>
                <a:spcPts val="0"/>
              </a:spcBef>
              <a:buSzPts val="3000"/>
            </a:pPr>
            <a:r>
              <a:rPr lang="en-US" sz="3000" dirty="0"/>
              <a:t>For ranking your product to the top positions, we use these two strategies:</a:t>
            </a:r>
            <a:endParaRPr sz="3000" dirty="0"/>
          </a:p>
          <a:p>
            <a:pPr marL="342900" indent="-190500" rtl="0">
              <a:spcBef>
                <a:spcPts val="480"/>
              </a:spcBef>
              <a:buSzPts val="2400"/>
              <a:buNone/>
            </a:pPr>
            <a:endParaRPr sz="3000" b="1" dirty="0"/>
          </a:p>
          <a:p>
            <a:pPr marL="742950" lvl="1" indent="-349250" rtl="0">
              <a:spcBef>
                <a:spcPts val="400"/>
              </a:spcBef>
              <a:buSzPts val="3000"/>
            </a:pPr>
            <a:r>
              <a:rPr lang="en-US" sz="3000" dirty="0"/>
              <a:t>The Product Testers Method</a:t>
            </a:r>
            <a:endParaRPr sz="3000" dirty="0"/>
          </a:p>
          <a:p>
            <a:pPr marL="742950" lvl="1" indent="-349250" rtl="0">
              <a:spcBef>
                <a:spcPts val="400"/>
              </a:spcBef>
              <a:buSzPts val="3000"/>
            </a:pPr>
            <a:r>
              <a:rPr lang="en-US" sz="3000" dirty="0"/>
              <a:t>PPC</a:t>
            </a:r>
            <a:endParaRPr sz="3000" dirty="0"/>
          </a:p>
        </p:txBody>
      </p:sp>
      <p:pic>
        <p:nvPicPr>
          <p:cNvPr id="4" name="Google Shape;171;g79908ab57e_2_80">
            <a:extLst>
              <a:ext uri="{FF2B5EF4-FFF2-40B4-BE49-F238E27FC236}">
                <a16:creationId xmlns:a16="http://schemas.microsoft.com/office/drawing/2014/main" id="{BAA45308-C1B7-474C-819F-1B02B34A8533}"/>
              </a:ext>
            </a:extLst>
          </p:cNvPr>
          <p:cNvPicPr preferRelativeResize="0"/>
          <p:nvPr/>
        </p:nvPicPr>
        <p:blipFill rotWithShape="1">
          <a:blip r:embed="rId3">
            <a:alphaModFix/>
          </a:blip>
          <a:srcRect/>
          <a:stretch/>
        </p:blipFill>
        <p:spPr>
          <a:xfrm>
            <a:off x="9223513" y="4174435"/>
            <a:ext cx="2739892" cy="26835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9"/>
          <p:cNvSpPr txBox="1">
            <a:spLocks noGrp="1"/>
          </p:cNvSpPr>
          <p:nvPr>
            <p:ph type="title"/>
          </p:nvPr>
        </p:nvSpPr>
        <p:spPr>
          <a:xfrm>
            <a:off x="1981200" y="0"/>
            <a:ext cx="8229600" cy="1276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4400" b="1" dirty="0"/>
              <a:t>The Product Testers Method</a:t>
            </a:r>
            <a:endParaRPr sz="4400" dirty="0"/>
          </a:p>
        </p:txBody>
      </p:sp>
      <p:sp>
        <p:nvSpPr>
          <p:cNvPr id="539" name="Google Shape;539;p89"/>
          <p:cNvSpPr txBox="1">
            <a:spLocks noGrp="1"/>
          </p:cNvSpPr>
          <p:nvPr>
            <p:ph type="body" idx="1"/>
          </p:nvPr>
        </p:nvSpPr>
        <p:spPr>
          <a:xfrm>
            <a:off x="1657350" y="1600200"/>
            <a:ext cx="8858100" cy="5105400"/>
          </a:xfrm>
          <a:prstGeom prst="rect">
            <a:avLst/>
          </a:prstGeom>
          <a:noFill/>
          <a:ln>
            <a:noFill/>
          </a:ln>
        </p:spPr>
        <p:txBody>
          <a:bodyPr spcFirstLastPara="1" wrap="square" lIns="91425" tIns="45700" rIns="91425" bIns="45700" anchor="t" anchorCtr="0">
            <a:normAutofit fontScale="85000" lnSpcReduction="20000"/>
          </a:bodyPr>
          <a:lstStyle/>
          <a:p>
            <a:pPr marL="342900" rtl="0">
              <a:lnSpc>
                <a:spcPct val="90000"/>
              </a:lnSpc>
              <a:spcBef>
                <a:spcPts val="0"/>
              </a:spcBef>
              <a:buSzPts val="2400"/>
            </a:pPr>
            <a:r>
              <a:rPr lang="en-US" dirty="0"/>
              <a:t>In this ranking method, we will generate sales by doing Giveaways.</a:t>
            </a:r>
            <a:endParaRPr dirty="0"/>
          </a:p>
          <a:p>
            <a:pPr marL="342900" rtl="0">
              <a:lnSpc>
                <a:spcPct val="90000"/>
              </a:lnSpc>
              <a:spcBef>
                <a:spcPts val="480"/>
              </a:spcBef>
              <a:buSzPts val="2400"/>
            </a:pPr>
            <a:r>
              <a:rPr lang="en-US" dirty="0"/>
              <a:t>We offer our product for free and advertise it on Social Media.</a:t>
            </a:r>
            <a:endParaRPr dirty="0"/>
          </a:p>
          <a:p>
            <a:pPr marL="342900" rtl="0">
              <a:lnSpc>
                <a:spcPct val="90000"/>
              </a:lnSpc>
              <a:spcBef>
                <a:spcPts val="480"/>
              </a:spcBef>
              <a:buSzPts val="2400"/>
            </a:pPr>
            <a:r>
              <a:rPr lang="en-US" dirty="0"/>
              <a:t>Customers purchase our product at full price, and we refund them through PayPal.</a:t>
            </a:r>
            <a:endParaRPr dirty="0"/>
          </a:p>
          <a:p>
            <a:pPr marL="342900" rtl="0">
              <a:lnSpc>
                <a:spcPct val="90000"/>
              </a:lnSpc>
              <a:spcBef>
                <a:spcPts val="480"/>
              </a:spcBef>
              <a:buSzPts val="2400"/>
            </a:pPr>
            <a:r>
              <a:rPr lang="en-US" dirty="0"/>
              <a:t>Although we have done the refund but in Amazon’s eyes, this is counted as a full order and helps increase sales velocity.</a:t>
            </a:r>
            <a:endParaRPr dirty="0"/>
          </a:p>
          <a:p>
            <a:pPr marL="342900" rtl="0">
              <a:lnSpc>
                <a:spcPct val="90000"/>
              </a:lnSpc>
              <a:spcBef>
                <a:spcPts val="480"/>
              </a:spcBef>
              <a:buSzPts val="2400"/>
            </a:pPr>
            <a:r>
              <a:rPr lang="en-US" dirty="0"/>
              <a:t>More sales (by this method + organic orders) means high sales velocity, which in turn improves our ranking.</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PPC</a:t>
            </a:r>
            <a:endParaRPr/>
          </a:p>
        </p:txBody>
      </p:sp>
      <p:sp>
        <p:nvSpPr>
          <p:cNvPr id="545" name="Google Shape;545;p90"/>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rtl="0">
              <a:spcBef>
                <a:spcPts val="0"/>
              </a:spcBef>
              <a:buSzPts val="2400"/>
            </a:pPr>
            <a:r>
              <a:rPr lang="en-US"/>
              <a:t>PPC stands for Pay Per Click</a:t>
            </a:r>
            <a:endParaRPr/>
          </a:p>
          <a:p>
            <a:pPr marL="342900" rtl="0">
              <a:spcBef>
                <a:spcPts val="480"/>
              </a:spcBef>
              <a:buSzPts val="2400"/>
            </a:pPr>
            <a:r>
              <a:rPr lang="en-US"/>
              <a:t>We use PPC for advertising our product on Sponsored positions on Amazon.</a:t>
            </a:r>
            <a:endParaRPr/>
          </a:p>
          <a:p>
            <a:pPr marL="342900" rtl="0">
              <a:spcBef>
                <a:spcPts val="480"/>
              </a:spcBef>
              <a:buSzPts val="2400"/>
            </a:pPr>
            <a:r>
              <a:rPr lang="en-US"/>
              <a:t>PPC is also used to rank your products by running PPC Campaigns on your relevant keywords.</a:t>
            </a:r>
            <a:endParaRPr/>
          </a:p>
          <a:p>
            <a:pPr marL="342900" rtl="0">
              <a:spcBef>
                <a:spcPts val="480"/>
              </a:spcBef>
              <a:buSzPts val="2400"/>
            </a:pPr>
            <a:r>
              <a:rPr lang="en-US"/>
              <a:t>There are two types of PPC Campaigns:</a:t>
            </a:r>
            <a:endParaRPr/>
          </a:p>
          <a:p>
            <a:pPr marL="742950" lvl="1" indent="-285750" rtl="0">
              <a:spcBef>
                <a:spcPts val="400"/>
              </a:spcBef>
              <a:buSzPts val="2000"/>
            </a:pPr>
            <a:r>
              <a:rPr lang="en-US" sz="2000"/>
              <a:t>Auto: Amazon algorithm runs and decides which keywords will bring you sales.</a:t>
            </a:r>
            <a:endParaRPr/>
          </a:p>
          <a:p>
            <a:pPr marL="742950" lvl="1" indent="-285750" rtl="0">
              <a:spcBef>
                <a:spcPts val="400"/>
              </a:spcBef>
              <a:buSzPts val="2000"/>
            </a:pPr>
            <a:r>
              <a:rPr lang="en-US" sz="2000"/>
              <a:t>Manual: You decide on which keywords you should advertise and rank with the help of PPC.</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1"/>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chemeClr val="accent3">
                    <a:lumMod val="75000"/>
                  </a:schemeClr>
                </a:solidFill>
              </a:rPr>
              <a:t>Expanding Your Amazon Business</a:t>
            </a:r>
            <a:endParaRPr dirty="0">
              <a:solidFill>
                <a:schemeClr val="accent3">
                  <a:lumMod val="75000"/>
                </a:schemeClr>
              </a:solidFill>
            </a:endParaRPr>
          </a:p>
        </p:txBody>
      </p:sp>
      <p:pic>
        <p:nvPicPr>
          <p:cNvPr id="3" name="Google Shape;171;g79908ab57e_2_80">
            <a:extLst>
              <a:ext uri="{FF2B5EF4-FFF2-40B4-BE49-F238E27FC236}">
                <a16:creationId xmlns:a16="http://schemas.microsoft.com/office/drawing/2014/main" id="{39725DD9-548F-4780-9E3D-C99415A08953}"/>
              </a:ext>
            </a:extLst>
          </p:cNvPr>
          <p:cNvPicPr preferRelativeResize="0"/>
          <p:nvPr/>
        </p:nvPicPr>
        <p:blipFill rotWithShape="1">
          <a:blip r:embed="rId3">
            <a:alphaModFix/>
          </a:blip>
          <a:srcRect/>
          <a:stretch/>
        </p:blipFill>
        <p:spPr>
          <a:xfrm>
            <a:off x="9210261" y="4174435"/>
            <a:ext cx="2739892" cy="268356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2"/>
          <p:cNvSpPr txBox="1">
            <a:spLocks noGrp="1"/>
          </p:cNvSpPr>
          <p:nvPr>
            <p:ph type="title"/>
          </p:nvPr>
        </p:nvSpPr>
        <p:spPr>
          <a:xfrm>
            <a:off x="1524000" y="152400"/>
            <a:ext cx="91440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sz="5000" b="1"/>
              <a:t>How to scale your Amazon Business</a:t>
            </a:r>
            <a:endParaRPr sz="5000"/>
          </a:p>
        </p:txBody>
      </p:sp>
      <p:sp>
        <p:nvSpPr>
          <p:cNvPr id="556" name="Google Shape;556;p92"/>
          <p:cNvSpPr txBox="1">
            <a:spLocks noGrp="1"/>
          </p:cNvSpPr>
          <p:nvPr>
            <p:ph type="body" idx="1"/>
          </p:nvPr>
        </p:nvSpPr>
        <p:spPr>
          <a:xfrm>
            <a:off x="1981200" y="1828800"/>
            <a:ext cx="8229600" cy="4526100"/>
          </a:xfrm>
          <a:prstGeom prst="rect">
            <a:avLst/>
          </a:prstGeom>
          <a:noFill/>
          <a:ln>
            <a:noFill/>
          </a:ln>
        </p:spPr>
        <p:txBody>
          <a:bodyPr spcFirstLastPara="1" wrap="square" lIns="91425" tIns="45700" rIns="91425" bIns="45700" anchor="t" anchorCtr="0">
            <a:normAutofit/>
          </a:bodyPr>
          <a:lstStyle/>
          <a:p>
            <a:pPr marL="342900" rtl="0">
              <a:spcBef>
                <a:spcPts val="0"/>
              </a:spcBef>
              <a:buSzPts val="2400"/>
            </a:pPr>
            <a:r>
              <a:rPr lang="en-US" dirty="0"/>
              <a:t>You have launched your product, so what should be done now?</a:t>
            </a:r>
            <a:endParaRPr dirty="0"/>
          </a:p>
          <a:p>
            <a:pPr marL="342900" indent="-190500" rtl="0">
              <a:spcBef>
                <a:spcPts val="480"/>
              </a:spcBef>
              <a:buSzPts val="2400"/>
              <a:buNone/>
            </a:pPr>
            <a:endParaRPr dirty="0"/>
          </a:p>
          <a:p>
            <a:pPr marL="742950" lvl="1" indent="-285750" rtl="0">
              <a:spcBef>
                <a:spcPts val="400"/>
              </a:spcBef>
              <a:buSzPts val="2000"/>
            </a:pPr>
            <a:r>
              <a:rPr lang="en-US" sz="2000" dirty="0"/>
              <a:t>Add more products to your Brand or add more variations into the products that you have already launched.</a:t>
            </a:r>
            <a:endParaRPr dirty="0"/>
          </a:p>
          <a:p>
            <a:pPr marL="742950" lvl="1" indent="-285750" rtl="0">
              <a:spcBef>
                <a:spcPts val="400"/>
              </a:spcBef>
              <a:buSzPts val="2000"/>
            </a:pPr>
            <a:r>
              <a:rPr lang="en-US" sz="2000" dirty="0"/>
              <a:t>Start selling on other marketplaces too.</a:t>
            </a:r>
            <a:endParaRPr dirty="0"/>
          </a:p>
          <a:p>
            <a:pPr marL="742950" lvl="1" indent="-285750" rtl="0">
              <a:spcBef>
                <a:spcPts val="400"/>
              </a:spcBef>
              <a:buSzPts val="2000"/>
            </a:pPr>
            <a:r>
              <a:rPr lang="en-US" sz="2000" dirty="0"/>
              <a:t>Start selling on your website too.</a:t>
            </a:r>
            <a:endParaRPr dirty="0"/>
          </a:p>
          <a:p>
            <a:pPr marL="742950" lvl="1" indent="-285750" rtl="0">
              <a:spcBef>
                <a:spcPts val="400"/>
              </a:spcBef>
              <a:buSzPts val="2000"/>
            </a:pPr>
            <a:r>
              <a:rPr lang="en-US" sz="2000" dirty="0"/>
              <a:t>Hire VA’s to manage your business</a:t>
            </a:r>
            <a:endParaRPr dirty="0"/>
          </a:p>
          <a:p>
            <a:pPr marL="342900" indent="-190500" rtl="0">
              <a:spcBef>
                <a:spcPts val="480"/>
              </a:spcBef>
              <a:buSzPts val="2400"/>
              <a:buNone/>
            </a:pPr>
            <a:endParaRPr dirty="0"/>
          </a:p>
        </p:txBody>
      </p:sp>
      <p:pic>
        <p:nvPicPr>
          <p:cNvPr id="4" name="Google Shape;171;g79908ab57e_2_80">
            <a:extLst>
              <a:ext uri="{FF2B5EF4-FFF2-40B4-BE49-F238E27FC236}">
                <a16:creationId xmlns:a16="http://schemas.microsoft.com/office/drawing/2014/main" id="{4CA5F2F7-1E36-45FF-A08D-5071D164CB55}"/>
              </a:ext>
            </a:extLst>
          </p:cNvPr>
          <p:cNvPicPr preferRelativeResize="0"/>
          <p:nvPr/>
        </p:nvPicPr>
        <p:blipFill rotWithShape="1">
          <a:blip r:embed="rId3">
            <a:alphaModFix/>
          </a:blip>
          <a:srcRect/>
          <a:stretch/>
        </p:blipFill>
        <p:spPr>
          <a:xfrm>
            <a:off x="9298054" y="4174435"/>
            <a:ext cx="2739892" cy="26835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4"/>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chemeClr val="accent3">
                    <a:lumMod val="75000"/>
                  </a:schemeClr>
                </a:solidFill>
              </a:rPr>
              <a:t>No money for PL. </a:t>
            </a:r>
            <a:endParaRPr b="1" dirty="0">
              <a:solidFill>
                <a:schemeClr val="accent3">
                  <a:lumMod val="75000"/>
                </a:schemeClr>
              </a:solidFill>
            </a:endParaRPr>
          </a:p>
          <a:p>
            <a:pPr rtl="0"/>
            <a:r>
              <a:rPr lang="en-US" b="1" dirty="0">
                <a:solidFill>
                  <a:schemeClr val="accent3">
                    <a:lumMod val="75000"/>
                  </a:schemeClr>
                </a:solidFill>
              </a:rPr>
              <a:t>No Problem</a:t>
            </a:r>
            <a:endParaRPr dirty="0">
              <a:solidFill>
                <a:schemeClr val="accent3">
                  <a:lumMod val="75000"/>
                </a:schemeClr>
              </a:solidFill>
            </a:endParaRPr>
          </a:p>
        </p:txBody>
      </p:sp>
      <p:pic>
        <p:nvPicPr>
          <p:cNvPr id="3" name="Google Shape;171;g79908ab57e_2_80">
            <a:extLst>
              <a:ext uri="{FF2B5EF4-FFF2-40B4-BE49-F238E27FC236}">
                <a16:creationId xmlns:a16="http://schemas.microsoft.com/office/drawing/2014/main" id="{E2C17530-AA2D-4526-B06A-14731E72AEA0}"/>
              </a:ext>
            </a:extLst>
          </p:cNvPr>
          <p:cNvPicPr preferRelativeResize="0"/>
          <p:nvPr/>
        </p:nvPicPr>
        <p:blipFill rotWithShape="1">
          <a:blip r:embed="rId3">
            <a:alphaModFix/>
          </a:blip>
          <a:srcRect/>
          <a:stretch/>
        </p:blipFill>
        <p:spPr>
          <a:xfrm>
            <a:off x="9210261" y="4144616"/>
            <a:ext cx="2739892" cy="26835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5"/>
          <p:cNvSpPr txBox="1">
            <a:spLocks noGrp="1"/>
          </p:cNvSpPr>
          <p:nvPr>
            <p:ph type="title"/>
          </p:nvPr>
        </p:nvSpPr>
        <p:spPr>
          <a:xfrm>
            <a:off x="1524000" y="0"/>
            <a:ext cx="9144000" cy="14097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a:t>Strategies to make MONEY</a:t>
            </a:r>
            <a:endParaRPr/>
          </a:p>
        </p:txBody>
      </p:sp>
      <p:sp>
        <p:nvSpPr>
          <p:cNvPr id="573" name="Google Shape;573;p9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indent="-368300" rtl="0">
              <a:lnSpc>
                <a:spcPct val="115000"/>
              </a:lnSpc>
              <a:spcBef>
                <a:spcPts val="0"/>
              </a:spcBef>
              <a:buSzPts val="2200"/>
            </a:pPr>
            <a:r>
              <a:rPr lang="en-US" sz="2200">
                <a:solidFill>
                  <a:srgbClr val="7F7F7F"/>
                </a:solidFill>
              </a:rPr>
              <a:t>You have the passion for learning and starting your Amazon journey but don’t have the investment for this. Don’t worry, we have a solution for you too.</a:t>
            </a:r>
            <a:endParaRPr sz="2220"/>
          </a:p>
          <a:p>
            <a:pPr marL="342900" rtl="0">
              <a:spcBef>
                <a:spcPts val="444"/>
              </a:spcBef>
              <a:buSzPts val="2220"/>
            </a:pPr>
            <a:r>
              <a:rPr lang="en-US" sz="2220"/>
              <a:t>You can also gain experience and knowledge without investing huge money by providing Amazon Services.</a:t>
            </a:r>
            <a:endParaRPr/>
          </a:p>
          <a:p>
            <a:pPr marL="342900" rtl="0">
              <a:spcBef>
                <a:spcPts val="444"/>
              </a:spcBef>
              <a:buSzPts val="2220"/>
            </a:pPr>
            <a:r>
              <a:rPr lang="en-US" sz="2220"/>
              <a:t>Start providing Amazon Services on Freelancing websites.</a:t>
            </a:r>
            <a:endParaRPr sz="2220" b="1"/>
          </a:p>
          <a:p>
            <a:pPr marL="342900" rtl="0">
              <a:spcBef>
                <a:spcPts val="444"/>
              </a:spcBef>
              <a:buSzPts val="2220"/>
            </a:pPr>
            <a:r>
              <a:rPr lang="en-US" sz="2220"/>
              <a:t>By providing services, you will not only get money but experience too.</a:t>
            </a:r>
            <a:endParaRPr/>
          </a:p>
          <a:p>
            <a:pPr marL="342900" rtl="0">
              <a:spcBef>
                <a:spcPts val="444"/>
              </a:spcBef>
              <a:buSzPts val="2220"/>
            </a:pPr>
            <a:r>
              <a:rPr lang="en-US" sz="2220"/>
              <a:t>Famous Freelancing websites are:</a:t>
            </a:r>
            <a:endParaRPr/>
          </a:p>
          <a:p>
            <a:pPr marL="742950" lvl="1" indent="-285750" rtl="0">
              <a:spcBef>
                <a:spcPts val="407"/>
              </a:spcBef>
              <a:buSzPts val="2035"/>
            </a:pPr>
            <a:r>
              <a:rPr lang="en-US" sz="2035"/>
              <a:t>Upwork</a:t>
            </a:r>
            <a:endParaRPr sz="2035"/>
          </a:p>
          <a:p>
            <a:pPr marL="742950" lvl="1" indent="-285750" rtl="0">
              <a:spcBef>
                <a:spcPts val="407"/>
              </a:spcBef>
              <a:buSzPts val="2035"/>
            </a:pPr>
            <a:r>
              <a:rPr lang="en-US" sz="2035"/>
              <a:t>Fiverr</a:t>
            </a:r>
            <a:endParaRPr sz="2035"/>
          </a:p>
          <a:p>
            <a:pPr marL="342900" indent="-201930" rtl="0">
              <a:spcBef>
                <a:spcPts val="444"/>
              </a:spcBef>
              <a:buSzPts val="2220"/>
              <a:buNone/>
            </a:pPr>
            <a:endParaRPr sz="2220"/>
          </a:p>
          <a:p>
            <a:pPr marL="342900" indent="-201930" rtl="0">
              <a:spcBef>
                <a:spcPts val="444"/>
              </a:spcBef>
              <a:buSzPts val="2220"/>
              <a:buNone/>
            </a:pP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1941513" y="1225827"/>
            <a:ext cx="7772400" cy="2505075"/>
          </a:xfrm>
          <a:prstGeom prst="rect">
            <a:avLst/>
          </a:prstGeom>
          <a:noFill/>
          <a:ln>
            <a:noFill/>
          </a:ln>
        </p:spPr>
        <p:txBody>
          <a:bodyPr spcFirstLastPara="1" wrap="square" lIns="91425" tIns="45700" rIns="91425" bIns="45700" anchor="b" anchorCtr="0">
            <a:noAutofit/>
          </a:bodyPr>
          <a:lstStyle/>
          <a:p>
            <a:pPr rtl="0"/>
            <a:r>
              <a:rPr lang="en-US" b="1" dirty="0"/>
              <a:t>Fulfillment Models</a:t>
            </a:r>
            <a:endParaRPr dirty="0"/>
          </a:p>
        </p:txBody>
      </p:sp>
      <p:pic>
        <p:nvPicPr>
          <p:cNvPr id="3" name="Google Shape;171;g79908ab57e_2_80">
            <a:extLst>
              <a:ext uri="{FF2B5EF4-FFF2-40B4-BE49-F238E27FC236}">
                <a16:creationId xmlns:a16="http://schemas.microsoft.com/office/drawing/2014/main" id="{799FD1C9-AF00-4611-9651-B8D47343FAA2}"/>
              </a:ext>
            </a:extLst>
          </p:cNvPr>
          <p:cNvPicPr preferRelativeResize="0"/>
          <p:nvPr/>
        </p:nvPicPr>
        <p:blipFill rotWithShape="1">
          <a:blip r:embed="rId3">
            <a:alphaModFix/>
          </a:blip>
          <a:srcRect/>
          <a:stretch/>
        </p:blipFill>
        <p:spPr>
          <a:xfrm>
            <a:off x="9037983" y="4174435"/>
            <a:ext cx="2739892" cy="268356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p:cNvSpPr txBox="1">
            <a:spLocks/>
          </p:cNvSpPr>
          <p:nvPr/>
        </p:nvSpPr>
        <p:spPr>
          <a:xfrm>
            <a:off x="2254819" y="3247660"/>
            <a:ext cx="7682364" cy="3048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defRPr/>
            </a:pPr>
            <a:r>
              <a:rPr lang="en-US" sz="1867" kern="2200" spc="280" dirty="0">
                <a:solidFill>
                  <a:srgbClr val="FFFFFF"/>
                </a:solidFill>
              </a:rPr>
              <a:t>Amazon Wholesale Business Model</a:t>
            </a:r>
          </a:p>
        </p:txBody>
      </p:sp>
      <p:sp>
        <p:nvSpPr>
          <p:cNvPr id="3" name="Text Placeholder 7"/>
          <p:cNvSpPr txBox="1">
            <a:spLocks/>
          </p:cNvSpPr>
          <p:nvPr/>
        </p:nvSpPr>
        <p:spPr>
          <a:xfrm>
            <a:off x="2252959" y="2298712"/>
            <a:ext cx="7686084" cy="749285"/>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defTabSz="1219170">
              <a:defRPr/>
            </a:pPr>
            <a:r>
              <a:rPr lang="en-US" sz="5333" dirty="0">
                <a:solidFill>
                  <a:srgbClr val="FFFFFF"/>
                </a:solidFill>
              </a:rPr>
              <a:t>Amazon Wholesale</a:t>
            </a:r>
            <a:endParaRPr lang="en-US" sz="5333" dirty="0">
              <a:solidFill>
                <a:srgbClr val="282D32"/>
              </a:solidFill>
            </a:endParaRPr>
          </a:p>
        </p:txBody>
      </p:sp>
      <p:sp>
        <p:nvSpPr>
          <p:cNvPr id="4" name="Freeform 3"/>
          <p:cNvSpPr>
            <a:spLocks/>
          </p:cNvSpPr>
          <p:nvPr/>
        </p:nvSpPr>
        <p:spPr bwMode="auto">
          <a:xfrm flipH="1">
            <a:off x="0" y="5207000"/>
            <a:ext cx="12192000" cy="1651000"/>
          </a:xfrm>
          <a:custGeom>
            <a:avLst/>
            <a:gdLst/>
            <a:ahLst/>
            <a:cxnLst>
              <a:cxn ang="0">
                <a:pos x="28" y="404"/>
              </a:cxn>
              <a:cxn ang="0">
                <a:pos x="308" y="410"/>
              </a:cxn>
              <a:cxn ang="0">
                <a:pos x="430" y="204"/>
              </a:cxn>
              <a:cxn ang="0">
                <a:pos x="526" y="204"/>
              </a:cxn>
              <a:cxn ang="0">
                <a:pos x="580" y="430"/>
              </a:cxn>
              <a:cxn ang="0">
                <a:pos x="674" y="204"/>
              </a:cxn>
              <a:cxn ang="0">
                <a:pos x="718" y="64"/>
              </a:cxn>
              <a:cxn ang="0">
                <a:pos x="766" y="62"/>
              </a:cxn>
              <a:cxn ang="0">
                <a:pos x="806" y="208"/>
              </a:cxn>
              <a:cxn ang="0">
                <a:pos x="860" y="456"/>
              </a:cxn>
              <a:cxn ang="0">
                <a:pos x="1006" y="434"/>
              </a:cxn>
              <a:cxn ang="0">
                <a:pos x="1072" y="192"/>
              </a:cxn>
              <a:cxn ang="0">
                <a:pos x="1180" y="386"/>
              </a:cxn>
              <a:cxn ang="0">
                <a:pos x="1302" y="388"/>
              </a:cxn>
              <a:cxn ang="0">
                <a:pos x="1412" y="376"/>
              </a:cxn>
              <a:cxn ang="0">
                <a:pos x="1682" y="376"/>
              </a:cxn>
              <a:cxn ang="0">
                <a:pos x="1916" y="328"/>
              </a:cxn>
              <a:cxn ang="0">
                <a:pos x="2044" y="346"/>
              </a:cxn>
              <a:cxn ang="0">
                <a:pos x="2336" y="400"/>
              </a:cxn>
              <a:cxn ang="0">
                <a:pos x="2472" y="330"/>
              </a:cxn>
              <a:cxn ang="0">
                <a:pos x="2616" y="426"/>
              </a:cxn>
              <a:cxn ang="0">
                <a:pos x="2766" y="460"/>
              </a:cxn>
              <a:cxn ang="0">
                <a:pos x="2960" y="424"/>
              </a:cxn>
              <a:cxn ang="0">
                <a:pos x="3016" y="378"/>
              </a:cxn>
              <a:cxn ang="0">
                <a:pos x="3120" y="374"/>
              </a:cxn>
              <a:cxn ang="0">
                <a:pos x="3212" y="464"/>
              </a:cxn>
              <a:cxn ang="0">
                <a:pos x="3380" y="400"/>
              </a:cxn>
              <a:cxn ang="0">
                <a:pos x="3478" y="464"/>
              </a:cxn>
              <a:cxn ang="0">
                <a:pos x="3692" y="440"/>
              </a:cxn>
              <a:cxn ang="0">
                <a:pos x="3792" y="418"/>
              </a:cxn>
              <a:cxn ang="0">
                <a:pos x="4048" y="396"/>
              </a:cxn>
              <a:cxn ang="0">
                <a:pos x="4152" y="410"/>
              </a:cxn>
              <a:cxn ang="0">
                <a:pos x="4290" y="454"/>
              </a:cxn>
              <a:cxn ang="0">
                <a:pos x="4438" y="380"/>
              </a:cxn>
              <a:cxn ang="0">
                <a:pos x="4578" y="374"/>
              </a:cxn>
              <a:cxn ang="0">
                <a:pos x="4704" y="366"/>
              </a:cxn>
              <a:cxn ang="0">
                <a:pos x="4940" y="338"/>
              </a:cxn>
              <a:cxn ang="0">
                <a:pos x="5028" y="414"/>
              </a:cxn>
              <a:cxn ang="0">
                <a:pos x="5102" y="458"/>
              </a:cxn>
              <a:cxn ang="0">
                <a:pos x="5176" y="458"/>
              </a:cxn>
              <a:cxn ang="0">
                <a:pos x="5288" y="404"/>
              </a:cxn>
              <a:cxn ang="0">
                <a:pos x="5310" y="422"/>
              </a:cxn>
              <a:cxn ang="0">
                <a:pos x="5368" y="308"/>
              </a:cxn>
              <a:cxn ang="0">
                <a:pos x="5442" y="308"/>
              </a:cxn>
              <a:cxn ang="0">
                <a:pos x="5504" y="412"/>
              </a:cxn>
              <a:cxn ang="0">
                <a:pos x="5550" y="308"/>
              </a:cxn>
              <a:cxn ang="0">
                <a:pos x="5580" y="202"/>
              </a:cxn>
              <a:cxn ang="0">
                <a:pos x="5616" y="200"/>
              </a:cxn>
              <a:cxn ang="0">
                <a:pos x="5650" y="310"/>
              </a:cxn>
              <a:cxn ang="0">
                <a:pos x="5760" y="414"/>
              </a:cxn>
            </a:cxnLst>
            <a:rect l="0" t="0" r="r" b="b"/>
            <a:pathLst>
              <a:path w="5760" h="540">
                <a:moveTo>
                  <a:pt x="0" y="540"/>
                </a:moveTo>
                <a:lnTo>
                  <a:pt x="0" y="460"/>
                </a:lnTo>
                <a:lnTo>
                  <a:pt x="28" y="460"/>
                </a:lnTo>
                <a:lnTo>
                  <a:pt x="28" y="404"/>
                </a:lnTo>
                <a:lnTo>
                  <a:pt x="200" y="404"/>
                </a:lnTo>
                <a:lnTo>
                  <a:pt x="200" y="356"/>
                </a:lnTo>
                <a:lnTo>
                  <a:pt x="308" y="356"/>
                </a:lnTo>
                <a:lnTo>
                  <a:pt x="308" y="410"/>
                </a:lnTo>
                <a:lnTo>
                  <a:pt x="366" y="410"/>
                </a:lnTo>
                <a:lnTo>
                  <a:pt x="366" y="356"/>
                </a:lnTo>
                <a:lnTo>
                  <a:pt x="430" y="356"/>
                </a:lnTo>
                <a:lnTo>
                  <a:pt x="430" y="204"/>
                </a:lnTo>
                <a:lnTo>
                  <a:pt x="458" y="204"/>
                </a:lnTo>
                <a:lnTo>
                  <a:pt x="458" y="176"/>
                </a:lnTo>
                <a:lnTo>
                  <a:pt x="526" y="176"/>
                </a:lnTo>
                <a:lnTo>
                  <a:pt x="526" y="204"/>
                </a:lnTo>
                <a:lnTo>
                  <a:pt x="556" y="204"/>
                </a:lnTo>
                <a:lnTo>
                  <a:pt x="556" y="342"/>
                </a:lnTo>
                <a:lnTo>
                  <a:pt x="580" y="342"/>
                </a:lnTo>
                <a:lnTo>
                  <a:pt x="580" y="430"/>
                </a:lnTo>
                <a:lnTo>
                  <a:pt x="636" y="430"/>
                </a:lnTo>
                <a:lnTo>
                  <a:pt x="636" y="270"/>
                </a:lnTo>
                <a:lnTo>
                  <a:pt x="674" y="270"/>
                </a:lnTo>
                <a:lnTo>
                  <a:pt x="674" y="204"/>
                </a:lnTo>
                <a:lnTo>
                  <a:pt x="700" y="204"/>
                </a:lnTo>
                <a:lnTo>
                  <a:pt x="700" y="124"/>
                </a:lnTo>
                <a:lnTo>
                  <a:pt x="718" y="124"/>
                </a:lnTo>
                <a:lnTo>
                  <a:pt x="718" y="64"/>
                </a:lnTo>
                <a:lnTo>
                  <a:pt x="736" y="64"/>
                </a:lnTo>
                <a:lnTo>
                  <a:pt x="736" y="0"/>
                </a:lnTo>
                <a:lnTo>
                  <a:pt x="766" y="0"/>
                </a:lnTo>
                <a:lnTo>
                  <a:pt x="766" y="62"/>
                </a:lnTo>
                <a:lnTo>
                  <a:pt x="788" y="62"/>
                </a:lnTo>
                <a:lnTo>
                  <a:pt x="788" y="112"/>
                </a:lnTo>
                <a:lnTo>
                  <a:pt x="806" y="112"/>
                </a:lnTo>
                <a:lnTo>
                  <a:pt x="806" y="208"/>
                </a:lnTo>
                <a:lnTo>
                  <a:pt x="832" y="208"/>
                </a:lnTo>
                <a:lnTo>
                  <a:pt x="832" y="276"/>
                </a:lnTo>
                <a:lnTo>
                  <a:pt x="860" y="276"/>
                </a:lnTo>
                <a:lnTo>
                  <a:pt x="860" y="456"/>
                </a:lnTo>
                <a:lnTo>
                  <a:pt x="906" y="456"/>
                </a:lnTo>
                <a:lnTo>
                  <a:pt x="906" y="414"/>
                </a:lnTo>
                <a:lnTo>
                  <a:pt x="1006" y="414"/>
                </a:lnTo>
                <a:lnTo>
                  <a:pt x="1006" y="434"/>
                </a:lnTo>
                <a:lnTo>
                  <a:pt x="1044" y="434"/>
                </a:lnTo>
                <a:lnTo>
                  <a:pt x="1044" y="246"/>
                </a:lnTo>
                <a:lnTo>
                  <a:pt x="1072" y="246"/>
                </a:lnTo>
                <a:lnTo>
                  <a:pt x="1072" y="192"/>
                </a:lnTo>
                <a:lnTo>
                  <a:pt x="1160" y="192"/>
                </a:lnTo>
                <a:lnTo>
                  <a:pt x="1160" y="242"/>
                </a:lnTo>
                <a:lnTo>
                  <a:pt x="1180" y="256"/>
                </a:lnTo>
                <a:lnTo>
                  <a:pt x="1180" y="386"/>
                </a:lnTo>
                <a:lnTo>
                  <a:pt x="1214" y="386"/>
                </a:lnTo>
                <a:lnTo>
                  <a:pt x="1214" y="358"/>
                </a:lnTo>
                <a:lnTo>
                  <a:pt x="1302" y="358"/>
                </a:lnTo>
                <a:lnTo>
                  <a:pt x="1302" y="388"/>
                </a:lnTo>
                <a:lnTo>
                  <a:pt x="1354" y="388"/>
                </a:lnTo>
                <a:lnTo>
                  <a:pt x="1354" y="414"/>
                </a:lnTo>
                <a:lnTo>
                  <a:pt x="1412" y="414"/>
                </a:lnTo>
                <a:lnTo>
                  <a:pt x="1412" y="376"/>
                </a:lnTo>
                <a:lnTo>
                  <a:pt x="1452" y="376"/>
                </a:lnTo>
                <a:lnTo>
                  <a:pt x="1452" y="296"/>
                </a:lnTo>
                <a:lnTo>
                  <a:pt x="1682" y="296"/>
                </a:lnTo>
                <a:lnTo>
                  <a:pt x="1682" y="376"/>
                </a:lnTo>
                <a:lnTo>
                  <a:pt x="1722" y="376"/>
                </a:lnTo>
                <a:lnTo>
                  <a:pt x="1722" y="296"/>
                </a:lnTo>
                <a:lnTo>
                  <a:pt x="1916" y="296"/>
                </a:lnTo>
                <a:lnTo>
                  <a:pt x="1916" y="328"/>
                </a:lnTo>
                <a:lnTo>
                  <a:pt x="1970" y="328"/>
                </a:lnTo>
                <a:lnTo>
                  <a:pt x="1970" y="448"/>
                </a:lnTo>
                <a:lnTo>
                  <a:pt x="2044" y="448"/>
                </a:lnTo>
                <a:lnTo>
                  <a:pt x="2044" y="346"/>
                </a:lnTo>
                <a:lnTo>
                  <a:pt x="2172" y="252"/>
                </a:lnTo>
                <a:lnTo>
                  <a:pt x="2298" y="346"/>
                </a:lnTo>
                <a:lnTo>
                  <a:pt x="2298" y="400"/>
                </a:lnTo>
                <a:lnTo>
                  <a:pt x="2336" y="400"/>
                </a:lnTo>
                <a:lnTo>
                  <a:pt x="2336" y="468"/>
                </a:lnTo>
                <a:lnTo>
                  <a:pt x="2362" y="468"/>
                </a:lnTo>
                <a:lnTo>
                  <a:pt x="2362" y="330"/>
                </a:lnTo>
                <a:lnTo>
                  <a:pt x="2472" y="330"/>
                </a:lnTo>
                <a:lnTo>
                  <a:pt x="2472" y="386"/>
                </a:lnTo>
                <a:lnTo>
                  <a:pt x="2578" y="386"/>
                </a:lnTo>
                <a:lnTo>
                  <a:pt x="2578" y="426"/>
                </a:lnTo>
                <a:lnTo>
                  <a:pt x="2616" y="426"/>
                </a:lnTo>
                <a:lnTo>
                  <a:pt x="2616" y="386"/>
                </a:lnTo>
                <a:lnTo>
                  <a:pt x="2742" y="386"/>
                </a:lnTo>
                <a:lnTo>
                  <a:pt x="2742" y="460"/>
                </a:lnTo>
                <a:lnTo>
                  <a:pt x="2766" y="460"/>
                </a:lnTo>
                <a:lnTo>
                  <a:pt x="2766" y="472"/>
                </a:lnTo>
                <a:lnTo>
                  <a:pt x="2826" y="472"/>
                </a:lnTo>
                <a:lnTo>
                  <a:pt x="2826" y="424"/>
                </a:lnTo>
                <a:lnTo>
                  <a:pt x="2960" y="424"/>
                </a:lnTo>
                <a:lnTo>
                  <a:pt x="2960" y="404"/>
                </a:lnTo>
                <a:lnTo>
                  <a:pt x="2988" y="404"/>
                </a:lnTo>
                <a:lnTo>
                  <a:pt x="2988" y="378"/>
                </a:lnTo>
                <a:lnTo>
                  <a:pt x="3016" y="378"/>
                </a:lnTo>
                <a:lnTo>
                  <a:pt x="3016" y="400"/>
                </a:lnTo>
                <a:lnTo>
                  <a:pt x="3048" y="400"/>
                </a:lnTo>
                <a:lnTo>
                  <a:pt x="3048" y="374"/>
                </a:lnTo>
                <a:lnTo>
                  <a:pt x="3120" y="374"/>
                </a:lnTo>
                <a:lnTo>
                  <a:pt x="3120" y="398"/>
                </a:lnTo>
                <a:lnTo>
                  <a:pt x="3152" y="398"/>
                </a:lnTo>
                <a:lnTo>
                  <a:pt x="3152" y="464"/>
                </a:lnTo>
                <a:lnTo>
                  <a:pt x="3212" y="464"/>
                </a:lnTo>
                <a:lnTo>
                  <a:pt x="3212" y="372"/>
                </a:lnTo>
                <a:lnTo>
                  <a:pt x="3330" y="372"/>
                </a:lnTo>
                <a:lnTo>
                  <a:pt x="3330" y="400"/>
                </a:lnTo>
                <a:lnTo>
                  <a:pt x="3380" y="400"/>
                </a:lnTo>
                <a:lnTo>
                  <a:pt x="3380" y="208"/>
                </a:lnTo>
                <a:lnTo>
                  <a:pt x="3432" y="158"/>
                </a:lnTo>
                <a:lnTo>
                  <a:pt x="3478" y="206"/>
                </a:lnTo>
                <a:lnTo>
                  <a:pt x="3478" y="464"/>
                </a:lnTo>
                <a:lnTo>
                  <a:pt x="3532" y="464"/>
                </a:lnTo>
                <a:lnTo>
                  <a:pt x="3532" y="214"/>
                </a:lnTo>
                <a:lnTo>
                  <a:pt x="3692" y="214"/>
                </a:lnTo>
                <a:lnTo>
                  <a:pt x="3692" y="440"/>
                </a:lnTo>
                <a:lnTo>
                  <a:pt x="3722" y="440"/>
                </a:lnTo>
                <a:lnTo>
                  <a:pt x="3722" y="386"/>
                </a:lnTo>
                <a:lnTo>
                  <a:pt x="3792" y="386"/>
                </a:lnTo>
                <a:lnTo>
                  <a:pt x="3792" y="418"/>
                </a:lnTo>
                <a:lnTo>
                  <a:pt x="3936" y="418"/>
                </a:lnTo>
                <a:lnTo>
                  <a:pt x="3936" y="460"/>
                </a:lnTo>
                <a:lnTo>
                  <a:pt x="4048" y="460"/>
                </a:lnTo>
                <a:lnTo>
                  <a:pt x="4048" y="396"/>
                </a:lnTo>
                <a:lnTo>
                  <a:pt x="4108" y="396"/>
                </a:lnTo>
                <a:lnTo>
                  <a:pt x="4108" y="432"/>
                </a:lnTo>
                <a:lnTo>
                  <a:pt x="4152" y="432"/>
                </a:lnTo>
                <a:lnTo>
                  <a:pt x="4152" y="410"/>
                </a:lnTo>
                <a:lnTo>
                  <a:pt x="4214" y="410"/>
                </a:lnTo>
                <a:lnTo>
                  <a:pt x="4214" y="382"/>
                </a:lnTo>
                <a:lnTo>
                  <a:pt x="4290" y="382"/>
                </a:lnTo>
                <a:lnTo>
                  <a:pt x="4290" y="454"/>
                </a:lnTo>
                <a:lnTo>
                  <a:pt x="4346" y="454"/>
                </a:lnTo>
                <a:lnTo>
                  <a:pt x="4346" y="284"/>
                </a:lnTo>
                <a:lnTo>
                  <a:pt x="4438" y="286"/>
                </a:lnTo>
                <a:lnTo>
                  <a:pt x="4438" y="380"/>
                </a:lnTo>
                <a:lnTo>
                  <a:pt x="4500" y="380"/>
                </a:lnTo>
                <a:lnTo>
                  <a:pt x="4500" y="438"/>
                </a:lnTo>
                <a:lnTo>
                  <a:pt x="4578" y="438"/>
                </a:lnTo>
                <a:lnTo>
                  <a:pt x="4578" y="374"/>
                </a:lnTo>
                <a:lnTo>
                  <a:pt x="4632" y="374"/>
                </a:lnTo>
                <a:lnTo>
                  <a:pt x="4632" y="348"/>
                </a:lnTo>
                <a:lnTo>
                  <a:pt x="4704" y="348"/>
                </a:lnTo>
                <a:lnTo>
                  <a:pt x="4704" y="366"/>
                </a:lnTo>
                <a:lnTo>
                  <a:pt x="4754" y="366"/>
                </a:lnTo>
                <a:lnTo>
                  <a:pt x="4754" y="338"/>
                </a:lnTo>
                <a:lnTo>
                  <a:pt x="4848" y="268"/>
                </a:lnTo>
                <a:lnTo>
                  <a:pt x="4940" y="338"/>
                </a:lnTo>
                <a:lnTo>
                  <a:pt x="4940" y="434"/>
                </a:lnTo>
                <a:lnTo>
                  <a:pt x="4956" y="434"/>
                </a:lnTo>
                <a:lnTo>
                  <a:pt x="4956" y="414"/>
                </a:lnTo>
                <a:lnTo>
                  <a:pt x="5028" y="414"/>
                </a:lnTo>
                <a:lnTo>
                  <a:pt x="5028" y="500"/>
                </a:lnTo>
                <a:lnTo>
                  <a:pt x="5046" y="500"/>
                </a:lnTo>
                <a:lnTo>
                  <a:pt x="5046" y="458"/>
                </a:lnTo>
                <a:lnTo>
                  <a:pt x="5102" y="458"/>
                </a:lnTo>
                <a:lnTo>
                  <a:pt x="5102" y="368"/>
                </a:lnTo>
                <a:lnTo>
                  <a:pt x="5174" y="368"/>
                </a:lnTo>
                <a:lnTo>
                  <a:pt x="5174" y="458"/>
                </a:lnTo>
                <a:lnTo>
                  <a:pt x="5176" y="458"/>
                </a:lnTo>
                <a:lnTo>
                  <a:pt x="5176" y="422"/>
                </a:lnTo>
                <a:lnTo>
                  <a:pt x="5212" y="422"/>
                </a:lnTo>
                <a:lnTo>
                  <a:pt x="5212" y="404"/>
                </a:lnTo>
                <a:lnTo>
                  <a:pt x="5288" y="404"/>
                </a:lnTo>
                <a:lnTo>
                  <a:pt x="5288" y="464"/>
                </a:lnTo>
                <a:lnTo>
                  <a:pt x="5300" y="464"/>
                </a:lnTo>
                <a:lnTo>
                  <a:pt x="5300" y="422"/>
                </a:lnTo>
                <a:lnTo>
                  <a:pt x="5310" y="422"/>
                </a:lnTo>
                <a:lnTo>
                  <a:pt x="5310" y="344"/>
                </a:lnTo>
                <a:lnTo>
                  <a:pt x="5348" y="344"/>
                </a:lnTo>
                <a:lnTo>
                  <a:pt x="5348" y="308"/>
                </a:lnTo>
                <a:lnTo>
                  <a:pt x="5368" y="308"/>
                </a:lnTo>
                <a:lnTo>
                  <a:pt x="5368" y="288"/>
                </a:lnTo>
                <a:lnTo>
                  <a:pt x="5420" y="288"/>
                </a:lnTo>
                <a:lnTo>
                  <a:pt x="5420" y="308"/>
                </a:lnTo>
                <a:lnTo>
                  <a:pt x="5442" y="308"/>
                </a:lnTo>
                <a:lnTo>
                  <a:pt x="5442" y="412"/>
                </a:lnTo>
                <a:lnTo>
                  <a:pt x="5444" y="412"/>
                </a:lnTo>
                <a:lnTo>
                  <a:pt x="5444" y="412"/>
                </a:lnTo>
                <a:lnTo>
                  <a:pt x="5504" y="412"/>
                </a:lnTo>
                <a:lnTo>
                  <a:pt x="5504" y="358"/>
                </a:lnTo>
                <a:lnTo>
                  <a:pt x="5532" y="358"/>
                </a:lnTo>
                <a:lnTo>
                  <a:pt x="5532" y="308"/>
                </a:lnTo>
                <a:lnTo>
                  <a:pt x="5550" y="308"/>
                </a:lnTo>
                <a:lnTo>
                  <a:pt x="5550" y="248"/>
                </a:lnTo>
                <a:lnTo>
                  <a:pt x="5564" y="248"/>
                </a:lnTo>
                <a:lnTo>
                  <a:pt x="5564" y="202"/>
                </a:lnTo>
                <a:lnTo>
                  <a:pt x="5580" y="202"/>
                </a:lnTo>
                <a:lnTo>
                  <a:pt x="5580" y="154"/>
                </a:lnTo>
                <a:lnTo>
                  <a:pt x="5600" y="154"/>
                </a:lnTo>
                <a:lnTo>
                  <a:pt x="5600" y="200"/>
                </a:lnTo>
                <a:lnTo>
                  <a:pt x="5616" y="200"/>
                </a:lnTo>
                <a:lnTo>
                  <a:pt x="5616" y="238"/>
                </a:lnTo>
                <a:lnTo>
                  <a:pt x="5632" y="238"/>
                </a:lnTo>
                <a:lnTo>
                  <a:pt x="5632" y="310"/>
                </a:lnTo>
                <a:lnTo>
                  <a:pt x="5650" y="310"/>
                </a:lnTo>
                <a:lnTo>
                  <a:pt x="5650" y="362"/>
                </a:lnTo>
                <a:lnTo>
                  <a:pt x="5672" y="362"/>
                </a:lnTo>
                <a:lnTo>
                  <a:pt x="5672" y="414"/>
                </a:lnTo>
                <a:lnTo>
                  <a:pt x="5760" y="414"/>
                </a:lnTo>
                <a:lnTo>
                  <a:pt x="5760" y="540"/>
                </a:lnTo>
                <a:lnTo>
                  <a:pt x="0" y="540"/>
                </a:lnTo>
                <a:close/>
              </a:path>
            </a:pathLst>
          </a:custGeom>
          <a:noFill/>
          <a:ln w="9525">
            <a:solidFill>
              <a:schemeClr val="accent1"/>
            </a:solidFill>
            <a:round/>
            <a:headEnd/>
            <a:tailEnd/>
          </a:ln>
        </p:spPr>
        <p:txBody>
          <a:bodyPr vert="horz" wrap="square" lIns="121920" tIns="60960" rIns="121920" bIns="60960" numCol="1" anchor="t" anchorCtr="0" compatLnSpc="1">
            <a:prstTxWarp prst="textNoShape">
              <a:avLst/>
            </a:prstTxWarp>
          </a:bodyPr>
          <a:lstStyle/>
          <a:p>
            <a:pPr defTabSz="914377"/>
            <a:endParaRPr lang="ar-SA">
              <a:solidFill>
                <a:srgbClr val="000000"/>
              </a:solidFill>
              <a:latin typeface="Calibri"/>
              <a:cs typeface="Arial" panose="020B0604020202020204" pitchFamily="34" charset="0"/>
            </a:endParaRPr>
          </a:p>
        </p:txBody>
      </p:sp>
      <p:cxnSp>
        <p:nvCxnSpPr>
          <p:cNvPr id="5" name="Straight Connector 4"/>
          <p:cNvCxnSpPr/>
          <p:nvPr/>
        </p:nvCxnSpPr>
        <p:spPr>
          <a:xfrm>
            <a:off x="5486400" y="4083755"/>
            <a:ext cx="1219200" cy="2117"/>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10"/>
          <p:cNvSpPr txBox="1">
            <a:spLocks/>
          </p:cNvSpPr>
          <p:nvPr/>
        </p:nvSpPr>
        <p:spPr>
          <a:xfrm>
            <a:off x="2254819" y="4472528"/>
            <a:ext cx="7682364" cy="670985"/>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lnSpc>
                <a:spcPts val="2133"/>
              </a:lnSpc>
              <a:defRPr/>
            </a:pPr>
            <a:r>
              <a:rPr lang="en-US" sz="1333" dirty="0">
                <a:solidFill>
                  <a:srgbClr val="FFFFFF"/>
                </a:solidFill>
              </a:rPr>
              <a:t>Muhammad Usman Yousaf</a:t>
            </a:r>
          </a:p>
        </p:txBody>
      </p:sp>
      <p:pic>
        <p:nvPicPr>
          <p:cNvPr id="7" name="Picture 6" descr="01-Business Development Template.png"/>
          <p:cNvPicPr>
            <a:picLocks noChangeAspect="1"/>
          </p:cNvPicPr>
          <p:nvPr/>
        </p:nvPicPr>
        <p:blipFill>
          <a:blip r:embed="rId2" cstate="print"/>
          <a:stretch>
            <a:fillRect/>
          </a:stretch>
        </p:blipFill>
        <p:spPr>
          <a:xfrm>
            <a:off x="5444067" y="966715"/>
            <a:ext cx="1259843" cy="1259843"/>
          </a:xfrm>
          <a:prstGeom prst="rect">
            <a:avLst/>
          </a:prstGeom>
        </p:spPr>
      </p:pic>
    </p:spTree>
    <p:extLst>
      <p:ext uri="{BB962C8B-B14F-4D97-AF65-F5344CB8AC3E}">
        <p14:creationId xmlns:p14="http://schemas.microsoft.com/office/powerpoint/2010/main" val="2346996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375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fltVal val="0"/>
                                          </p:val>
                                        </p:tav>
                                        <p:tav tm="100000">
                                          <p:val>
                                            <p:strVal val="#ppt_w"/>
                                          </p:val>
                                        </p:tav>
                                      </p:tavLst>
                                    </p:anim>
                                    <p:anim calcmode="lin" valueType="num">
                                      <p:cBhvr>
                                        <p:cTn id="28" dur="750" fill="hold"/>
                                        <p:tgtEl>
                                          <p:spTgt spid="5"/>
                                        </p:tgtEl>
                                        <p:attrNameLst>
                                          <p:attrName>ppt_h</p:attrName>
                                        </p:attrNameLst>
                                      </p:cBhvr>
                                      <p:tavLst>
                                        <p:tav tm="0">
                                          <p:val>
                                            <p:fltVal val="0"/>
                                          </p:val>
                                        </p:tav>
                                        <p:tav tm="100000">
                                          <p:val>
                                            <p:strVal val="#ppt_h"/>
                                          </p:val>
                                        </p:tav>
                                      </p:tavLst>
                                    </p:anim>
                                    <p:animEffect transition="in" filter="fade">
                                      <p:cBhvr>
                                        <p:cTn id="29" dur="750"/>
                                        <p:tgtEl>
                                          <p:spTgt spid="5"/>
                                        </p:tgtEl>
                                      </p:cBhvr>
                                    </p:animEffect>
                                  </p:childTnLst>
                                </p:cTn>
                              </p:par>
                            </p:childTnLst>
                          </p:cTn>
                        </p:par>
                        <p:par>
                          <p:cTn id="30" fill="hold">
                            <p:stCondLst>
                              <p:cond delay="5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750" fill="hold"/>
                                        <p:tgtEl>
                                          <p:spTgt spid="6"/>
                                        </p:tgtEl>
                                        <p:attrNameLst>
                                          <p:attrName>ppt_w</p:attrName>
                                        </p:attrNameLst>
                                      </p:cBhvr>
                                      <p:tavLst>
                                        <p:tav tm="0">
                                          <p:val>
                                            <p:fltVal val="0"/>
                                          </p:val>
                                        </p:tav>
                                        <p:tav tm="100000">
                                          <p:val>
                                            <p:strVal val="#ppt_w"/>
                                          </p:val>
                                        </p:tav>
                                      </p:tavLst>
                                    </p:anim>
                                    <p:anim calcmode="lin" valueType="num">
                                      <p:cBhvr>
                                        <p:cTn id="34" dur="750" fill="hold"/>
                                        <p:tgtEl>
                                          <p:spTgt spid="6"/>
                                        </p:tgtEl>
                                        <p:attrNameLst>
                                          <p:attrName>ppt_h</p:attrName>
                                        </p:attrNameLst>
                                      </p:cBhvr>
                                      <p:tavLst>
                                        <p:tav tm="0">
                                          <p:val>
                                            <p:fltVal val="0"/>
                                          </p:val>
                                        </p:tav>
                                        <p:tav tm="100000">
                                          <p:val>
                                            <p:strVal val="#ppt_h"/>
                                          </p:val>
                                        </p:tav>
                                      </p:tavLst>
                                    </p:anim>
                                    <p:animEffect transition="in" filter="fade">
                                      <p:cBhvr>
                                        <p:cTn id="3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486185F-93A4-4536-9B33-11BFFE5ECDFF}"/>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750" r="16750"/>
          <a:stretch>
            <a:fillRect/>
          </a:stretch>
        </p:blipFill>
        <p:spPr/>
      </p:pic>
      <p:sp>
        <p:nvSpPr>
          <p:cNvPr id="3" name="Freeform 2"/>
          <p:cNvSpPr>
            <a:spLocks/>
          </p:cNvSpPr>
          <p:nvPr/>
        </p:nvSpPr>
        <p:spPr bwMode="auto">
          <a:xfrm flipH="1">
            <a:off x="0" y="5207000"/>
            <a:ext cx="12192000" cy="1651000"/>
          </a:xfrm>
          <a:custGeom>
            <a:avLst/>
            <a:gdLst/>
            <a:ahLst/>
            <a:cxnLst>
              <a:cxn ang="0">
                <a:pos x="28" y="404"/>
              </a:cxn>
              <a:cxn ang="0">
                <a:pos x="308" y="410"/>
              </a:cxn>
              <a:cxn ang="0">
                <a:pos x="430" y="204"/>
              </a:cxn>
              <a:cxn ang="0">
                <a:pos x="526" y="204"/>
              </a:cxn>
              <a:cxn ang="0">
                <a:pos x="580" y="430"/>
              </a:cxn>
              <a:cxn ang="0">
                <a:pos x="674" y="204"/>
              </a:cxn>
              <a:cxn ang="0">
                <a:pos x="718" y="64"/>
              </a:cxn>
              <a:cxn ang="0">
                <a:pos x="766" y="62"/>
              </a:cxn>
              <a:cxn ang="0">
                <a:pos x="806" y="208"/>
              </a:cxn>
              <a:cxn ang="0">
                <a:pos x="860" y="456"/>
              </a:cxn>
              <a:cxn ang="0">
                <a:pos x="1006" y="434"/>
              </a:cxn>
              <a:cxn ang="0">
                <a:pos x="1072" y="192"/>
              </a:cxn>
              <a:cxn ang="0">
                <a:pos x="1180" y="386"/>
              </a:cxn>
              <a:cxn ang="0">
                <a:pos x="1302" y="388"/>
              </a:cxn>
              <a:cxn ang="0">
                <a:pos x="1412" y="376"/>
              </a:cxn>
              <a:cxn ang="0">
                <a:pos x="1682" y="376"/>
              </a:cxn>
              <a:cxn ang="0">
                <a:pos x="1916" y="328"/>
              </a:cxn>
              <a:cxn ang="0">
                <a:pos x="2044" y="346"/>
              </a:cxn>
              <a:cxn ang="0">
                <a:pos x="2336" y="400"/>
              </a:cxn>
              <a:cxn ang="0">
                <a:pos x="2472" y="330"/>
              </a:cxn>
              <a:cxn ang="0">
                <a:pos x="2616" y="426"/>
              </a:cxn>
              <a:cxn ang="0">
                <a:pos x="2766" y="460"/>
              </a:cxn>
              <a:cxn ang="0">
                <a:pos x="2960" y="424"/>
              </a:cxn>
              <a:cxn ang="0">
                <a:pos x="3016" y="378"/>
              </a:cxn>
              <a:cxn ang="0">
                <a:pos x="3120" y="374"/>
              </a:cxn>
              <a:cxn ang="0">
                <a:pos x="3212" y="464"/>
              </a:cxn>
              <a:cxn ang="0">
                <a:pos x="3380" y="400"/>
              </a:cxn>
              <a:cxn ang="0">
                <a:pos x="3478" y="464"/>
              </a:cxn>
              <a:cxn ang="0">
                <a:pos x="3692" y="440"/>
              </a:cxn>
              <a:cxn ang="0">
                <a:pos x="3792" y="418"/>
              </a:cxn>
              <a:cxn ang="0">
                <a:pos x="4048" y="396"/>
              </a:cxn>
              <a:cxn ang="0">
                <a:pos x="4152" y="410"/>
              </a:cxn>
              <a:cxn ang="0">
                <a:pos x="4290" y="454"/>
              </a:cxn>
              <a:cxn ang="0">
                <a:pos x="4438" y="380"/>
              </a:cxn>
              <a:cxn ang="0">
                <a:pos x="4578" y="374"/>
              </a:cxn>
              <a:cxn ang="0">
                <a:pos x="4704" y="366"/>
              </a:cxn>
              <a:cxn ang="0">
                <a:pos x="4940" y="338"/>
              </a:cxn>
              <a:cxn ang="0">
                <a:pos x="5028" y="414"/>
              </a:cxn>
              <a:cxn ang="0">
                <a:pos x="5102" y="458"/>
              </a:cxn>
              <a:cxn ang="0">
                <a:pos x="5176" y="458"/>
              </a:cxn>
              <a:cxn ang="0">
                <a:pos x="5288" y="404"/>
              </a:cxn>
              <a:cxn ang="0">
                <a:pos x="5310" y="422"/>
              </a:cxn>
              <a:cxn ang="0">
                <a:pos x="5368" y="308"/>
              </a:cxn>
              <a:cxn ang="0">
                <a:pos x="5442" y="308"/>
              </a:cxn>
              <a:cxn ang="0">
                <a:pos x="5504" y="412"/>
              </a:cxn>
              <a:cxn ang="0">
                <a:pos x="5550" y="308"/>
              </a:cxn>
              <a:cxn ang="0">
                <a:pos x="5580" y="202"/>
              </a:cxn>
              <a:cxn ang="0">
                <a:pos x="5616" y="200"/>
              </a:cxn>
              <a:cxn ang="0">
                <a:pos x="5650" y="310"/>
              </a:cxn>
              <a:cxn ang="0">
                <a:pos x="5760" y="414"/>
              </a:cxn>
            </a:cxnLst>
            <a:rect l="0" t="0" r="r" b="b"/>
            <a:pathLst>
              <a:path w="5760" h="540">
                <a:moveTo>
                  <a:pt x="0" y="540"/>
                </a:moveTo>
                <a:lnTo>
                  <a:pt x="0" y="460"/>
                </a:lnTo>
                <a:lnTo>
                  <a:pt x="28" y="460"/>
                </a:lnTo>
                <a:lnTo>
                  <a:pt x="28" y="404"/>
                </a:lnTo>
                <a:lnTo>
                  <a:pt x="200" y="404"/>
                </a:lnTo>
                <a:lnTo>
                  <a:pt x="200" y="356"/>
                </a:lnTo>
                <a:lnTo>
                  <a:pt x="308" y="356"/>
                </a:lnTo>
                <a:lnTo>
                  <a:pt x="308" y="410"/>
                </a:lnTo>
                <a:lnTo>
                  <a:pt x="366" y="410"/>
                </a:lnTo>
                <a:lnTo>
                  <a:pt x="366" y="356"/>
                </a:lnTo>
                <a:lnTo>
                  <a:pt x="430" y="356"/>
                </a:lnTo>
                <a:lnTo>
                  <a:pt x="430" y="204"/>
                </a:lnTo>
                <a:lnTo>
                  <a:pt x="458" y="204"/>
                </a:lnTo>
                <a:lnTo>
                  <a:pt x="458" y="176"/>
                </a:lnTo>
                <a:lnTo>
                  <a:pt x="526" y="176"/>
                </a:lnTo>
                <a:lnTo>
                  <a:pt x="526" y="204"/>
                </a:lnTo>
                <a:lnTo>
                  <a:pt x="556" y="204"/>
                </a:lnTo>
                <a:lnTo>
                  <a:pt x="556" y="342"/>
                </a:lnTo>
                <a:lnTo>
                  <a:pt x="580" y="342"/>
                </a:lnTo>
                <a:lnTo>
                  <a:pt x="580" y="430"/>
                </a:lnTo>
                <a:lnTo>
                  <a:pt x="636" y="430"/>
                </a:lnTo>
                <a:lnTo>
                  <a:pt x="636" y="270"/>
                </a:lnTo>
                <a:lnTo>
                  <a:pt x="674" y="270"/>
                </a:lnTo>
                <a:lnTo>
                  <a:pt x="674" y="204"/>
                </a:lnTo>
                <a:lnTo>
                  <a:pt x="700" y="204"/>
                </a:lnTo>
                <a:lnTo>
                  <a:pt x="700" y="124"/>
                </a:lnTo>
                <a:lnTo>
                  <a:pt x="718" y="124"/>
                </a:lnTo>
                <a:lnTo>
                  <a:pt x="718" y="64"/>
                </a:lnTo>
                <a:lnTo>
                  <a:pt x="736" y="64"/>
                </a:lnTo>
                <a:lnTo>
                  <a:pt x="736" y="0"/>
                </a:lnTo>
                <a:lnTo>
                  <a:pt x="766" y="0"/>
                </a:lnTo>
                <a:lnTo>
                  <a:pt x="766" y="62"/>
                </a:lnTo>
                <a:lnTo>
                  <a:pt x="788" y="62"/>
                </a:lnTo>
                <a:lnTo>
                  <a:pt x="788" y="112"/>
                </a:lnTo>
                <a:lnTo>
                  <a:pt x="806" y="112"/>
                </a:lnTo>
                <a:lnTo>
                  <a:pt x="806" y="208"/>
                </a:lnTo>
                <a:lnTo>
                  <a:pt x="832" y="208"/>
                </a:lnTo>
                <a:lnTo>
                  <a:pt x="832" y="276"/>
                </a:lnTo>
                <a:lnTo>
                  <a:pt x="860" y="276"/>
                </a:lnTo>
                <a:lnTo>
                  <a:pt x="860" y="456"/>
                </a:lnTo>
                <a:lnTo>
                  <a:pt x="906" y="456"/>
                </a:lnTo>
                <a:lnTo>
                  <a:pt x="906" y="414"/>
                </a:lnTo>
                <a:lnTo>
                  <a:pt x="1006" y="414"/>
                </a:lnTo>
                <a:lnTo>
                  <a:pt x="1006" y="434"/>
                </a:lnTo>
                <a:lnTo>
                  <a:pt x="1044" y="434"/>
                </a:lnTo>
                <a:lnTo>
                  <a:pt x="1044" y="246"/>
                </a:lnTo>
                <a:lnTo>
                  <a:pt x="1072" y="246"/>
                </a:lnTo>
                <a:lnTo>
                  <a:pt x="1072" y="192"/>
                </a:lnTo>
                <a:lnTo>
                  <a:pt x="1160" y="192"/>
                </a:lnTo>
                <a:lnTo>
                  <a:pt x="1160" y="242"/>
                </a:lnTo>
                <a:lnTo>
                  <a:pt x="1180" y="256"/>
                </a:lnTo>
                <a:lnTo>
                  <a:pt x="1180" y="386"/>
                </a:lnTo>
                <a:lnTo>
                  <a:pt x="1214" y="386"/>
                </a:lnTo>
                <a:lnTo>
                  <a:pt x="1214" y="358"/>
                </a:lnTo>
                <a:lnTo>
                  <a:pt x="1302" y="358"/>
                </a:lnTo>
                <a:lnTo>
                  <a:pt x="1302" y="388"/>
                </a:lnTo>
                <a:lnTo>
                  <a:pt x="1354" y="388"/>
                </a:lnTo>
                <a:lnTo>
                  <a:pt x="1354" y="414"/>
                </a:lnTo>
                <a:lnTo>
                  <a:pt x="1412" y="414"/>
                </a:lnTo>
                <a:lnTo>
                  <a:pt x="1412" y="376"/>
                </a:lnTo>
                <a:lnTo>
                  <a:pt x="1452" y="376"/>
                </a:lnTo>
                <a:lnTo>
                  <a:pt x="1452" y="296"/>
                </a:lnTo>
                <a:lnTo>
                  <a:pt x="1682" y="296"/>
                </a:lnTo>
                <a:lnTo>
                  <a:pt x="1682" y="376"/>
                </a:lnTo>
                <a:lnTo>
                  <a:pt x="1722" y="376"/>
                </a:lnTo>
                <a:lnTo>
                  <a:pt x="1722" y="296"/>
                </a:lnTo>
                <a:lnTo>
                  <a:pt x="1916" y="296"/>
                </a:lnTo>
                <a:lnTo>
                  <a:pt x="1916" y="328"/>
                </a:lnTo>
                <a:lnTo>
                  <a:pt x="1970" y="328"/>
                </a:lnTo>
                <a:lnTo>
                  <a:pt x="1970" y="448"/>
                </a:lnTo>
                <a:lnTo>
                  <a:pt x="2044" y="448"/>
                </a:lnTo>
                <a:lnTo>
                  <a:pt x="2044" y="346"/>
                </a:lnTo>
                <a:lnTo>
                  <a:pt x="2172" y="252"/>
                </a:lnTo>
                <a:lnTo>
                  <a:pt x="2298" y="346"/>
                </a:lnTo>
                <a:lnTo>
                  <a:pt x="2298" y="400"/>
                </a:lnTo>
                <a:lnTo>
                  <a:pt x="2336" y="400"/>
                </a:lnTo>
                <a:lnTo>
                  <a:pt x="2336" y="468"/>
                </a:lnTo>
                <a:lnTo>
                  <a:pt x="2362" y="468"/>
                </a:lnTo>
                <a:lnTo>
                  <a:pt x="2362" y="330"/>
                </a:lnTo>
                <a:lnTo>
                  <a:pt x="2472" y="330"/>
                </a:lnTo>
                <a:lnTo>
                  <a:pt x="2472" y="386"/>
                </a:lnTo>
                <a:lnTo>
                  <a:pt x="2578" y="386"/>
                </a:lnTo>
                <a:lnTo>
                  <a:pt x="2578" y="426"/>
                </a:lnTo>
                <a:lnTo>
                  <a:pt x="2616" y="426"/>
                </a:lnTo>
                <a:lnTo>
                  <a:pt x="2616" y="386"/>
                </a:lnTo>
                <a:lnTo>
                  <a:pt x="2742" y="386"/>
                </a:lnTo>
                <a:lnTo>
                  <a:pt x="2742" y="460"/>
                </a:lnTo>
                <a:lnTo>
                  <a:pt x="2766" y="460"/>
                </a:lnTo>
                <a:lnTo>
                  <a:pt x="2766" y="472"/>
                </a:lnTo>
                <a:lnTo>
                  <a:pt x="2826" y="472"/>
                </a:lnTo>
                <a:lnTo>
                  <a:pt x="2826" y="424"/>
                </a:lnTo>
                <a:lnTo>
                  <a:pt x="2960" y="424"/>
                </a:lnTo>
                <a:lnTo>
                  <a:pt x="2960" y="404"/>
                </a:lnTo>
                <a:lnTo>
                  <a:pt x="2988" y="404"/>
                </a:lnTo>
                <a:lnTo>
                  <a:pt x="2988" y="378"/>
                </a:lnTo>
                <a:lnTo>
                  <a:pt x="3016" y="378"/>
                </a:lnTo>
                <a:lnTo>
                  <a:pt x="3016" y="400"/>
                </a:lnTo>
                <a:lnTo>
                  <a:pt x="3048" y="400"/>
                </a:lnTo>
                <a:lnTo>
                  <a:pt x="3048" y="374"/>
                </a:lnTo>
                <a:lnTo>
                  <a:pt x="3120" y="374"/>
                </a:lnTo>
                <a:lnTo>
                  <a:pt x="3120" y="398"/>
                </a:lnTo>
                <a:lnTo>
                  <a:pt x="3152" y="398"/>
                </a:lnTo>
                <a:lnTo>
                  <a:pt x="3152" y="464"/>
                </a:lnTo>
                <a:lnTo>
                  <a:pt x="3212" y="464"/>
                </a:lnTo>
                <a:lnTo>
                  <a:pt x="3212" y="372"/>
                </a:lnTo>
                <a:lnTo>
                  <a:pt x="3330" y="372"/>
                </a:lnTo>
                <a:lnTo>
                  <a:pt x="3330" y="400"/>
                </a:lnTo>
                <a:lnTo>
                  <a:pt x="3380" y="400"/>
                </a:lnTo>
                <a:lnTo>
                  <a:pt x="3380" y="208"/>
                </a:lnTo>
                <a:lnTo>
                  <a:pt x="3432" y="158"/>
                </a:lnTo>
                <a:lnTo>
                  <a:pt x="3478" y="206"/>
                </a:lnTo>
                <a:lnTo>
                  <a:pt x="3478" y="464"/>
                </a:lnTo>
                <a:lnTo>
                  <a:pt x="3532" y="464"/>
                </a:lnTo>
                <a:lnTo>
                  <a:pt x="3532" y="214"/>
                </a:lnTo>
                <a:lnTo>
                  <a:pt x="3692" y="214"/>
                </a:lnTo>
                <a:lnTo>
                  <a:pt x="3692" y="440"/>
                </a:lnTo>
                <a:lnTo>
                  <a:pt x="3722" y="440"/>
                </a:lnTo>
                <a:lnTo>
                  <a:pt x="3722" y="386"/>
                </a:lnTo>
                <a:lnTo>
                  <a:pt x="3792" y="386"/>
                </a:lnTo>
                <a:lnTo>
                  <a:pt x="3792" y="418"/>
                </a:lnTo>
                <a:lnTo>
                  <a:pt x="3936" y="418"/>
                </a:lnTo>
                <a:lnTo>
                  <a:pt x="3936" y="460"/>
                </a:lnTo>
                <a:lnTo>
                  <a:pt x="4048" y="460"/>
                </a:lnTo>
                <a:lnTo>
                  <a:pt x="4048" y="396"/>
                </a:lnTo>
                <a:lnTo>
                  <a:pt x="4108" y="396"/>
                </a:lnTo>
                <a:lnTo>
                  <a:pt x="4108" y="432"/>
                </a:lnTo>
                <a:lnTo>
                  <a:pt x="4152" y="432"/>
                </a:lnTo>
                <a:lnTo>
                  <a:pt x="4152" y="410"/>
                </a:lnTo>
                <a:lnTo>
                  <a:pt x="4214" y="410"/>
                </a:lnTo>
                <a:lnTo>
                  <a:pt x="4214" y="382"/>
                </a:lnTo>
                <a:lnTo>
                  <a:pt x="4290" y="382"/>
                </a:lnTo>
                <a:lnTo>
                  <a:pt x="4290" y="454"/>
                </a:lnTo>
                <a:lnTo>
                  <a:pt x="4346" y="454"/>
                </a:lnTo>
                <a:lnTo>
                  <a:pt x="4346" y="284"/>
                </a:lnTo>
                <a:lnTo>
                  <a:pt x="4438" y="286"/>
                </a:lnTo>
                <a:lnTo>
                  <a:pt x="4438" y="380"/>
                </a:lnTo>
                <a:lnTo>
                  <a:pt x="4500" y="380"/>
                </a:lnTo>
                <a:lnTo>
                  <a:pt x="4500" y="438"/>
                </a:lnTo>
                <a:lnTo>
                  <a:pt x="4578" y="438"/>
                </a:lnTo>
                <a:lnTo>
                  <a:pt x="4578" y="374"/>
                </a:lnTo>
                <a:lnTo>
                  <a:pt x="4632" y="374"/>
                </a:lnTo>
                <a:lnTo>
                  <a:pt x="4632" y="348"/>
                </a:lnTo>
                <a:lnTo>
                  <a:pt x="4704" y="348"/>
                </a:lnTo>
                <a:lnTo>
                  <a:pt x="4704" y="366"/>
                </a:lnTo>
                <a:lnTo>
                  <a:pt x="4754" y="366"/>
                </a:lnTo>
                <a:lnTo>
                  <a:pt x="4754" y="338"/>
                </a:lnTo>
                <a:lnTo>
                  <a:pt x="4848" y="268"/>
                </a:lnTo>
                <a:lnTo>
                  <a:pt x="4940" y="338"/>
                </a:lnTo>
                <a:lnTo>
                  <a:pt x="4940" y="434"/>
                </a:lnTo>
                <a:lnTo>
                  <a:pt x="4956" y="434"/>
                </a:lnTo>
                <a:lnTo>
                  <a:pt x="4956" y="414"/>
                </a:lnTo>
                <a:lnTo>
                  <a:pt x="5028" y="414"/>
                </a:lnTo>
                <a:lnTo>
                  <a:pt x="5028" y="500"/>
                </a:lnTo>
                <a:lnTo>
                  <a:pt x="5046" y="500"/>
                </a:lnTo>
                <a:lnTo>
                  <a:pt x="5046" y="458"/>
                </a:lnTo>
                <a:lnTo>
                  <a:pt x="5102" y="458"/>
                </a:lnTo>
                <a:lnTo>
                  <a:pt x="5102" y="368"/>
                </a:lnTo>
                <a:lnTo>
                  <a:pt x="5174" y="368"/>
                </a:lnTo>
                <a:lnTo>
                  <a:pt x="5174" y="458"/>
                </a:lnTo>
                <a:lnTo>
                  <a:pt x="5176" y="458"/>
                </a:lnTo>
                <a:lnTo>
                  <a:pt x="5176" y="422"/>
                </a:lnTo>
                <a:lnTo>
                  <a:pt x="5212" y="422"/>
                </a:lnTo>
                <a:lnTo>
                  <a:pt x="5212" y="404"/>
                </a:lnTo>
                <a:lnTo>
                  <a:pt x="5288" y="404"/>
                </a:lnTo>
                <a:lnTo>
                  <a:pt x="5288" y="464"/>
                </a:lnTo>
                <a:lnTo>
                  <a:pt x="5300" y="464"/>
                </a:lnTo>
                <a:lnTo>
                  <a:pt x="5300" y="422"/>
                </a:lnTo>
                <a:lnTo>
                  <a:pt x="5310" y="422"/>
                </a:lnTo>
                <a:lnTo>
                  <a:pt x="5310" y="344"/>
                </a:lnTo>
                <a:lnTo>
                  <a:pt x="5348" y="344"/>
                </a:lnTo>
                <a:lnTo>
                  <a:pt x="5348" y="308"/>
                </a:lnTo>
                <a:lnTo>
                  <a:pt x="5368" y="308"/>
                </a:lnTo>
                <a:lnTo>
                  <a:pt x="5368" y="288"/>
                </a:lnTo>
                <a:lnTo>
                  <a:pt x="5420" y="288"/>
                </a:lnTo>
                <a:lnTo>
                  <a:pt x="5420" y="308"/>
                </a:lnTo>
                <a:lnTo>
                  <a:pt x="5442" y="308"/>
                </a:lnTo>
                <a:lnTo>
                  <a:pt x="5442" y="412"/>
                </a:lnTo>
                <a:lnTo>
                  <a:pt x="5444" y="412"/>
                </a:lnTo>
                <a:lnTo>
                  <a:pt x="5444" y="412"/>
                </a:lnTo>
                <a:lnTo>
                  <a:pt x="5504" y="412"/>
                </a:lnTo>
                <a:lnTo>
                  <a:pt x="5504" y="358"/>
                </a:lnTo>
                <a:lnTo>
                  <a:pt x="5532" y="358"/>
                </a:lnTo>
                <a:lnTo>
                  <a:pt x="5532" y="308"/>
                </a:lnTo>
                <a:lnTo>
                  <a:pt x="5550" y="308"/>
                </a:lnTo>
                <a:lnTo>
                  <a:pt x="5550" y="248"/>
                </a:lnTo>
                <a:lnTo>
                  <a:pt x="5564" y="248"/>
                </a:lnTo>
                <a:lnTo>
                  <a:pt x="5564" y="202"/>
                </a:lnTo>
                <a:lnTo>
                  <a:pt x="5580" y="202"/>
                </a:lnTo>
                <a:lnTo>
                  <a:pt x="5580" y="154"/>
                </a:lnTo>
                <a:lnTo>
                  <a:pt x="5600" y="154"/>
                </a:lnTo>
                <a:lnTo>
                  <a:pt x="5600" y="200"/>
                </a:lnTo>
                <a:lnTo>
                  <a:pt x="5616" y="200"/>
                </a:lnTo>
                <a:lnTo>
                  <a:pt x="5616" y="238"/>
                </a:lnTo>
                <a:lnTo>
                  <a:pt x="5632" y="238"/>
                </a:lnTo>
                <a:lnTo>
                  <a:pt x="5632" y="310"/>
                </a:lnTo>
                <a:lnTo>
                  <a:pt x="5650" y="310"/>
                </a:lnTo>
                <a:lnTo>
                  <a:pt x="5650" y="362"/>
                </a:lnTo>
                <a:lnTo>
                  <a:pt x="5672" y="362"/>
                </a:lnTo>
                <a:lnTo>
                  <a:pt x="5672" y="414"/>
                </a:lnTo>
                <a:lnTo>
                  <a:pt x="5760" y="414"/>
                </a:lnTo>
                <a:lnTo>
                  <a:pt x="5760" y="540"/>
                </a:lnTo>
                <a:lnTo>
                  <a:pt x="0" y="54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ar-SA">
              <a:solidFill>
                <a:srgbClr val="000000"/>
              </a:solidFill>
              <a:latin typeface="Calibri"/>
              <a:cs typeface="Arial" panose="020B0604020202020204" pitchFamily="34" charset="0"/>
            </a:endParaRPr>
          </a:p>
        </p:txBody>
      </p:sp>
      <p:sp>
        <p:nvSpPr>
          <p:cNvPr id="4" name="Text Placeholder 7"/>
          <p:cNvSpPr txBox="1">
            <a:spLocks/>
          </p:cNvSpPr>
          <p:nvPr/>
        </p:nvSpPr>
        <p:spPr>
          <a:xfrm>
            <a:off x="2252959" y="2857496"/>
            <a:ext cx="7686084" cy="749285"/>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defTabSz="1219170">
              <a:defRPr/>
            </a:pPr>
            <a:r>
              <a:rPr lang="en-US" sz="5333" dirty="0">
                <a:solidFill>
                  <a:srgbClr val="282D32"/>
                </a:solidFill>
              </a:rPr>
              <a:t>Welcome</a:t>
            </a:r>
          </a:p>
        </p:txBody>
      </p:sp>
      <p:cxnSp>
        <p:nvCxnSpPr>
          <p:cNvPr id="5" name="Straight Connector 4"/>
          <p:cNvCxnSpPr/>
          <p:nvPr/>
        </p:nvCxnSpPr>
        <p:spPr>
          <a:xfrm>
            <a:off x="5486400" y="3905254"/>
            <a:ext cx="1219200" cy="2117"/>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10"/>
          <p:cNvSpPr txBox="1">
            <a:spLocks/>
          </p:cNvSpPr>
          <p:nvPr/>
        </p:nvSpPr>
        <p:spPr>
          <a:xfrm>
            <a:off x="2254818" y="4425315"/>
            <a:ext cx="7682364" cy="670985"/>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914377">
              <a:lnSpc>
                <a:spcPct val="150000"/>
              </a:lnSpc>
              <a:defRPr/>
            </a:pPr>
            <a:r>
              <a:rPr lang="en-US" sz="2400" dirty="0"/>
              <a:t>“Success usually comes to those who are too busy to be looking for it.” – Henry David Thoreau</a:t>
            </a:r>
          </a:p>
          <a:p>
            <a:pPr defTabSz="914377">
              <a:lnSpc>
                <a:spcPts val="1733"/>
              </a:lnSpc>
              <a:defRPr/>
            </a:pPr>
            <a:endParaRPr lang="en-US" sz="2400" b="1" dirty="0">
              <a:solidFill>
                <a:srgbClr val="4B4B4B"/>
              </a:solidFill>
              <a:latin typeface="Source Sans Pro Light" pitchFamily="34" charset="0"/>
            </a:endParaRPr>
          </a:p>
        </p:txBody>
      </p:sp>
    </p:spTree>
    <p:extLst>
      <p:ext uri="{BB962C8B-B14F-4D97-AF65-F5344CB8AC3E}">
        <p14:creationId xmlns:p14="http://schemas.microsoft.com/office/powerpoint/2010/main" val="604134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fltVal val="0"/>
                                          </p:val>
                                        </p:tav>
                                        <p:tav tm="100000">
                                          <p:val>
                                            <p:strVal val="#ppt_w"/>
                                          </p:val>
                                        </p:tav>
                                      </p:tavLst>
                                    </p:anim>
                                    <p:anim calcmode="lin" valueType="num">
                                      <p:cBhvr>
                                        <p:cTn id="24" dur="750" fill="hold"/>
                                        <p:tgtEl>
                                          <p:spTgt spid="6"/>
                                        </p:tgtEl>
                                        <p:attrNameLst>
                                          <p:attrName>ppt_h</p:attrName>
                                        </p:attrNameLst>
                                      </p:cBhvr>
                                      <p:tavLst>
                                        <p:tav tm="0">
                                          <p:val>
                                            <p:fltVal val="0"/>
                                          </p:val>
                                        </p:tav>
                                        <p:tav tm="100000">
                                          <p:val>
                                            <p:strVal val="#ppt_h"/>
                                          </p:val>
                                        </p:tav>
                                      </p:tavLst>
                                    </p:anim>
                                    <p:animEffect transition="in" filter="fade">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cs typeface="Aharoni" panose="02010803020104030203" pitchFamily="2" charset="-79"/>
              </a:rPr>
              <a:t>Amazon Wholesale Model</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2114169"/>
          </a:xfrm>
          <a:prstGeom prst="rect">
            <a:avLst/>
          </a:prstGeom>
          <a:noFill/>
        </p:spPr>
        <p:txBody>
          <a:bodyPr wrap="square" rtlCol="0">
            <a:spAutoFit/>
          </a:bodyPr>
          <a:lstStyle/>
          <a:p>
            <a:pPr>
              <a:lnSpc>
                <a:spcPct val="107000"/>
              </a:lnSpc>
              <a:spcAft>
                <a:spcPts val="800"/>
              </a:spcAft>
            </a:pPr>
            <a:r>
              <a:rPr lang="en-US"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There are consumers around the globe buying hundreds of millions products on Amazon, </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Amazon’s sales platform is supported by more than </a:t>
            </a:r>
            <a:r>
              <a:rPr lang="x-none" sz="2400" u="none" strike="noStrike"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 million third-party sellers worldwide</a:t>
            </a:r>
            <a:r>
              <a:rPr lang="en-US"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o</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f those sellers, </a:t>
            </a:r>
            <a:r>
              <a:rPr lang="x-none" sz="2400" u="none" strike="noStrike"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26% sell products using a sales model</a:t>
            </a:r>
            <a:r>
              <a:rPr lang="x-none" sz="2400"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called wholesale. </a:t>
            </a:r>
            <a:endParaRPr lang="x-none" sz="24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227163796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cs typeface="Aharoni" panose="02010803020104030203" pitchFamily="2" charset="-79"/>
              </a:rPr>
              <a:t>Amazon Wholesale Model</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2114169"/>
          </a:xfrm>
          <a:prstGeom prst="rect">
            <a:avLst/>
          </a:prstGeom>
          <a:noFill/>
        </p:spPr>
        <p:txBody>
          <a:bodyPr wrap="square" rtlCol="0">
            <a:spAutoFit/>
          </a:bodyPr>
          <a:lstStyle/>
          <a:p>
            <a:pPr>
              <a:lnSpc>
                <a:spcPct val="107000"/>
              </a:lnSpc>
              <a:spcAft>
                <a:spcPts val="800"/>
              </a:spcAft>
            </a:pPr>
            <a:r>
              <a:rPr lang="en-US"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There are consumers around the globe buying hundreds of millions products on Amazon, </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Amazon’s sales platform is supported by more than </a:t>
            </a:r>
            <a:r>
              <a:rPr lang="x-none" sz="2400" u="none" strike="noStrike"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 million third-party sellers worldwide</a:t>
            </a:r>
            <a:r>
              <a:rPr lang="en-US"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o</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f those sellers, </a:t>
            </a:r>
            <a:r>
              <a:rPr lang="x-none" sz="2400" u="none" strike="noStrike"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26% sell products using a sales model</a:t>
            </a:r>
            <a:r>
              <a:rPr lang="x-none" sz="2400"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x-none" sz="24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called wholesale. </a:t>
            </a:r>
            <a:endParaRPr lang="x-none" sz="24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354384559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9642" y="1808651"/>
            <a:ext cx="9453637" cy="2736846"/>
          </a:xfrm>
          <a:prstGeom prst="rect">
            <a:avLst/>
          </a:prstGeom>
          <a:noFill/>
        </p:spPr>
        <p:txBody>
          <a:bodyPr wrap="square" lIns="0" tIns="0" rIns="0" bIns="0" rtlCol="1" anchor="t" anchorCtr="0">
            <a:noAutofit/>
          </a:bodyPr>
          <a:lstStyle/>
          <a:p>
            <a:pPr algn="ctr" defTabSz="914377">
              <a:lnSpc>
                <a:spcPts val="5067"/>
              </a:lnSpc>
            </a:pPr>
            <a:r>
              <a:rPr lang="x-none" sz="2400" dirty="0">
                <a:solidFill>
                  <a:schemeClr val="bg1"/>
                </a:solidFill>
                <a:latin typeface="Source Sans Pro Light" panose="020B0403030403020204" pitchFamily="34" charset="0"/>
                <a:ea typeface="Source Sans Pro Light" panose="020B0403030403020204" pitchFamily="34" charset="0"/>
              </a:rPr>
              <a:t>In this model, wholesalers actually </a:t>
            </a:r>
            <a:r>
              <a:rPr lang="en-US" sz="2400" dirty="0">
                <a:solidFill>
                  <a:schemeClr val="bg1"/>
                </a:solidFill>
                <a:latin typeface="Source Sans Pro Light" panose="020B0403030403020204" pitchFamily="34" charset="0"/>
                <a:ea typeface="Source Sans Pro Light" panose="020B0403030403020204" pitchFamily="34" charset="0"/>
              </a:rPr>
              <a:t>buy</a:t>
            </a:r>
            <a:r>
              <a:rPr lang="x-none" sz="2400" dirty="0">
                <a:solidFill>
                  <a:schemeClr val="bg1"/>
                </a:solidFill>
                <a:latin typeface="Source Sans Pro Light" panose="020B0403030403020204" pitchFamily="34" charset="0"/>
                <a:ea typeface="Source Sans Pro Light" panose="020B0403030403020204" pitchFamily="34" charset="0"/>
              </a:rPr>
              <a:t> </a:t>
            </a:r>
            <a:r>
              <a:rPr lang="en-US" sz="2400" dirty="0">
                <a:solidFill>
                  <a:schemeClr val="bg1"/>
                </a:solidFill>
                <a:latin typeface="Source Sans Pro Light" panose="020B0403030403020204" pitchFamily="34" charset="0"/>
                <a:ea typeface="Source Sans Pro Light" panose="020B0403030403020204" pitchFamily="34" charset="0"/>
              </a:rPr>
              <a:t>already </a:t>
            </a:r>
            <a:r>
              <a:rPr lang="x-none" sz="2400" dirty="0">
                <a:solidFill>
                  <a:schemeClr val="bg1"/>
                </a:solidFill>
                <a:latin typeface="Source Sans Pro Light" panose="020B0403030403020204" pitchFamily="34" charset="0"/>
                <a:ea typeface="Source Sans Pro Light" panose="020B0403030403020204" pitchFamily="34" charset="0"/>
              </a:rPr>
              <a:t>established products from brands with good sales and revenue then resell them on Amazon. It most of the time base on the buying products in bulk on </a:t>
            </a:r>
            <a:r>
              <a:rPr lang="en-US" sz="2400" dirty="0">
                <a:solidFill>
                  <a:srgbClr val="1E9BDC"/>
                </a:solidFill>
                <a:latin typeface="Source Sans Pro Light" pitchFamily="34" charset="0"/>
                <a:ea typeface="Open Sans" pitchFamily="34" charset="0"/>
                <a:cs typeface="Open Sans" pitchFamily="34" charset="0"/>
              </a:rPr>
              <a:t>discounted price from </a:t>
            </a:r>
            <a:r>
              <a:rPr lang="x-none" sz="2400" dirty="0">
                <a:solidFill>
                  <a:schemeClr val="accent2"/>
                </a:solidFill>
                <a:latin typeface="Source Sans Pro Light" panose="020B0403030403020204" pitchFamily="34" charset="0"/>
                <a:ea typeface="Source Sans Pro Light" panose="020B0403030403020204" pitchFamily="34" charset="0"/>
              </a:rPr>
              <a:t>manufacturers or distributors and resell on Amazon.</a:t>
            </a:r>
            <a:endParaRPr lang="ar-SA" sz="2400" dirty="0">
              <a:solidFill>
                <a:schemeClr val="accent2"/>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3" name="Straight Connector 2"/>
          <p:cNvCxnSpPr/>
          <p:nvPr/>
        </p:nvCxnSpPr>
        <p:spPr>
          <a:xfrm>
            <a:off x="5486400" y="4687931"/>
            <a:ext cx="1219200" cy="2117"/>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10"/>
          <p:cNvSpPr txBox="1">
            <a:spLocks/>
          </p:cNvSpPr>
          <p:nvPr/>
        </p:nvSpPr>
        <p:spPr>
          <a:xfrm>
            <a:off x="585573" y="848973"/>
            <a:ext cx="10577704" cy="3048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defRPr/>
            </a:pPr>
            <a:r>
              <a:rPr lang="en-US" sz="3200" dirty="0">
                <a:solidFill>
                  <a:srgbClr val="FFFFFF"/>
                </a:solidFill>
              </a:rPr>
              <a:t>Amazon Wholesale Model</a:t>
            </a:r>
          </a:p>
        </p:txBody>
      </p:sp>
    </p:spTree>
    <p:extLst>
      <p:ext uri="{BB962C8B-B14F-4D97-AF65-F5344CB8AC3E}">
        <p14:creationId xmlns:p14="http://schemas.microsoft.com/office/powerpoint/2010/main" val="2605018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640" y="2170069"/>
            <a:ext cx="9453637" cy="2644079"/>
          </a:xfrm>
          <a:prstGeom prst="rect">
            <a:avLst/>
          </a:prstGeom>
          <a:noFill/>
        </p:spPr>
        <p:txBody>
          <a:bodyPr wrap="square" lIns="0" tIns="0" rIns="0" bIns="0" rtlCol="1" anchor="t" anchorCtr="0">
            <a:noAutofit/>
          </a:bodyPr>
          <a:lstStyle/>
          <a:p>
            <a:r>
              <a:rPr lang="x-none" sz="2800" b="1" dirty="0">
                <a:solidFill>
                  <a:schemeClr val="accent3">
                    <a:lumMod val="75000"/>
                  </a:schemeClr>
                </a:solidFill>
                <a:latin typeface="Source Sans Pro Light" panose="020B0403030403020204" pitchFamily="34" charset="0"/>
                <a:ea typeface="Source Sans Pro Light" panose="020B0403030403020204" pitchFamily="34" charset="0"/>
              </a:rPr>
              <a:t>Wholesale</a:t>
            </a:r>
            <a:r>
              <a:rPr lang="x-none" sz="2800" dirty="0">
                <a:solidFill>
                  <a:schemeClr val="bg1"/>
                </a:solidFill>
                <a:latin typeface="Source Sans Pro Light" panose="020B0403030403020204" pitchFamily="34" charset="0"/>
                <a:ea typeface="Source Sans Pro Light" panose="020B0403030403020204" pitchFamily="34" charset="0"/>
              </a:rPr>
              <a:t> is the practice of purchasing bulk branded products from another manufacturer, supplier, or distributor to resell to consumers. Examples include popular consumer </a:t>
            </a:r>
            <a:r>
              <a:rPr lang="en-US" sz="2800" dirty="0">
                <a:solidFill>
                  <a:schemeClr val="accent3">
                    <a:lumMod val="75000"/>
                  </a:schemeClr>
                </a:solidFill>
                <a:latin typeface="Source Sans Pro Light" panose="020B0403030403020204" pitchFamily="34" charset="0"/>
                <a:ea typeface="Source Sans Pro Light" panose="020B0403030403020204" pitchFamily="34" charset="0"/>
              </a:rPr>
              <a:t>Electronics</a:t>
            </a:r>
            <a:r>
              <a:rPr lang="x-none" sz="2800" dirty="0">
                <a:solidFill>
                  <a:schemeClr val="accent3">
                    <a:lumMod val="75000"/>
                  </a:schemeClr>
                </a:solidFill>
                <a:latin typeface="Source Sans Pro Light" panose="020B0403030403020204" pitchFamily="34" charset="0"/>
                <a:ea typeface="Source Sans Pro Light" panose="020B0403030403020204" pitchFamily="34" charset="0"/>
              </a:rPr>
              <a:t>,</a:t>
            </a:r>
            <a:r>
              <a:rPr lang="en-US" sz="2800" dirty="0">
                <a:solidFill>
                  <a:schemeClr val="accent3">
                    <a:lumMod val="75000"/>
                  </a:schemeClr>
                </a:solidFill>
                <a:latin typeface="Source Sans Pro Light" panose="020B0403030403020204" pitchFamily="34" charset="0"/>
                <a:ea typeface="Source Sans Pro Light" panose="020B0403030403020204" pitchFamily="34" charset="0"/>
              </a:rPr>
              <a:t> Health &amp; Household</a:t>
            </a:r>
            <a:r>
              <a:rPr lang="x-none" sz="2800" dirty="0">
                <a:solidFill>
                  <a:schemeClr val="accent3">
                    <a:lumMod val="75000"/>
                  </a:schemeClr>
                </a:solidFill>
                <a:latin typeface="Source Sans Pro Light" panose="020B0403030403020204" pitchFamily="34" charset="0"/>
                <a:ea typeface="Source Sans Pro Light" panose="020B0403030403020204" pitchFamily="34" charset="0"/>
              </a:rPr>
              <a:t>, </a:t>
            </a:r>
            <a:r>
              <a:rPr lang="en-US" sz="2800" dirty="0">
                <a:solidFill>
                  <a:schemeClr val="accent3">
                    <a:lumMod val="75000"/>
                  </a:schemeClr>
                </a:solidFill>
                <a:latin typeface="Source Sans Pro Light" panose="020B0403030403020204" pitchFamily="34" charset="0"/>
                <a:ea typeface="Source Sans Pro Light" panose="020B0403030403020204" pitchFamily="34" charset="0"/>
              </a:rPr>
              <a:t>Home &amp; Kitchen </a:t>
            </a:r>
            <a:r>
              <a:rPr lang="x-none" sz="2800" dirty="0">
                <a:solidFill>
                  <a:schemeClr val="accent3">
                    <a:lumMod val="75000"/>
                  </a:schemeClr>
                </a:solidFill>
                <a:latin typeface="Source Sans Pro Light" panose="020B0403030403020204" pitchFamily="34" charset="0"/>
                <a:ea typeface="Source Sans Pro Light" panose="020B0403030403020204" pitchFamily="34" charset="0"/>
              </a:rPr>
              <a:t>and even popular toys.</a:t>
            </a:r>
          </a:p>
        </p:txBody>
      </p:sp>
      <p:cxnSp>
        <p:nvCxnSpPr>
          <p:cNvPr id="3" name="Straight Connector 2"/>
          <p:cNvCxnSpPr/>
          <p:nvPr/>
        </p:nvCxnSpPr>
        <p:spPr>
          <a:xfrm>
            <a:off x="5486400" y="4687931"/>
            <a:ext cx="1219200" cy="2117"/>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10"/>
          <p:cNvSpPr txBox="1">
            <a:spLocks/>
          </p:cNvSpPr>
          <p:nvPr/>
        </p:nvSpPr>
        <p:spPr>
          <a:xfrm>
            <a:off x="585573" y="848973"/>
            <a:ext cx="10577704" cy="3048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defRPr/>
            </a:pPr>
            <a:r>
              <a:rPr lang="en-US" sz="3200" dirty="0">
                <a:solidFill>
                  <a:srgbClr val="FFFFFF"/>
                </a:solidFill>
              </a:rPr>
              <a:t>Amazon Wholesale Model</a:t>
            </a:r>
          </a:p>
        </p:txBody>
      </p:sp>
    </p:spTree>
    <p:extLst>
      <p:ext uri="{BB962C8B-B14F-4D97-AF65-F5344CB8AC3E}">
        <p14:creationId xmlns:p14="http://schemas.microsoft.com/office/powerpoint/2010/main" val="13360863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C84ED8-4330-4432-8ED7-D80BDABA1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333375"/>
            <a:ext cx="10153650" cy="6191250"/>
          </a:xfrm>
          <a:prstGeom prst="rect">
            <a:avLst/>
          </a:prstGeom>
        </p:spPr>
      </p:pic>
    </p:spTree>
    <p:extLst>
      <p:ext uri="{BB962C8B-B14F-4D97-AF65-F5344CB8AC3E}">
        <p14:creationId xmlns:p14="http://schemas.microsoft.com/office/powerpoint/2010/main" val="2242391241"/>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DC9608-D4EE-47E6-81D6-E8BCA0E6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7" y="552450"/>
            <a:ext cx="10334625" cy="5753100"/>
          </a:xfrm>
          <a:prstGeom prst="rect">
            <a:avLst/>
          </a:prstGeom>
        </p:spPr>
      </p:pic>
    </p:spTree>
    <p:extLst>
      <p:ext uri="{BB962C8B-B14F-4D97-AF65-F5344CB8AC3E}">
        <p14:creationId xmlns:p14="http://schemas.microsoft.com/office/powerpoint/2010/main" val="108544031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89663" y="2630488"/>
            <a:ext cx="1785938" cy="4224337"/>
            <a:chOff x="6189663" y="2630488"/>
            <a:chExt cx="1785938" cy="4224337"/>
          </a:xfrm>
        </p:grpSpPr>
        <p:sp>
          <p:nvSpPr>
            <p:cNvPr id="10" name="Freeform 6"/>
            <p:cNvSpPr>
              <a:spLocks/>
            </p:cNvSpPr>
            <p:nvPr/>
          </p:nvSpPr>
          <p:spPr bwMode="auto">
            <a:xfrm>
              <a:off x="6189663" y="2749550"/>
              <a:ext cx="476250" cy="4105275"/>
            </a:xfrm>
            <a:custGeom>
              <a:avLst/>
              <a:gdLst>
                <a:gd name="T0" fmla="*/ 102 w 125"/>
                <a:gd name="T1" fmla="*/ 0 h 1078"/>
                <a:gd name="T2" fmla="*/ 125 w 125"/>
                <a:gd name="T3" fmla="*/ 0 h 1078"/>
                <a:gd name="T4" fmla="*/ 125 w 125"/>
                <a:gd name="T5" fmla="*/ 125 h 1078"/>
                <a:gd name="T6" fmla="*/ 125 w 125"/>
                <a:gd name="T7" fmla="*/ 142 h 1078"/>
                <a:gd name="T8" fmla="*/ 125 w 125"/>
                <a:gd name="T9" fmla="*/ 1078 h 1078"/>
                <a:gd name="T10" fmla="*/ 0 w 125"/>
                <a:gd name="T11" fmla="*/ 1078 h 1078"/>
                <a:gd name="T12" fmla="*/ 0 w 125"/>
                <a:gd name="T13" fmla="*/ 103 h 1078"/>
                <a:gd name="T14" fmla="*/ 102 w 125"/>
                <a:gd name="T15" fmla="*/ 0 h 10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078">
                  <a:moveTo>
                    <a:pt x="102" y="0"/>
                  </a:moveTo>
                  <a:cubicBezTo>
                    <a:pt x="125" y="0"/>
                    <a:pt x="125" y="0"/>
                    <a:pt x="125" y="0"/>
                  </a:cubicBezTo>
                  <a:cubicBezTo>
                    <a:pt x="125" y="125"/>
                    <a:pt x="125" y="125"/>
                    <a:pt x="125" y="125"/>
                  </a:cubicBezTo>
                  <a:cubicBezTo>
                    <a:pt x="125" y="142"/>
                    <a:pt x="125" y="142"/>
                    <a:pt x="125" y="142"/>
                  </a:cubicBezTo>
                  <a:cubicBezTo>
                    <a:pt x="125" y="1078"/>
                    <a:pt x="125" y="1078"/>
                    <a:pt x="125" y="1078"/>
                  </a:cubicBezTo>
                  <a:cubicBezTo>
                    <a:pt x="0" y="1078"/>
                    <a:pt x="0" y="1078"/>
                    <a:pt x="0" y="1078"/>
                  </a:cubicBezTo>
                  <a:cubicBezTo>
                    <a:pt x="0" y="103"/>
                    <a:pt x="0" y="103"/>
                    <a:pt x="0" y="103"/>
                  </a:cubicBezTo>
                  <a:cubicBezTo>
                    <a:pt x="0" y="46"/>
                    <a:pt x="46" y="0"/>
                    <a:pt x="102" y="0"/>
                  </a:cubicBezTo>
                  <a:close/>
                </a:path>
              </a:pathLst>
            </a:custGeom>
            <a:gradFill flip="none" rotWithShape="1">
              <a:gsLst>
                <a:gs pos="0">
                  <a:schemeClr val="accent3">
                    <a:lumMod val="75000"/>
                    <a:shade val="30000"/>
                    <a:satMod val="115000"/>
                  </a:schemeClr>
                </a:gs>
                <a:gs pos="23000">
                  <a:schemeClr val="accent3">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1" name="Freeform 7"/>
            <p:cNvSpPr>
              <a:spLocks/>
            </p:cNvSpPr>
            <p:nvPr/>
          </p:nvSpPr>
          <p:spPr bwMode="auto">
            <a:xfrm>
              <a:off x="6189663" y="2630488"/>
              <a:ext cx="1785938" cy="985838"/>
            </a:xfrm>
            <a:custGeom>
              <a:avLst/>
              <a:gdLst>
                <a:gd name="T0" fmla="*/ 464 w 469"/>
                <a:gd name="T1" fmla="*/ 84 h 259"/>
                <a:gd name="T2" fmla="*/ 386 w 469"/>
                <a:gd name="T3" fmla="*/ 6 h 259"/>
                <a:gd name="T4" fmla="*/ 367 w 469"/>
                <a:gd name="T5" fmla="*/ 5 h 259"/>
                <a:gd name="T6" fmla="*/ 367 w 469"/>
                <a:gd name="T7" fmla="*/ 24 h 259"/>
                <a:gd name="T8" fmla="*/ 374 w 469"/>
                <a:gd name="T9" fmla="*/ 31 h 259"/>
                <a:gd name="T10" fmla="*/ 374 w 469"/>
                <a:gd name="T11" fmla="*/ 31 h 259"/>
                <a:gd name="T12" fmla="*/ 374 w 469"/>
                <a:gd name="T13" fmla="*/ 31 h 259"/>
                <a:gd name="T14" fmla="*/ 102 w 469"/>
                <a:gd name="T15" fmla="*/ 31 h 259"/>
                <a:gd name="T16" fmla="*/ 0 w 469"/>
                <a:gd name="T17" fmla="*/ 134 h 259"/>
                <a:gd name="T18" fmla="*/ 0 w 469"/>
                <a:gd name="T19" fmla="*/ 259 h 259"/>
                <a:gd name="T20" fmla="*/ 102 w 469"/>
                <a:gd name="T21" fmla="*/ 156 h 259"/>
                <a:gd name="T22" fmla="*/ 374 w 469"/>
                <a:gd name="T23" fmla="*/ 156 h 259"/>
                <a:gd name="T24" fmla="*/ 374 w 469"/>
                <a:gd name="T25" fmla="*/ 156 h 259"/>
                <a:gd name="T26" fmla="*/ 374 w 469"/>
                <a:gd name="T27" fmla="*/ 156 h 259"/>
                <a:gd name="T28" fmla="*/ 367 w 469"/>
                <a:gd name="T29" fmla="*/ 163 h 259"/>
                <a:gd name="T30" fmla="*/ 367 w 469"/>
                <a:gd name="T31" fmla="*/ 182 h 259"/>
                <a:gd name="T32" fmla="*/ 376 w 469"/>
                <a:gd name="T33" fmla="*/ 186 h 259"/>
                <a:gd name="T34" fmla="*/ 386 w 469"/>
                <a:gd name="T35" fmla="*/ 182 h 259"/>
                <a:gd name="T36" fmla="*/ 464 w 469"/>
                <a:gd name="T37" fmla="*/ 103 h 259"/>
                <a:gd name="T38" fmla="*/ 464 w 469"/>
                <a:gd name="T3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464" y="84"/>
                  </a:moveTo>
                  <a:cubicBezTo>
                    <a:pt x="386" y="6"/>
                    <a:pt x="386" y="6"/>
                    <a:pt x="386" y="6"/>
                  </a:cubicBezTo>
                  <a:cubicBezTo>
                    <a:pt x="381" y="1"/>
                    <a:pt x="373" y="0"/>
                    <a:pt x="367" y="5"/>
                  </a:cubicBezTo>
                  <a:cubicBezTo>
                    <a:pt x="362" y="10"/>
                    <a:pt x="362" y="18"/>
                    <a:pt x="367" y="24"/>
                  </a:cubicBezTo>
                  <a:cubicBezTo>
                    <a:pt x="374" y="31"/>
                    <a:pt x="374" y="31"/>
                    <a:pt x="374" y="31"/>
                  </a:cubicBezTo>
                  <a:cubicBezTo>
                    <a:pt x="374" y="31"/>
                    <a:pt x="374" y="31"/>
                    <a:pt x="374" y="31"/>
                  </a:cubicBezTo>
                  <a:cubicBezTo>
                    <a:pt x="374" y="31"/>
                    <a:pt x="374" y="31"/>
                    <a:pt x="374" y="31"/>
                  </a:cubicBezTo>
                  <a:cubicBezTo>
                    <a:pt x="102" y="31"/>
                    <a:pt x="102" y="31"/>
                    <a:pt x="102" y="31"/>
                  </a:cubicBezTo>
                  <a:cubicBezTo>
                    <a:pt x="46" y="31"/>
                    <a:pt x="0" y="77"/>
                    <a:pt x="0" y="134"/>
                  </a:cubicBezTo>
                  <a:cubicBezTo>
                    <a:pt x="0" y="259"/>
                    <a:pt x="0" y="259"/>
                    <a:pt x="0" y="259"/>
                  </a:cubicBezTo>
                  <a:cubicBezTo>
                    <a:pt x="0" y="202"/>
                    <a:pt x="46" y="156"/>
                    <a:pt x="102" y="156"/>
                  </a:cubicBezTo>
                  <a:cubicBezTo>
                    <a:pt x="374" y="156"/>
                    <a:pt x="374" y="156"/>
                    <a:pt x="374" y="156"/>
                  </a:cubicBezTo>
                  <a:cubicBezTo>
                    <a:pt x="374" y="156"/>
                    <a:pt x="374" y="156"/>
                    <a:pt x="374" y="156"/>
                  </a:cubicBezTo>
                  <a:cubicBezTo>
                    <a:pt x="374" y="156"/>
                    <a:pt x="374" y="156"/>
                    <a:pt x="374" y="156"/>
                  </a:cubicBezTo>
                  <a:cubicBezTo>
                    <a:pt x="367" y="163"/>
                    <a:pt x="367" y="163"/>
                    <a:pt x="367" y="163"/>
                  </a:cubicBezTo>
                  <a:cubicBezTo>
                    <a:pt x="362" y="168"/>
                    <a:pt x="362" y="177"/>
                    <a:pt x="367" y="182"/>
                  </a:cubicBezTo>
                  <a:cubicBezTo>
                    <a:pt x="370" y="185"/>
                    <a:pt x="373" y="186"/>
                    <a:pt x="376" y="186"/>
                  </a:cubicBezTo>
                  <a:cubicBezTo>
                    <a:pt x="380" y="186"/>
                    <a:pt x="383" y="185"/>
                    <a:pt x="386" y="182"/>
                  </a:cubicBezTo>
                  <a:cubicBezTo>
                    <a:pt x="464" y="103"/>
                    <a:pt x="464" y="103"/>
                    <a:pt x="464" y="103"/>
                  </a:cubicBezTo>
                  <a:cubicBezTo>
                    <a:pt x="469" y="98"/>
                    <a:pt x="469" y="89"/>
                    <a:pt x="464" y="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6" name="Group 5"/>
          <p:cNvGrpSpPr/>
          <p:nvPr/>
        </p:nvGrpSpPr>
        <p:grpSpPr>
          <a:xfrm>
            <a:off x="6818313" y="3762375"/>
            <a:ext cx="1784350" cy="3092450"/>
            <a:chOff x="6818313" y="3762375"/>
            <a:chExt cx="1784350" cy="3092450"/>
          </a:xfrm>
        </p:grpSpPr>
        <p:sp>
          <p:nvSpPr>
            <p:cNvPr id="12" name="Freeform 8"/>
            <p:cNvSpPr>
              <a:spLocks/>
            </p:cNvSpPr>
            <p:nvPr/>
          </p:nvSpPr>
          <p:spPr bwMode="auto">
            <a:xfrm>
              <a:off x="6818313" y="3879850"/>
              <a:ext cx="474663" cy="2974975"/>
            </a:xfrm>
            <a:custGeom>
              <a:avLst/>
              <a:gdLst>
                <a:gd name="T0" fmla="*/ 102 w 125"/>
                <a:gd name="T1" fmla="*/ 0 h 781"/>
                <a:gd name="T2" fmla="*/ 125 w 125"/>
                <a:gd name="T3" fmla="*/ 0 h 781"/>
                <a:gd name="T4" fmla="*/ 125 w 125"/>
                <a:gd name="T5" fmla="*/ 125 h 781"/>
                <a:gd name="T6" fmla="*/ 125 w 125"/>
                <a:gd name="T7" fmla="*/ 142 h 781"/>
                <a:gd name="T8" fmla="*/ 125 w 125"/>
                <a:gd name="T9" fmla="*/ 781 h 781"/>
                <a:gd name="T10" fmla="*/ 0 w 125"/>
                <a:gd name="T11" fmla="*/ 781 h 781"/>
                <a:gd name="T12" fmla="*/ 0 w 125"/>
                <a:gd name="T13" fmla="*/ 103 h 781"/>
                <a:gd name="T14" fmla="*/ 102 w 125"/>
                <a:gd name="T15" fmla="*/ 0 h 7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81">
                  <a:moveTo>
                    <a:pt x="102" y="0"/>
                  </a:moveTo>
                  <a:cubicBezTo>
                    <a:pt x="125" y="0"/>
                    <a:pt x="125" y="0"/>
                    <a:pt x="125" y="0"/>
                  </a:cubicBezTo>
                  <a:cubicBezTo>
                    <a:pt x="125" y="125"/>
                    <a:pt x="125" y="125"/>
                    <a:pt x="125" y="125"/>
                  </a:cubicBezTo>
                  <a:cubicBezTo>
                    <a:pt x="125" y="142"/>
                    <a:pt x="125" y="142"/>
                    <a:pt x="125" y="142"/>
                  </a:cubicBezTo>
                  <a:cubicBezTo>
                    <a:pt x="125" y="781"/>
                    <a:pt x="125" y="781"/>
                    <a:pt x="125" y="781"/>
                  </a:cubicBezTo>
                  <a:cubicBezTo>
                    <a:pt x="0" y="781"/>
                    <a:pt x="0" y="781"/>
                    <a:pt x="0" y="781"/>
                  </a:cubicBezTo>
                  <a:cubicBezTo>
                    <a:pt x="0" y="103"/>
                    <a:pt x="0" y="103"/>
                    <a:pt x="0" y="103"/>
                  </a:cubicBezTo>
                  <a:cubicBezTo>
                    <a:pt x="0" y="46"/>
                    <a:pt x="46" y="0"/>
                    <a:pt x="102" y="0"/>
                  </a:cubicBezTo>
                  <a:close/>
                </a:path>
              </a:pathLst>
            </a:custGeom>
            <a:gradFill flip="none" rotWithShape="1">
              <a:gsLst>
                <a:gs pos="0">
                  <a:schemeClr val="accent4">
                    <a:lumMod val="75000"/>
                    <a:shade val="30000"/>
                    <a:satMod val="115000"/>
                  </a:schemeClr>
                </a:gs>
                <a:gs pos="31000">
                  <a:schemeClr val="accent4">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3" name="Freeform 9"/>
            <p:cNvSpPr>
              <a:spLocks/>
            </p:cNvSpPr>
            <p:nvPr/>
          </p:nvSpPr>
          <p:spPr bwMode="auto">
            <a:xfrm>
              <a:off x="6818313" y="3762375"/>
              <a:ext cx="1784350" cy="985838"/>
            </a:xfrm>
            <a:custGeom>
              <a:avLst/>
              <a:gdLst>
                <a:gd name="T0" fmla="*/ 464 w 469"/>
                <a:gd name="T1" fmla="*/ 84 h 259"/>
                <a:gd name="T2" fmla="*/ 386 w 469"/>
                <a:gd name="T3" fmla="*/ 6 h 259"/>
                <a:gd name="T4" fmla="*/ 367 w 469"/>
                <a:gd name="T5" fmla="*/ 4 h 259"/>
                <a:gd name="T6" fmla="*/ 367 w 469"/>
                <a:gd name="T7" fmla="*/ 24 h 259"/>
                <a:gd name="T8" fmla="*/ 374 w 469"/>
                <a:gd name="T9" fmla="*/ 31 h 259"/>
                <a:gd name="T10" fmla="*/ 374 w 469"/>
                <a:gd name="T11" fmla="*/ 31 h 259"/>
                <a:gd name="T12" fmla="*/ 374 w 469"/>
                <a:gd name="T13" fmla="*/ 31 h 259"/>
                <a:gd name="T14" fmla="*/ 102 w 469"/>
                <a:gd name="T15" fmla="*/ 31 h 259"/>
                <a:gd name="T16" fmla="*/ 0 w 469"/>
                <a:gd name="T17" fmla="*/ 134 h 259"/>
                <a:gd name="T18" fmla="*/ 0 w 469"/>
                <a:gd name="T19" fmla="*/ 259 h 259"/>
                <a:gd name="T20" fmla="*/ 102 w 469"/>
                <a:gd name="T21" fmla="*/ 156 h 259"/>
                <a:gd name="T22" fmla="*/ 374 w 469"/>
                <a:gd name="T23" fmla="*/ 156 h 259"/>
                <a:gd name="T24" fmla="*/ 374 w 469"/>
                <a:gd name="T25" fmla="*/ 156 h 259"/>
                <a:gd name="T26" fmla="*/ 374 w 469"/>
                <a:gd name="T27" fmla="*/ 156 h 259"/>
                <a:gd name="T28" fmla="*/ 367 w 469"/>
                <a:gd name="T29" fmla="*/ 163 h 259"/>
                <a:gd name="T30" fmla="*/ 367 w 469"/>
                <a:gd name="T31" fmla="*/ 182 h 259"/>
                <a:gd name="T32" fmla="*/ 376 w 469"/>
                <a:gd name="T33" fmla="*/ 186 h 259"/>
                <a:gd name="T34" fmla="*/ 386 w 469"/>
                <a:gd name="T35" fmla="*/ 182 h 259"/>
                <a:gd name="T36" fmla="*/ 464 w 469"/>
                <a:gd name="T37" fmla="*/ 103 h 259"/>
                <a:gd name="T38" fmla="*/ 464 w 469"/>
                <a:gd name="T3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464" y="84"/>
                  </a:moveTo>
                  <a:cubicBezTo>
                    <a:pt x="386" y="6"/>
                    <a:pt x="386" y="6"/>
                    <a:pt x="386" y="6"/>
                  </a:cubicBezTo>
                  <a:cubicBezTo>
                    <a:pt x="381" y="0"/>
                    <a:pt x="373" y="0"/>
                    <a:pt x="367" y="4"/>
                  </a:cubicBezTo>
                  <a:cubicBezTo>
                    <a:pt x="362" y="9"/>
                    <a:pt x="362" y="18"/>
                    <a:pt x="367" y="24"/>
                  </a:cubicBezTo>
                  <a:cubicBezTo>
                    <a:pt x="374" y="31"/>
                    <a:pt x="374" y="31"/>
                    <a:pt x="374" y="31"/>
                  </a:cubicBezTo>
                  <a:cubicBezTo>
                    <a:pt x="374" y="31"/>
                    <a:pt x="374" y="31"/>
                    <a:pt x="374" y="31"/>
                  </a:cubicBezTo>
                  <a:cubicBezTo>
                    <a:pt x="374" y="31"/>
                    <a:pt x="374" y="31"/>
                    <a:pt x="374" y="31"/>
                  </a:cubicBezTo>
                  <a:cubicBezTo>
                    <a:pt x="102" y="31"/>
                    <a:pt x="102" y="31"/>
                    <a:pt x="102" y="31"/>
                  </a:cubicBezTo>
                  <a:cubicBezTo>
                    <a:pt x="46" y="31"/>
                    <a:pt x="0" y="77"/>
                    <a:pt x="0" y="134"/>
                  </a:cubicBezTo>
                  <a:cubicBezTo>
                    <a:pt x="0" y="259"/>
                    <a:pt x="0" y="259"/>
                    <a:pt x="0" y="259"/>
                  </a:cubicBezTo>
                  <a:cubicBezTo>
                    <a:pt x="0" y="202"/>
                    <a:pt x="46" y="156"/>
                    <a:pt x="102" y="156"/>
                  </a:cubicBezTo>
                  <a:cubicBezTo>
                    <a:pt x="374" y="156"/>
                    <a:pt x="374" y="156"/>
                    <a:pt x="374" y="156"/>
                  </a:cubicBezTo>
                  <a:cubicBezTo>
                    <a:pt x="374" y="156"/>
                    <a:pt x="374" y="156"/>
                    <a:pt x="374" y="156"/>
                  </a:cubicBezTo>
                  <a:cubicBezTo>
                    <a:pt x="374" y="156"/>
                    <a:pt x="374" y="156"/>
                    <a:pt x="374" y="156"/>
                  </a:cubicBezTo>
                  <a:cubicBezTo>
                    <a:pt x="367" y="163"/>
                    <a:pt x="367" y="163"/>
                    <a:pt x="367" y="163"/>
                  </a:cubicBezTo>
                  <a:cubicBezTo>
                    <a:pt x="362" y="168"/>
                    <a:pt x="362" y="177"/>
                    <a:pt x="367" y="182"/>
                  </a:cubicBezTo>
                  <a:cubicBezTo>
                    <a:pt x="370" y="185"/>
                    <a:pt x="373" y="186"/>
                    <a:pt x="376" y="186"/>
                  </a:cubicBezTo>
                  <a:cubicBezTo>
                    <a:pt x="380" y="186"/>
                    <a:pt x="383" y="184"/>
                    <a:pt x="386" y="182"/>
                  </a:cubicBezTo>
                  <a:cubicBezTo>
                    <a:pt x="464" y="103"/>
                    <a:pt x="464" y="103"/>
                    <a:pt x="464" y="103"/>
                  </a:cubicBezTo>
                  <a:cubicBezTo>
                    <a:pt x="469" y="98"/>
                    <a:pt x="469" y="89"/>
                    <a:pt x="464" y="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 name="Group 6"/>
          <p:cNvGrpSpPr/>
          <p:nvPr/>
        </p:nvGrpSpPr>
        <p:grpSpPr>
          <a:xfrm>
            <a:off x="7445376" y="4911725"/>
            <a:ext cx="1785938" cy="1943101"/>
            <a:chOff x="7445376" y="4911725"/>
            <a:chExt cx="1785938" cy="1943101"/>
          </a:xfrm>
        </p:grpSpPr>
        <p:sp>
          <p:nvSpPr>
            <p:cNvPr id="14" name="Freeform 10"/>
            <p:cNvSpPr>
              <a:spLocks/>
            </p:cNvSpPr>
            <p:nvPr/>
          </p:nvSpPr>
          <p:spPr bwMode="auto">
            <a:xfrm>
              <a:off x="7445376" y="5033963"/>
              <a:ext cx="476250" cy="1820863"/>
            </a:xfrm>
            <a:custGeom>
              <a:avLst/>
              <a:gdLst>
                <a:gd name="T0" fmla="*/ 103 w 125"/>
                <a:gd name="T1" fmla="*/ 0 h 478"/>
                <a:gd name="T2" fmla="*/ 125 w 125"/>
                <a:gd name="T3" fmla="*/ 0 h 478"/>
                <a:gd name="T4" fmla="*/ 125 w 125"/>
                <a:gd name="T5" fmla="*/ 125 h 478"/>
                <a:gd name="T6" fmla="*/ 125 w 125"/>
                <a:gd name="T7" fmla="*/ 142 h 478"/>
                <a:gd name="T8" fmla="*/ 125 w 125"/>
                <a:gd name="T9" fmla="*/ 478 h 478"/>
                <a:gd name="T10" fmla="*/ 0 w 125"/>
                <a:gd name="T11" fmla="*/ 478 h 478"/>
                <a:gd name="T12" fmla="*/ 0 w 125"/>
                <a:gd name="T13" fmla="*/ 102 h 478"/>
                <a:gd name="T14" fmla="*/ 103 w 125"/>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78">
                  <a:moveTo>
                    <a:pt x="103" y="0"/>
                  </a:moveTo>
                  <a:cubicBezTo>
                    <a:pt x="125" y="0"/>
                    <a:pt x="125" y="0"/>
                    <a:pt x="125" y="0"/>
                  </a:cubicBezTo>
                  <a:cubicBezTo>
                    <a:pt x="125" y="125"/>
                    <a:pt x="125" y="125"/>
                    <a:pt x="125" y="125"/>
                  </a:cubicBezTo>
                  <a:cubicBezTo>
                    <a:pt x="125" y="142"/>
                    <a:pt x="125" y="142"/>
                    <a:pt x="125" y="142"/>
                  </a:cubicBezTo>
                  <a:cubicBezTo>
                    <a:pt x="125" y="478"/>
                    <a:pt x="125" y="478"/>
                    <a:pt x="125" y="478"/>
                  </a:cubicBezTo>
                  <a:cubicBezTo>
                    <a:pt x="0" y="478"/>
                    <a:pt x="0" y="478"/>
                    <a:pt x="0" y="478"/>
                  </a:cubicBezTo>
                  <a:cubicBezTo>
                    <a:pt x="0" y="102"/>
                    <a:pt x="0" y="102"/>
                    <a:pt x="0" y="102"/>
                  </a:cubicBezTo>
                  <a:cubicBezTo>
                    <a:pt x="0" y="46"/>
                    <a:pt x="46" y="0"/>
                    <a:pt x="103" y="0"/>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5" name="Freeform 11"/>
            <p:cNvSpPr>
              <a:spLocks/>
            </p:cNvSpPr>
            <p:nvPr/>
          </p:nvSpPr>
          <p:spPr bwMode="auto">
            <a:xfrm>
              <a:off x="7445376" y="4911725"/>
              <a:ext cx="1785938" cy="985838"/>
            </a:xfrm>
            <a:custGeom>
              <a:avLst/>
              <a:gdLst>
                <a:gd name="T0" fmla="*/ 464 w 469"/>
                <a:gd name="T1" fmla="*/ 85 h 259"/>
                <a:gd name="T2" fmla="*/ 387 w 469"/>
                <a:gd name="T3" fmla="*/ 6 h 259"/>
                <a:gd name="T4" fmla="*/ 368 w 469"/>
                <a:gd name="T5" fmla="*/ 5 h 259"/>
                <a:gd name="T6" fmla="*/ 367 w 469"/>
                <a:gd name="T7" fmla="*/ 24 h 259"/>
                <a:gd name="T8" fmla="*/ 375 w 469"/>
                <a:gd name="T9" fmla="*/ 32 h 259"/>
                <a:gd name="T10" fmla="*/ 374 w 469"/>
                <a:gd name="T11" fmla="*/ 32 h 259"/>
                <a:gd name="T12" fmla="*/ 374 w 469"/>
                <a:gd name="T13" fmla="*/ 32 h 259"/>
                <a:gd name="T14" fmla="*/ 103 w 469"/>
                <a:gd name="T15" fmla="*/ 32 h 259"/>
                <a:gd name="T16" fmla="*/ 0 w 469"/>
                <a:gd name="T17" fmla="*/ 134 h 259"/>
                <a:gd name="T18" fmla="*/ 0 w 469"/>
                <a:gd name="T19" fmla="*/ 259 h 259"/>
                <a:gd name="T20" fmla="*/ 103 w 469"/>
                <a:gd name="T21" fmla="*/ 157 h 259"/>
                <a:gd name="T22" fmla="*/ 374 w 469"/>
                <a:gd name="T23" fmla="*/ 157 h 259"/>
                <a:gd name="T24" fmla="*/ 374 w 469"/>
                <a:gd name="T25" fmla="*/ 156 h 259"/>
                <a:gd name="T26" fmla="*/ 375 w 469"/>
                <a:gd name="T27" fmla="*/ 156 h 259"/>
                <a:gd name="T28" fmla="*/ 368 w 469"/>
                <a:gd name="T29" fmla="*/ 163 h 259"/>
                <a:gd name="T30" fmla="*/ 368 w 469"/>
                <a:gd name="T31" fmla="*/ 183 h 259"/>
                <a:gd name="T32" fmla="*/ 377 w 469"/>
                <a:gd name="T33" fmla="*/ 186 h 259"/>
                <a:gd name="T34" fmla="*/ 386 w 469"/>
                <a:gd name="T35" fmla="*/ 182 h 259"/>
                <a:gd name="T36" fmla="*/ 464 w 469"/>
                <a:gd name="T37" fmla="*/ 103 h 259"/>
                <a:gd name="T38" fmla="*/ 464 w 469"/>
                <a:gd name="T39" fmla="*/ 8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464" y="85"/>
                  </a:moveTo>
                  <a:cubicBezTo>
                    <a:pt x="387" y="6"/>
                    <a:pt x="387" y="6"/>
                    <a:pt x="387" y="6"/>
                  </a:cubicBezTo>
                  <a:cubicBezTo>
                    <a:pt x="382" y="1"/>
                    <a:pt x="373" y="0"/>
                    <a:pt x="368" y="5"/>
                  </a:cubicBezTo>
                  <a:cubicBezTo>
                    <a:pt x="362" y="10"/>
                    <a:pt x="362" y="19"/>
                    <a:pt x="367" y="24"/>
                  </a:cubicBezTo>
                  <a:cubicBezTo>
                    <a:pt x="375" y="32"/>
                    <a:pt x="375" y="32"/>
                    <a:pt x="375" y="32"/>
                  </a:cubicBezTo>
                  <a:cubicBezTo>
                    <a:pt x="374" y="32"/>
                    <a:pt x="374" y="32"/>
                    <a:pt x="374" y="32"/>
                  </a:cubicBezTo>
                  <a:cubicBezTo>
                    <a:pt x="374" y="32"/>
                    <a:pt x="374" y="32"/>
                    <a:pt x="374" y="32"/>
                  </a:cubicBezTo>
                  <a:cubicBezTo>
                    <a:pt x="103" y="32"/>
                    <a:pt x="103" y="32"/>
                    <a:pt x="103" y="32"/>
                  </a:cubicBezTo>
                  <a:cubicBezTo>
                    <a:pt x="46" y="32"/>
                    <a:pt x="0" y="78"/>
                    <a:pt x="0" y="134"/>
                  </a:cubicBezTo>
                  <a:cubicBezTo>
                    <a:pt x="0" y="259"/>
                    <a:pt x="0" y="259"/>
                    <a:pt x="0" y="259"/>
                  </a:cubicBezTo>
                  <a:cubicBezTo>
                    <a:pt x="0" y="203"/>
                    <a:pt x="46" y="157"/>
                    <a:pt x="103" y="157"/>
                  </a:cubicBezTo>
                  <a:cubicBezTo>
                    <a:pt x="374" y="157"/>
                    <a:pt x="374" y="157"/>
                    <a:pt x="374" y="157"/>
                  </a:cubicBezTo>
                  <a:cubicBezTo>
                    <a:pt x="374" y="156"/>
                    <a:pt x="374" y="156"/>
                    <a:pt x="374" y="156"/>
                  </a:cubicBezTo>
                  <a:cubicBezTo>
                    <a:pt x="375" y="156"/>
                    <a:pt x="375" y="156"/>
                    <a:pt x="375" y="156"/>
                  </a:cubicBezTo>
                  <a:cubicBezTo>
                    <a:pt x="368" y="163"/>
                    <a:pt x="368" y="163"/>
                    <a:pt x="368" y="163"/>
                  </a:cubicBezTo>
                  <a:cubicBezTo>
                    <a:pt x="362" y="169"/>
                    <a:pt x="362" y="178"/>
                    <a:pt x="368" y="183"/>
                  </a:cubicBezTo>
                  <a:cubicBezTo>
                    <a:pt x="370" y="185"/>
                    <a:pt x="374" y="186"/>
                    <a:pt x="377" y="186"/>
                  </a:cubicBezTo>
                  <a:cubicBezTo>
                    <a:pt x="380" y="186"/>
                    <a:pt x="383" y="185"/>
                    <a:pt x="386" y="182"/>
                  </a:cubicBezTo>
                  <a:cubicBezTo>
                    <a:pt x="464" y="103"/>
                    <a:pt x="464" y="103"/>
                    <a:pt x="464" y="103"/>
                  </a:cubicBezTo>
                  <a:cubicBezTo>
                    <a:pt x="469" y="98"/>
                    <a:pt x="469" y="90"/>
                    <a:pt x="464" y="8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 name="Group 3"/>
          <p:cNvGrpSpPr/>
          <p:nvPr/>
        </p:nvGrpSpPr>
        <p:grpSpPr>
          <a:xfrm>
            <a:off x="4214813" y="2630488"/>
            <a:ext cx="1784351" cy="4224337"/>
            <a:chOff x="4214813" y="2630488"/>
            <a:chExt cx="1784351" cy="4224337"/>
          </a:xfrm>
        </p:grpSpPr>
        <p:sp>
          <p:nvSpPr>
            <p:cNvPr id="16" name="Freeform 12"/>
            <p:cNvSpPr>
              <a:spLocks/>
            </p:cNvSpPr>
            <p:nvPr/>
          </p:nvSpPr>
          <p:spPr bwMode="auto">
            <a:xfrm>
              <a:off x="5524501" y="2749550"/>
              <a:ext cx="474663" cy="4105275"/>
            </a:xfrm>
            <a:custGeom>
              <a:avLst/>
              <a:gdLst>
                <a:gd name="T0" fmla="*/ 23 w 125"/>
                <a:gd name="T1" fmla="*/ 0 h 1078"/>
                <a:gd name="T2" fmla="*/ 0 w 125"/>
                <a:gd name="T3" fmla="*/ 0 h 1078"/>
                <a:gd name="T4" fmla="*/ 0 w 125"/>
                <a:gd name="T5" fmla="*/ 125 h 1078"/>
                <a:gd name="T6" fmla="*/ 0 w 125"/>
                <a:gd name="T7" fmla="*/ 142 h 1078"/>
                <a:gd name="T8" fmla="*/ 0 w 125"/>
                <a:gd name="T9" fmla="*/ 1078 h 1078"/>
                <a:gd name="T10" fmla="*/ 125 w 125"/>
                <a:gd name="T11" fmla="*/ 1078 h 1078"/>
                <a:gd name="T12" fmla="*/ 125 w 125"/>
                <a:gd name="T13" fmla="*/ 103 h 1078"/>
                <a:gd name="T14" fmla="*/ 23 w 125"/>
                <a:gd name="T15" fmla="*/ 0 h 10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078">
                  <a:moveTo>
                    <a:pt x="23" y="0"/>
                  </a:moveTo>
                  <a:cubicBezTo>
                    <a:pt x="0" y="0"/>
                    <a:pt x="0" y="0"/>
                    <a:pt x="0" y="0"/>
                  </a:cubicBezTo>
                  <a:cubicBezTo>
                    <a:pt x="0" y="125"/>
                    <a:pt x="0" y="125"/>
                    <a:pt x="0" y="125"/>
                  </a:cubicBezTo>
                  <a:cubicBezTo>
                    <a:pt x="0" y="142"/>
                    <a:pt x="0" y="142"/>
                    <a:pt x="0" y="142"/>
                  </a:cubicBezTo>
                  <a:cubicBezTo>
                    <a:pt x="0" y="1078"/>
                    <a:pt x="0" y="1078"/>
                    <a:pt x="0" y="1078"/>
                  </a:cubicBezTo>
                  <a:cubicBezTo>
                    <a:pt x="125" y="1078"/>
                    <a:pt x="125" y="1078"/>
                    <a:pt x="125" y="1078"/>
                  </a:cubicBezTo>
                  <a:cubicBezTo>
                    <a:pt x="125" y="103"/>
                    <a:pt x="125" y="103"/>
                    <a:pt x="125" y="103"/>
                  </a:cubicBezTo>
                  <a:cubicBezTo>
                    <a:pt x="125" y="46"/>
                    <a:pt x="79" y="0"/>
                    <a:pt x="23" y="0"/>
                  </a:cubicBezTo>
                  <a:close/>
                </a:path>
              </a:pathLst>
            </a:custGeom>
            <a:gradFill flip="none" rotWithShape="1">
              <a:gsLst>
                <a:gs pos="0">
                  <a:schemeClr val="accent2">
                    <a:shade val="30000"/>
                    <a:satMod val="115000"/>
                  </a:schemeClr>
                </a:gs>
                <a:gs pos="35000">
                  <a:schemeClr val="accent2">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7" name="Freeform 13"/>
            <p:cNvSpPr>
              <a:spLocks/>
            </p:cNvSpPr>
            <p:nvPr/>
          </p:nvSpPr>
          <p:spPr bwMode="auto">
            <a:xfrm>
              <a:off x="4214813" y="2630488"/>
              <a:ext cx="1784350" cy="985838"/>
            </a:xfrm>
            <a:custGeom>
              <a:avLst/>
              <a:gdLst>
                <a:gd name="T0" fmla="*/ 5 w 469"/>
                <a:gd name="T1" fmla="*/ 84 h 259"/>
                <a:gd name="T2" fmla="*/ 83 w 469"/>
                <a:gd name="T3" fmla="*/ 6 h 259"/>
                <a:gd name="T4" fmla="*/ 102 w 469"/>
                <a:gd name="T5" fmla="*/ 5 h 259"/>
                <a:gd name="T6" fmla="*/ 102 w 469"/>
                <a:gd name="T7" fmla="*/ 24 h 259"/>
                <a:gd name="T8" fmla="*/ 95 w 469"/>
                <a:gd name="T9" fmla="*/ 31 h 259"/>
                <a:gd name="T10" fmla="*/ 95 w 469"/>
                <a:gd name="T11" fmla="*/ 31 h 259"/>
                <a:gd name="T12" fmla="*/ 95 w 469"/>
                <a:gd name="T13" fmla="*/ 31 h 259"/>
                <a:gd name="T14" fmla="*/ 367 w 469"/>
                <a:gd name="T15" fmla="*/ 31 h 259"/>
                <a:gd name="T16" fmla="*/ 469 w 469"/>
                <a:gd name="T17" fmla="*/ 134 h 259"/>
                <a:gd name="T18" fmla="*/ 469 w 469"/>
                <a:gd name="T19" fmla="*/ 259 h 259"/>
                <a:gd name="T20" fmla="*/ 367 w 469"/>
                <a:gd name="T21" fmla="*/ 156 h 259"/>
                <a:gd name="T22" fmla="*/ 95 w 469"/>
                <a:gd name="T23" fmla="*/ 156 h 259"/>
                <a:gd name="T24" fmla="*/ 95 w 469"/>
                <a:gd name="T25" fmla="*/ 156 h 259"/>
                <a:gd name="T26" fmla="*/ 95 w 469"/>
                <a:gd name="T27" fmla="*/ 156 h 259"/>
                <a:gd name="T28" fmla="*/ 102 w 469"/>
                <a:gd name="T29" fmla="*/ 163 h 259"/>
                <a:gd name="T30" fmla="*/ 102 w 469"/>
                <a:gd name="T31" fmla="*/ 182 h 259"/>
                <a:gd name="T32" fmla="*/ 93 w 469"/>
                <a:gd name="T33" fmla="*/ 186 h 259"/>
                <a:gd name="T34" fmla="*/ 83 w 469"/>
                <a:gd name="T35" fmla="*/ 182 h 259"/>
                <a:gd name="T36" fmla="*/ 5 w 469"/>
                <a:gd name="T37" fmla="*/ 103 h 259"/>
                <a:gd name="T38" fmla="*/ 5 w 469"/>
                <a:gd name="T3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5" y="84"/>
                  </a:moveTo>
                  <a:cubicBezTo>
                    <a:pt x="83" y="6"/>
                    <a:pt x="83" y="6"/>
                    <a:pt x="83" y="6"/>
                  </a:cubicBezTo>
                  <a:cubicBezTo>
                    <a:pt x="88" y="1"/>
                    <a:pt x="96" y="0"/>
                    <a:pt x="102" y="5"/>
                  </a:cubicBezTo>
                  <a:cubicBezTo>
                    <a:pt x="107" y="10"/>
                    <a:pt x="107" y="18"/>
                    <a:pt x="102" y="24"/>
                  </a:cubicBezTo>
                  <a:cubicBezTo>
                    <a:pt x="95" y="31"/>
                    <a:pt x="95" y="31"/>
                    <a:pt x="95" y="31"/>
                  </a:cubicBezTo>
                  <a:cubicBezTo>
                    <a:pt x="95" y="31"/>
                    <a:pt x="95" y="31"/>
                    <a:pt x="95" y="31"/>
                  </a:cubicBezTo>
                  <a:cubicBezTo>
                    <a:pt x="95" y="31"/>
                    <a:pt x="95" y="31"/>
                    <a:pt x="95" y="31"/>
                  </a:cubicBezTo>
                  <a:cubicBezTo>
                    <a:pt x="367" y="31"/>
                    <a:pt x="367" y="31"/>
                    <a:pt x="367" y="31"/>
                  </a:cubicBezTo>
                  <a:cubicBezTo>
                    <a:pt x="423" y="31"/>
                    <a:pt x="469" y="77"/>
                    <a:pt x="469" y="134"/>
                  </a:cubicBezTo>
                  <a:cubicBezTo>
                    <a:pt x="469" y="259"/>
                    <a:pt x="469" y="259"/>
                    <a:pt x="469" y="259"/>
                  </a:cubicBezTo>
                  <a:cubicBezTo>
                    <a:pt x="469" y="202"/>
                    <a:pt x="423" y="156"/>
                    <a:pt x="367" y="156"/>
                  </a:cubicBezTo>
                  <a:cubicBezTo>
                    <a:pt x="95" y="156"/>
                    <a:pt x="95" y="156"/>
                    <a:pt x="95" y="156"/>
                  </a:cubicBezTo>
                  <a:cubicBezTo>
                    <a:pt x="95" y="156"/>
                    <a:pt x="95" y="156"/>
                    <a:pt x="95" y="156"/>
                  </a:cubicBezTo>
                  <a:cubicBezTo>
                    <a:pt x="95" y="156"/>
                    <a:pt x="95" y="156"/>
                    <a:pt x="95" y="156"/>
                  </a:cubicBezTo>
                  <a:cubicBezTo>
                    <a:pt x="102" y="163"/>
                    <a:pt x="102" y="163"/>
                    <a:pt x="102" y="163"/>
                  </a:cubicBezTo>
                  <a:cubicBezTo>
                    <a:pt x="107" y="168"/>
                    <a:pt x="107" y="177"/>
                    <a:pt x="102" y="182"/>
                  </a:cubicBezTo>
                  <a:cubicBezTo>
                    <a:pt x="99" y="185"/>
                    <a:pt x="96" y="186"/>
                    <a:pt x="93" y="186"/>
                  </a:cubicBezTo>
                  <a:cubicBezTo>
                    <a:pt x="89" y="186"/>
                    <a:pt x="86" y="185"/>
                    <a:pt x="83" y="182"/>
                  </a:cubicBezTo>
                  <a:cubicBezTo>
                    <a:pt x="5" y="103"/>
                    <a:pt x="5" y="103"/>
                    <a:pt x="5" y="103"/>
                  </a:cubicBezTo>
                  <a:cubicBezTo>
                    <a:pt x="0" y="98"/>
                    <a:pt x="0" y="89"/>
                    <a:pt x="5" y="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 name="Group 2"/>
          <p:cNvGrpSpPr/>
          <p:nvPr/>
        </p:nvGrpSpPr>
        <p:grpSpPr>
          <a:xfrm>
            <a:off x="3586163" y="3762375"/>
            <a:ext cx="1785938" cy="3092450"/>
            <a:chOff x="3586163" y="3762375"/>
            <a:chExt cx="1785938" cy="3092450"/>
          </a:xfrm>
        </p:grpSpPr>
        <p:sp>
          <p:nvSpPr>
            <p:cNvPr id="18" name="Freeform 14"/>
            <p:cNvSpPr>
              <a:spLocks/>
            </p:cNvSpPr>
            <p:nvPr/>
          </p:nvSpPr>
          <p:spPr bwMode="auto">
            <a:xfrm>
              <a:off x="4895851" y="3879850"/>
              <a:ext cx="476250" cy="2974975"/>
            </a:xfrm>
            <a:custGeom>
              <a:avLst/>
              <a:gdLst>
                <a:gd name="T0" fmla="*/ 23 w 125"/>
                <a:gd name="T1" fmla="*/ 0 h 781"/>
                <a:gd name="T2" fmla="*/ 0 w 125"/>
                <a:gd name="T3" fmla="*/ 0 h 781"/>
                <a:gd name="T4" fmla="*/ 0 w 125"/>
                <a:gd name="T5" fmla="*/ 125 h 781"/>
                <a:gd name="T6" fmla="*/ 0 w 125"/>
                <a:gd name="T7" fmla="*/ 142 h 781"/>
                <a:gd name="T8" fmla="*/ 0 w 125"/>
                <a:gd name="T9" fmla="*/ 781 h 781"/>
                <a:gd name="T10" fmla="*/ 125 w 125"/>
                <a:gd name="T11" fmla="*/ 781 h 781"/>
                <a:gd name="T12" fmla="*/ 125 w 125"/>
                <a:gd name="T13" fmla="*/ 103 h 781"/>
                <a:gd name="T14" fmla="*/ 23 w 125"/>
                <a:gd name="T15" fmla="*/ 0 h 7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81">
                  <a:moveTo>
                    <a:pt x="23" y="0"/>
                  </a:moveTo>
                  <a:cubicBezTo>
                    <a:pt x="0" y="0"/>
                    <a:pt x="0" y="0"/>
                    <a:pt x="0" y="0"/>
                  </a:cubicBezTo>
                  <a:cubicBezTo>
                    <a:pt x="0" y="125"/>
                    <a:pt x="0" y="125"/>
                    <a:pt x="0" y="125"/>
                  </a:cubicBezTo>
                  <a:cubicBezTo>
                    <a:pt x="0" y="142"/>
                    <a:pt x="0" y="142"/>
                    <a:pt x="0" y="142"/>
                  </a:cubicBezTo>
                  <a:cubicBezTo>
                    <a:pt x="0" y="781"/>
                    <a:pt x="0" y="781"/>
                    <a:pt x="0" y="781"/>
                  </a:cubicBezTo>
                  <a:cubicBezTo>
                    <a:pt x="125" y="781"/>
                    <a:pt x="125" y="781"/>
                    <a:pt x="125" y="781"/>
                  </a:cubicBezTo>
                  <a:cubicBezTo>
                    <a:pt x="125" y="103"/>
                    <a:pt x="125" y="103"/>
                    <a:pt x="125" y="103"/>
                  </a:cubicBezTo>
                  <a:cubicBezTo>
                    <a:pt x="125" y="46"/>
                    <a:pt x="79" y="0"/>
                    <a:pt x="23" y="0"/>
                  </a:cubicBezTo>
                  <a:close/>
                </a:path>
              </a:pathLst>
            </a:custGeom>
            <a:gradFill flip="none" rotWithShape="1">
              <a:gsLst>
                <a:gs pos="0">
                  <a:schemeClr val="accent1">
                    <a:lumMod val="75000"/>
                    <a:shade val="30000"/>
                    <a:satMod val="115000"/>
                  </a:schemeClr>
                </a:gs>
                <a:gs pos="34000">
                  <a:schemeClr val="accent1">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 name="Freeform 15"/>
            <p:cNvSpPr>
              <a:spLocks/>
            </p:cNvSpPr>
            <p:nvPr/>
          </p:nvSpPr>
          <p:spPr bwMode="auto">
            <a:xfrm>
              <a:off x="3586163" y="3762375"/>
              <a:ext cx="1785938" cy="985838"/>
            </a:xfrm>
            <a:custGeom>
              <a:avLst/>
              <a:gdLst>
                <a:gd name="T0" fmla="*/ 5 w 469"/>
                <a:gd name="T1" fmla="*/ 84 h 259"/>
                <a:gd name="T2" fmla="*/ 83 w 469"/>
                <a:gd name="T3" fmla="*/ 6 h 259"/>
                <a:gd name="T4" fmla="*/ 102 w 469"/>
                <a:gd name="T5" fmla="*/ 4 h 259"/>
                <a:gd name="T6" fmla="*/ 102 w 469"/>
                <a:gd name="T7" fmla="*/ 24 h 259"/>
                <a:gd name="T8" fmla="*/ 95 w 469"/>
                <a:gd name="T9" fmla="*/ 31 h 259"/>
                <a:gd name="T10" fmla="*/ 95 w 469"/>
                <a:gd name="T11" fmla="*/ 31 h 259"/>
                <a:gd name="T12" fmla="*/ 95 w 469"/>
                <a:gd name="T13" fmla="*/ 31 h 259"/>
                <a:gd name="T14" fmla="*/ 367 w 469"/>
                <a:gd name="T15" fmla="*/ 31 h 259"/>
                <a:gd name="T16" fmla="*/ 469 w 469"/>
                <a:gd name="T17" fmla="*/ 134 h 259"/>
                <a:gd name="T18" fmla="*/ 469 w 469"/>
                <a:gd name="T19" fmla="*/ 259 h 259"/>
                <a:gd name="T20" fmla="*/ 367 w 469"/>
                <a:gd name="T21" fmla="*/ 156 h 259"/>
                <a:gd name="T22" fmla="*/ 95 w 469"/>
                <a:gd name="T23" fmla="*/ 156 h 259"/>
                <a:gd name="T24" fmla="*/ 95 w 469"/>
                <a:gd name="T25" fmla="*/ 156 h 259"/>
                <a:gd name="T26" fmla="*/ 95 w 469"/>
                <a:gd name="T27" fmla="*/ 156 h 259"/>
                <a:gd name="T28" fmla="*/ 102 w 469"/>
                <a:gd name="T29" fmla="*/ 163 h 259"/>
                <a:gd name="T30" fmla="*/ 102 w 469"/>
                <a:gd name="T31" fmla="*/ 182 h 259"/>
                <a:gd name="T32" fmla="*/ 93 w 469"/>
                <a:gd name="T33" fmla="*/ 186 h 259"/>
                <a:gd name="T34" fmla="*/ 83 w 469"/>
                <a:gd name="T35" fmla="*/ 182 h 259"/>
                <a:gd name="T36" fmla="*/ 5 w 469"/>
                <a:gd name="T37" fmla="*/ 103 h 259"/>
                <a:gd name="T38" fmla="*/ 5 w 469"/>
                <a:gd name="T3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5" y="84"/>
                  </a:moveTo>
                  <a:cubicBezTo>
                    <a:pt x="83" y="6"/>
                    <a:pt x="83" y="6"/>
                    <a:pt x="83" y="6"/>
                  </a:cubicBezTo>
                  <a:cubicBezTo>
                    <a:pt x="88" y="0"/>
                    <a:pt x="96" y="0"/>
                    <a:pt x="102" y="4"/>
                  </a:cubicBezTo>
                  <a:cubicBezTo>
                    <a:pt x="107" y="9"/>
                    <a:pt x="107" y="18"/>
                    <a:pt x="102" y="24"/>
                  </a:cubicBezTo>
                  <a:cubicBezTo>
                    <a:pt x="95" y="31"/>
                    <a:pt x="95" y="31"/>
                    <a:pt x="95" y="31"/>
                  </a:cubicBezTo>
                  <a:cubicBezTo>
                    <a:pt x="95" y="31"/>
                    <a:pt x="95" y="31"/>
                    <a:pt x="95" y="31"/>
                  </a:cubicBezTo>
                  <a:cubicBezTo>
                    <a:pt x="95" y="31"/>
                    <a:pt x="95" y="31"/>
                    <a:pt x="95" y="31"/>
                  </a:cubicBezTo>
                  <a:cubicBezTo>
                    <a:pt x="367" y="31"/>
                    <a:pt x="367" y="31"/>
                    <a:pt x="367" y="31"/>
                  </a:cubicBezTo>
                  <a:cubicBezTo>
                    <a:pt x="423" y="31"/>
                    <a:pt x="469" y="77"/>
                    <a:pt x="469" y="134"/>
                  </a:cubicBezTo>
                  <a:cubicBezTo>
                    <a:pt x="469" y="259"/>
                    <a:pt x="469" y="259"/>
                    <a:pt x="469" y="259"/>
                  </a:cubicBezTo>
                  <a:cubicBezTo>
                    <a:pt x="469" y="202"/>
                    <a:pt x="423" y="156"/>
                    <a:pt x="367" y="156"/>
                  </a:cubicBezTo>
                  <a:cubicBezTo>
                    <a:pt x="95" y="156"/>
                    <a:pt x="95" y="156"/>
                    <a:pt x="95" y="156"/>
                  </a:cubicBezTo>
                  <a:cubicBezTo>
                    <a:pt x="95" y="156"/>
                    <a:pt x="95" y="156"/>
                    <a:pt x="95" y="156"/>
                  </a:cubicBezTo>
                  <a:cubicBezTo>
                    <a:pt x="95" y="156"/>
                    <a:pt x="95" y="156"/>
                    <a:pt x="95" y="156"/>
                  </a:cubicBezTo>
                  <a:cubicBezTo>
                    <a:pt x="102" y="163"/>
                    <a:pt x="102" y="163"/>
                    <a:pt x="102" y="163"/>
                  </a:cubicBezTo>
                  <a:cubicBezTo>
                    <a:pt x="107" y="168"/>
                    <a:pt x="107" y="177"/>
                    <a:pt x="102" y="182"/>
                  </a:cubicBezTo>
                  <a:cubicBezTo>
                    <a:pt x="99" y="185"/>
                    <a:pt x="96" y="186"/>
                    <a:pt x="93" y="186"/>
                  </a:cubicBezTo>
                  <a:cubicBezTo>
                    <a:pt x="89" y="186"/>
                    <a:pt x="86" y="184"/>
                    <a:pt x="83" y="182"/>
                  </a:cubicBezTo>
                  <a:cubicBezTo>
                    <a:pt x="5" y="103"/>
                    <a:pt x="5" y="103"/>
                    <a:pt x="5" y="103"/>
                  </a:cubicBezTo>
                  <a:cubicBezTo>
                    <a:pt x="0" y="98"/>
                    <a:pt x="0" y="89"/>
                    <a:pt x="5"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 name="Group 1"/>
          <p:cNvGrpSpPr/>
          <p:nvPr/>
        </p:nvGrpSpPr>
        <p:grpSpPr>
          <a:xfrm>
            <a:off x="2959101" y="4911725"/>
            <a:ext cx="1784350" cy="1943101"/>
            <a:chOff x="2959101" y="4911725"/>
            <a:chExt cx="1784350" cy="1943101"/>
          </a:xfrm>
        </p:grpSpPr>
        <p:sp>
          <p:nvSpPr>
            <p:cNvPr id="20" name="Freeform 16"/>
            <p:cNvSpPr>
              <a:spLocks/>
            </p:cNvSpPr>
            <p:nvPr/>
          </p:nvSpPr>
          <p:spPr bwMode="auto">
            <a:xfrm>
              <a:off x="4268788" y="5033963"/>
              <a:ext cx="474663" cy="1820863"/>
            </a:xfrm>
            <a:custGeom>
              <a:avLst/>
              <a:gdLst>
                <a:gd name="T0" fmla="*/ 22 w 125"/>
                <a:gd name="T1" fmla="*/ 0 h 478"/>
                <a:gd name="T2" fmla="*/ 0 w 125"/>
                <a:gd name="T3" fmla="*/ 0 h 478"/>
                <a:gd name="T4" fmla="*/ 0 w 125"/>
                <a:gd name="T5" fmla="*/ 125 h 478"/>
                <a:gd name="T6" fmla="*/ 0 w 125"/>
                <a:gd name="T7" fmla="*/ 142 h 478"/>
                <a:gd name="T8" fmla="*/ 0 w 125"/>
                <a:gd name="T9" fmla="*/ 478 h 478"/>
                <a:gd name="T10" fmla="*/ 125 w 125"/>
                <a:gd name="T11" fmla="*/ 478 h 478"/>
                <a:gd name="T12" fmla="*/ 125 w 125"/>
                <a:gd name="T13" fmla="*/ 102 h 478"/>
                <a:gd name="T14" fmla="*/ 22 w 125"/>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78">
                  <a:moveTo>
                    <a:pt x="22" y="0"/>
                  </a:moveTo>
                  <a:cubicBezTo>
                    <a:pt x="0" y="0"/>
                    <a:pt x="0" y="0"/>
                    <a:pt x="0" y="0"/>
                  </a:cubicBezTo>
                  <a:cubicBezTo>
                    <a:pt x="0" y="125"/>
                    <a:pt x="0" y="125"/>
                    <a:pt x="0" y="125"/>
                  </a:cubicBezTo>
                  <a:cubicBezTo>
                    <a:pt x="0" y="142"/>
                    <a:pt x="0" y="142"/>
                    <a:pt x="0" y="142"/>
                  </a:cubicBezTo>
                  <a:cubicBezTo>
                    <a:pt x="0" y="478"/>
                    <a:pt x="0" y="478"/>
                    <a:pt x="0" y="478"/>
                  </a:cubicBezTo>
                  <a:cubicBezTo>
                    <a:pt x="125" y="478"/>
                    <a:pt x="125" y="478"/>
                    <a:pt x="125" y="478"/>
                  </a:cubicBezTo>
                  <a:cubicBezTo>
                    <a:pt x="125" y="102"/>
                    <a:pt x="125" y="102"/>
                    <a:pt x="125" y="102"/>
                  </a:cubicBezTo>
                  <a:cubicBezTo>
                    <a:pt x="125" y="46"/>
                    <a:pt x="79" y="0"/>
                    <a:pt x="22" y="0"/>
                  </a:cubicBezTo>
                  <a:close/>
                </a:path>
              </a:pathLst>
            </a:custGeom>
            <a:gradFill flip="none" rotWithShape="1">
              <a:gsLst>
                <a:gs pos="0">
                  <a:schemeClr val="accent6">
                    <a:lumMod val="75000"/>
                    <a:shade val="30000"/>
                    <a:satMod val="115000"/>
                  </a:schemeClr>
                </a:gs>
                <a:gs pos="53000">
                  <a:schemeClr val="accent6">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1" name="Freeform 17"/>
            <p:cNvSpPr>
              <a:spLocks/>
            </p:cNvSpPr>
            <p:nvPr/>
          </p:nvSpPr>
          <p:spPr bwMode="auto">
            <a:xfrm>
              <a:off x="2959101" y="4911725"/>
              <a:ext cx="1784350" cy="985838"/>
            </a:xfrm>
            <a:custGeom>
              <a:avLst/>
              <a:gdLst>
                <a:gd name="T0" fmla="*/ 5 w 469"/>
                <a:gd name="T1" fmla="*/ 85 h 259"/>
                <a:gd name="T2" fmla="*/ 82 w 469"/>
                <a:gd name="T3" fmla="*/ 6 h 259"/>
                <a:gd name="T4" fmla="*/ 101 w 469"/>
                <a:gd name="T5" fmla="*/ 5 h 259"/>
                <a:gd name="T6" fmla="*/ 102 w 469"/>
                <a:gd name="T7" fmla="*/ 24 h 259"/>
                <a:gd name="T8" fmla="*/ 94 w 469"/>
                <a:gd name="T9" fmla="*/ 32 h 259"/>
                <a:gd name="T10" fmla="*/ 95 w 469"/>
                <a:gd name="T11" fmla="*/ 32 h 259"/>
                <a:gd name="T12" fmla="*/ 95 w 469"/>
                <a:gd name="T13" fmla="*/ 32 h 259"/>
                <a:gd name="T14" fmla="*/ 366 w 469"/>
                <a:gd name="T15" fmla="*/ 32 h 259"/>
                <a:gd name="T16" fmla="*/ 469 w 469"/>
                <a:gd name="T17" fmla="*/ 134 h 259"/>
                <a:gd name="T18" fmla="*/ 469 w 469"/>
                <a:gd name="T19" fmla="*/ 259 h 259"/>
                <a:gd name="T20" fmla="*/ 366 w 469"/>
                <a:gd name="T21" fmla="*/ 157 h 259"/>
                <a:gd name="T22" fmla="*/ 95 w 469"/>
                <a:gd name="T23" fmla="*/ 157 h 259"/>
                <a:gd name="T24" fmla="*/ 95 w 469"/>
                <a:gd name="T25" fmla="*/ 156 h 259"/>
                <a:gd name="T26" fmla="*/ 94 w 469"/>
                <a:gd name="T27" fmla="*/ 156 h 259"/>
                <a:gd name="T28" fmla="*/ 101 w 469"/>
                <a:gd name="T29" fmla="*/ 163 h 259"/>
                <a:gd name="T30" fmla="*/ 101 w 469"/>
                <a:gd name="T31" fmla="*/ 183 h 259"/>
                <a:gd name="T32" fmla="*/ 92 w 469"/>
                <a:gd name="T33" fmla="*/ 186 h 259"/>
                <a:gd name="T34" fmla="*/ 83 w 469"/>
                <a:gd name="T35" fmla="*/ 182 h 259"/>
                <a:gd name="T36" fmla="*/ 5 w 469"/>
                <a:gd name="T37" fmla="*/ 103 h 259"/>
                <a:gd name="T38" fmla="*/ 5 w 469"/>
                <a:gd name="T39" fmla="*/ 8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259">
                  <a:moveTo>
                    <a:pt x="5" y="85"/>
                  </a:moveTo>
                  <a:cubicBezTo>
                    <a:pt x="82" y="6"/>
                    <a:pt x="82" y="6"/>
                    <a:pt x="82" y="6"/>
                  </a:cubicBezTo>
                  <a:cubicBezTo>
                    <a:pt x="87" y="1"/>
                    <a:pt x="96" y="0"/>
                    <a:pt x="101" y="5"/>
                  </a:cubicBezTo>
                  <a:cubicBezTo>
                    <a:pt x="107" y="10"/>
                    <a:pt x="107" y="19"/>
                    <a:pt x="102" y="24"/>
                  </a:cubicBezTo>
                  <a:cubicBezTo>
                    <a:pt x="94" y="32"/>
                    <a:pt x="94" y="32"/>
                    <a:pt x="94" y="32"/>
                  </a:cubicBezTo>
                  <a:cubicBezTo>
                    <a:pt x="95" y="32"/>
                    <a:pt x="95" y="32"/>
                    <a:pt x="95" y="32"/>
                  </a:cubicBezTo>
                  <a:cubicBezTo>
                    <a:pt x="95" y="32"/>
                    <a:pt x="95" y="32"/>
                    <a:pt x="95" y="32"/>
                  </a:cubicBezTo>
                  <a:cubicBezTo>
                    <a:pt x="366" y="32"/>
                    <a:pt x="366" y="32"/>
                    <a:pt x="366" y="32"/>
                  </a:cubicBezTo>
                  <a:cubicBezTo>
                    <a:pt x="423" y="32"/>
                    <a:pt x="469" y="78"/>
                    <a:pt x="469" y="134"/>
                  </a:cubicBezTo>
                  <a:cubicBezTo>
                    <a:pt x="469" y="259"/>
                    <a:pt x="469" y="259"/>
                    <a:pt x="469" y="259"/>
                  </a:cubicBezTo>
                  <a:cubicBezTo>
                    <a:pt x="469" y="203"/>
                    <a:pt x="423" y="157"/>
                    <a:pt x="366" y="157"/>
                  </a:cubicBezTo>
                  <a:cubicBezTo>
                    <a:pt x="95" y="157"/>
                    <a:pt x="95" y="157"/>
                    <a:pt x="95" y="157"/>
                  </a:cubicBezTo>
                  <a:cubicBezTo>
                    <a:pt x="95" y="156"/>
                    <a:pt x="95" y="156"/>
                    <a:pt x="95" y="156"/>
                  </a:cubicBezTo>
                  <a:cubicBezTo>
                    <a:pt x="94" y="156"/>
                    <a:pt x="94" y="156"/>
                    <a:pt x="94" y="156"/>
                  </a:cubicBezTo>
                  <a:cubicBezTo>
                    <a:pt x="101" y="163"/>
                    <a:pt x="101" y="163"/>
                    <a:pt x="101" y="163"/>
                  </a:cubicBezTo>
                  <a:cubicBezTo>
                    <a:pt x="107" y="169"/>
                    <a:pt x="107" y="178"/>
                    <a:pt x="101" y="183"/>
                  </a:cubicBezTo>
                  <a:cubicBezTo>
                    <a:pt x="99" y="185"/>
                    <a:pt x="95" y="186"/>
                    <a:pt x="92" y="186"/>
                  </a:cubicBezTo>
                  <a:cubicBezTo>
                    <a:pt x="89" y="186"/>
                    <a:pt x="86" y="185"/>
                    <a:pt x="83" y="182"/>
                  </a:cubicBezTo>
                  <a:cubicBezTo>
                    <a:pt x="5" y="103"/>
                    <a:pt x="5" y="103"/>
                    <a:pt x="5" y="103"/>
                  </a:cubicBezTo>
                  <a:cubicBezTo>
                    <a:pt x="0" y="98"/>
                    <a:pt x="0" y="90"/>
                    <a:pt x="5" y="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22" name="Rectangle 18"/>
          <p:cNvSpPr>
            <a:spLocks noChangeArrowheads="1"/>
          </p:cNvSpPr>
          <p:nvPr/>
        </p:nvSpPr>
        <p:spPr bwMode="auto">
          <a:xfrm>
            <a:off x="3476626" y="5130800"/>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STEP 01</a:t>
            </a:r>
            <a:endParaRPr kumimoji="0" lang="ru-RU" altLang="ru-R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3" name="Rectangle 19"/>
          <p:cNvSpPr>
            <a:spLocks noChangeArrowheads="1"/>
          </p:cNvSpPr>
          <p:nvPr/>
        </p:nvSpPr>
        <p:spPr bwMode="auto">
          <a:xfrm>
            <a:off x="8027988" y="5130800"/>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06</a:t>
            </a: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 name="Rectangle 20"/>
          <p:cNvSpPr>
            <a:spLocks noChangeArrowheads="1"/>
          </p:cNvSpPr>
          <p:nvPr/>
        </p:nvSpPr>
        <p:spPr bwMode="auto">
          <a:xfrm>
            <a:off x="4105276" y="3971925"/>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02</a:t>
            </a: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 name="Rectangle 21"/>
          <p:cNvSpPr>
            <a:spLocks noChangeArrowheads="1"/>
          </p:cNvSpPr>
          <p:nvPr/>
        </p:nvSpPr>
        <p:spPr bwMode="auto">
          <a:xfrm>
            <a:off x="7343776" y="3971925"/>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05</a:t>
            </a: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 name="Rectangle 22"/>
          <p:cNvSpPr>
            <a:spLocks noChangeArrowheads="1"/>
          </p:cNvSpPr>
          <p:nvPr/>
        </p:nvSpPr>
        <p:spPr bwMode="auto">
          <a:xfrm>
            <a:off x="4732338" y="2852738"/>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03</a:t>
            </a: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 name="Rectangle 23"/>
          <p:cNvSpPr>
            <a:spLocks noChangeArrowheads="1"/>
          </p:cNvSpPr>
          <p:nvPr/>
        </p:nvSpPr>
        <p:spPr bwMode="auto">
          <a:xfrm>
            <a:off x="6721476" y="2852738"/>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04</a:t>
            </a: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 name="Rectangle 15"/>
          <p:cNvSpPr>
            <a:spLocks noChangeArrowheads="1"/>
          </p:cNvSpPr>
          <p:nvPr/>
        </p:nvSpPr>
        <p:spPr bwMode="auto">
          <a:xfrm>
            <a:off x="2919781" y="599211"/>
            <a:ext cx="65911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3600" b="1" i="0" u="none" strike="noStrike" kern="1200" cap="none" spc="0" normalizeH="0" baseline="0" noProof="0" dirty="0">
                <a:ln>
                  <a:noFill/>
                </a:ln>
                <a:solidFill>
                  <a:srgbClr val="414042"/>
                </a:solidFill>
                <a:effectLst/>
                <a:uLnTx/>
                <a:uFillTx/>
                <a:latin typeface="Arial" panose="020B0604020202020204" pitchFamily="34" charset="0"/>
                <a:ea typeface="+mn-ea"/>
                <a:cs typeface="+mn-cs"/>
              </a:rPr>
              <a:t>Amazon Wholesale Process</a:t>
            </a:r>
            <a:endParaRPr kumimoji="0" lang="ru-RU" altLang="ru-RU" sz="3600" b="1"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sp>
        <p:nvSpPr>
          <p:cNvPr id="29" name="TextBox 28"/>
          <p:cNvSpPr txBox="1"/>
          <p:nvPr/>
        </p:nvSpPr>
        <p:spPr>
          <a:xfrm>
            <a:off x="1389441" y="5015879"/>
            <a:ext cx="1254937" cy="661720"/>
          </a:xfrm>
          <a:prstGeom prst="rect">
            <a:avLst/>
          </a:prstGeom>
          <a:noFill/>
        </p:spPr>
        <p:txBody>
          <a:bodyPr wrap="square" rtlCol="0">
            <a:spAutoFit/>
          </a:bodyPr>
          <a:lstStyle/>
          <a:p>
            <a:pPr algn="r"/>
            <a:r>
              <a:rPr lang="x-none" sz="1300" dirty="0"/>
              <a:t>Setting up a seller account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30" name="TextBox 29"/>
          <p:cNvSpPr txBox="1"/>
          <p:nvPr/>
        </p:nvSpPr>
        <p:spPr>
          <a:xfrm>
            <a:off x="1187015" y="3710314"/>
            <a:ext cx="1744304" cy="861774"/>
          </a:xfrm>
          <a:prstGeom prst="rect">
            <a:avLst/>
          </a:prstGeom>
          <a:noFill/>
        </p:spPr>
        <p:txBody>
          <a:bodyPr wrap="square" rtlCol="0">
            <a:spAutoFit/>
          </a:bodyPr>
          <a:lstStyle/>
          <a:p>
            <a:pPr algn="r"/>
            <a:r>
              <a:rPr lang="x-none" sz="1300" dirty="0"/>
              <a:t>Finding high-demand </a:t>
            </a:r>
            <a:r>
              <a:rPr lang="en-US" sz="1300" dirty="0"/>
              <a:t>profitable </a:t>
            </a:r>
            <a:r>
              <a:rPr lang="x-none" sz="1300" dirty="0"/>
              <a:t>product</a:t>
            </a:r>
            <a:r>
              <a:rPr lang="en-US" sz="1300" dirty="0"/>
              <a:t>s</a:t>
            </a:r>
            <a:r>
              <a:rPr lang="x-none" sz="1300" dirty="0"/>
              <a:t> to sell</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31" name="TextBox 30"/>
          <p:cNvSpPr txBox="1"/>
          <p:nvPr/>
        </p:nvSpPr>
        <p:spPr>
          <a:xfrm>
            <a:off x="1702593" y="2547719"/>
            <a:ext cx="1883570" cy="692497"/>
          </a:xfrm>
          <a:prstGeom prst="rect">
            <a:avLst/>
          </a:prstGeom>
          <a:noFill/>
        </p:spPr>
        <p:txBody>
          <a:bodyPr wrap="square" rtlCol="0">
            <a:spAutoFit/>
          </a:bodyPr>
          <a:lstStyle/>
          <a:p>
            <a:pPr lvl="0"/>
            <a:r>
              <a:rPr lang="x-none" sz="1300" dirty="0"/>
              <a:t>Sourcing the product</a:t>
            </a:r>
            <a:r>
              <a:rPr lang="en-US" sz="1300" dirty="0"/>
              <a:t>s</a:t>
            </a:r>
            <a:r>
              <a:rPr lang="x-none" sz="1300" dirty="0"/>
              <a:t> (in this case, from </a:t>
            </a:r>
            <a:r>
              <a:rPr lang="en-US" sz="1300" dirty="0"/>
              <a:t>suppliers</a:t>
            </a:r>
            <a:r>
              <a:rPr lang="x-none" sz="1300" dirty="0"/>
              <a:t>) </a:t>
            </a:r>
          </a:p>
        </p:txBody>
      </p:sp>
      <p:sp>
        <p:nvSpPr>
          <p:cNvPr id="32" name="TextBox 31"/>
          <p:cNvSpPr txBox="1"/>
          <p:nvPr/>
        </p:nvSpPr>
        <p:spPr>
          <a:xfrm>
            <a:off x="9692124" y="4911725"/>
            <a:ext cx="1883570" cy="892552"/>
          </a:xfrm>
          <a:prstGeom prst="rect">
            <a:avLst/>
          </a:prstGeom>
          <a:noFill/>
        </p:spPr>
        <p:txBody>
          <a:bodyPr wrap="square" rtlCol="0">
            <a:spAutoFit/>
          </a:bodyPr>
          <a:lstStyle/>
          <a:p>
            <a:pPr lvl="0"/>
            <a:r>
              <a:rPr lang="x-none" sz="1300" dirty="0"/>
              <a:t>Managing and growing your business (including inventory, sales, etc.)</a:t>
            </a:r>
          </a:p>
        </p:txBody>
      </p:sp>
      <p:sp>
        <p:nvSpPr>
          <p:cNvPr id="33" name="TextBox 32"/>
          <p:cNvSpPr txBox="1"/>
          <p:nvPr/>
        </p:nvSpPr>
        <p:spPr>
          <a:xfrm>
            <a:off x="9063869" y="3710314"/>
            <a:ext cx="1883570" cy="692497"/>
          </a:xfrm>
          <a:prstGeom prst="rect">
            <a:avLst/>
          </a:prstGeom>
          <a:noFill/>
        </p:spPr>
        <p:txBody>
          <a:bodyPr wrap="square" rtlCol="0">
            <a:spAutoFit/>
          </a:bodyPr>
          <a:lstStyle/>
          <a:p>
            <a:pPr lvl="0"/>
            <a:r>
              <a:rPr lang="en-US" sz="1300" dirty="0"/>
              <a:t>Promoting</a:t>
            </a:r>
            <a:r>
              <a:rPr lang="x-none" sz="1300" dirty="0"/>
              <a:t> the product</a:t>
            </a:r>
            <a:r>
              <a:rPr lang="en-US" sz="1300" dirty="0"/>
              <a:t>s</a:t>
            </a:r>
            <a:r>
              <a:rPr lang="x-none" sz="1300" dirty="0"/>
              <a:t> </a:t>
            </a:r>
            <a:r>
              <a:rPr lang="en-US" sz="1300" dirty="0"/>
              <a:t>(in some cases)</a:t>
            </a:r>
            <a:endParaRPr lang="x-none" sz="1300" dirty="0"/>
          </a:p>
        </p:txBody>
      </p:sp>
      <p:sp>
        <p:nvSpPr>
          <p:cNvPr id="34" name="TextBox 33"/>
          <p:cNvSpPr txBox="1"/>
          <p:nvPr/>
        </p:nvSpPr>
        <p:spPr>
          <a:xfrm>
            <a:off x="8489988" y="2547719"/>
            <a:ext cx="1883570" cy="692497"/>
          </a:xfrm>
          <a:prstGeom prst="rect">
            <a:avLst/>
          </a:prstGeom>
          <a:noFill/>
        </p:spPr>
        <p:txBody>
          <a:bodyPr wrap="square" rtlCol="0">
            <a:spAutoFit/>
          </a:bodyPr>
          <a:lstStyle/>
          <a:p>
            <a:pPr lvl="0"/>
            <a:r>
              <a:rPr lang="x-none" sz="1300" dirty="0"/>
              <a:t>Creating listing</a:t>
            </a:r>
            <a:r>
              <a:rPr lang="en-US" sz="1300" dirty="0"/>
              <a:t>s on products already listed on Amazon </a:t>
            </a:r>
            <a:endParaRPr kumimoji="0" lang="ru-RU" sz="1300" b="0" i="0" u="none" strike="noStrike" kern="1200" cap="none" spc="0" normalizeH="0" baseline="0" noProof="0" dirty="0">
              <a:ln>
                <a:noFill/>
              </a:ln>
              <a:solidFill>
                <a:srgbClr val="414042"/>
              </a:solidFill>
              <a:effectLst/>
              <a:uLnTx/>
              <a:uFillTx/>
              <a:latin typeface="Open Sans"/>
            </a:endParaRPr>
          </a:p>
        </p:txBody>
      </p:sp>
    </p:spTree>
    <p:extLst>
      <p:ext uri="{BB962C8B-B14F-4D97-AF65-F5344CB8AC3E}">
        <p14:creationId xmlns:p14="http://schemas.microsoft.com/office/powerpoint/2010/main" val="2832958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15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7000">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14:bounceEnd="67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14:bounceEnd="67000">
                                          <p:cBhvr additive="base">
                                            <p:cTn id="23" dur="1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14:bounceEnd="67000">
                                          <p:cBhvr additive="base">
                                            <p:cTn id="27" dur="1000" fill="hold"/>
                                            <p:tgtEl>
                                              <p:spTgt spid="7"/>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8" fill="hold" grpId="0" nodeType="withEffect" p14:presetBounceEnd="67000">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14:bounceEnd="67000">
                                          <p:cBhvr additive="base">
                                            <p:cTn id="62" dur="1000" fill="hold"/>
                                            <p:tgtEl>
                                              <p:spTgt spid="29"/>
                                            </p:tgtEl>
                                            <p:attrNameLst>
                                              <p:attrName>ppt_x</p:attrName>
                                            </p:attrNameLst>
                                          </p:cBhvr>
                                          <p:tavLst>
                                            <p:tav tm="0">
                                              <p:val>
                                                <p:strVal val="0-#ppt_w/2"/>
                                              </p:val>
                                            </p:tav>
                                            <p:tav tm="100000">
                                              <p:val>
                                                <p:strVal val="#ppt_x"/>
                                              </p:val>
                                            </p:tav>
                                          </p:tavLst>
                                        </p:anim>
                                        <p:anim calcmode="lin" valueType="num" p14:bounceEnd="67000">
                                          <p:cBhvr additive="base">
                                            <p:cTn id="63" dur="1000" fill="hold"/>
                                            <p:tgtEl>
                                              <p:spTgt spid="2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14:presetBounceEnd="67000">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14:bounceEnd="67000">
                                          <p:cBhvr additive="base">
                                            <p:cTn id="66" dur="1000" fill="hold"/>
                                            <p:tgtEl>
                                              <p:spTgt spid="30"/>
                                            </p:tgtEl>
                                            <p:attrNameLst>
                                              <p:attrName>ppt_x</p:attrName>
                                            </p:attrNameLst>
                                          </p:cBhvr>
                                          <p:tavLst>
                                            <p:tav tm="0">
                                              <p:val>
                                                <p:strVal val="0-#ppt_w/2"/>
                                              </p:val>
                                            </p:tav>
                                            <p:tav tm="100000">
                                              <p:val>
                                                <p:strVal val="#ppt_x"/>
                                              </p:val>
                                            </p:tav>
                                          </p:tavLst>
                                        </p:anim>
                                        <p:anim calcmode="lin" valueType="num" p14:bounceEnd="67000">
                                          <p:cBhvr additive="base">
                                            <p:cTn id="67" dur="1000" fill="hold"/>
                                            <p:tgtEl>
                                              <p:spTgt spid="3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14:presetBounceEnd="67000">
                                      <p:stCondLst>
                                        <p:cond delay="500"/>
                                      </p:stCondLst>
                                      <p:childTnLst>
                                        <p:set>
                                          <p:cBhvr>
                                            <p:cTn id="69" dur="1" fill="hold">
                                              <p:stCondLst>
                                                <p:cond delay="0"/>
                                              </p:stCondLst>
                                            </p:cTn>
                                            <p:tgtEl>
                                              <p:spTgt spid="31"/>
                                            </p:tgtEl>
                                            <p:attrNameLst>
                                              <p:attrName>style.visibility</p:attrName>
                                            </p:attrNameLst>
                                          </p:cBhvr>
                                          <p:to>
                                            <p:strVal val="visible"/>
                                          </p:to>
                                        </p:set>
                                        <p:anim calcmode="lin" valueType="num" p14:bounceEnd="67000">
                                          <p:cBhvr additive="base">
                                            <p:cTn id="70" dur="1000" fill="hold"/>
                                            <p:tgtEl>
                                              <p:spTgt spid="31"/>
                                            </p:tgtEl>
                                            <p:attrNameLst>
                                              <p:attrName>ppt_x</p:attrName>
                                            </p:attrNameLst>
                                          </p:cBhvr>
                                          <p:tavLst>
                                            <p:tav tm="0">
                                              <p:val>
                                                <p:strVal val="0-#ppt_w/2"/>
                                              </p:val>
                                            </p:tav>
                                            <p:tav tm="100000">
                                              <p:val>
                                                <p:strVal val="#ppt_x"/>
                                              </p:val>
                                            </p:tav>
                                          </p:tavLst>
                                        </p:anim>
                                        <p:anim calcmode="lin" valueType="num" p14:bounceEnd="67000">
                                          <p:cBhvr additive="base">
                                            <p:cTn id="71" dur="10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14:presetBounceEnd="67000">
                                      <p:stCondLst>
                                        <p:cond delay="500"/>
                                      </p:stCondLst>
                                      <p:childTnLst>
                                        <p:set>
                                          <p:cBhvr>
                                            <p:cTn id="73" dur="1" fill="hold">
                                              <p:stCondLst>
                                                <p:cond delay="0"/>
                                              </p:stCondLst>
                                            </p:cTn>
                                            <p:tgtEl>
                                              <p:spTgt spid="34"/>
                                            </p:tgtEl>
                                            <p:attrNameLst>
                                              <p:attrName>style.visibility</p:attrName>
                                            </p:attrNameLst>
                                          </p:cBhvr>
                                          <p:to>
                                            <p:strVal val="visible"/>
                                          </p:to>
                                        </p:set>
                                        <p:anim calcmode="lin" valueType="num" p14:bounceEnd="67000">
                                          <p:cBhvr additive="base">
                                            <p:cTn id="74" dur="1000" fill="hold"/>
                                            <p:tgtEl>
                                              <p:spTgt spid="34"/>
                                            </p:tgtEl>
                                            <p:attrNameLst>
                                              <p:attrName>ppt_x</p:attrName>
                                            </p:attrNameLst>
                                          </p:cBhvr>
                                          <p:tavLst>
                                            <p:tav tm="0">
                                              <p:val>
                                                <p:strVal val="1+#ppt_w/2"/>
                                              </p:val>
                                            </p:tav>
                                            <p:tav tm="100000">
                                              <p:val>
                                                <p:strVal val="#ppt_x"/>
                                              </p:val>
                                            </p:tav>
                                          </p:tavLst>
                                        </p:anim>
                                        <p:anim calcmode="lin" valueType="num" p14:bounceEnd="67000">
                                          <p:cBhvr additive="base">
                                            <p:cTn id="75" dur="1000" fill="hold"/>
                                            <p:tgtEl>
                                              <p:spTgt spid="3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67000">
                                      <p:stCondLst>
                                        <p:cond delay="500"/>
                                      </p:stCondLst>
                                      <p:childTnLst>
                                        <p:set>
                                          <p:cBhvr>
                                            <p:cTn id="77" dur="1" fill="hold">
                                              <p:stCondLst>
                                                <p:cond delay="0"/>
                                              </p:stCondLst>
                                            </p:cTn>
                                            <p:tgtEl>
                                              <p:spTgt spid="33"/>
                                            </p:tgtEl>
                                            <p:attrNameLst>
                                              <p:attrName>style.visibility</p:attrName>
                                            </p:attrNameLst>
                                          </p:cBhvr>
                                          <p:to>
                                            <p:strVal val="visible"/>
                                          </p:to>
                                        </p:set>
                                        <p:anim calcmode="lin" valueType="num" p14:bounceEnd="67000">
                                          <p:cBhvr additive="base">
                                            <p:cTn id="78"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79" dur="1000" fill="hold"/>
                                            <p:tgtEl>
                                              <p:spTgt spid="3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67000">
                                      <p:stCondLst>
                                        <p:cond delay="500"/>
                                      </p:stCondLst>
                                      <p:childTnLst>
                                        <p:set>
                                          <p:cBhvr>
                                            <p:cTn id="81" dur="1" fill="hold">
                                              <p:stCondLst>
                                                <p:cond delay="0"/>
                                              </p:stCondLst>
                                            </p:cTn>
                                            <p:tgtEl>
                                              <p:spTgt spid="32"/>
                                            </p:tgtEl>
                                            <p:attrNameLst>
                                              <p:attrName>style.visibility</p:attrName>
                                            </p:attrNameLst>
                                          </p:cBhvr>
                                          <p:to>
                                            <p:strVal val="visible"/>
                                          </p:to>
                                        </p:set>
                                        <p:anim calcmode="lin" valueType="num" p14:bounceEnd="67000">
                                          <p:cBhvr additive="base">
                                            <p:cTn id="82"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3"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8"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0-#ppt_w/2"/>
                                              </p:val>
                                            </p:tav>
                                            <p:tav tm="100000">
                                              <p:val>
                                                <p:strVal val="#ppt_x"/>
                                              </p:val>
                                            </p:tav>
                                          </p:tavLst>
                                        </p:anim>
                                        <p:anim calcmode="lin" valueType="num">
                                          <p:cBhvr additive="base">
                                            <p:cTn id="63" dur="1000" fill="hold"/>
                                            <p:tgtEl>
                                              <p:spTgt spid="2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1000" fill="hold"/>
                                            <p:tgtEl>
                                              <p:spTgt spid="30"/>
                                            </p:tgtEl>
                                            <p:attrNameLst>
                                              <p:attrName>ppt_x</p:attrName>
                                            </p:attrNameLst>
                                          </p:cBhvr>
                                          <p:tavLst>
                                            <p:tav tm="0">
                                              <p:val>
                                                <p:strVal val="0-#ppt_w/2"/>
                                              </p:val>
                                            </p:tav>
                                            <p:tav tm="100000">
                                              <p:val>
                                                <p:strVal val="#ppt_x"/>
                                              </p:val>
                                            </p:tav>
                                          </p:tavLst>
                                        </p:anim>
                                        <p:anim calcmode="lin" valueType="num">
                                          <p:cBhvr additive="base">
                                            <p:cTn id="67" dur="1000" fill="hold"/>
                                            <p:tgtEl>
                                              <p:spTgt spid="3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50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1000" fill="hold"/>
                                            <p:tgtEl>
                                              <p:spTgt spid="31"/>
                                            </p:tgtEl>
                                            <p:attrNameLst>
                                              <p:attrName>ppt_x</p:attrName>
                                            </p:attrNameLst>
                                          </p:cBhvr>
                                          <p:tavLst>
                                            <p:tav tm="0">
                                              <p:val>
                                                <p:strVal val="0-#ppt_w/2"/>
                                              </p:val>
                                            </p:tav>
                                            <p:tav tm="100000">
                                              <p:val>
                                                <p:strVal val="#ppt_x"/>
                                              </p:val>
                                            </p:tav>
                                          </p:tavLst>
                                        </p:anim>
                                        <p:anim calcmode="lin" valueType="num">
                                          <p:cBhvr additive="base">
                                            <p:cTn id="71" dur="10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50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1000" fill="hold"/>
                                            <p:tgtEl>
                                              <p:spTgt spid="34"/>
                                            </p:tgtEl>
                                            <p:attrNameLst>
                                              <p:attrName>ppt_x</p:attrName>
                                            </p:attrNameLst>
                                          </p:cBhvr>
                                          <p:tavLst>
                                            <p:tav tm="0">
                                              <p:val>
                                                <p:strVal val="1+#ppt_w/2"/>
                                              </p:val>
                                            </p:tav>
                                            <p:tav tm="100000">
                                              <p:val>
                                                <p:strVal val="#ppt_x"/>
                                              </p:val>
                                            </p:tav>
                                          </p:tavLst>
                                        </p:anim>
                                        <p:anim calcmode="lin" valueType="num">
                                          <p:cBhvr additive="base">
                                            <p:cTn id="75" dur="1000" fill="hold"/>
                                            <p:tgtEl>
                                              <p:spTgt spid="3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50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50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1000" fill="hold"/>
                                            <p:tgtEl>
                                              <p:spTgt spid="32"/>
                                            </p:tgtEl>
                                            <p:attrNameLst>
                                              <p:attrName>ppt_x</p:attrName>
                                            </p:attrNameLst>
                                          </p:cBhvr>
                                          <p:tavLst>
                                            <p:tav tm="0">
                                              <p:val>
                                                <p:strVal val="1+#ppt_w/2"/>
                                              </p:val>
                                            </p:tav>
                                            <p:tav tm="100000">
                                              <p:val>
                                                <p:strVal val="#ppt_x"/>
                                              </p:val>
                                            </p:tav>
                                          </p:tavLst>
                                        </p:anim>
                                        <p:anim calcmode="lin" valueType="num">
                                          <p:cBhvr additive="base">
                                            <p:cTn id="83"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9" grpId="0"/>
          <p:bldP spid="30" grpId="0"/>
          <p:bldP spid="31" grpId="0"/>
          <p:bldP spid="32" grpId="0"/>
          <p:bldP spid="33" grpId="0"/>
          <p:bldP spid="34"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cs typeface="Aharoni" panose="02010803020104030203" pitchFamily="2" charset="-79"/>
              </a:rPr>
              <a:t>Amazon Wholesale Model</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1908215"/>
          </a:xfrm>
          <a:prstGeom prst="rect">
            <a:avLst/>
          </a:prstGeom>
          <a:noFill/>
        </p:spPr>
        <p:txBody>
          <a:bodyPr wrap="square" rtlCol="0">
            <a:spAutoFit/>
          </a:bodyPr>
          <a:lstStyle/>
          <a:p>
            <a:pPr marL="342900" indent="-342900" algn="l" fontAlgn="base">
              <a:buFont typeface="Wingdings" panose="05000000000000000000" pitchFamily="2" charset="2"/>
              <a:buChar char="Ø"/>
            </a:pPr>
            <a:r>
              <a:rPr lang="en-US" sz="2400" b="1" i="0" dirty="0">
                <a:solidFill>
                  <a:schemeClr val="accent3">
                    <a:lumMod val="50000"/>
                  </a:schemeClr>
                </a:solidFill>
                <a:effectLst/>
              </a:rPr>
              <a:t>No Launching</a:t>
            </a:r>
          </a:p>
          <a:p>
            <a:pPr marL="342900" indent="-342900" algn="l" fontAlgn="base">
              <a:buFont typeface="Wingdings" panose="05000000000000000000" pitchFamily="2" charset="2"/>
              <a:buChar char="Ø"/>
            </a:pPr>
            <a:r>
              <a:rPr lang="en-US" sz="2400" b="1" i="0" dirty="0">
                <a:solidFill>
                  <a:schemeClr val="accent3">
                    <a:lumMod val="50000"/>
                  </a:schemeClr>
                </a:solidFill>
                <a:effectLst/>
              </a:rPr>
              <a:t>No Sourcing from China</a:t>
            </a:r>
          </a:p>
          <a:p>
            <a:pPr marL="342900" indent="-342900" algn="l" fontAlgn="base">
              <a:buFont typeface="Wingdings" panose="05000000000000000000" pitchFamily="2" charset="2"/>
              <a:buChar char="Ø"/>
            </a:pPr>
            <a:r>
              <a:rPr lang="en-US" sz="2400" b="1" i="0" dirty="0">
                <a:solidFill>
                  <a:schemeClr val="accent3">
                    <a:lumMod val="50000"/>
                  </a:schemeClr>
                </a:solidFill>
                <a:effectLst/>
              </a:rPr>
              <a:t>No Marketing/Give-</a:t>
            </a:r>
            <a:r>
              <a:rPr lang="en-US" sz="2400" b="1" dirty="0" err="1">
                <a:solidFill>
                  <a:schemeClr val="accent3">
                    <a:lumMod val="50000"/>
                  </a:schemeClr>
                </a:solidFill>
              </a:rPr>
              <a:t>A</a:t>
            </a:r>
            <a:r>
              <a:rPr lang="en-US" sz="2400" b="1" i="0" dirty="0" err="1">
                <a:solidFill>
                  <a:schemeClr val="accent3">
                    <a:lumMod val="50000"/>
                  </a:schemeClr>
                </a:solidFill>
                <a:effectLst/>
              </a:rPr>
              <a:t>ways</a:t>
            </a:r>
            <a:r>
              <a:rPr lang="en-US" sz="2400" b="1" i="0" dirty="0">
                <a:solidFill>
                  <a:schemeClr val="accent3">
                    <a:lumMod val="50000"/>
                  </a:schemeClr>
                </a:solidFill>
                <a:effectLst/>
              </a:rPr>
              <a:t>/PPC</a:t>
            </a:r>
          </a:p>
          <a:p>
            <a:pPr marL="342900" indent="-342900" algn="l" fontAlgn="base">
              <a:buFont typeface="Wingdings" panose="05000000000000000000" pitchFamily="2" charset="2"/>
              <a:buChar char="Ø"/>
            </a:pPr>
            <a:r>
              <a:rPr lang="en-US" sz="2400" b="1" i="0" dirty="0">
                <a:solidFill>
                  <a:schemeClr val="accent3">
                    <a:lumMod val="50000"/>
                  </a:schemeClr>
                </a:solidFill>
                <a:effectLst/>
              </a:rPr>
              <a:t>No Running ADs</a:t>
            </a: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396723587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What is FBA Model?</a:t>
            </a:r>
            <a:endParaRPr/>
          </a:p>
        </p:txBody>
      </p:sp>
      <p:sp>
        <p:nvSpPr>
          <p:cNvPr id="315" name="Google Shape;315;p3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rtl="0">
              <a:spcBef>
                <a:spcPts val="0"/>
              </a:spcBef>
              <a:buSzPts val="2400"/>
            </a:pPr>
            <a:r>
              <a:rPr lang="en-US" dirty="0"/>
              <a:t>FBA means Fulfilled by Amazon.</a:t>
            </a:r>
            <a:endParaRPr dirty="0"/>
          </a:p>
          <a:p>
            <a:pPr marL="342900" indent="-190500" rtl="0">
              <a:spcBef>
                <a:spcPts val="480"/>
              </a:spcBef>
              <a:buSzPts val="2400"/>
              <a:buNone/>
            </a:pPr>
            <a:endParaRPr dirty="0"/>
          </a:p>
          <a:p>
            <a:pPr marL="342900" rtl="0">
              <a:spcBef>
                <a:spcPts val="480"/>
              </a:spcBef>
              <a:buSzPts val="2400"/>
            </a:pPr>
            <a:r>
              <a:rPr lang="en-US" dirty="0"/>
              <a:t>You simply send your inventory to Amazon, and when customers purchase your product, Amazon ships it directly to them.</a:t>
            </a:r>
            <a:endParaRPr dirty="0"/>
          </a:p>
          <a:p>
            <a:pPr marL="342900" indent="-190500" rtl="0">
              <a:spcBef>
                <a:spcPts val="480"/>
              </a:spcBef>
              <a:buSzPts val="2400"/>
              <a:buNone/>
            </a:pPr>
            <a:endParaRPr dirty="0"/>
          </a:p>
          <a:p>
            <a:pPr marL="342900" rtl="0">
              <a:spcBef>
                <a:spcPts val="480"/>
              </a:spcBef>
              <a:buSzPts val="2400"/>
            </a:pPr>
            <a:r>
              <a:rPr lang="en-US" dirty="0"/>
              <a:t>From storage to </a:t>
            </a:r>
          </a:p>
          <a:p>
            <a:pPr marL="0" indent="0" rtl="0">
              <a:spcBef>
                <a:spcPts val="480"/>
              </a:spcBef>
              <a:buSzPts val="2400"/>
              <a:buNone/>
            </a:pPr>
            <a:r>
              <a:rPr lang="en-US" dirty="0"/>
              <a:t>    customer support, </a:t>
            </a:r>
          </a:p>
          <a:p>
            <a:pPr marL="0" indent="0" rtl="0">
              <a:spcBef>
                <a:spcPts val="480"/>
              </a:spcBef>
              <a:buSzPts val="2400"/>
              <a:buNone/>
            </a:pPr>
            <a:r>
              <a:rPr lang="en-US" dirty="0"/>
              <a:t>    Amazon handles </a:t>
            </a:r>
          </a:p>
          <a:p>
            <a:pPr marL="0" indent="0" rtl="0">
              <a:spcBef>
                <a:spcPts val="480"/>
              </a:spcBef>
              <a:buSzPts val="2400"/>
              <a:buNone/>
            </a:pPr>
            <a:r>
              <a:rPr lang="en-US" dirty="0"/>
              <a:t>    everything.</a:t>
            </a:r>
            <a:endParaRPr dirty="0"/>
          </a:p>
          <a:p>
            <a:pPr marL="342900" indent="-190500" rtl="0">
              <a:spcBef>
                <a:spcPts val="480"/>
              </a:spcBef>
              <a:buSzPts val="2400"/>
              <a:buNone/>
            </a:pPr>
            <a:endParaRPr dirty="0"/>
          </a:p>
        </p:txBody>
      </p:sp>
      <p:pic>
        <p:nvPicPr>
          <p:cNvPr id="2050" name="Picture 2" descr="How Does Amazon FBA Work in 2021? (Fullfillment by Amazon)"/>
          <p:cNvPicPr>
            <a:picLocks noChangeAspect="1" noChangeArrowheads="1"/>
          </p:cNvPicPr>
          <p:nvPr/>
        </p:nvPicPr>
        <p:blipFill rotWithShape="1">
          <a:blip r:embed="rId3">
            <a:extLst>
              <a:ext uri="{28A0092B-C50C-407E-A947-70E740481C1C}">
                <a14:useLocalDpi xmlns:a14="http://schemas.microsoft.com/office/drawing/2010/main" val="0"/>
              </a:ext>
            </a:extLst>
          </a:blip>
          <a:srcRect l="3689" r="3894" b="5132"/>
          <a:stretch/>
        </p:blipFill>
        <p:spPr bwMode="auto">
          <a:xfrm>
            <a:off x="5123728" y="3563400"/>
            <a:ext cx="5544273" cy="3294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2488332-4CB2-4EF2-BC3B-86A79AECC064}"/>
              </a:ext>
            </a:extLst>
          </p:cNvPr>
          <p:cNvSpPr/>
          <p:nvPr/>
        </p:nvSpPr>
        <p:spPr>
          <a:xfrm flipV="1">
            <a:off x="2777723" y="4349824"/>
            <a:ext cx="750147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10" name="Rectangle 9"/>
          <p:cNvSpPr/>
          <p:nvPr/>
        </p:nvSpPr>
        <p:spPr>
          <a:xfrm flipV="1">
            <a:off x="2744591" y="2792697"/>
            <a:ext cx="750147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6" name="Rounded Rectangle 5"/>
          <p:cNvSpPr/>
          <p:nvPr/>
        </p:nvSpPr>
        <p:spPr>
          <a:xfrm>
            <a:off x="1464263" y="2419647"/>
            <a:ext cx="1653714" cy="80231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7" name="Rounded Rectangle 6"/>
          <p:cNvSpPr/>
          <p:nvPr/>
        </p:nvSpPr>
        <p:spPr>
          <a:xfrm>
            <a:off x="3418422" y="2414397"/>
            <a:ext cx="1653714" cy="8023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8" name="Rounded Rectangle 7"/>
          <p:cNvSpPr/>
          <p:nvPr/>
        </p:nvSpPr>
        <p:spPr>
          <a:xfrm>
            <a:off x="5334195" y="2414397"/>
            <a:ext cx="1653714" cy="80231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13" name="TextBox 12">
            <a:extLst>
              <a:ext uri="{FF2B5EF4-FFF2-40B4-BE49-F238E27FC236}">
                <a16:creationId xmlns:a16="http://schemas.microsoft.com/office/drawing/2014/main" id="{4C307982-BA3E-40BB-9118-1694927F2D1B}"/>
              </a:ext>
            </a:extLst>
          </p:cNvPr>
          <p:cNvSpPr txBox="1"/>
          <p:nvPr/>
        </p:nvSpPr>
        <p:spPr>
          <a:xfrm>
            <a:off x="1506363" y="2615501"/>
            <a:ext cx="15989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Legal Entity</a:t>
            </a:r>
          </a:p>
        </p:txBody>
      </p:sp>
      <p:sp>
        <p:nvSpPr>
          <p:cNvPr id="14" name="TextBox 13">
            <a:extLst>
              <a:ext uri="{FF2B5EF4-FFF2-40B4-BE49-F238E27FC236}">
                <a16:creationId xmlns:a16="http://schemas.microsoft.com/office/drawing/2014/main" id="{4C307982-BA3E-40BB-9118-1694927F2D1B}"/>
              </a:ext>
            </a:extLst>
          </p:cNvPr>
          <p:cNvSpPr txBox="1"/>
          <p:nvPr/>
        </p:nvSpPr>
        <p:spPr>
          <a:xfrm>
            <a:off x="3156362" y="2615501"/>
            <a:ext cx="21382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EIN</a:t>
            </a:r>
          </a:p>
        </p:txBody>
      </p:sp>
      <p:sp>
        <p:nvSpPr>
          <p:cNvPr id="15" name="TextBox 14">
            <a:extLst>
              <a:ext uri="{FF2B5EF4-FFF2-40B4-BE49-F238E27FC236}">
                <a16:creationId xmlns:a16="http://schemas.microsoft.com/office/drawing/2014/main" id="{4C307982-BA3E-40BB-9118-1694927F2D1B}"/>
              </a:ext>
            </a:extLst>
          </p:cNvPr>
          <p:cNvSpPr txBox="1"/>
          <p:nvPr/>
        </p:nvSpPr>
        <p:spPr>
          <a:xfrm>
            <a:off x="5091911" y="2615501"/>
            <a:ext cx="21382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Reseller Permit</a:t>
            </a:r>
          </a:p>
        </p:txBody>
      </p:sp>
      <p:sp>
        <p:nvSpPr>
          <p:cNvPr id="27" name="Rounded Rectangle 7">
            <a:extLst>
              <a:ext uri="{FF2B5EF4-FFF2-40B4-BE49-F238E27FC236}">
                <a16:creationId xmlns:a16="http://schemas.microsoft.com/office/drawing/2014/main" id="{152DC508-C391-4D63-B5D0-39FBB85F3E5E}"/>
              </a:ext>
            </a:extLst>
          </p:cNvPr>
          <p:cNvSpPr/>
          <p:nvPr/>
        </p:nvSpPr>
        <p:spPr>
          <a:xfrm>
            <a:off x="7225921" y="2414397"/>
            <a:ext cx="1653714" cy="80231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28" name="TextBox 27">
            <a:extLst>
              <a:ext uri="{FF2B5EF4-FFF2-40B4-BE49-F238E27FC236}">
                <a16:creationId xmlns:a16="http://schemas.microsoft.com/office/drawing/2014/main" id="{A41D0886-7D49-4290-9324-1022E9061EBB}"/>
              </a:ext>
            </a:extLst>
          </p:cNvPr>
          <p:cNvSpPr txBox="1"/>
          <p:nvPr/>
        </p:nvSpPr>
        <p:spPr>
          <a:xfrm>
            <a:off x="6963716" y="2621283"/>
            <a:ext cx="21382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Amazon Account</a:t>
            </a:r>
          </a:p>
        </p:txBody>
      </p:sp>
      <p:sp>
        <p:nvSpPr>
          <p:cNvPr id="33" name="Rounded Rectangle 7">
            <a:extLst>
              <a:ext uri="{FF2B5EF4-FFF2-40B4-BE49-F238E27FC236}">
                <a16:creationId xmlns:a16="http://schemas.microsoft.com/office/drawing/2014/main" id="{1056FE64-4E22-4EE2-BFE6-A9DDF5B41210}"/>
              </a:ext>
            </a:extLst>
          </p:cNvPr>
          <p:cNvSpPr/>
          <p:nvPr/>
        </p:nvSpPr>
        <p:spPr>
          <a:xfrm>
            <a:off x="9165382" y="2414397"/>
            <a:ext cx="1653714" cy="80231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34" name="TextBox 33">
            <a:extLst>
              <a:ext uri="{FF2B5EF4-FFF2-40B4-BE49-F238E27FC236}">
                <a16:creationId xmlns:a16="http://schemas.microsoft.com/office/drawing/2014/main" id="{3A56874C-0161-4D83-8700-C5C860B93B2D}"/>
              </a:ext>
            </a:extLst>
          </p:cNvPr>
          <p:cNvSpPr txBox="1"/>
          <p:nvPr/>
        </p:nvSpPr>
        <p:spPr>
          <a:xfrm>
            <a:off x="8923097" y="2615501"/>
            <a:ext cx="21382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Bank Account</a:t>
            </a:r>
          </a:p>
        </p:txBody>
      </p:sp>
      <p:sp>
        <p:nvSpPr>
          <p:cNvPr id="39" name="TextBox 38">
            <a:extLst>
              <a:ext uri="{FF2B5EF4-FFF2-40B4-BE49-F238E27FC236}">
                <a16:creationId xmlns:a16="http://schemas.microsoft.com/office/drawing/2014/main" id="{6D11B2BA-EF10-45A0-9D88-1049A07BFA7B}"/>
              </a:ext>
            </a:extLst>
          </p:cNvPr>
          <p:cNvSpPr txBox="1"/>
          <p:nvPr/>
        </p:nvSpPr>
        <p:spPr>
          <a:xfrm>
            <a:off x="2241495" y="581754"/>
            <a:ext cx="78391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00" normalizeH="0" baseline="0" noProof="0" dirty="0">
                <a:ln>
                  <a:noFill/>
                </a:ln>
                <a:solidFill>
                  <a:srgbClr val="4A2C7B"/>
                </a:solidFill>
                <a:effectLst/>
                <a:uLnTx/>
                <a:uFillTx/>
                <a:latin typeface="Bebas Neue" panose="020B0606020202050201" pitchFamily="34" charset="0"/>
                <a:ea typeface="+mn-ea"/>
                <a:cs typeface="+mn-cs"/>
              </a:rPr>
              <a:t>Business</a:t>
            </a:r>
            <a:r>
              <a:rPr kumimoji="0" lang="id-ID" sz="5400" b="1" i="0" u="none" strike="noStrike" kern="1200" cap="none" spc="300" normalizeH="0" baseline="0" noProof="0" dirty="0">
                <a:ln>
                  <a:noFill/>
                </a:ln>
                <a:solidFill>
                  <a:srgbClr val="4A2C7B"/>
                </a:solidFill>
                <a:effectLst/>
                <a:uLnTx/>
                <a:uFillTx/>
                <a:latin typeface="Bebas Neue" panose="020B0606020202050201" pitchFamily="34" charset="0"/>
                <a:ea typeface="+mn-ea"/>
                <a:cs typeface="+mn-cs"/>
              </a:rPr>
              <a:t> </a:t>
            </a:r>
            <a:r>
              <a:rPr kumimoji="0" lang="en-US" sz="5400" b="1" i="0" u="none" strike="noStrike" kern="1200" cap="none" spc="300" normalizeH="0" baseline="0" noProof="0" dirty="0">
                <a:ln>
                  <a:noFill/>
                </a:ln>
                <a:solidFill>
                  <a:srgbClr val="4A2C7B">
                    <a:lumMod val="60000"/>
                    <a:lumOff val="40000"/>
                  </a:srgbClr>
                </a:solidFill>
                <a:effectLst/>
                <a:uLnTx/>
                <a:uFillTx/>
                <a:latin typeface="Bebas Neue" panose="020B0606020202050201" pitchFamily="34" charset="0"/>
                <a:ea typeface="+mn-ea"/>
                <a:cs typeface="+mn-cs"/>
              </a:rPr>
              <a:t>Requirements</a:t>
            </a:r>
          </a:p>
        </p:txBody>
      </p:sp>
      <p:sp>
        <p:nvSpPr>
          <p:cNvPr id="40" name="Isosceles Triangle 39">
            <a:extLst>
              <a:ext uri="{FF2B5EF4-FFF2-40B4-BE49-F238E27FC236}">
                <a16:creationId xmlns:a16="http://schemas.microsoft.com/office/drawing/2014/main" id="{7DD87456-BDC6-466E-A351-D4F3D49C8D95}"/>
              </a:ext>
            </a:extLst>
          </p:cNvPr>
          <p:cNvSpPr/>
          <p:nvPr/>
        </p:nvSpPr>
        <p:spPr>
          <a:xfrm rot="16200000">
            <a:off x="11719941" y="120015"/>
            <a:ext cx="397764" cy="3429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41" name="Isosceles Triangle 40">
            <a:extLst>
              <a:ext uri="{FF2B5EF4-FFF2-40B4-BE49-F238E27FC236}">
                <a16:creationId xmlns:a16="http://schemas.microsoft.com/office/drawing/2014/main" id="{CF32D742-727A-47BD-878C-2E884EA326AB}"/>
              </a:ext>
            </a:extLst>
          </p:cNvPr>
          <p:cNvSpPr/>
          <p:nvPr/>
        </p:nvSpPr>
        <p:spPr>
          <a:xfrm rot="16200000">
            <a:off x="11566462" y="120015"/>
            <a:ext cx="397764" cy="34290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1" name="Rounded Rectangle 5">
            <a:extLst>
              <a:ext uri="{FF2B5EF4-FFF2-40B4-BE49-F238E27FC236}">
                <a16:creationId xmlns:a16="http://schemas.microsoft.com/office/drawing/2014/main" id="{4CF3D759-DE46-4452-8B11-09699E132037}"/>
              </a:ext>
            </a:extLst>
          </p:cNvPr>
          <p:cNvSpPr/>
          <p:nvPr/>
        </p:nvSpPr>
        <p:spPr>
          <a:xfrm>
            <a:off x="1498841" y="3958272"/>
            <a:ext cx="1653714" cy="80231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2" name="Rounded Rectangle 6">
            <a:extLst>
              <a:ext uri="{FF2B5EF4-FFF2-40B4-BE49-F238E27FC236}">
                <a16:creationId xmlns:a16="http://schemas.microsoft.com/office/drawing/2014/main" id="{13FA30E7-AE99-4AFD-B325-0669F5CD1E4F}"/>
              </a:ext>
            </a:extLst>
          </p:cNvPr>
          <p:cNvSpPr/>
          <p:nvPr/>
        </p:nvSpPr>
        <p:spPr>
          <a:xfrm>
            <a:off x="3438302" y="3958272"/>
            <a:ext cx="1653714" cy="8023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3" name="Rounded Rectangle 7">
            <a:extLst>
              <a:ext uri="{FF2B5EF4-FFF2-40B4-BE49-F238E27FC236}">
                <a16:creationId xmlns:a16="http://schemas.microsoft.com/office/drawing/2014/main" id="{946C0E0D-E103-4C1A-85CB-FB13906446A9}"/>
              </a:ext>
            </a:extLst>
          </p:cNvPr>
          <p:cNvSpPr/>
          <p:nvPr/>
        </p:nvSpPr>
        <p:spPr>
          <a:xfrm>
            <a:off x="5354075" y="3958272"/>
            <a:ext cx="1653714" cy="80231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4" name="Rounded Rectangle 7">
            <a:extLst>
              <a:ext uri="{FF2B5EF4-FFF2-40B4-BE49-F238E27FC236}">
                <a16:creationId xmlns:a16="http://schemas.microsoft.com/office/drawing/2014/main" id="{FF6A80C4-0131-48A0-A153-E9E6E0D1FC3A}"/>
              </a:ext>
            </a:extLst>
          </p:cNvPr>
          <p:cNvSpPr/>
          <p:nvPr/>
        </p:nvSpPr>
        <p:spPr>
          <a:xfrm>
            <a:off x="7245801" y="3958272"/>
            <a:ext cx="1653714" cy="80231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5" name="Rounded Rectangle 7">
            <a:extLst>
              <a:ext uri="{FF2B5EF4-FFF2-40B4-BE49-F238E27FC236}">
                <a16:creationId xmlns:a16="http://schemas.microsoft.com/office/drawing/2014/main" id="{A2C75EE9-964B-499A-BFDE-AB34C7EAF35D}"/>
              </a:ext>
            </a:extLst>
          </p:cNvPr>
          <p:cNvSpPr/>
          <p:nvPr/>
        </p:nvSpPr>
        <p:spPr>
          <a:xfrm>
            <a:off x="9185262" y="3958272"/>
            <a:ext cx="1653714" cy="80231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endParaRPr>
          </a:p>
        </p:txBody>
      </p:sp>
      <p:sp>
        <p:nvSpPr>
          <p:cNvPr id="58" name="TextBox 57">
            <a:extLst>
              <a:ext uri="{FF2B5EF4-FFF2-40B4-BE49-F238E27FC236}">
                <a16:creationId xmlns:a16="http://schemas.microsoft.com/office/drawing/2014/main" id="{58362E54-17A7-44AF-883D-E51943D28AFE}"/>
              </a:ext>
            </a:extLst>
          </p:cNvPr>
          <p:cNvSpPr txBox="1"/>
          <p:nvPr/>
        </p:nvSpPr>
        <p:spPr>
          <a:xfrm>
            <a:off x="1500599" y="4174765"/>
            <a:ext cx="15989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Website</a:t>
            </a:r>
          </a:p>
        </p:txBody>
      </p:sp>
      <p:sp>
        <p:nvSpPr>
          <p:cNvPr id="59" name="TextBox 58">
            <a:extLst>
              <a:ext uri="{FF2B5EF4-FFF2-40B4-BE49-F238E27FC236}">
                <a16:creationId xmlns:a16="http://schemas.microsoft.com/office/drawing/2014/main" id="{27CF30BB-3700-4FEC-B056-746D1341F9A3}"/>
              </a:ext>
            </a:extLst>
          </p:cNvPr>
          <p:cNvSpPr txBox="1"/>
          <p:nvPr/>
        </p:nvSpPr>
        <p:spPr>
          <a:xfrm>
            <a:off x="3493001" y="4174765"/>
            <a:ext cx="15989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Email</a:t>
            </a:r>
          </a:p>
        </p:txBody>
      </p:sp>
      <p:sp>
        <p:nvSpPr>
          <p:cNvPr id="60" name="TextBox 59">
            <a:extLst>
              <a:ext uri="{FF2B5EF4-FFF2-40B4-BE49-F238E27FC236}">
                <a16:creationId xmlns:a16="http://schemas.microsoft.com/office/drawing/2014/main" id="{1B7A7BB6-484A-46C3-9F6B-49030BEEB12C}"/>
              </a:ext>
            </a:extLst>
          </p:cNvPr>
          <p:cNvSpPr txBox="1"/>
          <p:nvPr/>
        </p:nvSpPr>
        <p:spPr>
          <a:xfrm>
            <a:off x="5405891" y="4055497"/>
            <a:ext cx="15989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Commercial Address</a:t>
            </a:r>
          </a:p>
        </p:txBody>
      </p:sp>
      <p:sp>
        <p:nvSpPr>
          <p:cNvPr id="61" name="TextBox 60">
            <a:extLst>
              <a:ext uri="{FF2B5EF4-FFF2-40B4-BE49-F238E27FC236}">
                <a16:creationId xmlns:a16="http://schemas.microsoft.com/office/drawing/2014/main" id="{9821E43F-8D6F-4071-A2D8-4CF8C7D4657B}"/>
              </a:ext>
            </a:extLst>
          </p:cNvPr>
          <p:cNvSpPr txBox="1"/>
          <p:nvPr/>
        </p:nvSpPr>
        <p:spPr>
          <a:xfrm>
            <a:off x="7332033" y="4161513"/>
            <a:ext cx="15989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Prep Center</a:t>
            </a:r>
          </a:p>
        </p:txBody>
      </p:sp>
      <p:sp>
        <p:nvSpPr>
          <p:cNvPr id="62" name="TextBox 61">
            <a:extLst>
              <a:ext uri="{FF2B5EF4-FFF2-40B4-BE49-F238E27FC236}">
                <a16:creationId xmlns:a16="http://schemas.microsoft.com/office/drawing/2014/main" id="{B0381289-4861-4417-9673-97A99DFEF153}"/>
              </a:ext>
            </a:extLst>
          </p:cNvPr>
          <p:cNvSpPr txBox="1"/>
          <p:nvPr/>
        </p:nvSpPr>
        <p:spPr>
          <a:xfrm>
            <a:off x="9244919" y="4174765"/>
            <a:ext cx="15989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consolata" panose="00000509000000000000" pitchFamily="49" charset="0"/>
                <a:ea typeface="+mn-ea"/>
                <a:cs typeface="+mn-cs"/>
              </a:rPr>
              <a:t>Phone Number</a:t>
            </a:r>
          </a:p>
        </p:txBody>
      </p:sp>
    </p:spTree>
    <p:extLst>
      <p:ext uri="{BB962C8B-B14F-4D97-AF65-F5344CB8AC3E}">
        <p14:creationId xmlns:p14="http://schemas.microsoft.com/office/powerpoint/2010/main" val="351574451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0">
                    <a:srgbClr val="75D1FF">
                      <a:lumMod val="5000"/>
                      <a:lumOff val="95000"/>
                    </a:srgbClr>
                  </a:gs>
                  <a:gs pos="100000">
                    <a:srgbClr val="FFFFFF"/>
                  </a:gs>
                </a:gsLst>
                <a:lin ang="5400000" scaled="1"/>
              </a:gradFill>
              <a:effectLst/>
              <a:uLnTx/>
              <a:uFillTx/>
              <a:latin typeface="Segoe UI"/>
              <a:ea typeface="+mn-ea"/>
              <a:cs typeface="+mn-cs"/>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8800" b="1" i="0" u="none" strike="noStrike" kern="1200" cap="none" spc="-300" normalizeH="0" baseline="0" noProof="0" dirty="0">
              <a:ln>
                <a:noFill/>
              </a:ln>
              <a:gradFill>
                <a:gsLst>
                  <a:gs pos="0">
                    <a:srgbClr val="75D1FF">
                      <a:lumMod val="5000"/>
                      <a:lumOff val="95000"/>
                    </a:srgbClr>
                  </a:gs>
                  <a:gs pos="100000">
                    <a:srgbClr val="000000"/>
                  </a:gs>
                </a:gsLst>
                <a:lin ang="5400000" scaled="1"/>
              </a:gradFill>
              <a:effectLst/>
              <a:uLnTx/>
              <a:uFillTx/>
              <a:latin typeface="Segoe UI"/>
              <a:ea typeface="+mn-ea"/>
              <a:cs typeface="Segoe UI Semilight" panose="020B0402040204020203" pitchFamily="34" charset="0"/>
            </a:endParaRPr>
          </a:p>
        </p:txBody>
      </p:sp>
      <p:sp>
        <p:nvSpPr>
          <p:cNvPr id="7" name="Title 6"/>
          <p:cNvSpPr>
            <a:spLocks noGrp="1"/>
          </p:cNvSpPr>
          <p:nvPr>
            <p:ph type="ctrTitle"/>
          </p:nvPr>
        </p:nvSpPr>
        <p:spPr>
          <a:xfrm>
            <a:off x="687847" y="2461199"/>
            <a:ext cx="8804365" cy="1311128"/>
          </a:xfrm>
        </p:spPr>
        <p:txBody>
          <a:bodyPr/>
          <a:lstStyle/>
          <a:p>
            <a:r>
              <a:rPr lang="en-US" dirty="0"/>
              <a:t>Amazon</a:t>
            </a:r>
          </a:p>
        </p:txBody>
      </p:sp>
      <p:sp>
        <p:nvSpPr>
          <p:cNvPr id="8" name="Text Placeholder 7"/>
          <p:cNvSpPr>
            <a:spLocks noGrp="1"/>
          </p:cNvSpPr>
          <p:nvPr>
            <p:ph type="body" sz="quarter" idx="13"/>
          </p:nvPr>
        </p:nvSpPr>
        <p:spPr>
          <a:xfrm>
            <a:off x="1398086" y="3441586"/>
            <a:ext cx="9461500" cy="757130"/>
          </a:xfrm>
        </p:spPr>
        <p:txBody>
          <a:bodyPr/>
          <a:lstStyle/>
          <a:p>
            <a:r>
              <a:rPr lang="en-US" sz="4800" b="1" dirty="0"/>
              <a:t>Wholesale Sourcing</a:t>
            </a:r>
            <a:r>
              <a:rPr lang="en-US" dirty="0"/>
              <a:t>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B0F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B0F0"/>
              </a:solidFill>
              <a:effectLst/>
              <a:uLnTx/>
              <a:uFillTx/>
              <a:latin typeface="Segoe UI"/>
              <a:ea typeface="+mn-ea"/>
              <a:cs typeface="+mn-cs"/>
            </a:endParaRP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4" name="Text Placeholder 13"/>
          <p:cNvSpPr>
            <a:spLocks noGrp="1"/>
          </p:cNvSpPr>
          <p:nvPr>
            <p:ph type="body" sz="quarter" idx="10"/>
          </p:nvPr>
        </p:nvSpPr>
        <p:spPr>
          <a:xfrm>
            <a:off x="944881" y="2662267"/>
            <a:ext cx="4332514" cy="1255728"/>
          </a:xfrm>
        </p:spPr>
        <p:txBody>
          <a:bodyPr/>
          <a:lstStyle/>
          <a:p>
            <a:r>
              <a:rPr lang="en-US" dirty="0"/>
              <a:t>Sourcing is most Important Factor in Amazon Wholesale business.</a:t>
            </a:r>
          </a:p>
        </p:txBody>
      </p:sp>
      <p:sp>
        <p:nvSpPr>
          <p:cNvPr id="15" name="Text Placeholder 14"/>
          <p:cNvSpPr>
            <a:spLocks noGrp="1"/>
          </p:cNvSpPr>
          <p:nvPr>
            <p:ph type="body" sz="quarter" idx="11"/>
          </p:nvPr>
        </p:nvSpPr>
        <p:spPr>
          <a:xfrm>
            <a:off x="6096000" y="419100"/>
            <a:ext cx="5671764" cy="1015150"/>
          </a:xfrm>
        </p:spPr>
        <p:txBody>
          <a:bodyPr/>
          <a:lstStyle/>
          <a:p>
            <a:r>
              <a:rPr lang="en-US" dirty="0"/>
              <a:t>Relationship Building</a:t>
            </a:r>
          </a:p>
          <a:p>
            <a:pPr lvl="1"/>
            <a:r>
              <a:rPr lang="en-US" dirty="0"/>
              <a:t>Building relationship with suppliers will help you build long lasting and sustainable business.</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INTRODUCTION</a:t>
            </a:r>
          </a:p>
        </p:txBody>
      </p:sp>
      <p:sp>
        <p:nvSpPr>
          <p:cNvPr id="21" name="Text Placeholder 20"/>
          <p:cNvSpPr>
            <a:spLocks noGrp="1"/>
          </p:cNvSpPr>
          <p:nvPr>
            <p:ph type="body" sz="quarter" idx="12"/>
          </p:nvPr>
        </p:nvSpPr>
        <p:spPr>
          <a:xfrm>
            <a:off x="6096000" y="2599498"/>
            <a:ext cx="5671764" cy="1569148"/>
          </a:xfrm>
        </p:spPr>
        <p:txBody>
          <a:bodyPr/>
          <a:lstStyle/>
          <a:p>
            <a:r>
              <a:rPr lang="en-US" dirty="0"/>
              <a:t>Business Dependency</a:t>
            </a:r>
          </a:p>
          <a:p>
            <a:pPr lvl="1"/>
            <a:r>
              <a:rPr lang="en-US" dirty="0"/>
              <a:t>Amazon Wholesale business model absolutely depend on your hunting and sourcing, You need to find new leads all the time to get your business running. </a:t>
            </a:r>
          </a:p>
        </p:txBody>
      </p:sp>
      <p:sp>
        <p:nvSpPr>
          <p:cNvPr id="22" name="Text Placeholder 21"/>
          <p:cNvSpPr>
            <a:spLocks noGrp="1"/>
          </p:cNvSpPr>
          <p:nvPr>
            <p:ph type="body" sz="quarter" idx="13"/>
          </p:nvPr>
        </p:nvSpPr>
        <p:spPr>
          <a:xfrm>
            <a:off x="6096000" y="4779896"/>
            <a:ext cx="5671764" cy="397032"/>
          </a:xfrm>
        </p:spPr>
        <p:txBody>
          <a:bodyPr/>
          <a:lstStyle/>
          <a:p>
            <a:r>
              <a:rPr lang="en-US" dirty="0"/>
              <a:t>Let’s learn more the process in detail. </a:t>
            </a: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4189865"/>
          </a:xfrm>
        </p:spPr>
        <p:txBody>
          <a:bodyPr/>
          <a:lstStyle/>
          <a:p>
            <a:pPr>
              <a:spcAft>
                <a:spcPts val="2400"/>
              </a:spcAft>
            </a:pPr>
            <a:r>
              <a:rPr lang="en-US" dirty="0"/>
              <a:t>Product Hunting </a:t>
            </a:r>
          </a:p>
          <a:p>
            <a:pPr lvl="1">
              <a:lnSpc>
                <a:spcPct val="150000"/>
              </a:lnSpc>
            </a:pPr>
            <a:r>
              <a:rPr lang="en-US" dirty="0"/>
              <a:t>Learn product hunting of Amazon Wholesale like Reverse Sourcing, Leaf Sourcing. Product History, Price History, Best Seller Rank (BSR), </a:t>
            </a:r>
            <a:r>
              <a:rPr lang="en-US" dirty="0" err="1"/>
              <a:t>BuyBox</a:t>
            </a:r>
            <a:r>
              <a:rPr lang="en-US" dirty="0"/>
              <a:t> %age, Sellers History</a:t>
            </a:r>
          </a:p>
          <a:p>
            <a:pPr lvl="1"/>
            <a:endParaRPr lang="en-US" dirty="0"/>
          </a:p>
        </p:txBody>
      </p:sp>
      <p:sp>
        <p:nvSpPr>
          <p:cNvPr id="11" name="Content Placeholder 10"/>
          <p:cNvSpPr>
            <a:spLocks noGrp="1"/>
          </p:cNvSpPr>
          <p:nvPr>
            <p:ph idx="14"/>
          </p:nvPr>
        </p:nvSpPr>
        <p:spPr>
          <a:xfrm>
            <a:off x="4168631" y="2598127"/>
            <a:ext cx="3840480" cy="2188420"/>
          </a:xfrm>
        </p:spPr>
        <p:txBody>
          <a:bodyPr/>
          <a:lstStyle/>
          <a:p>
            <a:pPr>
              <a:spcAft>
                <a:spcPts val="2400"/>
              </a:spcAft>
            </a:pPr>
            <a:r>
              <a:rPr lang="en-US" dirty="0"/>
              <a:t>Hunting Tools</a:t>
            </a:r>
          </a:p>
          <a:p>
            <a:pPr lvl="1">
              <a:lnSpc>
                <a:spcPct val="150000"/>
              </a:lnSpc>
            </a:pPr>
            <a:r>
              <a:rPr lang="en-US" dirty="0"/>
              <a:t>Learn to use different tools for hunting in this process like </a:t>
            </a:r>
            <a:r>
              <a:rPr lang="en-US" dirty="0" err="1"/>
              <a:t>Keepa</a:t>
            </a:r>
            <a:r>
              <a:rPr lang="en-US" dirty="0"/>
              <a:t>, H10, and JS</a:t>
            </a:r>
          </a:p>
        </p:txBody>
      </p:sp>
      <p:sp>
        <p:nvSpPr>
          <p:cNvPr id="18" name="Content Placeholder 17"/>
          <p:cNvSpPr>
            <a:spLocks noGrp="1"/>
          </p:cNvSpPr>
          <p:nvPr>
            <p:ph idx="15"/>
          </p:nvPr>
        </p:nvSpPr>
        <p:spPr>
          <a:xfrm>
            <a:off x="8158238" y="2598127"/>
            <a:ext cx="3773077" cy="2188420"/>
          </a:xfrm>
        </p:spPr>
        <p:txBody>
          <a:bodyPr/>
          <a:lstStyle/>
          <a:p>
            <a:pPr>
              <a:spcAft>
                <a:spcPts val="2400"/>
              </a:spcAft>
            </a:pPr>
            <a:r>
              <a:rPr lang="en-US" dirty="0"/>
              <a:t>Preserve Data</a:t>
            </a:r>
          </a:p>
          <a:p>
            <a:pPr lvl="1">
              <a:lnSpc>
                <a:spcPct val="150000"/>
              </a:lnSpc>
            </a:pPr>
            <a:r>
              <a:rPr lang="en-US" dirty="0"/>
              <a:t>Maintain the Brand and Distribution information on XL sheets, HubSpot</a:t>
            </a:r>
          </a:p>
        </p:txBody>
      </p:sp>
      <p:sp>
        <p:nvSpPr>
          <p:cNvPr id="14" name="Title 1"/>
          <p:cNvSpPr>
            <a:spLocks noGrp="1"/>
          </p:cNvSpPr>
          <p:nvPr>
            <p:ph type="title"/>
          </p:nvPr>
        </p:nvSpPr>
        <p:spPr>
          <a:xfrm>
            <a:off x="304800" y="117988"/>
            <a:ext cx="2375877" cy="978729"/>
          </a:xfrm>
        </p:spPr>
        <p:txBody>
          <a:bodyPr/>
          <a:lstStyle/>
          <a:p>
            <a:r>
              <a:rPr lang="en-US" dirty="0"/>
              <a:t>Product Hunting </a:t>
            </a:r>
          </a:p>
        </p:txBody>
      </p:sp>
      <p:sp>
        <p:nvSpPr>
          <p:cNvPr id="6" name="Text Placeholder 5"/>
          <p:cNvSpPr>
            <a:spLocks noGrp="1"/>
          </p:cNvSpPr>
          <p:nvPr>
            <p:ph type="body" sz="quarter" idx="16"/>
          </p:nvPr>
        </p:nvSpPr>
        <p:spPr>
          <a:xfrm>
            <a:off x="2958516" y="238259"/>
            <a:ext cx="9084398" cy="757130"/>
          </a:xfrm>
        </p:spPr>
        <p:txBody>
          <a:bodyPr/>
          <a:lstStyle/>
          <a:p>
            <a:r>
              <a:rPr lang="en-US" sz="2400" dirty="0"/>
              <a:t>In </a:t>
            </a:r>
            <a:r>
              <a:rPr lang="en-US" dirty="0"/>
              <a:t>this module, we will go through from different Product Hunting and Sourcing techniques. </a:t>
            </a:r>
            <a:endParaRPr lang="en-US" sz="2400" dirty="0"/>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2" name="Slide Number Placeholder 41"/>
          <p:cNvSpPr>
            <a:spLocks noGrp="1"/>
          </p:cNvSpPr>
          <p:nvPr>
            <p:ph type="sldNum" sz="quarter" idx="4"/>
          </p:nvPr>
        </p:nvSpPr>
        <p:spPr>
          <a:xfrm>
            <a:off x="11432913" y="6316156"/>
            <a:ext cx="49840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74AF"/>
              </a:solidFill>
              <a:effectLst/>
              <a:uLnTx/>
              <a:uFillTx/>
              <a:latin typeface="Segoe UI"/>
              <a:ea typeface="+mn-ea"/>
              <a:cs typeface="+mn-cs"/>
            </a:endParaRPr>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rPr>
              <a:t>EG WS Product Hunting Criteria</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3016210"/>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b="1" dirty="0">
                <a:solidFill>
                  <a:srgbClr val="0070C0"/>
                </a:solidFill>
                <a:latin typeface="Montserrat"/>
              </a:rPr>
              <a:t>Amazon shouldn’t be selling</a:t>
            </a:r>
            <a:endParaRPr lang="en-US" sz="2400" b="1" i="0" dirty="0">
              <a:solidFill>
                <a:srgbClr val="0070C0"/>
              </a:solidFill>
              <a:effectLst/>
              <a:latin typeface="Montserrat"/>
            </a:endParaRPr>
          </a:p>
          <a:p>
            <a:pPr marL="342900" indent="-342900" fontAlgn="base">
              <a:buFont typeface="Arial" panose="020B0604020202020204" pitchFamily="34" charset="0"/>
              <a:buChar char="•"/>
            </a:pPr>
            <a:r>
              <a:rPr lang="en-US" sz="2400" b="1" dirty="0">
                <a:solidFill>
                  <a:srgbClr val="0070C0"/>
                </a:solidFill>
                <a:latin typeface="Montserrat"/>
              </a:rPr>
              <a:t>Brand shouldn’t be the only seller</a:t>
            </a:r>
          </a:p>
          <a:p>
            <a:pPr marL="342900" indent="-342900" fontAlgn="base">
              <a:buFont typeface="Arial" panose="020B0604020202020204" pitchFamily="34" charset="0"/>
              <a:buChar char="•"/>
            </a:pPr>
            <a:r>
              <a:rPr lang="en-US" sz="2400" b="1" dirty="0">
                <a:solidFill>
                  <a:srgbClr val="0070C0"/>
                </a:solidFill>
                <a:latin typeface="Montserrat"/>
              </a:rPr>
              <a:t>BSR Check For 90days</a:t>
            </a:r>
          </a:p>
          <a:p>
            <a:pPr marL="342900" indent="-342900" fontAlgn="base">
              <a:buFont typeface="Arial" panose="020B0604020202020204" pitchFamily="34" charset="0"/>
              <a:buChar char="•"/>
            </a:pPr>
            <a:r>
              <a:rPr lang="en-US" sz="2400" b="1" dirty="0">
                <a:solidFill>
                  <a:srgbClr val="0070C0"/>
                </a:solidFill>
                <a:latin typeface="Montserrat"/>
              </a:rPr>
              <a:t>More than 3 FBA/FBM seller</a:t>
            </a:r>
            <a:endParaRPr lang="en-US" sz="2400" b="1" i="0" dirty="0">
              <a:solidFill>
                <a:srgbClr val="0070C0"/>
              </a:solidFill>
              <a:effectLst/>
              <a:latin typeface="Montserrat"/>
            </a:endParaRPr>
          </a:p>
          <a:p>
            <a:pPr marL="342900" indent="-342900" fontAlgn="base">
              <a:buFont typeface="Arial" panose="020B0604020202020204" pitchFamily="34" charset="0"/>
              <a:buChar char="•"/>
            </a:pPr>
            <a:r>
              <a:rPr lang="en-US" sz="2400" b="1" dirty="0">
                <a:solidFill>
                  <a:srgbClr val="0070C0"/>
                </a:solidFill>
                <a:latin typeface="Montserrat"/>
              </a:rPr>
              <a:t>Minimum Selling price $15</a:t>
            </a:r>
          </a:p>
          <a:p>
            <a:pPr marL="342900" indent="-342900" fontAlgn="base">
              <a:buFont typeface="Arial" panose="020B0604020202020204" pitchFamily="34" charset="0"/>
              <a:buChar char="•"/>
            </a:pPr>
            <a:r>
              <a:rPr lang="en-US" sz="2400" b="1" dirty="0">
                <a:solidFill>
                  <a:srgbClr val="0070C0"/>
                </a:solidFill>
                <a:latin typeface="Montserrat"/>
              </a:rPr>
              <a:t>Maximum weight 10lbs</a:t>
            </a:r>
          </a:p>
          <a:p>
            <a:pPr marL="342900" indent="-342900" fontAlgn="base">
              <a:buFont typeface="Arial" panose="020B0604020202020204" pitchFamily="34" charset="0"/>
              <a:buChar char="•"/>
            </a:pPr>
            <a:r>
              <a:rPr lang="en-US" sz="2400" b="1" dirty="0">
                <a:solidFill>
                  <a:srgbClr val="0070C0"/>
                </a:solidFill>
                <a:latin typeface="Montserrat"/>
              </a:rPr>
              <a:t>Match the product </a:t>
            </a: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705105921"/>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2786404"/>
          </a:xfrm>
        </p:spPr>
        <p:txBody>
          <a:bodyPr/>
          <a:lstStyle/>
          <a:p>
            <a:r>
              <a:rPr lang="en-US" dirty="0"/>
              <a:t>1: Manufacturer is the company make brands  </a:t>
            </a:r>
          </a:p>
          <a:p>
            <a:r>
              <a:rPr lang="en-US" dirty="0"/>
              <a:t>2: Buying directly from brands is most beneficial </a:t>
            </a:r>
          </a:p>
          <a:p>
            <a:r>
              <a:rPr lang="en-US" dirty="0"/>
              <a:t>3: Brand can produce Invoice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74AF"/>
              </a:solidFill>
              <a:effectLst/>
              <a:uLnTx/>
              <a:uFillTx/>
              <a:latin typeface="Segoe UI"/>
              <a:ea typeface="+mn-ea"/>
              <a:cs typeface="+mn-cs"/>
            </a:endParaRPr>
          </a:p>
        </p:txBody>
      </p:sp>
      <p:sp>
        <p:nvSpPr>
          <p:cNvPr id="7" name="Content Placeholder 6"/>
          <p:cNvSpPr>
            <a:spLocks noGrp="1"/>
          </p:cNvSpPr>
          <p:nvPr>
            <p:ph idx="14"/>
          </p:nvPr>
        </p:nvSpPr>
        <p:spPr>
          <a:xfrm>
            <a:off x="2483635" y="3493674"/>
            <a:ext cx="2377440" cy="2658164"/>
          </a:xfrm>
        </p:spPr>
        <p:txBody>
          <a:bodyPr/>
          <a:lstStyle/>
          <a:p>
            <a:r>
              <a:rPr lang="en-US" dirty="0"/>
              <a:t>4: Building Brands relationship is highly reamended</a:t>
            </a:r>
          </a:p>
          <a:p>
            <a:r>
              <a:rPr lang="en-US" dirty="0"/>
              <a:t>5: Most difficult part in this business</a:t>
            </a:r>
          </a:p>
        </p:txBody>
      </p:sp>
      <p:sp>
        <p:nvSpPr>
          <p:cNvPr id="8" name="Content Placeholder 7"/>
          <p:cNvSpPr>
            <a:spLocks noGrp="1"/>
          </p:cNvSpPr>
          <p:nvPr>
            <p:ph idx="15"/>
          </p:nvPr>
        </p:nvSpPr>
        <p:spPr>
          <a:xfrm>
            <a:off x="4898612" y="3493674"/>
            <a:ext cx="2377440" cy="1311128"/>
          </a:xfrm>
        </p:spPr>
        <p:txBody>
          <a:bodyPr/>
          <a:lstStyle/>
          <a:p>
            <a:r>
              <a:rPr lang="en-US" dirty="0"/>
              <a:t>6: It is exceptionally rewarding though</a:t>
            </a:r>
          </a:p>
        </p:txBody>
      </p:sp>
      <p:sp>
        <p:nvSpPr>
          <p:cNvPr id="9" name="Content Placeholder 8"/>
          <p:cNvSpPr>
            <a:spLocks noGrp="1"/>
          </p:cNvSpPr>
          <p:nvPr>
            <p:ph idx="16"/>
          </p:nvPr>
        </p:nvSpPr>
        <p:spPr>
          <a:xfrm>
            <a:off x="7149816" y="3440375"/>
            <a:ext cx="2377440" cy="3267561"/>
          </a:xfrm>
        </p:spPr>
        <p:txBody>
          <a:bodyPr/>
          <a:lstStyle/>
          <a:p>
            <a:r>
              <a:rPr lang="en-US" dirty="0"/>
              <a:t>1: Distributor is authorized by the brand to sell its products. </a:t>
            </a:r>
          </a:p>
          <a:p>
            <a:r>
              <a:rPr lang="en-US" dirty="0"/>
              <a:t>2: Due to work with multiple brands, distributor can be more saucerful</a:t>
            </a:r>
          </a:p>
        </p:txBody>
      </p:sp>
      <p:sp>
        <p:nvSpPr>
          <p:cNvPr id="33" name="Content Placeholder 32"/>
          <p:cNvSpPr>
            <a:spLocks noGrp="1"/>
          </p:cNvSpPr>
          <p:nvPr>
            <p:ph idx="17"/>
          </p:nvPr>
        </p:nvSpPr>
        <p:spPr>
          <a:xfrm>
            <a:off x="9728566" y="3493674"/>
            <a:ext cx="2377440" cy="2962862"/>
          </a:xfrm>
        </p:spPr>
        <p:txBody>
          <a:bodyPr/>
          <a:lstStyle/>
          <a:p>
            <a:r>
              <a:rPr lang="en-US" dirty="0"/>
              <a:t>3: Auth. Distributor’s invoice is acceptable by Amazon</a:t>
            </a:r>
          </a:p>
          <a:p>
            <a:r>
              <a:rPr lang="en-US" dirty="0"/>
              <a:t>4: Opening account much easier with Distributors</a:t>
            </a:r>
          </a:p>
        </p:txBody>
      </p:sp>
      <p:sp>
        <p:nvSpPr>
          <p:cNvPr id="5" name="Text Placeholder 4"/>
          <p:cNvSpPr>
            <a:spLocks noGrp="1"/>
          </p:cNvSpPr>
          <p:nvPr>
            <p:ph type="body" sz="quarter" idx="13"/>
          </p:nvPr>
        </p:nvSpPr>
        <p:spPr>
          <a:xfrm>
            <a:off x="0" y="470361"/>
            <a:ext cx="12192000" cy="1439368"/>
          </a:xfrm>
        </p:spPr>
        <p:txBody>
          <a:bodyPr/>
          <a:lstStyle/>
          <a:p>
            <a:r>
              <a:rPr lang="en-US" sz="4000" b="1" dirty="0">
                <a:solidFill>
                  <a:schemeClr val="accent5">
                    <a:lumMod val="75000"/>
                  </a:schemeClr>
                </a:solidFill>
                <a:latin typeface="+mn-lt"/>
              </a:rPr>
              <a:t>Obtaining Profitable Suppliers </a:t>
            </a:r>
          </a:p>
          <a:p>
            <a:r>
              <a:rPr lang="en-US" sz="2400" b="1" dirty="0"/>
              <a:t>Finding profitable suppliers are the key element of the WS successful business. You work with Manufacturer and Distributors both, below is the brief difference between them.</a:t>
            </a:r>
          </a:p>
        </p:txBody>
      </p:sp>
      <p:sp>
        <p:nvSpPr>
          <p:cNvPr id="47" name="Content Placeholder 46"/>
          <p:cNvSpPr>
            <a:spLocks noGrp="1"/>
          </p:cNvSpPr>
          <p:nvPr>
            <p:ph idx="18"/>
          </p:nvPr>
        </p:nvSpPr>
        <p:spPr/>
        <p:txBody>
          <a:bodyPr/>
          <a:lstStyle/>
          <a:p>
            <a:r>
              <a:rPr lang="en-US" dirty="0"/>
              <a:t>1</a:t>
            </a:r>
          </a:p>
        </p:txBody>
      </p:sp>
      <p:sp>
        <p:nvSpPr>
          <p:cNvPr id="48" name="Content Placeholder 47"/>
          <p:cNvSpPr>
            <a:spLocks noGrp="1"/>
          </p:cNvSpPr>
          <p:nvPr>
            <p:ph idx="19"/>
          </p:nvPr>
        </p:nvSpPr>
        <p:spPr/>
        <p:txBody>
          <a:bodyPr/>
          <a:lstStyle/>
          <a:p>
            <a:r>
              <a:rPr lang="en-US" dirty="0"/>
              <a:t>2</a:t>
            </a:r>
          </a:p>
        </p:txBody>
      </p:sp>
      <p:sp>
        <p:nvSpPr>
          <p:cNvPr id="49" name="Content Placeholder 48"/>
          <p:cNvSpPr>
            <a:spLocks noGrp="1"/>
          </p:cNvSpPr>
          <p:nvPr>
            <p:ph idx="20"/>
          </p:nvPr>
        </p:nvSpPr>
        <p:spPr/>
        <p:txBody>
          <a:bodyPr/>
          <a:lstStyle/>
          <a:p>
            <a:r>
              <a:rPr lang="en-US" dirty="0"/>
              <a:t>3</a:t>
            </a:r>
          </a:p>
        </p:txBody>
      </p:sp>
      <p:sp>
        <p:nvSpPr>
          <p:cNvPr id="50" name="Content Placeholder 49"/>
          <p:cNvSpPr>
            <a:spLocks noGrp="1"/>
          </p:cNvSpPr>
          <p:nvPr>
            <p:ph idx="21"/>
          </p:nvPr>
        </p:nvSpPr>
        <p:spPr/>
        <p:txBody>
          <a:bodyPr/>
          <a:lstStyle/>
          <a:p>
            <a:r>
              <a:rPr lang="en-US" dirty="0"/>
              <a:t>4</a:t>
            </a:r>
          </a:p>
        </p:txBody>
      </p:sp>
      <p:sp>
        <p:nvSpPr>
          <p:cNvPr id="51" name="Content Placeholder 50"/>
          <p:cNvSpPr>
            <a:spLocks noGrp="1"/>
          </p:cNvSpPr>
          <p:nvPr>
            <p:ph idx="22"/>
          </p:nvPr>
        </p:nvSpPr>
        <p:spPr/>
        <p:txBody>
          <a:bodyPr/>
          <a:lstStyle/>
          <a:p>
            <a:r>
              <a:rPr lang="en-US" dirty="0"/>
              <a:t>5</a:t>
            </a:r>
          </a:p>
        </p:txBody>
      </p:sp>
    </p:spTree>
    <p:extLst>
      <p:ext uri="{BB962C8B-B14F-4D97-AF65-F5344CB8AC3E}">
        <p14:creationId xmlns:p14="http://schemas.microsoft.com/office/powerpoint/2010/main" val="2161256907"/>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rPr>
              <a:t>Amazon Wholesale Tools</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2259496" y="2062400"/>
            <a:ext cx="8945218" cy="4370427"/>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3200" b="1" dirty="0" err="1">
                <a:solidFill>
                  <a:schemeClr val="accent4">
                    <a:lumMod val="75000"/>
                  </a:schemeClr>
                </a:solidFill>
              </a:rPr>
              <a:t>Keepa</a:t>
            </a:r>
            <a:endParaRPr lang="en-US" sz="3200" b="1" dirty="0">
              <a:solidFill>
                <a:schemeClr val="accent4">
                  <a:lumMod val="75000"/>
                </a:schemeClr>
              </a:solidFill>
            </a:endParaRPr>
          </a:p>
          <a:p>
            <a:pPr marL="342900" indent="-342900" algn="l" fontAlgn="base">
              <a:buFont typeface="Arial" panose="020B0604020202020204" pitchFamily="34" charset="0"/>
              <a:buChar char="•"/>
            </a:pPr>
            <a:r>
              <a:rPr lang="en-US" sz="3200" b="1" i="0" dirty="0">
                <a:solidFill>
                  <a:schemeClr val="accent4">
                    <a:lumMod val="75000"/>
                  </a:schemeClr>
                </a:solidFill>
                <a:effectLst/>
              </a:rPr>
              <a:t>Helium 10</a:t>
            </a:r>
          </a:p>
          <a:p>
            <a:pPr marL="342900" indent="-342900" algn="l" fontAlgn="base">
              <a:buFont typeface="Arial" panose="020B0604020202020204" pitchFamily="34" charset="0"/>
              <a:buChar char="•"/>
            </a:pPr>
            <a:r>
              <a:rPr lang="en-US" sz="3200" b="1" dirty="0" err="1">
                <a:solidFill>
                  <a:schemeClr val="accent4">
                    <a:lumMod val="75000"/>
                  </a:schemeClr>
                </a:solidFill>
              </a:rPr>
              <a:t>BuyBotPro</a:t>
            </a:r>
            <a:endParaRPr lang="en-US" sz="3200" b="1" dirty="0">
              <a:solidFill>
                <a:schemeClr val="accent4">
                  <a:lumMod val="75000"/>
                </a:schemeClr>
              </a:solidFill>
            </a:endParaRPr>
          </a:p>
          <a:p>
            <a:pPr marL="342900" indent="-342900" algn="l" fontAlgn="base">
              <a:buFont typeface="Arial" panose="020B0604020202020204" pitchFamily="34" charset="0"/>
              <a:buChar char="•"/>
            </a:pPr>
            <a:r>
              <a:rPr lang="en-US" sz="3200" b="1" i="0" dirty="0" err="1">
                <a:solidFill>
                  <a:schemeClr val="accent4">
                    <a:lumMod val="75000"/>
                  </a:schemeClr>
                </a:solidFill>
                <a:effectLst/>
              </a:rPr>
              <a:t>Amzanlyzer</a:t>
            </a:r>
            <a:endParaRPr lang="en-US" sz="3200" b="1" i="0" dirty="0">
              <a:solidFill>
                <a:schemeClr val="accent4">
                  <a:lumMod val="75000"/>
                </a:schemeClr>
              </a:solidFill>
              <a:effectLst/>
            </a:endParaRPr>
          </a:p>
          <a:p>
            <a:pPr marL="342900" indent="-342900" algn="l" fontAlgn="base">
              <a:buFont typeface="Arial" panose="020B0604020202020204" pitchFamily="34" charset="0"/>
              <a:buChar char="•"/>
            </a:pPr>
            <a:r>
              <a:rPr lang="en-US" sz="3200" b="1" dirty="0" err="1">
                <a:solidFill>
                  <a:schemeClr val="accent4">
                    <a:lumMod val="75000"/>
                  </a:schemeClr>
                </a:solidFill>
              </a:rPr>
              <a:t>FBAToolkit</a:t>
            </a:r>
            <a:endParaRPr lang="en-US" sz="3200" b="1" dirty="0">
              <a:solidFill>
                <a:schemeClr val="accent4">
                  <a:lumMod val="75000"/>
                </a:schemeClr>
              </a:solidFill>
            </a:endParaRPr>
          </a:p>
          <a:p>
            <a:pPr marL="342900" indent="-342900" algn="l" fontAlgn="base">
              <a:buFont typeface="Arial" panose="020B0604020202020204" pitchFamily="34" charset="0"/>
              <a:buChar char="•"/>
            </a:pPr>
            <a:r>
              <a:rPr lang="en-US" sz="3200" b="1" dirty="0">
                <a:solidFill>
                  <a:schemeClr val="accent4">
                    <a:lumMod val="75000"/>
                  </a:schemeClr>
                </a:solidFill>
              </a:rPr>
              <a:t>Tactical Arbitrage</a:t>
            </a:r>
          </a:p>
          <a:p>
            <a:pPr marL="342900" indent="-342900" algn="l" fontAlgn="base">
              <a:buFont typeface="Arial" panose="020B0604020202020204" pitchFamily="34" charset="0"/>
              <a:buChar char="•"/>
            </a:pPr>
            <a:r>
              <a:rPr lang="en-US" sz="3200" b="1" i="0" dirty="0" err="1">
                <a:solidFill>
                  <a:schemeClr val="accent4">
                    <a:lumMod val="75000"/>
                  </a:schemeClr>
                </a:solidFill>
                <a:effectLst/>
              </a:rPr>
              <a:t>AmzScout</a:t>
            </a:r>
            <a:endParaRPr lang="en-US" sz="3200" b="1" i="0" dirty="0">
              <a:solidFill>
                <a:schemeClr val="accent4">
                  <a:lumMod val="75000"/>
                </a:schemeClr>
              </a:solidFill>
              <a:effectLst/>
            </a:endParaRPr>
          </a:p>
          <a:p>
            <a:pPr marL="342900" indent="-342900" algn="l" fontAlgn="base">
              <a:buFont typeface="Arial" panose="020B0604020202020204" pitchFamily="34" charset="0"/>
              <a:buChar char="•"/>
            </a:pPr>
            <a:r>
              <a:rPr lang="en-US" sz="3200" b="1" dirty="0" err="1">
                <a:solidFill>
                  <a:schemeClr val="accent4">
                    <a:lumMod val="75000"/>
                  </a:schemeClr>
                </a:solidFill>
              </a:rPr>
              <a:t>JungleScout</a:t>
            </a:r>
            <a:endParaRPr lang="en-US" sz="3200" b="1" i="0" dirty="0">
              <a:solidFill>
                <a:schemeClr val="accent4">
                  <a:lumMod val="75000"/>
                </a:schemeClr>
              </a:solidFill>
              <a:effectLst/>
            </a:endParaRP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157594416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rPr>
              <a:t>Inventory Management</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3754874"/>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3600" b="1" dirty="0">
                <a:solidFill>
                  <a:schemeClr val="accent4">
                    <a:lumMod val="75000"/>
                  </a:schemeClr>
                </a:solidFill>
              </a:rPr>
              <a:t>Creating Shipments</a:t>
            </a:r>
          </a:p>
          <a:p>
            <a:pPr marL="342900" indent="-342900" fontAlgn="base">
              <a:buFont typeface="Arial" panose="020B0604020202020204" pitchFamily="34" charset="0"/>
              <a:buChar char="•"/>
            </a:pPr>
            <a:r>
              <a:rPr lang="en-US" sz="3600" b="1" dirty="0">
                <a:solidFill>
                  <a:schemeClr val="accent4">
                    <a:lumMod val="75000"/>
                  </a:schemeClr>
                </a:solidFill>
              </a:rPr>
              <a:t>Manage Shipments</a:t>
            </a:r>
          </a:p>
          <a:p>
            <a:pPr marL="342900" indent="-342900" algn="l" fontAlgn="base">
              <a:buFont typeface="Arial" panose="020B0604020202020204" pitchFamily="34" charset="0"/>
              <a:buChar char="•"/>
            </a:pPr>
            <a:r>
              <a:rPr lang="en-US" sz="3600" b="1" dirty="0">
                <a:solidFill>
                  <a:schemeClr val="accent4">
                    <a:lumMod val="75000"/>
                  </a:schemeClr>
                </a:solidFill>
              </a:rPr>
              <a:t>Manage Inventory Level</a:t>
            </a:r>
          </a:p>
          <a:p>
            <a:pPr marL="342900" indent="-342900" algn="l" fontAlgn="base">
              <a:buFont typeface="Arial" panose="020B0604020202020204" pitchFamily="34" charset="0"/>
              <a:buChar char="•"/>
            </a:pPr>
            <a:r>
              <a:rPr lang="en-US" sz="3600" b="1" dirty="0">
                <a:solidFill>
                  <a:schemeClr val="accent4">
                    <a:lumMod val="75000"/>
                  </a:schemeClr>
                </a:solidFill>
              </a:rPr>
              <a:t>Reordering</a:t>
            </a:r>
          </a:p>
          <a:p>
            <a:pPr marL="342900" indent="-342900" algn="l" fontAlgn="base">
              <a:buFont typeface="Arial" panose="020B0604020202020204" pitchFamily="34" charset="0"/>
              <a:buChar char="•"/>
            </a:pPr>
            <a:r>
              <a:rPr lang="en-US" sz="3600" b="1" dirty="0">
                <a:solidFill>
                  <a:schemeClr val="accent4">
                    <a:lumMod val="75000"/>
                  </a:schemeClr>
                </a:solidFill>
              </a:rPr>
              <a:t>Labeling </a:t>
            </a:r>
          </a:p>
          <a:p>
            <a:pPr marL="342900" indent="-342900" algn="l" fontAlgn="base">
              <a:buFont typeface="Arial" panose="020B0604020202020204" pitchFamily="34" charset="0"/>
              <a:buChar char="•"/>
            </a:pPr>
            <a:r>
              <a:rPr lang="en-US" sz="3600" b="1" dirty="0">
                <a:solidFill>
                  <a:schemeClr val="accent4">
                    <a:lumMod val="75000"/>
                  </a:schemeClr>
                </a:solidFill>
              </a:rPr>
              <a:t>Build a System</a:t>
            </a: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209129372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rPr>
              <a:t>Important Factors</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3200876"/>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3600" b="1" dirty="0">
                <a:solidFill>
                  <a:schemeClr val="accent4">
                    <a:lumMod val="75000"/>
                  </a:schemeClr>
                </a:solidFill>
              </a:rPr>
              <a:t>Buy Box</a:t>
            </a:r>
          </a:p>
          <a:p>
            <a:pPr marL="342900" indent="-342900" algn="l" fontAlgn="base">
              <a:buFont typeface="Arial" panose="020B0604020202020204" pitchFamily="34" charset="0"/>
              <a:buChar char="•"/>
            </a:pPr>
            <a:r>
              <a:rPr lang="en-US" sz="3600" b="1" dirty="0">
                <a:solidFill>
                  <a:schemeClr val="accent4">
                    <a:lumMod val="75000"/>
                  </a:schemeClr>
                </a:solidFill>
              </a:rPr>
              <a:t>Profit Calculation</a:t>
            </a:r>
          </a:p>
          <a:p>
            <a:pPr marL="342900" indent="-342900" algn="l" fontAlgn="base">
              <a:buFont typeface="Arial" panose="020B0604020202020204" pitchFamily="34" charset="0"/>
              <a:buChar char="•"/>
            </a:pPr>
            <a:r>
              <a:rPr lang="en-US" sz="3600" b="1" dirty="0">
                <a:solidFill>
                  <a:schemeClr val="accent4">
                    <a:lumMod val="75000"/>
                  </a:schemeClr>
                </a:solidFill>
              </a:rPr>
              <a:t>Weight Calculation</a:t>
            </a:r>
          </a:p>
          <a:p>
            <a:pPr marL="342900" indent="-342900" algn="l" fontAlgn="base">
              <a:buFont typeface="Arial" panose="020B0604020202020204" pitchFamily="34" charset="0"/>
              <a:buChar char="•"/>
            </a:pPr>
            <a:r>
              <a:rPr lang="en-US" sz="3600" b="1" dirty="0">
                <a:solidFill>
                  <a:schemeClr val="accent4">
                    <a:lumMod val="75000"/>
                  </a:schemeClr>
                </a:solidFill>
              </a:rPr>
              <a:t>Cash Flow</a:t>
            </a:r>
          </a:p>
          <a:p>
            <a:pPr marL="342900" indent="-342900" algn="l" fontAlgn="base">
              <a:buFont typeface="Arial" panose="020B0604020202020204" pitchFamily="34" charset="0"/>
              <a:buChar char="•"/>
            </a:pPr>
            <a:r>
              <a:rPr lang="en-US" sz="3600" b="1" dirty="0">
                <a:solidFill>
                  <a:schemeClr val="accent4">
                    <a:lumMod val="75000"/>
                  </a:schemeClr>
                </a:solidFill>
              </a:rPr>
              <a:t>Variation </a:t>
            </a:r>
          </a:p>
          <a:p>
            <a:endParaRPr lang="x-none" sz="2200" dirty="0">
              <a:solidFill>
                <a:schemeClr val="accent2">
                  <a:lumMod val="50000"/>
                </a:schemeClr>
              </a:solidFill>
              <a:latin typeface="proxima-nova"/>
            </a:endParaRPr>
          </a:p>
        </p:txBody>
      </p:sp>
    </p:spTree>
    <p:extLst>
      <p:ext uri="{BB962C8B-B14F-4D97-AF65-F5344CB8AC3E}">
        <p14:creationId xmlns:p14="http://schemas.microsoft.com/office/powerpoint/2010/main" val="2741678245"/>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BUYBOX</a:t>
            </a:r>
          </a:p>
        </p:txBody>
      </p:sp>
      <p:pic>
        <p:nvPicPr>
          <p:cNvPr id="11" name="Picture 10">
            <a:extLst>
              <a:ext uri="{FF2B5EF4-FFF2-40B4-BE49-F238E27FC236}">
                <a16:creationId xmlns:a16="http://schemas.microsoft.com/office/drawing/2014/main" id="{F4A2D87A-02C5-45FE-8C4C-B80D9D698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729" y="457048"/>
            <a:ext cx="2743200" cy="6162675"/>
          </a:xfrm>
          <a:prstGeom prst="rect">
            <a:avLst/>
          </a:prstGeom>
        </p:spPr>
      </p:pic>
    </p:spTree>
    <p:extLst>
      <p:ext uri="{BB962C8B-B14F-4D97-AF65-F5344CB8AC3E}">
        <p14:creationId xmlns:p14="http://schemas.microsoft.com/office/powerpoint/2010/main" val="3714207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1981200" y="0"/>
            <a:ext cx="8229600" cy="16002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a:t>What is FBM Model?</a:t>
            </a:r>
            <a:endParaRPr/>
          </a:p>
        </p:txBody>
      </p:sp>
      <p:sp>
        <p:nvSpPr>
          <p:cNvPr id="321" name="Google Shape;321;p37"/>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rtl="0">
              <a:spcBef>
                <a:spcPts val="0"/>
              </a:spcBef>
              <a:buSzPts val="2400"/>
            </a:pPr>
            <a:r>
              <a:rPr lang="en-US" dirty="0"/>
              <a:t>FBM means Fulfilled by Merchant.</a:t>
            </a:r>
            <a:endParaRPr dirty="0"/>
          </a:p>
          <a:p>
            <a:pPr marL="342900" indent="-190500" rtl="0">
              <a:spcBef>
                <a:spcPts val="480"/>
              </a:spcBef>
              <a:buSzPts val="2400"/>
              <a:buNone/>
            </a:pPr>
            <a:endParaRPr dirty="0"/>
          </a:p>
          <a:p>
            <a:pPr marL="342900" rtl="0">
              <a:spcBef>
                <a:spcPts val="480"/>
              </a:spcBef>
              <a:buSzPts val="2400"/>
            </a:pPr>
            <a:r>
              <a:rPr lang="en-US" dirty="0"/>
              <a:t>Whenever a customer purchases from you, you have to pack your product and send it to the customer directly.</a:t>
            </a:r>
            <a:endParaRPr dirty="0"/>
          </a:p>
          <a:p>
            <a:pPr marL="342900" indent="-190500" rtl="0">
              <a:spcBef>
                <a:spcPts val="480"/>
              </a:spcBef>
              <a:buSzPts val="2400"/>
              <a:buNone/>
            </a:pPr>
            <a:endParaRPr dirty="0"/>
          </a:p>
          <a:p>
            <a:pPr marL="342900" rtl="0">
              <a:spcBef>
                <a:spcPts val="480"/>
              </a:spcBef>
              <a:buSzPts val="2400"/>
            </a:pPr>
            <a:r>
              <a:rPr lang="en-US" dirty="0"/>
              <a:t>Amazon customers are addicted to the quick service; that’s why the FBM model is not preferred.</a:t>
            </a:r>
            <a:endParaRPr dirty="0"/>
          </a:p>
          <a:p>
            <a:pPr marL="342900" indent="-190500" rtl="0">
              <a:spcBef>
                <a:spcPts val="480"/>
              </a:spcBef>
              <a:buSzPts val="2400"/>
              <a:buNone/>
            </a:pPr>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8" t="5824" r="1039" b="5766"/>
          <a:stretch/>
        </p:blipFill>
        <p:spPr bwMode="auto">
          <a:xfrm>
            <a:off x="2091160" y="4826644"/>
            <a:ext cx="8032831" cy="203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1182" y="955260"/>
            <a:ext cx="10609636" cy="1006061"/>
          </a:xfrm>
        </p:spPr>
        <p:txBody>
          <a:bodyPr/>
          <a:lstStyle/>
          <a:p>
            <a:r>
              <a:rPr lang="en-US" sz="4400" dirty="0">
                <a:solidFill>
                  <a:srgbClr val="1E9BDC">
                    <a:lumMod val="75000"/>
                  </a:srgbClr>
                </a:solidFill>
                <a:latin typeface="+mj-lt"/>
              </a:rPr>
              <a:t>Amazon Wholesale Business</a:t>
            </a:r>
            <a:endParaRPr kumimoji="0" lang="ar-SA" sz="4400" b="0" i="0" u="none" strike="noStrike" kern="1200" cap="none" spc="0" normalizeH="0" baseline="0" noProof="0" dirty="0">
              <a:ln>
                <a:noFill/>
              </a:ln>
              <a:solidFill>
                <a:srgbClr val="1E9BDC">
                  <a:lumMod val="75000"/>
                </a:srgbClr>
              </a:solidFill>
              <a:effectLst/>
              <a:uLnTx/>
              <a:uFillTx/>
              <a:latin typeface="+mj-lt"/>
              <a:ea typeface="Open Sans Light" pitchFamily="34" charset="0"/>
              <a:cs typeface="Arial" panose="020B0604020202020204" pitchFamily="34" charset="0"/>
            </a:endParaRPr>
          </a:p>
          <a:p>
            <a:endParaRPr lang="ar-SA" sz="4400" dirty="0">
              <a:solidFill>
                <a:schemeClr val="accent2">
                  <a:lumMod val="75000"/>
                </a:schemeClr>
              </a:solidFill>
              <a:latin typeface="Aharoni" panose="02010803020104030203" pitchFamily="2" charset="-79"/>
            </a:endParaRPr>
          </a:p>
        </p:txBody>
      </p:sp>
      <p:sp>
        <p:nvSpPr>
          <p:cNvPr id="3" name="TextBox 2">
            <a:extLst>
              <a:ext uri="{FF2B5EF4-FFF2-40B4-BE49-F238E27FC236}">
                <a16:creationId xmlns:a16="http://schemas.microsoft.com/office/drawing/2014/main" id="{31B17F4C-394B-4D56-97F5-35382E355CDE}"/>
              </a:ext>
            </a:extLst>
          </p:cNvPr>
          <p:cNvSpPr txBox="1"/>
          <p:nvPr/>
        </p:nvSpPr>
        <p:spPr>
          <a:xfrm>
            <a:off x="2504660" y="2160104"/>
            <a:ext cx="7977809" cy="325717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We can create our own business from Pakistan </a:t>
            </a:r>
          </a:p>
          <a:p>
            <a:pPr marL="342900" indent="-342900">
              <a:lnSpc>
                <a:spcPct val="150000"/>
              </a:lnSpc>
              <a:buFont typeface="Arial" panose="020B0604020202020204" pitchFamily="34" charset="0"/>
              <a:buChar char="•"/>
            </a:pPr>
            <a:r>
              <a:rPr lang="en-US" sz="2800" dirty="0"/>
              <a:t>We can build Wholesale business in USA and a handsome profit almost 20% ROI</a:t>
            </a:r>
          </a:p>
          <a:p>
            <a:pPr marL="342900" indent="-342900">
              <a:lnSpc>
                <a:spcPct val="150000"/>
              </a:lnSpc>
              <a:buFont typeface="Arial" panose="020B0604020202020204" pitchFamily="34" charset="0"/>
              <a:buChar char="•"/>
            </a:pPr>
            <a:r>
              <a:rPr lang="en-US" sz="2800" dirty="0"/>
              <a:t>We can sell other established brands from Pakistan like Utopia, RDX and many others</a:t>
            </a:r>
            <a:endParaRPr lang="x-none" sz="2800" dirty="0"/>
          </a:p>
        </p:txBody>
      </p:sp>
    </p:spTree>
    <p:extLst>
      <p:ext uri="{BB962C8B-B14F-4D97-AF65-F5344CB8AC3E}">
        <p14:creationId xmlns:p14="http://schemas.microsoft.com/office/powerpoint/2010/main" val="2915159268"/>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184275" y="1893888"/>
            <a:ext cx="1846263" cy="1970088"/>
            <a:chOff x="1184275" y="1893888"/>
            <a:chExt cx="1846263" cy="1970088"/>
          </a:xfrm>
        </p:grpSpPr>
        <p:sp>
          <p:nvSpPr>
            <p:cNvPr id="13" name="Freeform 13"/>
            <p:cNvSpPr>
              <a:spLocks/>
            </p:cNvSpPr>
            <p:nvPr/>
          </p:nvSpPr>
          <p:spPr bwMode="auto">
            <a:xfrm>
              <a:off x="1184275"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4" name="Freeform 14"/>
            <p:cNvSpPr>
              <a:spLocks/>
            </p:cNvSpPr>
            <p:nvPr/>
          </p:nvSpPr>
          <p:spPr bwMode="auto">
            <a:xfrm>
              <a:off x="1309688"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3" name="Group 72"/>
          <p:cNvGrpSpPr/>
          <p:nvPr/>
        </p:nvGrpSpPr>
        <p:grpSpPr>
          <a:xfrm>
            <a:off x="3117850" y="1893888"/>
            <a:ext cx="1847851" cy="1970088"/>
            <a:chOff x="3117850" y="1893888"/>
            <a:chExt cx="1847851" cy="1970088"/>
          </a:xfrm>
        </p:grpSpPr>
        <p:sp>
          <p:nvSpPr>
            <p:cNvPr id="15" name="Freeform 15"/>
            <p:cNvSpPr>
              <a:spLocks/>
            </p:cNvSpPr>
            <p:nvPr/>
          </p:nvSpPr>
          <p:spPr bwMode="auto">
            <a:xfrm>
              <a:off x="3117850" y="1924050"/>
              <a:ext cx="511175"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6" name="Freeform 16"/>
            <p:cNvSpPr>
              <a:spLocks/>
            </p:cNvSpPr>
            <p:nvPr/>
          </p:nvSpPr>
          <p:spPr bwMode="auto">
            <a:xfrm>
              <a:off x="3243263" y="1893888"/>
              <a:ext cx="1722438"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4" name="Group 73"/>
          <p:cNvGrpSpPr/>
          <p:nvPr/>
        </p:nvGrpSpPr>
        <p:grpSpPr>
          <a:xfrm>
            <a:off x="5053013" y="1893888"/>
            <a:ext cx="1846262" cy="1970088"/>
            <a:chOff x="5053013" y="1893888"/>
            <a:chExt cx="1846262" cy="1970088"/>
          </a:xfrm>
        </p:grpSpPr>
        <p:sp>
          <p:nvSpPr>
            <p:cNvPr id="17" name="Freeform 17"/>
            <p:cNvSpPr>
              <a:spLocks/>
            </p:cNvSpPr>
            <p:nvPr/>
          </p:nvSpPr>
          <p:spPr bwMode="auto">
            <a:xfrm>
              <a:off x="5053013"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 name="Freeform 18"/>
            <p:cNvSpPr>
              <a:spLocks/>
            </p:cNvSpPr>
            <p:nvPr/>
          </p:nvSpPr>
          <p:spPr bwMode="auto">
            <a:xfrm>
              <a:off x="5178425"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5" name="Group 74"/>
          <p:cNvGrpSpPr/>
          <p:nvPr/>
        </p:nvGrpSpPr>
        <p:grpSpPr>
          <a:xfrm>
            <a:off x="6986588" y="1893888"/>
            <a:ext cx="1847850" cy="1970088"/>
            <a:chOff x="6986588" y="1893888"/>
            <a:chExt cx="1847850" cy="1970088"/>
          </a:xfrm>
        </p:grpSpPr>
        <p:sp>
          <p:nvSpPr>
            <p:cNvPr id="19" name="Freeform 19"/>
            <p:cNvSpPr>
              <a:spLocks/>
            </p:cNvSpPr>
            <p:nvPr/>
          </p:nvSpPr>
          <p:spPr bwMode="auto">
            <a:xfrm>
              <a:off x="6986588" y="1924050"/>
              <a:ext cx="511175"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 name="Freeform 20"/>
            <p:cNvSpPr>
              <a:spLocks/>
            </p:cNvSpPr>
            <p:nvPr/>
          </p:nvSpPr>
          <p:spPr bwMode="auto">
            <a:xfrm>
              <a:off x="7112000" y="1893888"/>
              <a:ext cx="1722438"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6" name="Group 75"/>
          <p:cNvGrpSpPr/>
          <p:nvPr/>
        </p:nvGrpSpPr>
        <p:grpSpPr>
          <a:xfrm>
            <a:off x="8921750" y="1893888"/>
            <a:ext cx="1846263" cy="1970088"/>
            <a:chOff x="8921750" y="1893888"/>
            <a:chExt cx="1846263" cy="1970088"/>
          </a:xfrm>
        </p:grpSpPr>
        <p:sp>
          <p:nvSpPr>
            <p:cNvPr id="21" name="Freeform 21"/>
            <p:cNvSpPr>
              <a:spLocks/>
            </p:cNvSpPr>
            <p:nvPr/>
          </p:nvSpPr>
          <p:spPr bwMode="auto">
            <a:xfrm>
              <a:off x="8921750"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2" name="Freeform 22"/>
            <p:cNvSpPr>
              <a:spLocks/>
            </p:cNvSpPr>
            <p:nvPr/>
          </p:nvSpPr>
          <p:spPr bwMode="auto">
            <a:xfrm>
              <a:off x="9047163"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3" name="Group 52"/>
          <p:cNvGrpSpPr/>
          <p:nvPr/>
        </p:nvGrpSpPr>
        <p:grpSpPr>
          <a:xfrm>
            <a:off x="1936750" y="2549525"/>
            <a:ext cx="8689975" cy="1038226"/>
            <a:chOff x="1936750" y="2549525"/>
            <a:chExt cx="8689975" cy="1038226"/>
          </a:xfrm>
        </p:grpSpPr>
        <p:grpSp>
          <p:nvGrpSpPr>
            <p:cNvPr id="48" name="Group 47"/>
            <p:cNvGrpSpPr/>
            <p:nvPr/>
          </p:nvGrpSpPr>
          <p:grpSpPr>
            <a:xfrm>
              <a:off x="1936750" y="2549525"/>
              <a:ext cx="952500" cy="1011238"/>
              <a:chOff x="1936750" y="2549525"/>
              <a:chExt cx="952500" cy="1011238"/>
            </a:xfrm>
          </p:grpSpPr>
          <p:sp>
            <p:nvSpPr>
              <p:cNvPr id="24" name="Rectangle 24"/>
              <p:cNvSpPr>
                <a:spLocks noChangeArrowheads="1"/>
              </p:cNvSpPr>
              <p:nvPr/>
            </p:nvSpPr>
            <p:spPr bwMode="auto">
              <a:xfrm>
                <a:off x="1936750" y="2657475"/>
                <a:ext cx="952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4200" b="1"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rPr>
                  <a:t>01</a:t>
                </a: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sp>
            <p:nvSpPr>
              <p:cNvPr id="26" name="Rectangle 26"/>
              <p:cNvSpPr>
                <a:spLocks noChangeArrowheads="1"/>
              </p:cNvSpPr>
              <p:nvPr/>
            </p:nvSpPr>
            <p:spPr bwMode="auto">
              <a:xfrm>
                <a:off x="1973263" y="25495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49" name="Group 48"/>
            <p:cNvGrpSpPr/>
            <p:nvPr/>
          </p:nvGrpSpPr>
          <p:grpSpPr>
            <a:xfrm>
              <a:off x="3860800" y="2549525"/>
              <a:ext cx="952500" cy="1038226"/>
              <a:chOff x="3860800" y="2549525"/>
              <a:chExt cx="952500" cy="1038226"/>
            </a:xfrm>
          </p:grpSpPr>
          <p:sp>
            <p:nvSpPr>
              <p:cNvPr id="28" name="Rectangle 28"/>
              <p:cNvSpPr>
                <a:spLocks noChangeArrowheads="1"/>
              </p:cNvSpPr>
              <p:nvPr/>
            </p:nvSpPr>
            <p:spPr bwMode="auto">
              <a:xfrm>
                <a:off x="3860800" y="2684463"/>
                <a:ext cx="952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4200" b="1"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rPr>
                  <a:t>02</a:t>
                </a: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sp>
            <p:nvSpPr>
              <p:cNvPr id="30" name="Rectangle 30"/>
              <p:cNvSpPr>
                <a:spLocks noChangeArrowheads="1"/>
              </p:cNvSpPr>
              <p:nvPr/>
            </p:nvSpPr>
            <p:spPr bwMode="auto">
              <a:xfrm>
                <a:off x="3906838" y="25495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50" name="Group 49"/>
            <p:cNvGrpSpPr/>
            <p:nvPr/>
          </p:nvGrpSpPr>
          <p:grpSpPr>
            <a:xfrm>
              <a:off x="5805488" y="2549525"/>
              <a:ext cx="952500" cy="1011238"/>
              <a:chOff x="5805488" y="2549525"/>
              <a:chExt cx="952500" cy="1011238"/>
            </a:xfrm>
          </p:grpSpPr>
          <p:sp>
            <p:nvSpPr>
              <p:cNvPr id="32" name="Rectangle 32"/>
              <p:cNvSpPr>
                <a:spLocks noChangeArrowheads="1"/>
              </p:cNvSpPr>
              <p:nvPr/>
            </p:nvSpPr>
            <p:spPr bwMode="auto">
              <a:xfrm>
                <a:off x="5805488" y="2657475"/>
                <a:ext cx="952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4200" b="1"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rPr>
                  <a:t>03</a:t>
                </a: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sp>
            <p:nvSpPr>
              <p:cNvPr id="34" name="Rectangle 34"/>
              <p:cNvSpPr>
                <a:spLocks noChangeArrowheads="1"/>
              </p:cNvSpPr>
              <p:nvPr/>
            </p:nvSpPr>
            <p:spPr bwMode="auto">
              <a:xfrm>
                <a:off x="5842000" y="25495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51" name="Group 50"/>
            <p:cNvGrpSpPr/>
            <p:nvPr/>
          </p:nvGrpSpPr>
          <p:grpSpPr>
            <a:xfrm>
              <a:off x="7739063" y="2549525"/>
              <a:ext cx="952500" cy="1011238"/>
              <a:chOff x="7739063" y="2549525"/>
              <a:chExt cx="952500" cy="1011238"/>
            </a:xfrm>
          </p:grpSpPr>
          <p:sp>
            <p:nvSpPr>
              <p:cNvPr id="36" name="Rectangle 36"/>
              <p:cNvSpPr>
                <a:spLocks noChangeArrowheads="1"/>
              </p:cNvSpPr>
              <p:nvPr/>
            </p:nvSpPr>
            <p:spPr bwMode="auto">
              <a:xfrm>
                <a:off x="7739063" y="2657475"/>
                <a:ext cx="952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4200" b="1"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rPr>
                  <a:t>04</a:t>
                </a: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sp>
            <p:nvSpPr>
              <p:cNvPr id="38" name="Rectangle 38"/>
              <p:cNvSpPr>
                <a:spLocks noChangeArrowheads="1"/>
              </p:cNvSpPr>
              <p:nvPr/>
            </p:nvSpPr>
            <p:spPr bwMode="auto">
              <a:xfrm>
                <a:off x="7775575" y="25495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52" name="Group 51"/>
            <p:cNvGrpSpPr/>
            <p:nvPr/>
          </p:nvGrpSpPr>
          <p:grpSpPr>
            <a:xfrm>
              <a:off x="9674225" y="2549525"/>
              <a:ext cx="952500" cy="1011238"/>
              <a:chOff x="9674225" y="2549525"/>
              <a:chExt cx="952500" cy="1011238"/>
            </a:xfrm>
          </p:grpSpPr>
          <p:sp>
            <p:nvSpPr>
              <p:cNvPr id="40" name="Rectangle 40"/>
              <p:cNvSpPr>
                <a:spLocks noChangeArrowheads="1"/>
              </p:cNvSpPr>
              <p:nvPr/>
            </p:nvSpPr>
            <p:spPr bwMode="auto">
              <a:xfrm>
                <a:off x="9674225" y="2657475"/>
                <a:ext cx="952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4200" b="1" i="0" u="none" strike="noStrike" kern="1200" cap="none" spc="0" normalizeH="0" baseline="0" noProof="0">
                    <a:ln>
                      <a:noFill/>
                    </a:ln>
                    <a:solidFill>
                      <a:srgbClr val="FFFFFF"/>
                    </a:solidFill>
                    <a:effectLst/>
                    <a:uLnTx/>
                    <a:uFillTx/>
                    <a:latin typeface="Open Sans Semibold" panose="020B0706030804020204" pitchFamily="34" charset="0"/>
                    <a:ea typeface="+mn-ea"/>
                    <a:cs typeface="+mn-cs"/>
                  </a:rPr>
                  <a:t>05</a:t>
                </a:r>
                <a:endParaRPr kumimoji="0" lang="ru-RU" altLang="ru-RU" sz="1800" b="0" i="0" u="none" strike="noStrike" kern="1200" cap="none" spc="0" normalizeH="0" baseline="0" noProof="0">
                  <a:ln>
                    <a:noFill/>
                  </a:ln>
                  <a:solidFill>
                    <a:srgbClr val="414042"/>
                  </a:solidFill>
                  <a:effectLst/>
                  <a:uLnTx/>
                  <a:uFillTx/>
                  <a:latin typeface="Arial" panose="020B0604020202020204" pitchFamily="34" charset="0"/>
                  <a:ea typeface="+mn-ea"/>
                  <a:cs typeface="+mn-cs"/>
                </a:endParaRPr>
              </a:p>
            </p:txBody>
          </p:sp>
          <p:sp>
            <p:nvSpPr>
              <p:cNvPr id="42" name="Rectangle 42"/>
              <p:cNvSpPr>
                <a:spLocks noChangeArrowheads="1"/>
              </p:cNvSpPr>
              <p:nvPr/>
            </p:nvSpPr>
            <p:spPr bwMode="auto">
              <a:xfrm>
                <a:off x="9710738" y="25495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sp>
        <p:nvSpPr>
          <p:cNvPr id="67" name="Rectangle 66"/>
          <p:cNvSpPr/>
          <p:nvPr/>
        </p:nvSpPr>
        <p:spPr>
          <a:xfrm>
            <a:off x="1203718" y="5042942"/>
            <a:ext cx="2060576"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all" spc="0" normalizeH="0" baseline="0" noProof="0" dirty="0">
                <a:ln>
                  <a:noFill/>
                </a:ln>
                <a:solidFill>
                  <a:srgbClr val="414042"/>
                </a:solidFill>
                <a:effectLst/>
                <a:uLnTx/>
                <a:uFillTx/>
                <a:latin typeface="Open Sans"/>
                <a:ea typeface="+mn-ea"/>
                <a:cs typeface="+mn-cs"/>
              </a:rPr>
              <a:t>SCALABLE BUSINESS MODEL</a:t>
            </a:r>
            <a:endParaRPr kumimoji="0" lang="x-none" sz="1800" b="0" i="0" u="none" strike="noStrike" kern="1200" cap="none" spc="0" normalizeH="0" baseline="0" noProof="0" dirty="0">
              <a:ln>
                <a:noFill/>
              </a:ln>
              <a:solidFill>
                <a:srgbClr val="414042"/>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68" name="Rectangle 67"/>
          <p:cNvSpPr/>
          <p:nvPr/>
        </p:nvSpPr>
        <p:spPr>
          <a:xfrm>
            <a:off x="3144838" y="5042942"/>
            <a:ext cx="206057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all" spc="0" normalizeH="0" baseline="0" noProof="0" dirty="0">
                <a:ln>
                  <a:noFill/>
                </a:ln>
                <a:solidFill>
                  <a:srgbClr val="414042"/>
                </a:solidFill>
                <a:effectLst/>
                <a:uLnTx/>
                <a:uFillTx/>
                <a:latin typeface="Open Sans"/>
                <a:ea typeface="+mn-ea"/>
                <a:cs typeface="+mn-cs"/>
              </a:rPr>
              <a:t>INVESTMENT FLEXIBILITY</a:t>
            </a:r>
            <a:endParaRPr kumimoji="0" lang="x-none" sz="1800" b="0" i="0" u="none" strike="noStrike" kern="1200" cap="none" spc="0" normalizeH="0" baseline="0" noProof="0" dirty="0">
              <a:ln>
                <a:noFill/>
              </a:ln>
              <a:solidFill>
                <a:srgbClr val="414042"/>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69" name="Rectangle 68"/>
          <p:cNvSpPr/>
          <p:nvPr/>
        </p:nvSpPr>
        <p:spPr>
          <a:xfrm>
            <a:off x="5128419" y="5042942"/>
            <a:ext cx="206057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all" spc="0" normalizeH="0" baseline="0" noProof="0" dirty="0">
                <a:ln>
                  <a:noFill/>
                </a:ln>
                <a:solidFill>
                  <a:srgbClr val="414042"/>
                </a:solidFill>
                <a:effectLst/>
                <a:uLnTx/>
                <a:uFillTx/>
                <a:latin typeface="Open Sans"/>
                <a:ea typeface="+mn-ea"/>
                <a:cs typeface="+mn-cs"/>
              </a:rPr>
              <a:t>LOW RISK</a:t>
            </a:r>
            <a:endParaRPr kumimoji="0" lang="x-none" sz="1800" b="0" i="0" u="none" strike="noStrike" kern="1200" cap="none" spc="0" normalizeH="0" baseline="0" noProof="0" dirty="0">
              <a:ln>
                <a:noFill/>
              </a:ln>
              <a:solidFill>
                <a:srgbClr val="414042"/>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70" name="Rectangle 69"/>
          <p:cNvSpPr/>
          <p:nvPr/>
        </p:nvSpPr>
        <p:spPr>
          <a:xfrm>
            <a:off x="7069539" y="5042942"/>
            <a:ext cx="206057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all" spc="0" normalizeH="0" baseline="0" noProof="0" dirty="0">
                <a:ln>
                  <a:noFill/>
                </a:ln>
                <a:solidFill>
                  <a:srgbClr val="414042"/>
                </a:solidFill>
                <a:effectLst/>
                <a:uLnTx/>
                <a:uFillTx/>
                <a:latin typeface="Open Sans"/>
                <a:ea typeface="+mn-ea"/>
                <a:cs typeface="+mn-cs"/>
              </a:rPr>
              <a:t>SUSTAINABLE BUSINESS</a:t>
            </a:r>
            <a:endParaRPr kumimoji="0" lang="x-none" sz="1800" b="0" i="0" u="none" strike="noStrike" kern="1200" cap="none" spc="0" normalizeH="0" baseline="0" noProof="0" dirty="0">
              <a:ln>
                <a:noFill/>
              </a:ln>
              <a:solidFill>
                <a:srgbClr val="414042"/>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71" name="Rectangle 70"/>
          <p:cNvSpPr/>
          <p:nvPr/>
        </p:nvSpPr>
        <p:spPr>
          <a:xfrm>
            <a:off x="9120187" y="5042942"/>
            <a:ext cx="206057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all" spc="0" normalizeH="0" baseline="0" noProof="0" dirty="0">
                <a:ln>
                  <a:noFill/>
                </a:ln>
                <a:solidFill>
                  <a:srgbClr val="414042"/>
                </a:solidFill>
                <a:effectLst/>
                <a:uLnTx/>
                <a:uFillTx/>
                <a:latin typeface="Open Sans"/>
                <a:ea typeface="+mn-ea"/>
                <a:cs typeface="+mn-cs"/>
              </a:rPr>
              <a:t>INSTANT PROFIT</a:t>
            </a:r>
            <a:endParaRPr kumimoji="0" lang="x-none" sz="1800" b="0" i="0" u="none" strike="noStrike" kern="1200" cap="none" spc="0" normalizeH="0" baseline="0" noProof="0" dirty="0">
              <a:ln>
                <a:noFill/>
              </a:ln>
              <a:solidFill>
                <a:srgbClr val="414042"/>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39" name="Text Placeholder 1">
            <a:extLst>
              <a:ext uri="{FF2B5EF4-FFF2-40B4-BE49-F238E27FC236}">
                <a16:creationId xmlns:a16="http://schemas.microsoft.com/office/drawing/2014/main" id="{4459C264-D617-46DB-9F55-4935910754F2}"/>
              </a:ext>
            </a:extLst>
          </p:cNvPr>
          <p:cNvSpPr txBox="1">
            <a:spLocks/>
          </p:cNvSpPr>
          <p:nvPr/>
        </p:nvSpPr>
        <p:spPr>
          <a:xfrm>
            <a:off x="420122" y="425173"/>
            <a:ext cx="10609636" cy="1006061"/>
          </a:xfrm>
          <a:prstGeom prst="rect">
            <a:avLst/>
          </a:prstGeom>
        </p:spPr>
        <p:txBody>
          <a:bodyPr lIns="0" tIns="0" rIns="0" bIns="0" anchor="ctr" anchorCtr="0">
            <a:noAutofit/>
          </a:bodyPr>
          <a:lstStyle>
            <a:lvl1pPr marL="0" indent="0" algn="ctr" defTabSz="1219170" rtl="0" eaLnBrk="1" latinLnBrk="0" hangingPunct="1">
              <a:spcBef>
                <a:spcPts val="0"/>
              </a:spcBef>
              <a:buFont typeface="Arial" pitchFamily="34" charset="0"/>
              <a:buNone/>
              <a:defRPr sz="4000" b="0" kern="1200" cap="none" spc="0" baseline="0">
                <a:solidFill>
                  <a:schemeClr val="accent1"/>
                </a:solidFill>
                <a:latin typeface="Source Sans Pro Light" pitchFamily="34" charset="0"/>
                <a:ea typeface="Open Sans Light" pitchFamily="34" charset="0"/>
                <a:cs typeface="+mn-cs"/>
              </a:defRPr>
            </a:lvl1pPr>
            <a:lvl2pPr marL="990575" indent="-380990" algn="r" defTabSz="1219170" rtl="1"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r" defTabSz="1219170" rtl="1"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 typeface="Arial" pitchFamily="34" charset="0"/>
              <a:buNone/>
              <a:tabLst/>
              <a:defRPr/>
            </a:pPr>
            <a:r>
              <a:rPr lang="en-US" sz="4400" dirty="0">
                <a:solidFill>
                  <a:srgbClr val="1E9BDC">
                    <a:lumMod val="75000"/>
                  </a:srgbClr>
                </a:solidFill>
                <a:latin typeface="+mj-lt"/>
              </a:rPr>
              <a:t>Amazon Wholesale Business</a:t>
            </a:r>
            <a:endParaRPr kumimoji="0" lang="ar-SA" sz="4400" b="0" i="0" u="none" strike="noStrike" kern="1200" cap="none" spc="0" normalizeH="0" baseline="0" noProof="0" dirty="0">
              <a:ln>
                <a:noFill/>
              </a:ln>
              <a:solidFill>
                <a:srgbClr val="1E9BDC">
                  <a:lumMod val="75000"/>
                </a:srgbClr>
              </a:solidFill>
              <a:effectLst/>
              <a:uLnTx/>
              <a:uFillTx/>
              <a:latin typeface="+mj-lt"/>
              <a:ea typeface="Open Sans Light" pitchFamily="34" charset="0"/>
              <a:cs typeface="Arial" panose="020B0604020202020204" pitchFamily="34" charset="0"/>
            </a:endParaRPr>
          </a:p>
        </p:txBody>
      </p:sp>
    </p:spTree>
    <p:extLst>
      <p:ext uri="{BB962C8B-B14F-4D97-AF65-F5344CB8AC3E}">
        <p14:creationId xmlns:p14="http://schemas.microsoft.com/office/powerpoint/2010/main" val="3156965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par>
                                    <p:cTn id="8" presetID="22" presetClass="entr" presetSubtype="1" fill="hold" nodeType="withEffect">
                                      <p:stCondLst>
                                        <p:cond delay="15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500"/>
                                            <p:tgtEl>
                                              <p:spTgt spid="73"/>
                                            </p:tgtEl>
                                          </p:cBhvr>
                                        </p:animEffect>
                                      </p:childTnLst>
                                    </p:cTn>
                                  </p:par>
                                  <p:par>
                                    <p:cTn id="11" presetID="22" presetClass="entr" presetSubtype="1" fill="hold" nodeType="withEffect">
                                      <p:stCondLst>
                                        <p:cond delay="300"/>
                                      </p:stCondLst>
                                      <p:childTnLst>
                                        <p:set>
                                          <p:cBhvr>
                                            <p:cTn id="12" dur="1" fill="hold">
                                              <p:stCondLst>
                                                <p:cond delay="0"/>
                                              </p:stCondLst>
                                            </p:cTn>
                                            <p:tgtEl>
                                              <p:spTgt spid="74"/>
                                            </p:tgtEl>
                                            <p:attrNameLst>
                                              <p:attrName>style.visibility</p:attrName>
                                            </p:attrNameLst>
                                          </p:cBhvr>
                                          <p:to>
                                            <p:strVal val="visible"/>
                                          </p:to>
                                        </p:set>
                                        <p:animEffect transition="in" filter="wipe(up)">
                                          <p:cBhvr>
                                            <p:cTn id="13" dur="500"/>
                                            <p:tgtEl>
                                              <p:spTgt spid="74"/>
                                            </p:tgtEl>
                                          </p:cBhvr>
                                        </p:animEffect>
                                      </p:childTnLst>
                                    </p:cTn>
                                  </p:par>
                                  <p:par>
                                    <p:cTn id="14" presetID="22" presetClass="entr" presetSubtype="1" fill="hold" nodeType="withEffect">
                                      <p:stCondLst>
                                        <p:cond delay="450"/>
                                      </p:stCondLst>
                                      <p:childTnLst>
                                        <p:set>
                                          <p:cBhvr>
                                            <p:cTn id="15" dur="1" fill="hold">
                                              <p:stCondLst>
                                                <p:cond delay="0"/>
                                              </p:stCondLst>
                                            </p:cTn>
                                            <p:tgtEl>
                                              <p:spTgt spid="75"/>
                                            </p:tgtEl>
                                            <p:attrNameLst>
                                              <p:attrName>style.visibility</p:attrName>
                                            </p:attrNameLst>
                                          </p:cBhvr>
                                          <p:to>
                                            <p:strVal val="visible"/>
                                          </p:to>
                                        </p:set>
                                        <p:animEffect transition="in" filter="wipe(up)">
                                          <p:cBhvr>
                                            <p:cTn id="16" dur="500"/>
                                            <p:tgtEl>
                                              <p:spTgt spid="75"/>
                                            </p:tgtEl>
                                          </p:cBhvr>
                                        </p:animEffect>
                                      </p:childTnLst>
                                    </p:cTn>
                                  </p:par>
                                  <p:par>
                                    <p:cTn id="17" presetID="22" presetClass="entr" presetSubtype="1" fill="hold" nodeType="withEffect">
                                      <p:stCondLst>
                                        <p:cond delay="60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par>
                              <p:cTn id="20" fill="hold">
                                <p:stCondLst>
                                  <p:cond delay="1100"/>
                                </p:stCondLst>
                                <p:childTnLst>
                                  <p:par>
                                    <p:cTn id="21" presetID="2" presetClass="entr" presetSubtype="1" fill="hold" nodeType="afterEffect" p14:presetBounceEnd="67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67000">
                                          <p:cBhvr additive="base">
                                            <p:cTn id="23" dur="1000" fill="hold"/>
                                            <p:tgtEl>
                                              <p:spTgt spid="5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par>
                                    <p:cTn id="8" presetID="22" presetClass="entr" presetSubtype="1" fill="hold" nodeType="withEffect">
                                      <p:stCondLst>
                                        <p:cond delay="15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500"/>
                                            <p:tgtEl>
                                              <p:spTgt spid="73"/>
                                            </p:tgtEl>
                                          </p:cBhvr>
                                        </p:animEffect>
                                      </p:childTnLst>
                                    </p:cTn>
                                  </p:par>
                                  <p:par>
                                    <p:cTn id="11" presetID="22" presetClass="entr" presetSubtype="1" fill="hold" nodeType="withEffect">
                                      <p:stCondLst>
                                        <p:cond delay="300"/>
                                      </p:stCondLst>
                                      <p:childTnLst>
                                        <p:set>
                                          <p:cBhvr>
                                            <p:cTn id="12" dur="1" fill="hold">
                                              <p:stCondLst>
                                                <p:cond delay="0"/>
                                              </p:stCondLst>
                                            </p:cTn>
                                            <p:tgtEl>
                                              <p:spTgt spid="74"/>
                                            </p:tgtEl>
                                            <p:attrNameLst>
                                              <p:attrName>style.visibility</p:attrName>
                                            </p:attrNameLst>
                                          </p:cBhvr>
                                          <p:to>
                                            <p:strVal val="visible"/>
                                          </p:to>
                                        </p:set>
                                        <p:animEffect transition="in" filter="wipe(up)">
                                          <p:cBhvr>
                                            <p:cTn id="13" dur="500"/>
                                            <p:tgtEl>
                                              <p:spTgt spid="74"/>
                                            </p:tgtEl>
                                          </p:cBhvr>
                                        </p:animEffect>
                                      </p:childTnLst>
                                    </p:cTn>
                                  </p:par>
                                  <p:par>
                                    <p:cTn id="14" presetID="22" presetClass="entr" presetSubtype="1" fill="hold" nodeType="withEffect">
                                      <p:stCondLst>
                                        <p:cond delay="450"/>
                                      </p:stCondLst>
                                      <p:childTnLst>
                                        <p:set>
                                          <p:cBhvr>
                                            <p:cTn id="15" dur="1" fill="hold">
                                              <p:stCondLst>
                                                <p:cond delay="0"/>
                                              </p:stCondLst>
                                            </p:cTn>
                                            <p:tgtEl>
                                              <p:spTgt spid="75"/>
                                            </p:tgtEl>
                                            <p:attrNameLst>
                                              <p:attrName>style.visibility</p:attrName>
                                            </p:attrNameLst>
                                          </p:cBhvr>
                                          <p:to>
                                            <p:strVal val="visible"/>
                                          </p:to>
                                        </p:set>
                                        <p:animEffect transition="in" filter="wipe(up)">
                                          <p:cBhvr>
                                            <p:cTn id="16" dur="500"/>
                                            <p:tgtEl>
                                              <p:spTgt spid="75"/>
                                            </p:tgtEl>
                                          </p:cBhvr>
                                        </p:animEffect>
                                      </p:childTnLst>
                                    </p:cTn>
                                  </p:par>
                                  <p:par>
                                    <p:cTn id="17" presetID="22" presetClass="entr" presetSubtype="1" fill="hold" nodeType="withEffect">
                                      <p:stCondLst>
                                        <p:cond delay="60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par>
                              <p:cTn id="20" fill="hold">
                                <p:stCondLst>
                                  <p:cond delay="1100"/>
                                </p:stCondLst>
                                <p:childTnLst>
                                  <p:par>
                                    <p:cTn id="21" presetID="2" presetClass="entr" presetSubtype="1"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ppt_x"/>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22" y="425173"/>
            <a:ext cx="10609636" cy="1006061"/>
          </a:xfrm>
        </p:spPr>
        <p:txBody>
          <a:bodyPr/>
          <a:lstStyle/>
          <a:p>
            <a:r>
              <a:rPr lang="en-US" sz="4400" dirty="0">
                <a:solidFill>
                  <a:schemeClr val="accent2">
                    <a:lumMod val="75000"/>
                  </a:schemeClr>
                </a:solidFill>
                <a:latin typeface="Aharoni" panose="02010803020104030203" pitchFamily="2" charset="-79"/>
              </a:rPr>
              <a:t>For Freelancers and VAs</a:t>
            </a:r>
            <a:endParaRPr lang="ar-SA" sz="4400" dirty="0">
              <a:solidFill>
                <a:schemeClr val="accent2">
                  <a:lumMod val="75000"/>
                </a:schemeClr>
              </a:solidFill>
              <a:latin typeface="Aharoni" panose="02010803020104030203" pitchFamily="2" charset="-79"/>
            </a:endParaRPr>
          </a:p>
        </p:txBody>
      </p:sp>
      <p:sp>
        <p:nvSpPr>
          <p:cNvPr id="6" name="TextBox 5">
            <a:extLst>
              <a:ext uri="{FF2B5EF4-FFF2-40B4-BE49-F238E27FC236}">
                <a16:creationId xmlns:a16="http://schemas.microsoft.com/office/drawing/2014/main" id="{70CC3F2C-46E3-4B7E-8DB4-452846A8875A}"/>
              </a:ext>
            </a:extLst>
          </p:cNvPr>
          <p:cNvSpPr txBox="1"/>
          <p:nvPr/>
        </p:nvSpPr>
        <p:spPr>
          <a:xfrm>
            <a:off x="1623391" y="2332383"/>
            <a:ext cx="8945218" cy="3970318"/>
          </a:xfrm>
          <a:prstGeom prst="rect">
            <a:avLst/>
          </a:prstGeom>
          <a:noFill/>
        </p:spPr>
        <p:txBody>
          <a:bodyPr wrap="square" rtlCol="0">
            <a:spAutoFit/>
          </a:bodyPr>
          <a:lstStyle/>
          <a:p>
            <a:pPr algn="l" fontAlgn="base"/>
            <a:r>
              <a:rPr lang="en-US" sz="3600" b="1" dirty="0">
                <a:solidFill>
                  <a:schemeClr val="accent4">
                    <a:lumMod val="75000"/>
                  </a:schemeClr>
                </a:solidFill>
              </a:rPr>
              <a:t>Importance</a:t>
            </a:r>
          </a:p>
          <a:p>
            <a:pPr algn="l" fontAlgn="base"/>
            <a:r>
              <a:rPr lang="en-US" sz="3600" b="1" dirty="0">
                <a:solidFill>
                  <a:schemeClr val="accent4">
                    <a:lumMod val="75000"/>
                  </a:schemeClr>
                </a:solidFill>
              </a:rPr>
              <a:t>Invest on Yourself</a:t>
            </a:r>
          </a:p>
          <a:p>
            <a:pPr algn="l" fontAlgn="base"/>
            <a:r>
              <a:rPr lang="en-US" sz="3600" b="1" dirty="0">
                <a:solidFill>
                  <a:schemeClr val="accent4">
                    <a:lumMod val="75000"/>
                  </a:schemeClr>
                </a:solidFill>
              </a:rPr>
              <a:t>You are the Brand</a:t>
            </a:r>
          </a:p>
          <a:p>
            <a:pPr algn="l" fontAlgn="base"/>
            <a:r>
              <a:rPr lang="en-US" sz="3600" b="1" dirty="0">
                <a:solidFill>
                  <a:schemeClr val="accent4">
                    <a:lumMod val="75000"/>
                  </a:schemeClr>
                </a:solidFill>
              </a:rPr>
              <a:t>Endless Opportunity</a:t>
            </a:r>
          </a:p>
          <a:p>
            <a:pPr algn="l" fontAlgn="base"/>
            <a:r>
              <a:rPr lang="en-US" sz="3600" b="1" dirty="0">
                <a:solidFill>
                  <a:schemeClr val="accent4">
                    <a:lumMod val="75000"/>
                  </a:schemeClr>
                </a:solidFill>
              </a:rPr>
              <a:t>Develop Income Stream</a:t>
            </a:r>
          </a:p>
          <a:p>
            <a:pPr algn="l" fontAlgn="base"/>
            <a:r>
              <a:rPr lang="en-US" sz="3600" b="1" dirty="0">
                <a:solidFill>
                  <a:schemeClr val="accent4">
                    <a:lumMod val="75000"/>
                  </a:schemeClr>
                </a:solidFill>
              </a:rPr>
              <a:t>Offer your services (</a:t>
            </a:r>
            <a:r>
              <a:rPr lang="en-US" sz="3600" b="1" dirty="0" err="1">
                <a:solidFill>
                  <a:schemeClr val="accent4">
                    <a:lumMod val="75000"/>
                  </a:schemeClr>
                </a:solidFill>
              </a:rPr>
              <a:t>UpWork</a:t>
            </a:r>
            <a:r>
              <a:rPr lang="en-US" sz="3600" b="1" dirty="0">
                <a:solidFill>
                  <a:schemeClr val="accent4">
                    <a:lumMod val="75000"/>
                  </a:schemeClr>
                </a:solidFill>
              </a:rPr>
              <a:t>, Fiverr, Freelancer)</a:t>
            </a:r>
          </a:p>
        </p:txBody>
      </p:sp>
    </p:spTree>
    <p:extLst>
      <p:ext uri="{BB962C8B-B14F-4D97-AF65-F5344CB8AC3E}">
        <p14:creationId xmlns:p14="http://schemas.microsoft.com/office/powerpoint/2010/main" val="2023173332"/>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9149" y="464929"/>
            <a:ext cx="10609636" cy="1006061"/>
          </a:xfrm>
        </p:spPr>
        <p:txBody>
          <a:bodyPr/>
          <a:lstStyle/>
          <a:p>
            <a:r>
              <a:rPr lang="en-US" sz="4400" dirty="0">
                <a:solidFill>
                  <a:schemeClr val="accent2">
                    <a:lumMod val="75000"/>
                  </a:schemeClr>
                </a:solidFill>
                <a:latin typeface="Aharoni" panose="02010803020104030203" pitchFamily="2" charset="-79"/>
              </a:rPr>
              <a:t>Coming Trainings in Ecommerce Galaxy</a:t>
            </a:r>
            <a:endParaRPr lang="ar-SA" sz="4400" dirty="0">
              <a:solidFill>
                <a:schemeClr val="accent2">
                  <a:lumMod val="75000"/>
                </a:schemeClr>
              </a:solidFill>
              <a:latin typeface="Aharoni" panose="02010803020104030203" pitchFamily="2" charset="-79"/>
            </a:endParaRPr>
          </a:p>
        </p:txBody>
      </p:sp>
      <p:pic>
        <p:nvPicPr>
          <p:cNvPr id="4" name="Picture 3">
            <a:extLst>
              <a:ext uri="{FF2B5EF4-FFF2-40B4-BE49-F238E27FC236}">
                <a16:creationId xmlns:a16="http://schemas.microsoft.com/office/drawing/2014/main" id="{8B4A55FE-4969-44AA-AFFC-43E16D0A7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49" y="2128423"/>
            <a:ext cx="3028950" cy="1514475"/>
          </a:xfrm>
          <a:prstGeom prst="rect">
            <a:avLst/>
          </a:prstGeom>
        </p:spPr>
      </p:pic>
      <p:pic>
        <p:nvPicPr>
          <p:cNvPr id="7" name="Picture 6">
            <a:extLst>
              <a:ext uri="{FF2B5EF4-FFF2-40B4-BE49-F238E27FC236}">
                <a16:creationId xmlns:a16="http://schemas.microsoft.com/office/drawing/2014/main" id="{3A3FE964-F168-4FF4-AA49-779B29076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34" y="2247900"/>
            <a:ext cx="3867150" cy="1181100"/>
          </a:xfrm>
          <a:prstGeom prst="rect">
            <a:avLst/>
          </a:prstGeom>
        </p:spPr>
      </p:pic>
      <p:pic>
        <p:nvPicPr>
          <p:cNvPr id="9" name="Picture 8">
            <a:extLst>
              <a:ext uri="{FF2B5EF4-FFF2-40B4-BE49-F238E27FC236}">
                <a16:creationId xmlns:a16="http://schemas.microsoft.com/office/drawing/2014/main" id="{5E6636E6-B949-4E21-B6E3-447415B20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2296" y="1928193"/>
            <a:ext cx="2315818" cy="2315818"/>
          </a:xfrm>
          <a:prstGeom prst="rect">
            <a:avLst/>
          </a:prstGeom>
        </p:spPr>
      </p:pic>
      <p:pic>
        <p:nvPicPr>
          <p:cNvPr id="11" name="Picture 10">
            <a:extLst>
              <a:ext uri="{FF2B5EF4-FFF2-40B4-BE49-F238E27FC236}">
                <a16:creationId xmlns:a16="http://schemas.microsoft.com/office/drawing/2014/main" id="{FAAFDE2D-2D8E-4691-80C3-EA2AF4B23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99" y="4237386"/>
            <a:ext cx="2857500" cy="1600200"/>
          </a:xfrm>
          <a:prstGeom prst="rect">
            <a:avLst/>
          </a:prstGeom>
        </p:spPr>
      </p:pic>
      <p:pic>
        <p:nvPicPr>
          <p:cNvPr id="13" name="Picture 12">
            <a:extLst>
              <a:ext uri="{FF2B5EF4-FFF2-40B4-BE49-F238E27FC236}">
                <a16:creationId xmlns:a16="http://schemas.microsoft.com/office/drawing/2014/main" id="{08517AB5-4CAD-431D-9AC1-BB32858890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6530" y="3855715"/>
            <a:ext cx="5385766" cy="1346442"/>
          </a:xfrm>
          <a:prstGeom prst="rect">
            <a:avLst/>
          </a:prstGeom>
        </p:spPr>
      </p:pic>
      <p:pic>
        <p:nvPicPr>
          <p:cNvPr id="15" name="Picture 14">
            <a:extLst>
              <a:ext uri="{FF2B5EF4-FFF2-40B4-BE49-F238E27FC236}">
                <a16:creationId xmlns:a16="http://schemas.microsoft.com/office/drawing/2014/main" id="{47A73139-8976-4292-A42C-E1060097CF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0673" y="5542736"/>
            <a:ext cx="3466272" cy="1079496"/>
          </a:xfrm>
          <a:prstGeom prst="rect">
            <a:avLst/>
          </a:prstGeom>
        </p:spPr>
      </p:pic>
    </p:spTree>
    <p:extLst>
      <p:ext uri="{BB962C8B-B14F-4D97-AF65-F5344CB8AC3E}">
        <p14:creationId xmlns:p14="http://schemas.microsoft.com/office/powerpoint/2010/main" val="3019352688"/>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p:cNvSpPr txBox="1">
            <a:spLocks/>
          </p:cNvSpPr>
          <p:nvPr/>
        </p:nvSpPr>
        <p:spPr>
          <a:xfrm>
            <a:off x="2254819" y="2866657"/>
            <a:ext cx="7682364" cy="3048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defRPr/>
            </a:pPr>
            <a:r>
              <a:rPr lang="en-US" sz="2400" kern="2200" dirty="0">
                <a:solidFill>
                  <a:srgbClr val="FFFFFF"/>
                </a:solidFill>
              </a:rPr>
              <a:t>Muhammad Usman Yousaf</a:t>
            </a:r>
          </a:p>
        </p:txBody>
      </p:sp>
      <p:cxnSp>
        <p:nvCxnSpPr>
          <p:cNvPr id="3" name="Straight Connector 2"/>
          <p:cNvCxnSpPr/>
          <p:nvPr/>
        </p:nvCxnSpPr>
        <p:spPr>
          <a:xfrm>
            <a:off x="5486400" y="3702752"/>
            <a:ext cx="1219200" cy="2117"/>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10"/>
          <p:cNvSpPr txBox="1">
            <a:spLocks/>
          </p:cNvSpPr>
          <p:nvPr/>
        </p:nvSpPr>
        <p:spPr>
          <a:xfrm>
            <a:off x="2254819" y="4095755"/>
            <a:ext cx="7682364" cy="480484"/>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defTabSz="1219170">
              <a:lnSpc>
                <a:spcPts val="2133"/>
              </a:lnSpc>
              <a:defRPr/>
            </a:pPr>
            <a:endParaRPr lang="en-US" sz="2400" dirty="0">
              <a:solidFill>
                <a:srgbClr val="FFFFFF"/>
              </a:solidFill>
            </a:endParaRPr>
          </a:p>
        </p:txBody>
      </p:sp>
      <p:sp>
        <p:nvSpPr>
          <p:cNvPr id="5" name="Text Placeholder 7"/>
          <p:cNvSpPr txBox="1">
            <a:spLocks/>
          </p:cNvSpPr>
          <p:nvPr/>
        </p:nvSpPr>
        <p:spPr>
          <a:xfrm>
            <a:off x="2252959" y="1809739"/>
            <a:ext cx="7686084" cy="749285"/>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defTabSz="1219170">
              <a:defRPr/>
            </a:pPr>
            <a:r>
              <a:rPr lang="en-US" sz="5333" dirty="0">
                <a:solidFill>
                  <a:srgbClr val="FFFFFF"/>
                </a:solidFill>
              </a:rPr>
              <a:t>Thanks for </a:t>
            </a:r>
            <a:r>
              <a:rPr lang="en-US" sz="5333" dirty="0">
                <a:solidFill>
                  <a:srgbClr val="282D32"/>
                </a:solidFill>
              </a:rPr>
              <a:t>Listening</a:t>
            </a:r>
          </a:p>
        </p:txBody>
      </p:sp>
      <p:sp>
        <p:nvSpPr>
          <p:cNvPr id="6" name="Freeform 5"/>
          <p:cNvSpPr>
            <a:spLocks/>
          </p:cNvSpPr>
          <p:nvPr/>
        </p:nvSpPr>
        <p:spPr bwMode="auto">
          <a:xfrm>
            <a:off x="0" y="5207000"/>
            <a:ext cx="12192000" cy="1651000"/>
          </a:xfrm>
          <a:custGeom>
            <a:avLst/>
            <a:gdLst/>
            <a:ahLst/>
            <a:cxnLst>
              <a:cxn ang="0">
                <a:pos x="28" y="404"/>
              </a:cxn>
              <a:cxn ang="0">
                <a:pos x="308" y="410"/>
              </a:cxn>
              <a:cxn ang="0">
                <a:pos x="430" y="204"/>
              </a:cxn>
              <a:cxn ang="0">
                <a:pos x="526" y="204"/>
              </a:cxn>
              <a:cxn ang="0">
                <a:pos x="580" y="430"/>
              </a:cxn>
              <a:cxn ang="0">
                <a:pos x="674" y="204"/>
              </a:cxn>
              <a:cxn ang="0">
                <a:pos x="718" y="64"/>
              </a:cxn>
              <a:cxn ang="0">
                <a:pos x="766" y="62"/>
              </a:cxn>
              <a:cxn ang="0">
                <a:pos x="806" y="208"/>
              </a:cxn>
              <a:cxn ang="0">
                <a:pos x="860" y="456"/>
              </a:cxn>
              <a:cxn ang="0">
                <a:pos x="1006" y="434"/>
              </a:cxn>
              <a:cxn ang="0">
                <a:pos x="1072" y="192"/>
              </a:cxn>
              <a:cxn ang="0">
                <a:pos x="1180" y="386"/>
              </a:cxn>
              <a:cxn ang="0">
                <a:pos x="1302" y="388"/>
              </a:cxn>
              <a:cxn ang="0">
                <a:pos x="1412" y="376"/>
              </a:cxn>
              <a:cxn ang="0">
                <a:pos x="1682" y="376"/>
              </a:cxn>
              <a:cxn ang="0">
                <a:pos x="1916" y="328"/>
              </a:cxn>
              <a:cxn ang="0">
                <a:pos x="2044" y="346"/>
              </a:cxn>
              <a:cxn ang="0">
                <a:pos x="2336" y="400"/>
              </a:cxn>
              <a:cxn ang="0">
                <a:pos x="2472" y="330"/>
              </a:cxn>
              <a:cxn ang="0">
                <a:pos x="2616" y="426"/>
              </a:cxn>
              <a:cxn ang="0">
                <a:pos x="2766" y="460"/>
              </a:cxn>
              <a:cxn ang="0">
                <a:pos x="2960" y="424"/>
              </a:cxn>
              <a:cxn ang="0">
                <a:pos x="3016" y="378"/>
              </a:cxn>
              <a:cxn ang="0">
                <a:pos x="3120" y="374"/>
              </a:cxn>
              <a:cxn ang="0">
                <a:pos x="3212" y="464"/>
              </a:cxn>
              <a:cxn ang="0">
                <a:pos x="3380" y="400"/>
              </a:cxn>
              <a:cxn ang="0">
                <a:pos x="3478" y="464"/>
              </a:cxn>
              <a:cxn ang="0">
                <a:pos x="3692" y="440"/>
              </a:cxn>
              <a:cxn ang="0">
                <a:pos x="3792" y="418"/>
              </a:cxn>
              <a:cxn ang="0">
                <a:pos x="4048" y="396"/>
              </a:cxn>
              <a:cxn ang="0">
                <a:pos x="4152" y="410"/>
              </a:cxn>
              <a:cxn ang="0">
                <a:pos x="4290" y="454"/>
              </a:cxn>
              <a:cxn ang="0">
                <a:pos x="4438" y="380"/>
              </a:cxn>
              <a:cxn ang="0">
                <a:pos x="4578" y="374"/>
              </a:cxn>
              <a:cxn ang="0">
                <a:pos x="4704" y="366"/>
              </a:cxn>
              <a:cxn ang="0">
                <a:pos x="4940" y="338"/>
              </a:cxn>
              <a:cxn ang="0">
                <a:pos x="5028" y="414"/>
              </a:cxn>
              <a:cxn ang="0">
                <a:pos x="5102" y="458"/>
              </a:cxn>
              <a:cxn ang="0">
                <a:pos x="5176" y="458"/>
              </a:cxn>
              <a:cxn ang="0">
                <a:pos x="5288" y="404"/>
              </a:cxn>
              <a:cxn ang="0">
                <a:pos x="5310" y="422"/>
              </a:cxn>
              <a:cxn ang="0">
                <a:pos x="5368" y="308"/>
              </a:cxn>
              <a:cxn ang="0">
                <a:pos x="5442" y="308"/>
              </a:cxn>
              <a:cxn ang="0">
                <a:pos x="5504" y="412"/>
              </a:cxn>
              <a:cxn ang="0">
                <a:pos x="5550" y="308"/>
              </a:cxn>
              <a:cxn ang="0">
                <a:pos x="5580" y="202"/>
              </a:cxn>
              <a:cxn ang="0">
                <a:pos x="5616" y="200"/>
              </a:cxn>
              <a:cxn ang="0">
                <a:pos x="5650" y="310"/>
              </a:cxn>
              <a:cxn ang="0">
                <a:pos x="5760" y="414"/>
              </a:cxn>
            </a:cxnLst>
            <a:rect l="0" t="0" r="r" b="b"/>
            <a:pathLst>
              <a:path w="5760" h="540">
                <a:moveTo>
                  <a:pt x="0" y="540"/>
                </a:moveTo>
                <a:lnTo>
                  <a:pt x="0" y="460"/>
                </a:lnTo>
                <a:lnTo>
                  <a:pt x="28" y="460"/>
                </a:lnTo>
                <a:lnTo>
                  <a:pt x="28" y="404"/>
                </a:lnTo>
                <a:lnTo>
                  <a:pt x="200" y="404"/>
                </a:lnTo>
                <a:lnTo>
                  <a:pt x="200" y="356"/>
                </a:lnTo>
                <a:lnTo>
                  <a:pt x="308" y="356"/>
                </a:lnTo>
                <a:lnTo>
                  <a:pt x="308" y="410"/>
                </a:lnTo>
                <a:lnTo>
                  <a:pt x="366" y="410"/>
                </a:lnTo>
                <a:lnTo>
                  <a:pt x="366" y="356"/>
                </a:lnTo>
                <a:lnTo>
                  <a:pt x="430" y="356"/>
                </a:lnTo>
                <a:lnTo>
                  <a:pt x="430" y="204"/>
                </a:lnTo>
                <a:lnTo>
                  <a:pt x="458" y="204"/>
                </a:lnTo>
                <a:lnTo>
                  <a:pt x="458" y="176"/>
                </a:lnTo>
                <a:lnTo>
                  <a:pt x="526" y="176"/>
                </a:lnTo>
                <a:lnTo>
                  <a:pt x="526" y="204"/>
                </a:lnTo>
                <a:lnTo>
                  <a:pt x="556" y="204"/>
                </a:lnTo>
                <a:lnTo>
                  <a:pt x="556" y="342"/>
                </a:lnTo>
                <a:lnTo>
                  <a:pt x="580" y="342"/>
                </a:lnTo>
                <a:lnTo>
                  <a:pt x="580" y="430"/>
                </a:lnTo>
                <a:lnTo>
                  <a:pt x="636" y="430"/>
                </a:lnTo>
                <a:lnTo>
                  <a:pt x="636" y="270"/>
                </a:lnTo>
                <a:lnTo>
                  <a:pt x="674" y="270"/>
                </a:lnTo>
                <a:lnTo>
                  <a:pt x="674" y="204"/>
                </a:lnTo>
                <a:lnTo>
                  <a:pt x="700" y="204"/>
                </a:lnTo>
                <a:lnTo>
                  <a:pt x="700" y="124"/>
                </a:lnTo>
                <a:lnTo>
                  <a:pt x="718" y="124"/>
                </a:lnTo>
                <a:lnTo>
                  <a:pt x="718" y="64"/>
                </a:lnTo>
                <a:lnTo>
                  <a:pt x="736" y="64"/>
                </a:lnTo>
                <a:lnTo>
                  <a:pt x="736" y="0"/>
                </a:lnTo>
                <a:lnTo>
                  <a:pt x="766" y="0"/>
                </a:lnTo>
                <a:lnTo>
                  <a:pt x="766" y="62"/>
                </a:lnTo>
                <a:lnTo>
                  <a:pt x="788" y="62"/>
                </a:lnTo>
                <a:lnTo>
                  <a:pt x="788" y="112"/>
                </a:lnTo>
                <a:lnTo>
                  <a:pt x="806" y="112"/>
                </a:lnTo>
                <a:lnTo>
                  <a:pt x="806" y="208"/>
                </a:lnTo>
                <a:lnTo>
                  <a:pt x="832" y="208"/>
                </a:lnTo>
                <a:lnTo>
                  <a:pt x="832" y="276"/>
                </a:lnTo>
                <a:lnTo>
                  <a:pt x="860" y="276"/>
                </a:lnTo>
                <a:lnTo>
                  <a:pt x="860" y="456"/>
                </a:lnTo>
                <a:lnTo>
                  <a:pt x="906" y="456"/>
                </a:lnTo>
                <a:lnTo>
                  <a:pt x="906" y="414"/>
                </a:lnTo>
                <a:lnTo>
                  <a:pt x="1006" y="414"/>
                </a:lnTo>
                <a:lnTo>
                  <a:pt x="1006" y="434"/>
                </a:lnTo>
                <a:lnTo>
                  <a:pt x="1044" y="434"/>
                </a:lnTo>
                <a:lnTo>
                  <a:pt x="1044" y="246"/>
                </a:lnTo>
                <a:lnTo>
                  <a:pt x="1072" y="246"/>
                </a:lnTo>
                <a:lnTo>
                  <a:pt x="1072" y="192"/>
                </a:lnTo>
                <a:lnTo>
                  <a:pt x="1160" y="192"/>
                </a:lnTo>
                <a:lnTo>
                  <a:pt x="1160" y="242"/>
                </a:lnTo>
                <a:lnTo>
                  <a:pt x="1180" y="256"/>
                </a:lnTo>
                <a:lnTo>
                  <a:pt x="1180" y="386"/>
                </a:lnTo>
                <a:lnTo>
                  <a:pt x="1214" y="386"/>
                </a:lnTo>
                <a:lnTo>
                  <a:pt x="1214" y="358"/>
                </a:lnTo>
                <a:lnTo>
                  <a:pt x="1302" y="358"/>
                </a:lnTo>
                <a:lnTo>
                  <a:pt x="1302" y="388"/>
                </a:lnTo>
                <a:lnTo>
                  <a:pt x="1354" y="388"/>
                </a:lnTo>
                <a:lnTo>
                  <a:pt x="1354" y="414"/>
                </a:lnTo>
                <a:lnTo>
                  <a:pt x="1412" y="414"/>
                </a:lnTo>
                <a:lnTo>
                  <a:pt x="1412" y="376"/>
                </a:lnTo>
                <a:lnTo>
                  <a:pt x="1452" y="376"/>
                </a:lnTo>
                <a:lnTo>
                  <a:pt x="1452" y="296"/>
                </a:lnTo>
                <a:lnTo>
                  <a:pt x="1682" y="296"/>
                </a:lnTo>
                <a:lnTo>
                  <a:pt x="1682" y="376"/>
                </a:lnTo>
                <a:lnTo>
                  <a:pt x="1722" y="376"/>
                </a:lnTo>
                <a:lnTo>
                  <a:pt x="1722" y="296"/>
                </a:lnTo>
                <a:lnTo>
                  <a:pt x="1916" y="296"/>
                </a:lnTo>
                <a:lnTo>
                  <a:pt x="1916" y="328"/>
                </a:lnTo>
                <a:lnTo>
                  <a:pt x="1970" y="328"/>
                </a:lnTo>
                <a:lnTo>
                  <a:pt x="1970" y="448"/>
                </a:lnTo>
                <a:lnTo>
                  <a:pt x="2044" y="448"/>
                </a:lnTo>
                <a:lnTo>
                  <a:pt x="2044" y="346"/>
                </a:lnTo>
                <a:lnTo>
                  <a:pt x="2172" y="252"/>
                </a:lnTo>
                <a:lnTo>
                  <a:pt x="2298" y="346"/>
                </a:lnTo>
                <a:lnTo>
                  <a:pt x="2298" y="400"/>
                </a:lnTo>
                <a:lnTo>
                  <a:pt x="2336" y="400"/>
                </a:lnTo>
                <a:lnTo>
                  <a:pt x="2336" y="468"/>
                </a:lnTo>
                <a:lnTo>
                  <a:pt x="2362" y="468"/>
                </a:lnTo>
                <a:lnTo>
                  <a:pt x="2362" y="330"/>
                </a:lnTo>
                <a:lnTo>
                  <a:pt x="2472" y="330"/>
                </a:lnTo>
                <a:lnTo>
                  <a:pt x="2472" y="386"/>
                </a:lnTo>
                <a:lnTo>
                  <a:pt x="2578" y="386"/>
                </a:lnTo>
                <a:lnTo>
                  <a:pt x="2578" y="426"/>
                </a:lnTo>
                <a:lnTo>
                  <a:pt x="2616" y="426"/>
                </a:lnTo>
                <a:lnTo>
                  <a:pt x="2616" y="386"/>
                </a:lnTo>
                <a:lnTo>
                  <a:pt x="2742" y="386"/>
                </a:lnTo>
                <a:lnTo>
                  <a:pt x="2742" y="460"/>
                </a:lnTo>
                <a:lnTo>
                  <a:pt x="2766" y="460"/>
                </a:lnTo>
                <a:lnTo>
                  <a:pt x="2766" y="472"/>
                </a:lnTo>
                <a:lnTo>
                  <a:pt x="2826" y="472"/>
                </a:lnTo>
                <a:lnTo>
                  <a:pt x="2826" y="424"/>
                </a:lnTo>
                <a:lnTo>
                  <a:pt x="2960" y="424"/>
                </a:lnTo>
                <a:lnTo>
                  <a:pt x="2960" y="404"/>
                </a:lnTo>
                <a:lnTo>
                  <a:pt x="2988" y="404"/>
                </a:lnTo>
                <a:lnTo>
                  <a:pt x="2988" y="378"/>
                </a:lnTo>
                <a:lnTo>
                  <a:pt x="3016" y="378"/>
                </a:lnTo>
                <a:lnTo>
                  <a:pt x="3016" y="400"/>
                </a:lnTo>
                <a:lnTo>
                  <a:pt x="3048" y="400"/>
                </a:lnTo>
                <a:lnTo>
                  <a:pt x="3048" y="374"/>
                </a:lnTo>
                <a:lnTo>
                  <a:pt x="3120" y="374"/>
                </a:lnTo>
                <a:lnTo>
                  <a:pt x="3120" y="398"/>
                </a:lnTo>
                <a:lnTo>
                  <a:pt x="3152" y="398"/>
                </a:lnTo>
                <a:lnTo>
                  <a:pt x="3152" y="464"/>
                </a:lnTo>
                <a:lnTo>
                  <a:pt x="3212" y="464"/>
                </a:lnTo>
                <a:lnTo>
                  <a:pt x="3212" y="372"/>
                </a:lnTo>
                <a:lnTo>
                  <a:pt x="3330" y="372"/>
                </a:lnTo>
                <a:lnTo>
                  <a:pt x="3330" y="400"/>
                </a:lnTo>
                <a:lnTo>
                  <a:pt x="3380" y="400"/>
                </a:lnTo>
                <a:lnTo>
                  <a:pt x="3380" y="208"/>
                </a:lnTo>
                <a:lnTo>
                  <a:pt x="3432" y="158"/>
                </a:lnTo>
                <a:lnTo>
                  <a:pt x="3478" y="206"/>
                </a:lnTo>
                <a:lnTo>
                  <a:pt x="3478" y="464"/>
                </a:lnTo>
                <a:lnTo>
                  <a:pt x="3532" y="464"/>
                </a:lnTo>
                <a:lnTo>
                  <a:pt x="3532" y="214"/>
                </a:lnTo>
                <a:lnTo>
                  <a:pt x="3692" y="214"/>
                </a:lnTo>
                <a:lnTo>
                  <a:pt x="3692" y="440"/>
                </a:lnTo>
                <a:lnTo>
                  <a:pt x="3722" y="440"/>
                </a:lnTo>
                <a:lnTo>
                  <a:pt x="3722" y="386"/>
                </a:lnTo>
                <a:lnTo>
                  <a:pt x="3792" y="386"/>
                </a:lnTo>
                <a:lnTo>
                  <a:pt x="3792" y="418"/>
                </a:lnTo>
                <a:lnTo>
                  <a:pt x="3936" y="418"/>
                </a:lnTo>
                <a:lnTo>
                  <a:pt x="3936" y="460"/>
                </a:lnTo>
                <a:lnTo>
                  <a:pt x="4048" y="460"/>
                </a:lnTo>
                <a:lnTo>
                  <a:pt x="4048" y="396"/>
                </a:lnTo>
                <a:lnTo>
                  <a:pt x="4108" y="396"/>
                </a:lnTo>
                <a:lnTo>
                  <a:pt x="4108" y="432"/>
                </a:lnTo>
                <a:lnTo>
                  <a:pt x="4152" y="432"/>
                </a:lnTo>
                <a:lnTo>
                  <a:pt x="4152" y="410"/>
                </a:lnTo>
                <a:lnTo>
                  <a:pt x="4214" y="410"/>
                </a:lnTo>
                <a:lnTo>
                  <a:pt x="4214" y="382"/>
                </a:lnTo>
                <a:lnTo>
                  <a:pt x="4290" y="382"/>
                </a:lnTo>
                <a:lnTo>
                  <a:pt x="4290" y="454"/>
                </a:lnTo>
                <a:lnTo>
                  <a:pt x="4346" y="454"/>
                </a:lnTo>
                <a:lnTo>
                  <a:pt x="4346" y="284"/>
                </a:lnTo>
                <a:lnTo>
                  <a:pt x="4438" y="286"/>
                </a:lnTo>
                <a:lnTo>
                  <a:pt x="4438" y="380"/>
                </a:lnTo>
                <a:lnTo>
                  <a:pt x="4500" y="380"/>
                </a:lnTo>
                <a:lnTo>
                  <a:pt x="4500" y="438"/>
                </a:lnTo>
                <a:lnTo>
                  <a:pt x="4578" y="438"/>
                </a:lnTo>
                <a:lnTo>
                  <a:pt x="4578" y="374"/>
                </a:lnTo>
                <a:lnTo>
                  <a:pt x="4632" y="374"/>
                </a:lnTo>
                <a:lnTo>
                  <a:pt x="4632" y="348"/>
                </a:lnTo>
                <a:lnTo>
                  <a:pt x="4704" y="348"/>
                </a:lnTo>
                <a:lnTo>
                  <a:pt x="4704" y="366"/>
                </a:lnTo>
                <a:lnTo>
                  <a:pt x="4754" y="366"/>
                </a:lnTo>
                <a:lnTo>
                  <a:pt x="4754" y="338"/>
                </a:lnTo>
                <a:lnTo>
                  <a:pt x="4848" y="268"/>
                </a:lnTo>
                <a:lnTo>
                  <a:pt x="4940" y="338"/>
                </a:lnTo>
                <a:lnTo>
                  <a:pt x="4940" y="434"/>
                </a:lnTo>
                <a:lnTo>
                  <a:pt x="4956" y="434"/>
                </a:lnTo>
                <a:lnTo>
                  <a:pt x="4956" y="414"/>
                </a:lnTo>
                <a:lnTo>
                  <a:pt x="5028" y="414"/>
                </a:lnTo>
                <a:lnTo>
                  <a:pt x="5028" y="500"/>
                </a:lnTo>
                <a:lnTo>
                  <a:pt x="5046" y="500"/>
                </a:lnTo>
                <a:lnTo>
                  <a:pt x="5046" y="458"/>
                </a:lnTo>
                <a:lnTo>
                  <a:pt x="5102" y="458"/>
                </a:lnTo>
                <a:lnTo>
                  <a:pt x="5102" y="368"/>
                </a:lnTo>
                <a:lnTo>
                  <a:pt x="5174" y="368"/>
                </a:lnTo>
                <a:lnTo>
                  <a:pt x="5174" y="458"/>
                </a:lnTo>
                <a:lnTo>
                  <a:pt x="5176" y="458"/>
                </a:lnTo>
                <a:lnTo>
                  <a:pt x="5176" y="422"/>
                </a:lnTo>
                <a:lnTo>
                  <a:pt x="5212" y="422"/>
                </a:lnTo>
                <a:lnTo>
                  <a:pt x="5212" y="404"/>
                </a:lnTo>
                <a:lnTo>
                  <a:pt x="5288" y="404"/>
                </a:lnTo>
                <a:lnTo>
                  <a:pt x="5288" y="464"/>
                </a:lnTo>
                <a:lnTo>
                  <a:pt x="5300" y="464"/>
                </a:lnTo>
                <a:lnTo>
                  <a:pt x="5300" y="422"/>
                </a:lnTo>
                <a:lnTo>
                  <a:pt x="5310" y="422"/>
                </a:lnTo>
                <a:lnTo>
                  <a:pt x="5310" y="344"/>
                </a:lnTo>
                <a:lnTo>
                  <a:pt x="5348" y="344"/>
                </a:lnTo>
                <a:lnTo>
                  <a:pt x="5348" y="308"/>
                </a:lnTo>
                <a:lnTo>
                  <a:pt x="5368" y="308"/>
                </a:lnTo>
                <a:lnTo>
                  <a:pt x="5368" y="288"/>
                </a:lnTo>
                <a:lnTo>
                  <a:pt x="5420" y="288"/>
                </a:lnTo>
                <a:lnTo>
                  <a:pt x="5420" y="308"/>
                </a:lnTo>
                <a:lnTo>
                  <a:pt x="5442" y="308"/>
                </a:lnTo>
                <a:lnTo>
                  <a:pt x="5442" y="412"/>
                </a:lnTo>
                <a:lnTo>
                  <a:pt x="5444" y="412"/>
                </a:lnTo>
                <a:lnTo>
                  <a:pt x="5444" y="412"/>
                </a:lnTo>
                <a:lnTo>
                  <a:pt x="5504" y="412"/>
                </a:lnTo>
                <a:lnTo>
                  <a:pt x="5504" y="358"/>
                </a:lnTo>
                <a:lnTo>
                  <a:pt x="5532" y="358"/>
                </a:lnTo>
                <a:lnTo>
                  <a:pt x="5532" y="308"/>
                </a:lnTo>
                <a:lnTo>
                  <a:pt x="5550" y="308"/>
                </a:lnTo>
                <a:lnTo>
                  <a:pt x="5550" y="248"/>
                </a:lnTo>
                <a:lnTo>
                  <a:pt x="5564" y="248"/>
                </a:lnTo>
                <a:lnTo>
                  <a:pt x="5564" y="202"/>
                </a:lnTo>
                <a:lnTo>
                  <a:pt x="5580" y="202"/>
                </a:lnTo>
                <a:lnTo>
                  <a:pt x="5580" y="154"/>
                </a:lnTo>
                <a:lnTo>
                  <a:pt x="5600" y="154"/>
                </a:lnTo>
                <a:lnTo>
                  <a:pt x="5600" y="200"/>
                </a:lnTo>
                <a:lnTo>
                  <a:pt x="5616" y="200"/>
                </a:lnTo>
                <a:lnTo>
                  <a:pt x="5616" y="238"/>
                </a:lnTo>
                <a:lnTo>
                  <a:pt x="5632" y="238"/>
                </a:lnTo>
                <a:lnTo>
                  <a:pt x="5632" y="310"/>
                </a:lnTo>
                <a:lnTo>
                  <a:pt x="5650" y="310"/>
                </a:lnTo>
                <a:lnTo>
                  <a:pt x="5650" y="362"/>
                </a:lnTo>
                <a:lnTo>
                  <a:pt x="5672" y="362"/>
                </a:lnTo>
                <a:lnTo>
                  <a:pt x="5672" y="414"/>
                </a:lnTo>
                <a:lnTo>
                  <a:pt x="5760" y="414"/>
                </a:lnTo>
                <a:lnTo>
                  <a:pt x="5760" y="540"/>
                </a:lnTo>
                <a:lnTo>
                  <a:pt x="0" y="540"/>
                </a:lnTo>
                <a:close/>
              </a:path>
            </a:pathLst>
          </a:custGeom>
          <a:noFill/>
          <a:ln w="9525">
            <a:solidFill>
              <a:schemeClr val="accent1"/>
            </a:solidFill>
            <a:round/>
            <a:headEnd/>
            <a:tailEnd/>
          </a:ln>
        </p:spPr>
        <p:txBody>
          <a:bodyPr vert="horz" wrap="square" lIns="121920" tIns="60960" rIns="121920" bIns="60960" numCol="1" anchor="t" anchorCtr="0" compatLnSpc="1">
            <a:prstTxWarp prst="textNoShape">
              <a:avLst/>
            </a:prstTxWarp>
          </a:bodyPr>
          <a:lstStyle/>
          <a:p>
            <a:pPr defTabSz="914377"/>
            <a:endParaRPr lang="ar-SA">
              <a:solidFill>
                <a:srgbClr val="000000"/>
              </a:solidFill>
              <a:latin typeface="Calibri"/>
              <a:cs typeface="Arial" panose="020B0604020202020204" pitchFamily="34" charset="0"/>
            </a:endParaRPr>
          </a:p>
        </p:txBody>
      </p:sp>
    </p:spTree>
    <p:extLst>
      <p:ext uri="{BB962C8B-B14F-4D97-AF65-F5344CB8AC3E}">
        <p14:creationId xmlns:p14="http://schemas.microsoft.com/office/powerpoint/2010/main" val="1697507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9"/>
          <p:cNvSpPr txBox="1">
            <a:spLocks noGrp="1"/>
          </p:cNvSpPr>
          <p:nvPr>
            <p:ph type="ctrTitle"/>
          </p:nvPr>
        </p:nvSpPr>
        <p:spPr>
          <a:xfrm>
            <a:off x="1865244" y="0"/>
            <a:ext cx="7772400" cy="4267200"/>
          </a:xfrm>
          <a:prstGeom prst="rect">
            <a:avLst/>
          </a:prstGeom>
          <a:noFill/>
          <a:ln>
            <a:noFill/>
          </a:ln>
        </p:spPr>
        <p:txBody>
          <a:bodyPr spcFirstLastPara="1" wrap="square" lIns="91425" tIns="45700" rIns="91425" bIns="45700" anchor="b" anchorCtr="0">
            <a:noAutofit/>
          </a:bodyPr>
          <a:lstStyle/>
          <a:p>
            <a:pPr rtl="0"/>
            <a:r>
              <a:rPr lang="en-US" b="1" dirty="0"/>
              <a:t>Simplify Your Amazon Journey</a:t>
            </a:r>
            <a:endParaRPr dirty="0"/>
          </a:p>
        </p:txBody>
      </p:sp>
      <p:pic>
        <p:nvPicPr>
          <p:cNvPr id="3" name="Google Shape;171;g79908ab57e_2_80">
            <a:extLst>
              <a:ext uri="{FF2B5EF4-FFF2-40B4-BE49-F238E27FC236}">
                <a16:creationId xmlns:a16="http://schemas.microsoft.com/office/drawing/2014/main" id="{905929E6-FBA7-4ECA-BB4E-598A4E6F0191}"/>
              </a:ext>
            </a:extLst>
          </p:cNvPr>
          <p:cNvPicPr preferRelativeResize="0"/>
          <p:nvPr/>
        </p:nvPicPr>
        <p:blipFill rotWithShape="1">
          <a:blip r:embed="rId3">
            <a:alphaModFix/>
          </a:blip>
          <a:srcRect/>
          <a:stretch/>
        </p:blipFill>
        <p:spPr>
          <a:xfrm>
            <a:off x="9223513" y="4479235"/>
            <a:ext cx="2739892" cy="26835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txBox="1">
            <a:spLocks noGrp="1"/>
          </p:cNvSpPr>
          <p:nvPr>
            <p:ph type="title" idx="4294967295"/>
          </p:nvPr>
        </p:nvSpPr>
        <p:spPr>
          <a:xfrm>
            <a:off x="1755912" y="497785"/>
            <a:ext cx="9144000" cy="1752600"/>
          </a:xfrm>
          <a:prstGeom prst="rect">
            <a:avLst/>
          </a:prstGeom>
          <a:noFill/>
          <a:ln>
            <a:noFill/>
          </a:ln>
        </p:spPr>
        <p:txBody>
          <a:bodyPr spcFirstLastPara="1" wrap="square" lIns="91425" tIns="45700" rIns="91425" bIns="45700" anchor="b" anchorCtr="0">
            <a:noAutofit/>
          </a:bodyPr>
          <a:lstStyle/>
          <a:p>
            <a:pPr rtl="0">
              <a:lnSpc>
                <a:spcPct val="107407"/>
              </a:lnSpc>
              <a:buSzPts val="5400"/>
            </a:pPr>
            <a:r>
              <a:rPr lang="en-US" b="1" dirty="0">
                <a:solidFill>
                  <a:schemeClr val="bg2"/>
                </a:solidFill>
              </a:rPr>
              <a:t>Steps for starting your Amazon Business</a:t>
            </a:r>
            <a:endParaRPr dirty="0">
              <a:solidFill>
                <a:schemeClr val="bg2"/>
              </a:solidFill>
            </a:endParaRPr>
          </a:p>
        </p:txBody>
      </p:sp>
      <p:sp>
        <p:nvSpPr>
          <p:cNvPr id="332" name="Google Shape;332;p40"/>
          <p:cNvSpPr txBox="1">
            <a:spLocks noGrp="1"/>
          </p:cNvSpPr>
          <p:nvPr>
            <p:ph type="body" idx="4294967295"/>
          </p:nvPr>
        </p:nvSpPr>
        <p:spPr>
          <a:xfrm>
            <a:off x="2213112" y="2369655"/>
            <a:ext cx="8229600" cy="4087813"/>
          </a:xfrm>
          <a:prstGeom prst="rect">
            <a:avLst/>
          </a:prstGeom>
          <a:noFill/>
          <a:ln>
            <a:noFill/>
          </a:ln>
        </p:spPr>
        <p:txBody>
          <a:bodyPr spcFirstLastPara="1" wrap="square" lIns="91425" tIns="45700" rIns="91425" bIns="45700" anchor="t" anchorCtr="0">
            <a:normAutofit lnSpcReduction="10000"/>
          </a:bodyPr>
          <a:lstStyle/>
          <a:p>
            <a:pPr marL="0" indent="0" algn="l" rtl="0">
              <a:spcBef>
                <a:spcPts val="0"/>
              </a:spcBef>
              <a:buSzPts val="2400"/>
              <a:buNone/>
            </a:pPr>
            <a:r>
              <a:rPr lang="en-US" dirty="0">
                <a:solidFill>
                  <a:schemeClr val="bg2"/>
                </a:solidFill>
              </a:rPr>
              <a:t>Your Amazon journey consists of these steps:</a:t>
            </a:r>
            <a:endParaRPr dirty="0">
              <a:solidFill>
                <a:schemeClr val="bg2"/>
              </a:solidFill>
            </a:endParaRPr>
          </a:p>
          <a:p>
            <a:pPr marL="342900" indent="-190500" rtl="0">
              <a:spcBef>
                <a:spcPts val="480"/>
              </a:spcBef>
              <a:buSzPts val="2400"/>
              <a:buNone/>
            </a:pP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Account Creation</a:t>
            </a: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Product Research</a:t>
            </a: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Sourcing</a:t>
            </a: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Listing creation</a:t>
            </a: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Launch &amp; Rank</a:t>
            </a:r>
            <a:endParaRPr dirty="0">
              <a:solidFill>
                <a:schemeClr val="bg2"/>
              </a:solidFill>
            </a:endParaRPr>
          </a:p>
          <a:p>
            <a:pPr lvl="1" indent="-457200" algn="l" rtl="0">
              <a:spcBef>
                <a:spcPts val="400"/>
              </a:spcBef>
              <a:buSzPts val="2000"/>
              <a:buFont typeface="Century Gothic"/>
              <a:buAutoNum type="arabicPeriod"/>
            </a:pPr>
            <a:r>
              <a:rPr lang="en-US" sz="2000" dirty="0">
                <a:solidFill>
                  <a:schemeClr val="bg2"/>
                </a:solidFill>
              </a:rPr>
              <a:t>Scale your Business</a:t>
            </a:r>
            <a:endParaRPr dirty="0">
              <a:solidFill>
                <a:schemeClr val="bg2"/>
              </a:solidFill>
            </a:endParaRPr>
          </a:p>
          <a:p>
            <a:pPr marL="342900" indent="-190500" rtl="0">
              <a:spcBef>
                <a:spcPts val="480"/>
              </a:spcBef>
              <a:buSzPts val="2400"/>
              <a:buNone/>
            </a:pPr>
            <a:endParaRPr dirty="0"/>
          </a:p>
        </p:txBody>
      </p:sp>
    </p:spTree>
  </p:cSld>
  <p:clrMapOvr>
    <a:masterClrMapping/>
  </p:clrMapOvr>
  <p:transition spd="med"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2246313" y="1371601"/>
            <a:ext cx="7772400" cy="2505075"/>
          </a:xfrm>
          <a:prstGeom prst="rect">
            <a:avLst/>
          </a:prstGeom>
          <a:noFill/>
          <a:ln>
            <a:noFill/>
          </a:ln>
        </p:spPr>
        <p:txBody>
          <a:bodyPr spcFirstLastPara="1" wrap="square" lIns="91425" tIns="45700" rIns="91425" bIns="45700" anchor="b" anchorCtr="0">
            <a:noAutofit/>
          </a:bodyPr>
          <a:lstStyle/>
          <a:p>
            <a:pPr rtl="0"/>
            <a:r>
              <a:rPr lang="en-US" b="1" dirty="0">
                <a:solidFill>
                  <a:schemeClr val="accent2">
                    <a:lumMod val="75000"/>
                  </a:schemeClr>
                </a:solidFill>
              </a:rPr>
              <a:t>Account Creation</a:t>
            </a:r>
            <a:endParaRPr dirty="0">
              <a:solidFill>
                <a:schemeClr val="accent2">
                  <a:lumMod val="75000"/>
                </a:schemeClr>
              </a:solidFill>
            </a:endParaRPr>
          </a:p>
        </p:txBody>
      </p:sp>
      <p:pic>
        <p:nvPicPr>
          <p:cNvPr id="3" name="Google Shape;171;g79908ab57e_2_80">
            <a:extLst>
              <a:ext uri="{FF2B5EF4-FFF2-40B4-BE49-F238E27FC236}">
                <a16:creationId xmlns:a16="http://schemas.microsoft.com/office/drawing/2014/main" id="{9AA4917D-FB20-4A0C-A5BF-35A757FAE1FF}"/>
              </a:ext>
            </a:extLst>
          </p:cNvPr>
          <p:cNvPicPr preferRelativeResize="0"/>
          <p:nvPr/>
        </p:nvPicPr>
        <p:blipFill rotWithShape="1">
          <a:blip r:embed="rId3">
            <a:alphaModFix/>
          </a:blip>
          <a:srcRect/>
          <a:stretch/>
        </p:blipFill>
        <p:spPr>
          <a:xfrm>
            <a:off x="9223513" y="4479235"/>
            <a:ext cx="2739892" cy="2683565"/>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03-Skye Blue Business Development">
      <a:dk1>
        <a:srgbClr val="000000"/>
      </a:dk1>
      <a:lt1>
        <a:srgbClr val="FFFFFF"/>
      </a:lt1>
      <a:dk2>
        <a:srgbClr val="464646"/>
      </a:dk2>
      <a:lt2>
        <a:srgbClr val="FFFFFF"/>
      </a:lt2>
      <a:accent1>
        <a:srgbClr val="282D32"/>
      </a:accent1>
      <a:accent2>
        <a:srgbClr val="1E9BDC"/>
      </a:accent2>
      <a:accent3>
        <a:srgbClr val="55B9EB"/>
      </a:accent3>
      <a:accent4>
        <a:srgbClr val="4B4B4B"/>
      </a:accent4>
      <a:accent5>
        <a:srgbClr val="808080"/>
      </a:accent5>
      <a:accent6>
        <a:srgbClr val="DCDCD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bg1"/>
          </a:solidFill>
        </a:ln>
        <a:effectLst/>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on AQR - Blue Purple">
      <a:dk1>
        <a:sysClr val="windowText" lastClr="000000"/>
      </a:dk1>
      <a:lt1>
        <a:sysClr val="window" lastClr="FFFFFF"/>
      </a:lt1>
      <a:dk2>
        <a:srgbClr val="464646"/>
      </a:dk2>
      <a:lt2>
        <a:srgbClr val="FFFFFF"/>
      </a:lt2>
      <a:accent1>
        <a:srgbClr val="00B0F0"/>
      </a:accent1>
      <a:accent2>
        <a:srgbClr val="1580C4"/>
      </a:accent2>
      <a:accent3>
        <a:srgbClr val="0E55A3"/>
      </a:accent3>
      <a:accent4>
        <a:srgbClr val="4A2C7B"/>
      </a:accent4>
      <a:accent5>
        <a:srgbClr val="9E278B"/>
      </a:accent5>
      <a:accent6>
        <a:srgbClr val="E20B88"/>
      </a:accent6>
      <a:hlink>
        <a:srgbClr val="A05024"/>
      </a:hlink>
      <a:folHlink>
        <a:srgbClr val="FEC03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425_Powerful Presentations_Win32_mlw - v2" id="{7CBB6D80-F69F-4458-A96A-A39B855A93D5}" vid="{827664DE-2D82-4B7F-8582-8671022436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2257</Words>
  <Application>Microsoft Office PowerPoint</Application>
  <PresentationFormat>Widescreen</PresentationFormat>
  <Paragraphs>337</Paragraphs>
  <Slides>64</Slides>
  <Notes>44</Notes>
  <HiddenSlides>0</HiddenSlides>
  <MMClips>0</MMClips>
  <ScaleCrop>false</ScaleCrop>
  <HeadingPairs>
    <vt:vector size="6" baseType="variant">
      <vt:variant>
        <vt:lpstr>Fonts Used</vt:lpstr>
      </vt:variant>
      <vt:variant>
        <vt:i4>24</vt:i4>
      </vt:variant>
      <vt:variant>
        <vt:lpstr>Theme</vt:lpstr>
      </vt:variant>
      <vt:variant>
        <vt:i4>4</vt:i4>
      </vt:variant>
      <vt:variant>
        <vt:lpstr>Slide Titles</vt:lpstr>
      </vt:variant>
      <vt:variant>
        <vt:i4>64</vt:i4>
      </vt:variant>
    </vt:vector>
  </HeadingPairs>
  <TitlesOfParts>
    <vt:vector size="92" baseType="lpstr">
      <vt:lpstr>Aharoni</vt:lpstr>
      <vt:lpstr>Arial</vt:lpstr>
      <vt:lpstr>Arial Black</vt:lpstr>
      <vt:lpstr>Bebas Neue</vt:lpstr>
      <vt:lpstr>Calibri</vt:lpstr>
      <vt:lpstr>Century Gothic</vt:lpstr>
      <vt:lpstr>Inconsolata</vt:lpstr>
      <vt:lpstr>Lato</vt:lpstr>
      <vt:lpstr>Lato Light</vt:lpstr>
      <vt:lpstr>Montserrat</vt:lpstr>
      <vt:lpstr>Open Sans</vt:lpstr>
      <vt:lpstr>Open Sans Light</vt:lpstr>
      <vt:lpstr>Open Sans Semibold</vt:lpstr>
      <vt:lpstr>Palatino Linotype</vt:lpstr>
      <vt:lpstr>proxima-nova</vt:lpstr>
      <vt:lpstr>Segoe UI</vt:lpstr>
      <vt:lpstr>Segoe UI Black</vt:lpstr>
      <vt:lpstr>Segoe UI Light</vt:lpstr>
      <vt:lpstr>Segoe UI Semibold</vt:lpstr>
      <vt:lpstr>Segoe UI Semilight</vt:lpstr>
      <vt:lpstr>Source Sans Pro</vt:lpstr>
      <vt:lpstr>Source Sans Pro Light</vt:lpstr>
      <vt:lpstr>Times New Roman</vt:lpstr>
      <vt:lpstr>Wingdings</vt:lpstr>
      <vt:lpstr>1_Office Theme</vt:lpstr>
      <vt:lpstr>Office Theme</vt:lpstr>
      <vt:lpstr>2_Office Theme</vt:lpstr>
      <vt:lpstr>Storybuilding Neal Creative</vt:lpstr>
      <vt:lpstr>Selling on Amazon</vt:lpstr>
      <vt:lpstr>Private Label (PL)</vt:lpstr>
      <vt:lpstr>What is a Private Label?</vt:lpstr>
      <vt:lpstr>Fulfillment Models</vt:lpstr>
      <vt:lpstr>What is FBA Model?</vt:lpstr>
      <vt:lpstr>What is FBM Model?</vt:lpstr>
      <vt:lpstr>Simplify Your Amazon Journey</vt:lpstr>
      <vt:lpstr>Steps for starting your Amazon Business</vt:lpstr>
      <vt:lpstr>Account Creation</vt:lpstr>
      <vt:lpstr>Documents Required for Account Creation</vt:lpstr>
      <vt:lpstr>Product Research</vt:lpstr>
      <vt:lpstr>What to Sell?</vt:lpstr>
      <vt:lpstr>EG Product Criteria</vt:lpstr>
      <vt:lpstr>How to find your winning product?</vt:lpstr>
      <vt:lpstr>EG Product Criteria</vt:lpstr>
      <vt:lpstr>Tools</vt:lpstr>
      <vt:lpstr>Sourcing</vt:lpstr>
      <vt:lpstr>Who will manufacture your product?</vt:lpstr>
      <vt:lpstr>Samples</vt:lpstr>
      <vt:lpstr>Placing your order</vt:lpstr>
      <vt:lpstr>Placing Your Order</vt:lpstr>
      <vt:lpstr>Shipping</vt:lpstr>
      <vt:lpstr>Listing Creation &amp; Optimization</vt:lpstr>
      <vt:lpstr>Listing Components </vt:lpstr>
      <vt:lpstr>Listing Components </vt:lpstr>
      <vt:lpstr>Importance of EBC &amp; Video</vt:lpstr>
      <vt:lpstr>Keywords</vt:lpstr>
      <vt:lpstr>How to find keywords?</vt:lpstr>
      <vt:lpstr>Where to use the keywords?</vt:lpstr>
      <vt:lpstr>Listing Content</vt:lpstr>
      <vt:lpstr>Maximize your sales with Launch &amp; Rank</vt:lpstr>
      <vt:lpstr>Why Launch &amp; Rank Your Product?</vt:lpstr>
      <vt:lpstr>Ranking Strategies</vt:lpstr>
      <vt:lpstr>The Product Testers Method</vt:lpstr>
      <vt:lpstr>PPC</vt:lpstr>
      <vt:lpstr>Expanding Your Amazon Business</vt:lpstr>
      <vt:lpstr>How to scale your Amazon Business</vt:lpstr>
      <vt:lpstr>No money for PL.  No Problem</vt:lpstr>
      <vt:lpstr>Strategies to make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Amazon</vt:lpstr>
      <vt:lpstr>INTRODUCTION</vt:lpstr>
      <vt:lpstr>Product Hunting </vt:lpstr>
      <vt:lpstr>PowerPoint Presentation</vt:lpstr>
      <vt:lpstr>PowerPoint Presentation</vt:lpstr>
      <vt:lpstr>PowerPoint Presentation</vt:lpstr>
      <vt:lpstr>PowerPoint Presentation</vt:lpstr>
      <vt:lpstr>PowerPoint Presentation</vt:lpstr>
      <vt:lpstr>BUYBOX</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Usman</dc:creator>
  <cp:lastModifiedBy>SCCI-Laptop</cp:lastModifiedBy>
  <cp:revision>55</cp:revision>
  <dcterms:created xsi:type="dcterms:W3CDTF">2021-05-28T08:24:12Z</dcterms:created>
  <dcterms:modified xsi:type="dcterms:W3CDTF">2021-07-13T17:29:41Z</dcterms:modified>
</cp:coreProperties>
</file>