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8FABF0-DD0E-47E3-AD4B-A1458A9BFF32}" type="datetimeFigureOut">
              <a:rPr lang="en-US" smtClean="0"/>
              <a:t>12/4/2021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9946CE-A967-4206-9A29-290ED37B704B}" type="slidenum">
              <a:rPr lang="en-US" smtClean="0"/>
              <a:t>‹#›</a:t>
            </a:fld>
            <a:endParaRPr lang="en-US"/>
          </a:p>
        </p:txBody>
      </p:sp>
    </p:spTree>
    <p:extLst>
      <p:ext uri="{BB962C8B-B14F-4D97-AF65-F5344CB8AC3E}">
        <p14:creationId xmlns:p14="http://schemas.microsoft.com/office/powerpoint/2010/main" val="2699978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9946CE-A967-4206-9A29-290ED37B704B}" type="slidenum">
              <a:rPr lang="en-US" smtClean="0"/>
              <a:t>1</a:t>
            </a:fld>
            <a:endParaRPr lang="en-US"/>
          </a:p>
        </p:txBody>
      </p:sp>
    </p:spTree>
    <p:extLst>
      <p:ext uri="{BB962C8B-B14F-4D97-AF65-F5344CB8AC3E}">
        <p14:creationId xmlns:p14="http://schemas.microsoft.com/office/powerpoint/2010/main" val="2108392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9946CE-A967-4206-9A29-290ED37B704B}" type="slidenum">
              <a:rPr lang="en-US" smtClean="0"/>
              <a:t>2</a:t>
            </a:fld>
            <a:endParaRPr lang="en-US"/>
          </a:p>
        </p:txBody>
      </p:sp>
    </p:spTree>
    <p:extLst>
      <p:ext uri="{BB962C8B-B14F-4D97-AF65-F5344CB8AC3E}">
        <p14:creationId xmlns:p14="http://schemas.microsoft.com/office/powerpoint/2010/main" val="1289079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9946CE-A967-4206-9A29-290ED37B704B}" type="slidenum">
              <a:rPr lang="en-US" smtClean="0"/>
              <a:t>3</a:t>
            </a:fld>
            <a:endParaRPr lang="en-US"/>
          </a:p>
        </p:txBody>
      </p:sp>
    </p:spTree>
    <p:extLst>
      <p:ext uri="{BB962C8B-B14F-4D97-AF65-F5344CB8AC3E}">
        <p14:creationId xmlns:p14="http://schemas.microsoft.com/office/powerpoint/2010/main" val="14437076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9946CE-A967-4206-9A29-290ED37B704B}" type="slidenum">
              <a:rPr lang="en-US" smtClean="0"/>
              <a:t>4</a:t>
            </a:fld>
            <a:endParaRPr lang="en-US"/>
          </a:p>
        </p:txBody>
      </p:sp>
    </p:spTree>
    <p:extLst>
      <p:ext uri="{BB962C8B-B14F-4D97-AF65-F5344CB8AC3E}">
        <p14:creationId xmlns:p14="http://schemas.microsoft.com/office/powerpoint/2010/main" val="7528511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9946CE-A967-4206-9A29-290ED37B704B}" type="slidenum">
              <a:rPr lang="en-US" smtClean="0"/>
              <a:t>5</a:t>
            </a:fld>
            <a:endParaRPr lang="en-US"/>
          </a:p>
        </p:txBody>
      </p:sp>
    </p:spTree>
    <p:extLst>
      <p:ext uri="{BB962C8B-B14F-4D97-AF65-F5344CB8AC3E}">
        <p14:creationId xmlns:p14="http://schemas.microsoft.com/office/powerpoint/2010/main" val="3809425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9946CE-A967-4206-9A29-290ED37B704B}" type="slidenum">
              <a:rPr lang="en-US" smtClean="0"/>
              <a:t>6</a:t>
            </a:fld>
            <a:endParaRPr lang="en-US"/>
          </a:p>
        </p:txBody>
      </p:sp>
    </p:spTree>
    <p:extLst>
      <p:ext uri="{BB962C8B-B14F-4D97-AF65-F5344CB8AC3E}">
        <p14:creationId xmlns:p14="http://schemas.microsoft.com/office/powerpoint/2010/main" val="36819572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9946CE-A967-4206-9A29-290ED37B704B}" type="slidenum">
              <a:rPr lang="en-US" smtClean="0"/>
              <a:t>7</a:t>
            </a:fld>
            <a:endParaRPr lang="en-US"/>
          </a:p>
        </p:txBody>
      </p:sp>
    </p:spTree>
    <p:extLst>
      <p:ext uri="{BB962C8B-B14F-4D97-AF65-F5344CB8AC3E}">
        <p14:creationId xmlns:p14="http://schemas.microsoft.com/office/powerpoint/2010/main" val="31726214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9946CE-A967-4206-9A29-290ED37B704B}" type="slidenum">
              <a:rPr lang="en-US" smtClean="0"/>
              <a:t>8</a:t>
            </a:fld>
            <a:endParaRPr lang="en-US"/>
          </a:p>
        </p:txBody>
      </p:sp>
    </p:spTree>
    <p:extLst>
      <p:ext uri="{BB962C8B-B14F-4D97-AF65-F5344CB8AC3E}">
        <p14:creationId xmlns:p14="http://schemas.microsoft.com/office/powerpoint/2010/main" val="29439928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9946CE-A967-4206-9A29-290ED37B704B}" type="slidenum">
              <a:rPr lang="en-US" smtClean="0"/>
              <a:t>9</a:t>
            </a:fld>
            <a:endParaRPr lang="en-US"/>
          </a:p>
        </p:txBody>
      </p:sp>
    </p:spTree>
    <p:extLst>
      <p:ext uri="{BB962C8B-B14F-4D97-AF65-F5344CB8AC3E}">
        <p14:creationId xmlns:p14="http://schemas.microsoft.com/office/powerpoint/2010/main" val="24332354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D616DF-10BD-4D56-B775-3CBA39466318}"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4EBB4-AFE5-48EE-A083-1284F8A40E14}" type="slidenum">
              <a:rPr lang="en-US" smtClean="0"/>
              <a:t>‹#›</a:t>
            </a:fld>
            <a:endParaRPr lang="en-US"/>
          </a:p>
        </p:txBody>
      </p:sp>
    </p:spTree>
    <p:extLst>
      <p:ext uri="{BB962C8B-B14F-4D97-AF65-F5344CB8AC3E}">
        <p14:creationId xmlns:p14="http://schemas.microsoft.com/office/powerpoint/2010/main" val="1320030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D616DF-10BD-4D56-B775-3CBA39466318}"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4EBB4-AFE5-48EE-A083-1284F8A40E14}" type="slidenum">
              <a:rPr lang="en-US" smtClean="0"/>
              <a:t>‹#›</a:t>
            </a:fld>
            <a:endParaRPr lang="en-US"/>
          </a:p>
        </p:txBody>
      </p:sp>
    </p:spTree>
    <p:extLst>
      <p:ext uri="{BB962C8B-B14F-4D97-AF65-F5344CB8AC3E}">
        <p14:creationId xmlns:p14="http://schemas.microsoft.com/office/powerpoint/2010/main" val="583446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D616DF-10BD-4D56-B775-3CBA39466318}"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4EBB4-AFE5-48EE-A083-1284F8A40E14}" type="slidenum">
              <a:rPr lang="en-US" smtClean="0"/>
              <a:t>‹#›</a:t>
            </a:fld>
            <a:endParaRPr lang="en-US"/>
          </a:p>
        </p:txBody>
      </p:sp>
    </p:spTree>
    <p:extLst>
      <p:ext uri="{BB962C8B-B14F-4D97-AF65-F5344CB8AC3E}">
        <p14:creationId xmlns:p14="http://schemas.microsoft.com/office/powerpoint/2010/main" val="3391858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D616DF-10BD-4D56-B775-3CBA39466318}"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4EBB4-AFE5-48EE-A083-1284F8A40E14}" type="slidenum">
              <a:rPr lang="en-US" smtClean="0"/>
              <a:t>‹#›</a:t>
            </a:fld>
            <a:endParaRPr lang="en-US"/>
          </a:p>
        </p:txBody>
      </p:sp>
    </p:spTree>
    <p:extLst>
      <p:ext uri="{BB962C8B-B14F-4D97-AF65-F5344CB8AC3E}">
        <p14:creationId xmlns:p14="http://schemas.microsoft.com/office/powerpoint/2010/main" val="1683718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D616DF-10BD-4D56-B775-3CBA39466318}"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4EBB4-AFE5-48EE-A083-1284F8A40E14}" type="slidenum">
              <a:rPr lang="en-US" smtClean="0"/>
              <a:t>‹#›</a:t>
            </a:fld>
            <a:endParaRPr lang="en-US"/>
          </a:p>
        </p:txBody>
      </p:sp>
    </p:spTree>
    <p:extLst>
      <p:ext uri="{BB962C8B-B14F-4D97-AF65-F5344CB8AC3E}">
        <p14:creationId xmlns:p14="http://schemas.microsoft.com/office/powerpoint/2010/main" val="4020305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D616DF-10BD-4D56-B775-3CBA39466318}" type="datetimeFigureOut">
              <a:rPr lang="en-US" smtClean="0"/>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4EBB4-AFE5-48EE-A083-1284F8A40E14}" type="slidenum">
              <a:rPr lang="en-US" smtClean="0"/>
              <a:t>‹#›</a:t>
            </a:fld>
            <a:endParaRPr lang="en-US"/>
          </a:p>
        </p:txBody>
      </p:sp>
    </p:spTree>
    <p:extLst>
      <p:ext uri="{BB962C8B-B14F-4D97-AF65-F5344CB8AC3E}">
        <p14:creationId xmlns:p14="http://schemas.microsoft.com/office/powerpoint/2010/main" val="710535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D616DF-10BD-4D56-B775-3CBA39466318}" type="datetimeFigureOut">
              <a:rPr lang="en-US" smtClean="0"/>
              <a:t>12/4/2021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14EBB4-AFE5-48EE-A083-1284F8A40E14}" type="slidenum">
              <a:rPr lang="en-US" smtClean="0"/>
              <a:t>‹#›</a:t>
            </a:fld>
            <a:endParaRPr lang="en-US"/>
          </a:p>
        </p:txBody>
      </p:sp>
    </p:spTree>
    <p:extLst>
      <p:ext uri="{BB962C8B-B14F-4D97-AF65-F5344CB8AC3E}">
        <p14:creationId xmlns:p14="http://schemas.microsoft.com/office/powerpoint/2010/main" val="1125450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D616DF-10BD-4D56-B775-3CBA39466318}" type="datetimeFigureOut">
              <a:rPr lang="en-US" smtClean="0"/>
              <a:t>12/4/2021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14EBB4-AFE5-48EE-A083-1284F8A40E14}" type="slidenum">
              <a:rPr lang="en-US" smtClean="0"/>
              <a:t>‹#›</a:t>
            </a:fld>
            <a:endParaRPr lang="en-US"/>
          </a:p>
        </p:txBody>
      </p:sp>
    </p:spTree>
    <p:extLst>
      <p:ext uri="{BB962C8B-B14F-4D97-AF65-F5344CB8AC3E}">
        <p14:creationId xmlns:p14="http://schemas.microsoft.com/office/powerpoint/2010/main" val="2324308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D616DF-10BD-4D56-B775-3CBA39466318}" type="datetimeFigureOut">
              <a:rPr lang="en-US" smtClean="0"/>
              <a:t>12/4/2021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14EBB4-AFE5-48EE-A083-1284F8A40E14}" type="slidenum">
              <a:rPr lang="en-US" smtClean="0"/>
              <a:t>‹#›</a:t>
            </a:fld>
            <a:endParaRPr lang="en-US"/>
          </a:p>
        </p:txBody>
      </p:sp>
    </p:spTree>
    <p:extLst>
      <p:ext uri="{BB962C8B-B14F-4D97-AF65-F5344CB8AC3E}">
        <p14:creationId xmlns:p14="http://schemas.microsoft.com/office/powerpoint/2010/main" val="2258757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D616DF-10BD-4D56-B775-3CBA39466318}" type="datetimeFigureOut">
              <a:rPr lang="en-US" smtClean="0"/>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4EBB4-AFE5-48EE-A083-1284F8A40E14}" type="slidenum">
              <a:rPr lang="en-US" smtClean="0"/>
              <a:t>‹#›</a:t>
            </a:fld>
            <a:endParaRPr lang="en-US"/>
          </a:p>
        </p:txBody>
      </p:sp>
    </p:spTree>
    <p:extLst>
      <p:ext uri="{BB962C8B-B14F-4D97-AF65-F5344CB8AC3E}">
        <p14:creationId xmlns:p14="http://schemas.microsoft.com/office/powerpoint/2010/main" val="3354758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D616DF-10BD-4D56-B775-3CBA39466318}" type="datetimeFigureOut">
              <a:rPr lang="en-US" smtClean="0"/>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4EBB4-AFE5-48EE-A083-1284F8A40E14}" type="slidenum">
              <a:rPr lang="en-US" smtClean="0"/>
              <a:t>‹#›</a:t>
            </a:fld>
            <a:endParaRPr lang="en-US"/>
          </a:p>
        </p:txBody>
      </p:sp>
    </p:spTree>
    <p:extLst>
      <p:ext uri="{BB962C8B-B14F-4D97-AF65-F5344CB8AC3E}">
        <p14:creationId xmlns:p14="http://schemas.microsoft.com/office/powerpoint/2010/main" val="1612630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D616DF-10BD-4D56-B775-3CBA39466318}" type="datetimeFigureOut">
              <a:rPr lang="en-US" smtClean="0"/>
              <a:t>12/4/2021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14EBB4-AFE5-48EE-A083-1284F8A40E14}" type="slidenum">
              <a:rPr lang="en-US" smtClean="0"/>
              <a:t>‹#›</a:t>
            </a:fld>
            <a:endParaRPr lang="en-US"/>
          </a:p>
        </p:txBody>
      </p:sp>
    </p:spTree>
    <p:extLst>
      <p:ext uri="{BB962C8B-B14F-4D97-AF65-F5344CB8AC3E}">
        <p14:creationId xmlns:p14="http://schemas.microsoft.com/office/powerpoint/2010/main" val="3739791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3000"/>
            <a:lum/>
          </a:blip>
          <a:srcRect/>
          <a:stretch>
            <a:fillRect l="-4000" r="-4000"/>
          </a:stretch>
        </a:blipFill>
        <a:effectLst/>
      </p:bgPr>
    </p:bg>
    <p:spTree>
      <p:nvGrpSpPr>
        <p:cNvPr id="1" name=""/>
        <p:cNvGrpSpPr/>
        <p:nvPr/>
      </p:nvGrpSpPr>
      <p:grpSpPr>
        <a:xfrm>
          <a:off x="0" y="0"/>
          <a:ext cx="0" cy="0"/>
          <a:chOff x="0" y="0"/>
          <a:chExt cx="0" cy="0"/>
        </a:xfrm>
      </p:grpSpPr>
      <p:sp>
        <p:nvSpPr>
          <p:cNvPr id="4" name="TextBox 3"/>
          <p:cNvSpPr txBox="1"/>
          <p:nvPr/>
        </p:nvSpPr>
        <p:spPr>
          <a:xfrm>
            <a:off x="-90152" y="0"/>
            <a:ext cx="12192000" cy="1785104"/>
          </a:xfrm>
          <a:prstGeom prst="rect">
            <a:avLst/>
          </a:prstGeom>
          <a:noFill/>
        </p:spPr>
        <p:txBody>
          <a:bodyPr wrap="square" rtlCol="0">
            <a:spAutoFit/>
          </a:bodyPr>
          <a:lstStyle/>
          <a:p>
            <a:pPr algn="ctr"/>
            <a:r>
              <a:rPr lang="en-US" sz="5500" b="1" u="sng" cap="all" dirty="0" smtClean="0">
                <a:solidFill>
                  <a:srgbClr val="C00000"/>
                </a:solidFill>
              </a:rPr>
              <a:t>SMOG &amp; Responsibility of manufacturing Industry </a:t>
            </a:r>
            <a:endParaRPr lang="en-US" sz="5500" b="1" u="sng" cap="all" dirty="0">
              <a:solidFill>
                <a:srgbClr val="C00000"/>
              </a:solidFill>
            </a:endParaRPr>
          </a:p>
        </p:txBody>
      </p:sp>
      <p:sp>
        <p:nvSpPr>
          <p:cNvPr id="5" name="TextBox 4"/>
          <p:cNvSpPr txBox="1"/>
          <p:nvPr/>
        </p:nvSpPr>
        <p:spPr>
          <a:xfrm>
            <a:off x="9144000" y="5512158"/>
            <a:ext cx="3048000" cy="1015663"/>
          </a:xfrm>
          <a:prstGeom prst="rect">
            <a:avLst/>
          </a:prstGeom>
          <a:noFill/>
        </p:spPr>
        <p:txBody>
          <a:bodyPr wrap="square" rtlCol="0">
            <a:spAutoFit/>
          </a:bodyPr>
          <a:lstStyle/>
          <a:p>
            <a:r>
              <a:rPr lang="en-US" sz="3000" b="1" dirty="0" smtClean="0">
                <a:solidFill>
                  <a:srgbClr val="C00000"/>
                </a:solidFill>
              </a:rPr>
              <a:t>Muhammad </a:t>
            </a:r>
            <a:r>
              <a:rPr lang="en-US" sz="3000" b="1" dirty="0" err="1" smtClean="0">
                <a:solidFill>
                  <a:srgbClr val="C00000"/>
                </a:solidFill>
              </a:rPr>
              <a:t>Atif</a:t>
            </a:r>
            <a:endParaRPr lang="en-US" sz="3000" b="1" dirty="0" smtClean="0">
              <a:solidFill>
                <a:srgbClr val="C00000"/>
              </a:solidFill>
            </a:endParaRPr>
          </a:p>
          <a:p>
            <a:pPr algn="ctr"/>
            <a:r>
              <a:rPr lang="en-US" sz="3000" b="1" dirty="0" smtClean="0">
                <a:solidFill>
                  <a:srgbClr val="C00000"/>
                </a:solidFill>
              </a:rPr>
              <a:t>6</a:t>
            </a:r>
            <a:r>
              <a:rPr lang="en-US" sz="3000" b="1" baseline="30000" dirty="0" smtClean="0">
                <a:solidFill>
                  <a:srgbClr val="C00000"/>
                </a:solidFill>
              </a:rPr>
              <a:t>th</a:t>
            </a:r>
            <a:r>
              <a:rPr lang="en-US" sz="3000" b="1" dirty="0" smtClean="0">
                <a:solidFill>
                  <a:srgbClr val="C00000"/>
                </a:solidFill>
              </a:rPr>
              <a:t> Dec 2021 </a:t>
            </a:r>
            <a:endParaRPr lang="en-US" sz="3000" b="1" dirty="0">
              <a:solidFill>
                <a:srgbClr val="C00000"/>
              </a:solidFill>
            </a:endParaRPr>
          </a:p>
        </p:txBody>
      </p:sp>
    </p:spTree>
    <p:extLst>
      <p:ext uri="{BB962C8B-B14F-4D97-AF65-F5344CB8AC3E}">
        <p14:creationId xmlns:p14="http://schemas.microsoft.com/office/powerpoint/2010/main" val="31164727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0000"/>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77395" y="3030258"/>
            <a:ext cx="10515600" cy="1325563"/>
          </a:xfrm>
        </p:spPr>
        <p:txBody>
          <a:bodyPr>
            <a:normAutofit fontScale="90000"/>
          </a:bodyPr>
          <a:lstStyle/>
          <a:p>
            <a:pPr algn="ctr">
              <a:lnSpc>
                <a:spcPct val="150000"/>
              </a:lnSpc>
            </a:pPr>
            <a:r>
              <a:rPr lang="en-US" sz="6000" b="1" dirty="0" smtClean="0">
                <a:solidFill>
                  <a:srgbClr val="C00000"/>
                </a:solidFill>
              </a:rPr>
              <a:t>Please Think &amp; Act Wisely </a:t>
            </a:r>
            <a:br>
              <a:rPr lang="en-US" sz="6000" b="1" dirty="0" smtClean="0">
                <a:solidFill>
                  <a:srgbClr val="C00000"/>
                </a:solidFill>
              </a:rPr>
            </a:br>
            <a:r>
              <a:rPr lang="en-US" sz="6000" b="1" dirty="0" smtClean="0">
                <a:solidFill>
                  <a:srgbClr val="C00000"/>
                </a:solidFill>
              </a:rPr>
              <a:t>Thank You</a:t>
            </a:r>
            <a:endParaRPr lang="en-US" sz="6000" b="1" dirty="0">
              <a:solidFill>
                <a:srgbClr val="C00000"/>
              </a:solidFill>
            </a:endParaRPr>
          </a:p>
        </p:txBody>
      </p:sp>
    </p:spTree>
    <p:extLst>
      <p:ext uri="{BB962C8B-B14F-4D97-AF65-F5344CB8AC3E}">
        <p14:creationId xmlns:p14="http://schemas.microsoft.com/office/powerpoint/2010/main" val="31379954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44000"/>
            <a:lum/>
          </a:blip>
          <a:srcRect/>
          <a:stretch>
            <a:fillRect t="-8000" b="-8000"/>
          </a:stretch>
        </a:blipFill>
        <a:effectLst/>
      </p:bgPr>
    </p:bg>
    <p:spTree>
      <p:nvGrpSpPr>
        <p:cNvPr id="1" name=""/>
        <p:cNvGrpSpPr/>
        <p:nvPr/>
      </p:nvGrpSpPr>
      <p:grpSpPr>
        <a:xfrm>
          <a:off x="0" y="0"/>
          <a:ext cx="0" cy="0"/>
          <a:chOff x="0" y="0"/>
          <a:chExt cx="0" cy="0"/>
        </a:xfrm>
      </p:grpSpPr>
      <p:sp>
        <p:nvSpPr>
          <p:cNvPr id="4" name="TextBox 3"/>
          <p:cNvSpPr txBox="1"/>
          <p:nvPr/>
        </p:nvSpPr>
        <p:spPr>
          <a:xfrm>
            <a:off x="0" y="-64394"/>
            <a:ext cx="12192000" cy="5039841"/>
          </a:xfrm>
          <a:prstGeom prst="rect">
            <a:avLst/>
          </a:prstGeom>
          <a:noFill/>
        </p:spPr>
        <p:txBody>
          <a:bodyPr wrap="square" rtlCol="0">
            <a:spAutoFit/>
          </a:bodyPr>
          <a:lstStyle/>
          <a:p>
            <a:r>
              <a:rPr lang="en-US" sz="2600" u="sng" dirty="0" smtClean="0"/>
              <a:t>What is </a:t>
            </a:r>
            <a:r>
              <a:rPr lang="en-US" sz="3500" u="sng" dirty="0" smtClean="0"/>
              <a:t>SMOG ? </a:t>
            </a:r>
          </a:p>
          <a:p>
            <a:pPr>
              <a:lnSpc>
                <a:spcPct val="150000"/>
              </a:lnSpc>
            </a:pPr>
            <a:r>
              <a:rPr lang="en-US" sz="2600" dirty="0" smtClean="0"/>
              <a:t>The </a:t>
            </a:r>
            <a:r>
              <a:rPr lang="en-US" sz="2600" dirty="0"/>
              <a:t>term </a:t>
            </a:r>
            <a:r>
              <a:rPr lang="en-US" sz="2600" b="1" dirty="0">
                <a:solidFill>
                  <a:srgbClr val="C00000"/>
                </a:solidFill>
              </a:rPr>
              <a:t>"smog" </a:t>
            </a:r>
            <a:r>
              <a:rPr lang="en-US" sz="2600" dirty="0"/>
              <a:t>was first used in the early </a:t>
            </a:r>
            <a:r>
              <a:rPr lang="en-US" sz="2600" b="1" dirty="0"/>
              <a:t>1900s </a:t>
            </a:r>
            <a:r>
              <a:rPr lang="en-US" sz="2600" dirty="0"/>
              <a:t>to describe a </a:t>
            </a:r>
            <a:r>
              <a:rPr lang="en-US" sz="2600" b="1" dirty="0">
                <a:solidFill>
                  <a:srgbClr val="C00000"/>
                </a:solidFill>
              </a:rPr>
              <a:t>mix of </a:t>
            </a:r>
            <a:r>
              <a:rPr lang="en-US" sz="2600" b="1" u="sng" dirty="0">
                <a:solidFill>
                  <a:srgbClr val="C00000"/>
                </a:solidFill>
              </a:rPr>
              <a:t>smoke</a:t>
            </a:r>
            <a:r>
              <a:rPr lang="en-US" sz="2600" b="1" dirty="0">
                <a:solidFill>
                  <a:srgbClr val="C00000"/>
                </a:solidFill>
              </a:rPr>
              <a:t> and </a:t>
            </a:r>
            <a:r>
              <a:rPr lang="en-US" sz="2600" b="1" u="sng" dirty="0">
                <a:solidFill>
                  <a:srgbClr val="C00000"/>
                </a:solidFill>
              </a:rPr>
              <a:t>fog</a:t>
            </a:r>
            <a:r>
              <a:rPr lang="en-US" sz="2600" dirty="0" smtClean="0"/>
              <a:t>.</a:t>
            </a:r>
          </a:p>
          <a:p>
            <a:pPr>
              <a:lnSpc>
                <a:spcPct val="150000"/>
              </a:lnSpc>
            </a:pPr>
            <a:r>
              <a:rPr lang="en-US" sz="2600" dirty="0"/>
              <a:t>I</a:t>
            </a:r>
            <a:r>
              <a:rPr lang="en-US" sz="2600" dirty="0" smtClean="0"/>
              <a:t>t </a:t>
            </a:r>
            <a:r>
              <a:rPr lang="en-US" sz="2600" dirty="0"/>
              <a:t>is commonly used to describe the </a:t>
            </a:r>
            <a:r>
              <a:rPr lang="en-US" sz="2600" dirty="0" smtClean="0"/>
              <a:t>pall (cloud/blanket) </a:t>
            </a:r>
            <a:r>
              <a:rPr lang="en-US" sz="2600" dirty="0"/>
              <a:t>of automotive or industrial origin that lies over many cities</a:t>
            </a:r>
            <a:r>
              <a:rPr lang="en-US" sz="2600" dirty="0" smtClean="0"/>
              <a:t>.</a:t>
            </a:r>
          </a:p>
          <a:p>
            <a:pPr>
              <a:lnSpc>
                <a:spcPct val="150000"/>
              </a:lnSpc>
            </a:pPr>
            <a:r>
              <a:rPr lang="en-US" sz="2600" dirty="0" smtClean="0"/>
              <a:t>How</a:t>
            </a:r>
            <a:r>
              <a:rPr lang="en-US" sz="2600" b="1" dirty="0" smtClean="0"/>
              <a:t> </a:t>
            </a:r>
            <a:r>
              <a:rPr lang="en-US" sz="3000" b="1" dirty="0" smtClean="0"/>
              <a:t>Smog</a:t>
            </a:r>
            <a:r>
              <a:rPr lang="en-US" sz="3500" b="1" dirty="0" smtClean="0"/>
              <a:t> </a:t>
            </a:r>
            <a:r>
              <a:rPr lang="en-US" sz="2600" dirty="0" smtClean="0"/>
              <a:t>is </a:t>
            </a:r>
            <a:r>
              <a:rPr lang="en-US" sz="3000" b="1" dirty="0" smtClean="0"/>
              <a:t>Formed</a:t>
            </a:r>
            <a:r>
              <a:rPr lang="en-US" sz="2600" dirty="0" smtClean="0"/>
              <a:t>?</a:t>
            </a:r>
          </a:p>
          <a:p>
            <a:pPr>
              <a:lnSpc>
                <a:spcPct val="150000"/>
              </a:lnSpc>
            </a:pPr>
            <a:r>
              <a:rPr lang="en-US" sz="2600" dirty="0" smtClean="0"/>
              <a:t>The atmospheric </a:t>
            </a:r>
            <a:r>
              <a:rPr lang="en-US" sz="2600" b="1" dirty="0" smtClean="0">
                <a:solidFill>
                  <a:srgbClr val="C00000"/>
                </a:solidFill>
              </a:rPr>
              <a:t>pollutants or gases </a:t>
            </a:r>
            <a:r>
              <a:rPr lang="en-US" sz="2600" dirty="0" smtClean="0"/>
              <a:t>that form smog are </a:t>
            </a:r>
            <a:r>
              <a:rPr lang="en-US" sz="2600" b="1" dirty="0" smtClean="0">
                <a:solidFill>
                  <a:srgbClr val="C00000"/>
                </a:solidFill>
              </a:rPr>
              <a:t>released</a:t>
            </a:r>
            <a:r>
              <a:rPr lang="en-US" sz="2600" dirty="0" smtClean="0"/>
              <a:t> in the </a:t>
            </a:r>
            <a:r>
              <a:rPr lang="en-US" sz="2600" b="1" dirty="0" smtClean="0">
                <a:solidFill>
                  <a:srgbClr val="C00000"/>
                </a:solidFill>
              </a:rPr>
              <a:t>air </a:t>
            </a:r>
            <a:r>
              <a:rPr lang="en-US" sz="2600" dirty="0" smtClean="0"/>
              <a:t>when </a:t>
            </a:r>
            <a:r>
              <a:rPr lang="en-US" sz="2600" b="1" dirty="0" smtClean="0">
                <a:solidFill>
                  <a:srgbClr val="C00000"/>
                </a:solidFill>
              </a:rPr>
              <a:t>fuels </a:t>
            </a:r>
            <a:r>
              <a:rPr lang="en-US" sz="2600" dirty="0" smtClean="0"/>
              <a:t>are </a:t>
            </a:r>
            <a:r>
              <a:rPr lang="en-US" sz="2600" b="1" dirty="0" smtClean="0">
                <a:solidFill>
                  <a:srgbClr val="C00000"/>
                </a:solidFill>
              </a:rPr>
              <a:t>burnt</a:t>
            </a:r>
            <a:r>
              <a:rPr lang="en-US" sz="2600" dirty="0" smtClean="0"/>
              <a:t>. When </a:t>
            </a:r>
            <a:r>
              <a:rPr lang="en-US" sz="2600" b="1" dirty="0" smtClean="0">
                <a:solidFill>
                  <a:srgbClr val="C00000"/>
                </a:solidFill>
              </a:rPr>
              <a:t>sunlight</a:t>
            </a:r>
            <a:r>
              <a:rPr lang="en-US" sz="2600" dirty="0" smtClean="0"/>
              <a:t> and its </a:t>
            </a:r>
            <a:r>
              <a:rPr lang="en-US" sz="2600" b="1" dirty="0" smtClean="0">
                <a:solidFill>
                  <a:srgbClr val="C00000"/>
                </a:solidFill>
              </a:rPr>
              <a:t>heat react </a:t>
            </a:r>
            <a:r>
              <a:rPr lang="en-US" sz="2600" dirty="0" smtClean="0"/>
              <a:t>with these </a:t>
            </a:r>
            <a:r>
              <a:rPr lang="en-US" sz="2600" b="1" dirty="0" smtClean="0">
                <a:solidFill>
                  <a:srgbClr val="C00000"/>
                </a:solidFill>
              </a:rPr>
              <a:t>gases </a:t>
            </a:r>
            <a:r>
              <a:rPr lang="en-US" sz="2600" dirty="0" smtClean="0"/>
              <a:t>and </a:t>
            </a:r>
            <a:r>
              <a:rPr lang="en-US" sz="2600" b="1" dirty="0" smtClean="0">
                <a:solidFill>
                  <a:srgbClr val="C00000"/>
                </a:solidFill>
              </a:rPr>
              <a:t>fine particles </a:t>
            </a:r>
            <a:r>
              <a:rPr lang="en-US" sz="2600" dirty="0" smtClean="0"/>
              <a:t>in the atmosphere, </a:t>
            </a:r>
            <a:r>
              <a:rPr lang="en-US" sz="2600" b="1" dirty="0" smtClean="0">
                <a:solidFill>
                  <a:srgbClr val="C00000"/>
                </a:solidFill>
              </a:rPr>
              <a:t>smog is formed</a:t>
            </a:r>
            <a:r>
              <a:rPr lang="en-US" sz="2600" dirty="0" smtClean="0"/>
              <a:t>. It is purely caused by air pollution. </a:t>
            </a: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33536" y="4987991"/>
            <a:ext cx="3258464" cy="1851215"/>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4975447"/>
            <a:ext cx="3181081" cy="1822361"/>
          </a:xfrm>
          <a:prstGeom prst="rect">
            <a:avLst/>
          </a:prstGeom>
        </p:spPr>
      </p:pic>
    </p:spTree>
    <p:extLst>
      <p:ext uri="{BB962C8B-B14F-4D97-AF65-F5344CB8AC3E}">
        <p14:creationId xmlns:p14="http://schemas.microsoft.com/office/powerpoint/2010/main" val="20468483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44000"/>
            <a:lum/>
          </a:blip>
          <a:srcRect/>
          <a:stretch>
            <a:fillRect t="-8000" b="-8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6983" y="-180305"/>
            <a:ext cx="10515600" cy="1325563"/>
          </a:xfrm>
        </p:spPr>
        <p:txBody>
          <a:bodyPr/>
          <a:lstStyle/>
          <a:p>
            <a:r>
              <a:rPr lang="en-US" dirty="0" smtClean="0"/>
              <a:t>SMOG TYPES</a:t>
            </a:r>
            <a:endParaRPr lang="en-US" dirty="0"/>
          </a:p>
        </p:txBody>
      </p:sp>
      <p:sp>
        <p:nvSpPr>
          <p:cNvPr id="3" name="Content Placeholder 2"/>
          <p:cNvSpPr>
            <a:spLocks noGrp="1"/>
          </p:cNvSpPr>
          <p:nvPr>
            <p:ph idx="1"/>
          </p:nvPr>
        </p:nvSpPr>
        <p:spPr>
          <a:xfrm>
            <a:off x="0" y="718042"/>
            <a:ext cx="11873248" cy="6139958"/>
          </a:xfrm>
        </p:spPr>
        <p:txBody>
          <a:bodyPr>
            <a:normAutofit/>
          </a:bodyPr>
          <a:lstStyle/>
          <a:p>
            <a:pPr>
              <a:lnSpc>
                <a:spcPct val="110000"/>
              </a:lnSpc>
            </a:pPr>
            <a:r>
              <a:rPr lang="en-US" sz="2600" dirty="0" smtClean="0"/>
              <a:t>Two distinct types of smog are recognized as:</a:t>
            </a:r>
          </a:p>
          <a:p>
            <a:pPr marL="457200" indent="-457200">
              <a:lnSpc>
                <a:spcPct val="110000"/>
              </a:lnSpc>
              <a:buFont typeface="Wingdings" panose="05000000000000000000" pitchFamily="2" charset="2"/>
              <a:buChar char="Ø"/>
            </a:pPr>
            <a:r>
              <a:rPr lang="en-US" sz="2900" b="1" dirty="0" smtClean="0">
                <a:solidFill>
                  <a:srgbClr val="C00000"/>
                </a:solidFill>
              </a:rPr>
              <a:t>Sulfurous smog</a:t>
            </a:r>
          </a:p>
          <a:p>
            <a:pPr marL="0" indent="0" algn="just">
              <a:lnSpc>
                <a:spcPct val="110000"/>
              </a:lnSpc>
              <a:buNone/>
            </a:pPr>
            <a:r>
              <a:rPr lang="en-US" sz="2300" dirty="0" smtClean="0"/>
              <a:t>Sulfurous smog, results from a </a:t>
            </a:r>
            <a:r>
              <a:rPr lang="en-US" sz="2300" b="1" dirty="0" smtClean="0"/>
              <a:t>high concentration </a:t>
            </a:r>
            <a:r>
              <a:rPr lang="en-US" sz="2300" dirty="0" smtClean="0"/>
              <a:t>of </a:t>
            </a:r>
            <a:r>
              <a:rPr lang="en-US" sz="2300" b="1" dirty="0" smtClean="0"/>
              <a:t>sulfur oxides </a:t>
            </a:r>
            <a:r>
              <a:rPr lang="en-US" sz="2300" dirty="0" smtClean="0"/>
              <a:t>in the air and is caused by the use of sulfur-bearing </a:t>
            </a:r>
            <a:r>
              <a:rPr lang="en-US" sz="2300" b="1" dirty="0" smtClean="0"/>
              <a:t>fossil fuels</a:t>
            </a:r>
            <a:r>
              <a:rPr lang="en-US" sz="2300" dirty="0" smtClean="0"/>
              <a:t>, </a:t>
            </a:r>
            <a:r>
              <a:rPr lang="en-US" sz="2300" b="1" dirty="0" smtClean="0"/>
              <a:t>particularly coal</a:t>
            </a:r>
            <a:r>
              <a:rPr lang="en-US" sz="2300" dirty="0" smtClean="0"/>
              <a:t>. This type of smog is aggravated by dampness and a high concentration of suspended particulate matter in the air.</a:t>
            </a:r>
          </a:p>
          <a:p>
            <a:pPr marL="457200" indent="-457200">
              <a:lnSpc>
                <a:spcPct val="110000"/>
              </a:lnSpc>
              <a:buFont typeface="Wingdings" panose="05000000000000000000" pitchFamily="2" charset="2"/>
              <a:buChar char="Ø"/>
            </a:pPr>
            <a:r>
              <a:rPr lang="en-US" sz="2900" b="1" dirty="0">
                <a:solidFill>
                  <a:srgbClr val="C00000"/>
                </a:solidFill>
              </a:rPr>
              <a:t>Photochemical smog</a:t>
            </a:r>
          </a:p>
          <a:p>
            <a:pPr marL="0" indent="0" algn="just">
              <a:lnSpc>
                <a:spcPct val="110000"/>
              </a:lnSpc>
              <a:buNone/>
            </a:pPr>
            <a:r>
              <a:rPr lang="en-US" sz="2300" dirty="0" smtClean="0"/>
              <a:t>Occurs </a:t>
            </a:r>
            <a:r>
              <a:rPr lang="en-US" sz="2300" dirty="0"/>
              <a:t>most prominently in </a:t>
            </a:r>
            <a:r>
              <a:rPr lang="en-US" sz="2300" b="1" dirty="0"/>
              <a:t>urban areas </a:t>
            </a:r>
            <a:r>
              <a:rPr lang="en-US" sz="2300" dirty="0"/>
              <a:t>that have </a:t>
            </a:r>
            <a:r>
              <a:rPr lang="en-US" sz="2300" b="1" dirty="0"/>
              <a:t>large numbers </a:t>
            </a:r>
            <a:r>
              <a:rPr lang="en-US" sz="2300" dirty="0"/>
              <a:t>of </a:t>
            </a:r>
            <a:r>
              <a:rPr lang="en-US" sz="2300" b="1" dirty="0"/>
              <a:t>automobiles &amp; industry</a:t>
            </a:r>
            <a:r>
              <a:rPr lang="en-US" sz="2300" dirty="0"/>
              <a:t>. </a:t>
            </a:r>
            <a:r>
              <a:rPr lang="en-US" sz="2300" i="1" dirty="0">
                <a:solidFill>
                  <a:srgbClr val="C00000"/>
                </a:solidFill>
              </a:rPr>
              <a:t>It requires neither smoke nor fog.</a:t>
            </a:r>
            <a:r>
              <a:rPr lang="en-US" sz="2300" dirty="0"/>
              <a:t> </a:t>
            </a:r>
            <a:r>
              <a:rPr lang="en-US" sz="2300" dirty="0"/>
              <a:t>This type of smog has its origin in the </a:t>
            </a:r>
            <a:r>
              <a:rPr lang="en-US" sz="2300" b="1" dirty="0"/>
              <a:t>nitrogen oxides </a:t>
            </a:r>
            <a:r>
              <a:rPr lang="en-US" sz="2300" dirty="0"/>
              <a:t>and </a:t>
            </a:r>
            <a:r>
              <a:rPr lang="en-US" sz="2300" b="1" dirty="0"/>
              <a:t>hydrocarbon </a:t>
            </a:r>
            <a:r>
              <a:rPr lang="en-US" sz="2300" b="1" dirty="0" smtClean="0"/>
              <a:t>vapors</a:t>
            </a:r>
            <a:r>
              <a:rPr lang="en-US" sz="2300" dirty="0" smtClean="0"/>
              <a:t> </a:t>
            </a:r>
            <a:r>
              <a:rPr lang="en-US" sz="2300" dirty="0"/>
              <a:t>which then </a:t>
            </a:r>
            <a:r>
              <a:rPr lang="en-US" sz="2300" b="1" dirty="0"/>
              <a:t>undergo photochemical reactions</a:t>
            </a:r>
            <a:r>
              <a:rPr lang="en-US" sz="2300" dirty="0"/>
              <a:t> in the lower atmosphere in </a:t>
            </a:r>
            <a:r>
              <a:rPr lang="en-US" sz="2300" b="1" dirty="0"/>
              <a:t>presence </a:t>
            </a:r>
            <a:r>
              <a:rPr lang="en-US" sz="2300" b="1" dirty="0" smtClean="0"/>
              <a:t>of </a:t>
            </a:r>
            <a:r>
              <a:rPr lang="en-US" sz="2300" b="1" dirty="0"/>
              <a:t>sunlight</a:t>
            </a:r>
            <a:r>
              <a:rPr lang="en-US" sz="2300" dirty="0"/>
              <a:t>. The resulting smog causes a light brownish coloration of the atmosphere</a:t>
            </a:r>
            <a:r>
              <a:rPr lang="en-US" sz="2300" dirty="0" smtClean="0"/>
              <a:t>,</a:t>
            </a:r>
          </a:p>
          <a:p>
            <a:pPr marL="0" indent="0" algn="just">
              <a:lnSpc>
                <a:spcPct val="110000"/>
              </a:lnSpc>
              <a:buNone/>
            </a:pPr>
            <a:r>
              <a:rPr lang="en-US" sz="2400" b="1" i="1" u="sng" dirty="0" smtClean="0">
                <a:solidFill>
                  <a:srgbClr val="C00000"/>
                </a:solidFill>
              </a:rPr>
              <a:t>Today, most of the smog we see is photochemical smog.</a:t>
            </a:r>
          </a:p>
          <a:p>
            <a:pPr marL="0" indent="0" algn="just">
              <a:lnSpc>
                <a:spcPct val="110000"/>
              </a:lnSpc>
              <a:buNone/>
            </a:pPr>
            <a:endParaRPr lang="en-US" sz="2100" dirty="0"/>
          </a:p>
          <a:p>
            <a:endParaRPr lang="en-US" dirty="0"/>
          </a:p>
        </p:txBody>
      </p:sp>
    </p:spTree>
    <p:extLst>
      <p:ext uri="{BB962C8B-B14F-4D97-AF65-F5344CB8AC3E}">
        <p14:creationId xmlns:p14="http://schemas.microsoft.com/office/powerpoint/2010/main" val="25714876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44000"/>
            <a:lum/>
          </a:blip>
          <a:srcRect/>
          <a:stretch>
            <a:fillRect t="-9000" b="-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225" y="62180"/>
            <a:ext cx="10515600" cy="1325563"/>
          </a:xfrm>
        </p:spPr>
        <p:txBody>
          <a:bodyPr>
            <a:normAutofit/>
          </a:bodyPr>
          <a:lstStyle/>
          <a:p>
            <a:r>
              <a:rPr lang="en-US" sz="4500" b="1" u="sng" dirty="0" smtClean="0"/>
              <a:t>HEALTH IMPACTS OF SMOG</a:t>
            </a:r>
            <a:endParaRPr lang="en-US" sz="4500" b="1" u="sng" dirty="0"/>
          </a:p>
        </p:txBody>
      </p:sp>
      <p:sp>
        <p:nvSpPr>
          <p:cNvPr id="3" name="Content Placeholder 2"/>
          <p:cNvSpPr>
            <a:spLocks noGrp="1"/>
          </p:cNvSpPr>
          <p:nvPr>
            <p:ph idx="1"/>
          </p:nvPr>
        </p:nvSpPr>
        <p:spPr>
          <a:xfrm>
            <a:off x="91225" y="1387742"/>
            <a:ext cx="11976279" cy="5244877"/>
          </a:xfrm>
        </p:spPr>
        <p:txBody>
          <a:bodyPr>
            <a:normAutofit fontScale="85000" lnSpcReduction="20000"/>
          </a:bodyPr>
          <a:lstStyle/>
          <a:p>
            <a:pPr lvl="0" algn="just">
              <a:lnSpc>
                <a:spcPct val="170000"/>
              </a:lnSpc>
              <a:buFont typeface="Wingdings" panose="05000000000000000000" pitchFamily="2" charset="2"/>
              <a:buChar char="Ø"/>
            </a:pPr>
            <a:r>
              <a:rPr lang="en-US" b="1" dirty="0" smtClean="0">
                <a:solidFill>
                  <a:srgbClr val="C00000"/>
                </a:solidFill>
              </a:rPr>
              <a:t>Coughing</a:t>
            </a:r>
            <a:r>
              <a:rPr lang="en-US" b="1" dirty="0">
                <a:solidFill>
                  <a:srgbClr val="C00000"/>
                </a:solidFill>
              </a:rPr>
              <a:t>, allergies and irritation of the eyes, chest, nose and throat</a:t>
            </a:r>
            <a:r>
              <a:rPr lang="en-US" dirty="0">
                <a:solidFill>
                  <a:srgbClr val="C00000"/>
                </a:solidFill>
              </a:rPr>
              <a:t>:</a:t>
            </a:r>
            <a:r>
              <a:rPr lang="en-US" b="1" dirty="0">
                <a:solidFill>
                  <a:srgbClr val="C00000"/>
                </a:solidFill>
              </a:rPr>
              <a:t> a)</a:t>
            </a:r>
            <a:r>
              <a:rPr lang="en-US" dirty="0">
                <a:solidFill>
                  <a:srgbClr val="C00000"/>
                </a:solidFill>
              </a:rPr>
              <a:t> </a:t>
            </a:r>
            <a:r>
              <a:rPr lang="en-US" b="1" dirty="0">
                <a:solidFill>
                  <a:srgbClr val="C00000"/>
                </a:solidFill>
              </a:rPr>
              <a:t>Coughing, allergies and irritation of the eyes, chest, nose and throat</a:t>
            </a:r>
            <a:r>
              <a:rPr lang="en-US" dirty="0">
                <a:solidFill>
                  <a:srgbClr val="C00000"/>
                </a:solidFill>
              </a:rPr>
              <a:t>:</a:t>
            </a:r>
          </a:p>
          <a:p>
            <a:pPr lvl="0" algn="just">
              <a:lnSpc>
                <a:spcPct val="170000"/>
              </a:lnSpc>
              <a:buFont typeface="Wingdings" panose="05000000000000000000" pitchFamily="2" charset="2"/>
              <a:buChar char="Ø"/>
            </a:pPr>
            <a:r>
              <a:rPr lang="en-US" b="1" dirty="0">
                <a:solidFill>
                  <a:srgbClr val="C00000"/>
                </a:solidFill>
              </a:rPr>
              <a:t>Aggravation of asthma</a:t>
            </a:r>
            <a:endParaRPr lang="en-US" dirty="0">
              <a:solidFill>
                <a:srgbClr val="C00000"/>
              </a:solidFill>
            </a:endParaRPr>
          </a:p>
          <a:p>
            <a:pPr lvl="0" algn="just">
              <a:lnSpc>
                <a:spcPct val="170000"/>
              </a:lnSpc>
              <a:buFont typeface="Wingdings" panose="05000000000000000000" pitchFamily="2" charset="2"/>
              <a:buChar char="Ø"/>
            </a:pPr>
            <a:r>
              <a:rPr lang="en-US" b="1" dirty="0">
                <a:solidFill>
                  <a:srgbClr val="C00000"/>
                </a:solidFill>
              </a:rPr>
              <a:t>Breathing difficulties and lung damage</a:t>
            </a:r>
            <a:r>
              <a:rPr lang="en-US" dirty="0">
                <a:solidFill>
                  <a:srgbClr val="C00000"/>
                </a:solidFill>
              </a:rPr>
              <a:t>:</a:t>
            </a:r>
          </a:p>
          <a:p>
            <a:pPr lvl="0" algn="just">
              <a:lnSpc>
                <a:spcPct val="170000"/>
              </a:lnSpc>
              <a:buFont typeface="Wingdings" panose="05000000000000000000" pitchFamily="2" charset="2"/>
              <a:buChar char="Ø"/>
            </a:pPr>
            <a:r>
              <a:rPr lang="en-US" dirty="0">
                <a:solidFill>
                  <a:srgbClr val="C00000"/>
                </a:solidFill>
              </a:rPr>
              <a:t> </a:t>
            </a:r>
            <a:r>
              <a:rPr lang="en-US" b="1" dirty="0">
                <a:solidFill>
                  <a:srgbClr val="C00000"/>
                </a:solidFill>
              </a:rPr>
              <a:t>Premature deaths because of respiratory and cancer diseases</a:t>
            </a:r>
            <a:r>
              <a:rPr lang="en-US" dirty="0">
                <a:solidFill>
                  <a:srgbClr val="C00000"/>
                </a:solidFill>
              </a:rPr>
              <a:t>:</a:t>
            </a:r>
          </a:p>
          <a:p>
            <a:pPr lvl="0" algn="just">
              <a:lnSpc>
                <a:spcPct val="170000"/>
              </a:lnSpc>
              <a:buFont typeface="Wingdings" panose="05000000000000000000" pitchFamily="2" charset="2"/>
              <a:buChar char="Ø"/>
            </a:pPr>
            <a:r>
              <a:rPr lang="en-US" dirty="0">
                <a:solidFill>
                  <a:srgbClr val="C00000"/>
                </a:solidFill>
              </a:rPr>
              <a:t> </a:t>
            </a:r>
            <a:r>
              <a:rPr lang="en-US" b="1" dirty="0">
                <a:solidFill>
                  <a:srgbClr val="C00000"/>
                </a:solidFill>
              </a:rPr>
              <a:t>Birth defects and low birth weights</a:t>
            </a:r>
            <a:r>
              <a:rPr lang="en-US" dirty="0">
                <a:solidFill>
                  <a:srgbClr val="C00000"/>
                </a:solidFill>
              </a:rPr>
              <a:t>: </a:t>
            </a:r>
            <a:r>
              <a:rPr lang="en-US" dirty="0"/>
              <a:t>Smog is highly linked to birth defects and low birth weight. Pregnant women who have been exposed to smog have had babies with birth defects.</a:t>
            </a:r>
          </a:p>
          <a:p>
            <a:endParaRPr lang="en-US" dirty="0"/>
          </a:p>
        </p:txBody>
      </p:sp>
    </p:spTree>
    <p:extLst>
      <p:ext uri="{BB962C8B-B14F-4D97-AF65-F5344CB8AC3E}">
        <p14:creationId xmlns:p14="http://schemas.microsoft.com/office/powerpoint/2010/main" val="20437897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44000"/>
            <a:lum/>
          </a:blip>
          <a:srcRect/>
          <a:stretch>
            <a:fillRect t="-9000" b="-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55380"/>
            <a:ext cx="10515600" cy="929103"/>
          </a:xfrm>
        </p:spPr>
        <p:txBody>
          <a:bodyPr/>
          <a:lstStyle/>
          <a:p>
            <a:r>
              <a:rPr lang="en-US" b="1" u="sng" dirty="0" smtClean="0"/>
              <a:t>REASONS OF SMOG</a:t>
            </a:r>
            <a:endParaRPr lang="en-US" b="1" u="sng" dirty="0"/>
          </a:p>
        </p:txBody>
      </p:sp>
      <p:sp>
        <p:nvSpPr>
          <p:cNvPr id="3" name="Content Placeholder 2"/>
          <p:cNvSpPr>
            <a:spLocks noGrp="1"/>
          </p:cNvSpPr>
          <p:nvPr>
            <p:ph idx="1"/>
          </p:nvPr>
        </p:nvSpPr>
        <p:spPr>
          <a:xfrm>
            <a:off x="148884" y="618978"/>
            <a:ext cx="12043116" cy="6239022"/>
          </a:xfrm>
        </p:spPr>
        <p:txBody>
          <a:bodyPr>
            <a:normAutofit fontScale="85000" lnSpcReduction="20000"/>
          </a:bodyPr>
          <a:lstStyle/>
          <a:p>
            <a:pPr marL="0" indent="0" algn="just">
              <a:lnSpc>
                <a:spcPct val="160000"/>
              </a:lnSpc>
              <a:buNone/>
            </a:pPr>
            <a:r>
              <a:rPr lang="en-US" b="1" u="sng" dirty="0">
                <a:solidFill>
                  <a:srgbClr val="C00000"/>
                </a:solidFill>
              </a:rPr>
              <a:t>Using Coal as a Fuel</a:t>
            </a:r>
          </a:p>
          <a:p>
            <a:pPr marL="0" indent="0" algn="just">
              <a:lnSpc>
                <a:spcPct val="160000"/>
              </a:lnSpc>
              <a:buNone/>
            </a:pPr>
            <a:r>
              <a:rPr lang="en-US" dirty="0"/>
              <a:t>The use of coal as fuel in heating or power-producing plants discharges </a:t>
            </a:r>
            <a:r>
              <a:rPr lang="en-US" b="1" u="sng" dirty="0"/>
              <a:t>high concentrations of sulfur oxides</a:t>
            </a:r>
            <a:r>
              <a:rPr lang="en-US" dirty="0"/>
              <a:t> in the atmosphere. The effects are worsened by high levels of suspended particulate matter in the air and dampness. </a:t>
            </a:r>
            <a:endParaRPr lang="en-US" dirty="0" smtClean="0"/>
          </a:p>
          <a:p>
            <a:pPr marL="0" indent="0" algn="just">
              <a:lnSpc>
                <a:spcPct val="160000"/>
              </a:lnSpc>
              <a:buNone/>
            </a:pPr>
            <a:r>
              <a:rPr lang="en-US" b="1" u="sng" dirty="0">
                <a:solidFill>
                  <a:srgbClr val="C00000"/>
                </a:solidFill>
              </a:rPr>
              <a:t>Vehicular and Industrial Emissions</a:t>
            </a:r>
          </a:p>
          <a:p>
            <a:pPr marL="0" indent="0" algn="just">
              <a:lnSpc>
                <a:spcPct val="160000"/>
              </a:lnSpc>
              <a:buNone/>
            </a:pPr>
            <a:r>
              <a:rPr lang="en-US" dirty="0"/>
              <a:t>Emissions from the transportation sector resulting from fossil </a:t>
            </a:r>
            <a:r>
              <a:rPr lang="en-US" dirty="0" smtClean="0"/>
              <a:t>fuel. Most </a:t>
            </a:r>
            <a:r>
              <a:rPr lang="en-US" dirty="0"/>
              <a:t>of the smog formed in large cities is a result of traffic emissions.</a:t>
            </a:r>
          </a:p>
          <a:p>
            <a:pPr marL="0" indent="0" algn="just">
              <a:lnSpc>
                <a:spcPct val="160000"/>
              </a:lnSpc>
              <a:buNone/>
            </a:pPr>
            <a:r>
              <a:rPr lang="en-US" dirty="0" smtClean="0"/>
              <a:t>The </a:t>
            </a:r>
            <a:r>
              <a:rPr lang="en-US" b="1" dirty="0"/>
              <a:t>industrial </a:t>
            </a:r>
            <a:r>
              <a:rPr lang="en-US" dirty="0"/>
              <a:t>processes employ a large amount of </a:t>
            </a:r>
            <a:r>
              <a:rPr lang="en-US" b="1" dirty="0">
                <a:solidFill>
                  <a:srgbClr val="C00000"/>
                </a:solidFill>
              </a:rPr>
              <a:t>fossil fuels and </a:t>
            </a:r>
            <a:r>
              <a:rPr lang="en-US" b="1" dirty="0" smtClean="0">
                <a:solidFill>
                  <a:srgbClr val="C00000"/>
                </a:solidFill>
              </a:rPr>
              <a:t>resources (Energy) </a:t>
            </a:r>
            <a:r>
              <a:rPr lang="en-US" dirty="0"/>
              <a:t>that need to be extracted for the production of materials and goods</a:t>
            </a:r>
            <a:r>
              <a:rPr lang="en-US" dirty="0" smtClean="0"/>
              <a:t>. Resulting in release of </a:t>
            </a:r>
            <a:r>
              <a:rPr lang="en-US" b="1" u="sng" dirty="0" smtClean="0">
                <a:solidFill>
                  <a:srgbClr val="C00000"/>
                </a:solidFill>
              </a:rPr>
              <a:t>oxides </a:t>
            </a:r>
            <a:r>
              <a:rPr lang="en-US" b="1" u="sng" dirty="0">
                <a:solidFill>
                  <a:srgbClr val="C00000"/>
                </a:solidFill>
              </a:rPr>
              <a:t>of nitrogen, volatile organic </a:t>
            </a:r>
            <a:r>
              <a:rPr lang="en-US" b="1" u="sng" dirty="0" smtClean="0">
                <a:solidFill>
                  <a:srgbClr val="C00000"/>
                </a:solidFill>
              </a:rPr>
              <a:t>compounds (VOCs), </a:t>
            </a:r>
            <a:r>
              <a:rPr lang="en-US" b="1" u="sng" dirty="0">
                <a:solidFill>
                  <a:srgbClr val="C00000"/>
                </a:solidFill>
              </a:rPr>
              <a:t>carbon monoxide, fumes, sulfur oxides and </a:t>
            </a:r>
            <a:r>
              <a:rPr lang="en-US" b="1" u="sng" dirty="0" smtClean="0">
                <a:solidFill>
                  <a:srgbClr val="C00000"/>
                </a:solidFill>
              </a:rPr>
              <a:t>hydrocarbons, which makes </a:t>
            </a:r>
            <a:r>
              <a:rPr lang="en-US" b="1" u="sng" dirty="0">
                <a:solidFill>
                  <a:srgbClr val="C00000"/>
                </a:solidFill>
              </a:rPr>
              <a:t>up smog</a:t>
            </a:r>
            <a:r>
              <a:rPr lang="en-US" b="1" u="sng" dirty="0" smtClean="0">
                <a:solidFill>
                  <a:srgbClr val="C00000"/>
                </a:solidFill>
              </a:rPr>
              <a:t>.</a:t>
            </a:r>
            <a:endParaRPr lang="en-US" b="1" u="sng" dirty="0">
              <a:solidFill>
                <a:srgbClr val="C00000"/>
              </a:solidFill>
            </a:endParaRPr>
          </a:p>
        </p:txBody>
      </p:sp>
    </p:spTree>
    <p:extLst>
      <p:ext uri="{BB962C8B-B14F-4D97-AF65-F5344CB8AC3E}">
        <p14:creationId xmlns:p14="http://schemas.microsoft.com/office/powerpoint/2010/main" val="15181522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44000"/>
            <a:lum/>
          </a:blip>
          <a:srcRect/>
          <a:stretch>
            <a:fillRect t="-9000" b="-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55380"/>
            <a:ext cx="10515600" cy="929103"/>
          </a:xfrm>
        </p:spPr>
        <p:txBody>
          <a:bodyPr/>
          <a:lstStyle/>
          <a:p>
            <a:r>
              <a:rPr lang="en-US" b="1" u="sng" dirty="0" smtClean="0"/>
              <a:t>REASONS OF SMOG</a:t>
            </a:r>
            <a:endParaRPr lang="en-US" b="1" u="sng" dirty="0"/>
          </a:p>
        </p:txBody>
      </p:sp>
      <p:sp>
        <p:nvSpPr>
          <p:cNvPr id="3" name="Content Placeholder 2"/>
          <p:cNvSpPr>
            <a:spLocks noGrp="1"/>
          </p:cNvSpPr>
          <p:nvPr>
            <p:ph idx="1"/>
          </p:nvPr>
        </p:nvSpPr>
        <p:spPr>
          <a:xfrm>
            <a:off x="148884" y="618978"/>
            <a:ext cx="12043116" cy="6239022"/>
          </a:xfrm>
        </p:spPr>
        <p:txBody>
          <a:bodyPr>
            <a:normAutofit fontScale="77500" lnSpcReduction="20000"/>
          </a:bodyPr>
          <a:lstStyle/>
          <a:p>
            <a:pPr marL="0" indent="0" algn="just">
              <a:lnSpc>
                <a:spcPct val="120000"/>
              </a:lnSpc>
              <a:buNone/>
            </a:pPr>
            <a:r>
              <a:rPr lang="en-US" b="1" dirty="0" smtClean="0">
                <a:solidFill>
                  <a:srgbClr val="C00000"/>
                </a:solidFill>
              </a:rPr>
              <a:t>Burning of Agricultural Material</a:t>
            </a:r>
          </a:p>
          <a:p>
            <a:pPr marL="0" indent="0" algn="just">
              <a:lnSpc>
                <a:spcPct val="120000"/>
              </a:lnSpc>
              <a:buNone/>
            </a:pPr>
            <a:r>
              <a:rPr lang="en-US" dirty="0" smtClean="0"/>
              <a:t>In some countries like India &amp; </a:t>
            </a:r>
            <a:r>
              <a:rPr lang="en-US" dirty="0"/>
              <a:t>P</a:t>
            </a:r>
            <a:r>
              <a:rPr lang="en-US" dirty="0" smtClean="0"/>
              <a:t>akistan, the burning of the agriculture field can also contribute to the smog problem. To </a:t>
            </a:r>
            <a:r>
              <a:rPr lang="en-US" b="1" dirty="0" smtClean="0">
                <a:solidFill>
                  <a:srgbClr val="C00000"/>
                </a:solidFill>
              </a:rPr>
              <a:t>get rid of old crops and waste</a:t>
            </a:r>
            <a:r>
              <a:rPr lang="en-US" dirty="0" smtClean="0"/>
              <a:t> material generated from farming practices, farmers often burn it since it is a convenient way to do so. The </a:t>
            </a:r>
            <a:r>
              <a:rPr lang="en-US" b="1" dirty="0" smtClean="0">
                <a:solidFill>
                  <a:srgbClr val="C00000"/>
                </a:solidFill>
              </a:rPr>
              <a:t>combustion</a:t>
            </a:r>
            <a:r>
              <a:rPr lang="en-US" dirty="0" smtClean="0"/>
              <a:t> of </a:t>
            </a:r>
            <a:r>
              <a:rPr lang="en-US" b="1" dirty="0" smtClean="0">
                <a:solidFill>
                  <a:srgbClr val="C00000"/>
                </a:solidFill>
              </a:rPr>
              <a:t>agricultural materials </a:t>
            </a:r>
            <a:r>
              <a:rPr lang="en-US" dirty="0" smtClean="0"/>
              <a:t>containing ammonia, </a:t>
            </a:r>
            <a:r>
              <a:rPr lang="en-US" b="1" dirty="0" smtClean="0">
                <a:solidFill>
                  <a:srgbClr val="C00000"/>
                </a:solidFill>
              </a:rPr>
              <a:t>pesticides and fertilizers </a:t>
            </a:r>
            <a:r>
              <a:rPr lang="en-US" dirty="0" smtClean="0"/>
              <a:t>usually implies the </a:t>
            </a:r>
            <a:r>
              <a:rPr lang="en-US" b="1" dirty="0" smtClean="0">
                <a:solidFill>
                  <a:srgbClr val="C00000"/>
                </a:solidFill>
              </a:rPr>
              <a:t>emission of gases into our atmosphere</a:t>
            </a:r>
            <a:r>
              <a:rPr lang="en-US" dirty="0" smtClean="0"/>
              <a:t>, which turns into smog in later stages.</a:t>
            </a:r>
          </a:p>
          <a:p>
            <a:pPr marL="0" indent="0" algn="just">
              <a:lnSpc>
                <a:spcPct val="120000"/>
              </a:lnSpc>
              <a:buNone/>
            </a:pPr>
            <a:r>
              <a:rPr lang="en-US" b="1" dirty="0" smtClean="0">
                <a:solidFill>
                  <a:srgbClr val="C00000"/>
                </a:solidFill>
              </a:rPr>
              <a:t>Overpopulation &amp; Excessive Consumption</a:t>
            </a:r>
          </a:p>
          <a:p>
            <a:pPr marL="0" indent="0" algn="just">
              <a:lnSpc>
                <a:spcPct val="120000"/>
              </a:lnSpc>
              <a:buNone/>
            </a:pPr>
            <a:r>
              <a:rPr lang="en-US" dirty="0" smtClean="0"/>
              <a:t>The </a:t>
            </a:r>
            <a:r>
              <a:rPr lang="en-US" b="1" dirty="0" smtClean="0">
                <a:solidFill>
                  <a:srgbClr val="C00000"/>
                </a:solidFill>
              </a:rPr>
              <a:t>world population </a:t>
            </a:r>
            <a:r>
              <a:rPr lang="en-US" dirty="0" smtClean="0"/>
              <a:t>has been significantly growing over the past decades. This also implies a </a:t>
            </a:r>
            <a:r>
              <a:rPr lang="en-US" b="1" dirty="0" smtClean="0">
                <a:solidFill>
                  <a:srgbClr val="C00000"/>
                </a:solidFill>
              </a:rPr>
              <a:t>huge increase</a:t>
            </a:r>
            <a:r>
              <a:rPr lang="en-US" dirty="0" smtClean="0"/>
              <a:t> in </a:t>
            </a:r>
            <a:r>
              <a:rPr lang="en-US" b="1" dirty="0" smtClean="0">
                <a:solidFill>
                  <a:srgbClr val="C00000"/>
                </a:solidFill>
              </a:rPr>
              <a:t>consumption</a:t>
            </a:r>
            <a:r>
              <a:rPr lang="en-US" dirty="0" smtClean="0"/>
              <a:t> and also in </a:t>
            </a:r>
            <a:r>
              <a:rPr lang="en-US" b="1" dirty="0" smtClean="0">
                <a:solidFill>
                  <a:srgbClr val="C00000"/>
                </a:solidFill>
              </a:rPr>
              <a:t>emissions.</a:t>
            </a:r>
            <a:r>
              <a:rPr lang="en-US" dirty="0" smtClean="0"/>
              <a:t> Since the industrial revolution, the production with the help of machines significantly dropped the unit prices for material goods and our consumption levels also vastly increased with that. Since all </a:t>
            </a:r>
            <a:r>
              <a:rPr lang="en-US" b="1" dirty="0" smtClean="0">
                <a:solidFill>
                  <a:srgbClr val="C00000"/>
                </a:solidFill>
              </a:rPr>
              <a:t>these goods </a:t>
            </a:r>
            <a:r>
              <a:rPr lang="en-US" dirty="0" smtClean="0"/>
              <a:t>have to be produced in </a:t>
            </a:r>
            <a:r>
              <a:rPr lang="en-US" b="1" dirty="0" smtClean="0">
                <a:solidFill>
                  <a:srgbClr val="C00000"/>
                </a:solidFill>
              </a:rPr>
              <a:t>industrial processes</a:t>
            </a:r>
            <a:r>
              <a:rPr lang="en-US" dirty="0" smtClean="0"/>
              <a:t>, this also </a:t>
            </a:r>
            <a:r>
              <a:rPr lang="en-US" b="1" dirty="0" smtClean="0">
                <a:solidFill>
                  <a:srgbClr val="C00000"/>
                </a:solidFill>
              </a:rPr>
              <a:t>implies</a:t>
            </a:r>
            <a:r>
              <a:rPr lang="en-US" dirty="0" smtClean="0"/>
              <a:t> the </a:t>
            </a:r>
            <a:r>
              <a:rPr lang="en-US" b="1" dirty="0" smtClean="0">
                <a:solidFill>
                  <a:srgbClr val="C00000"/>
                </a:solidFill>
              </a:rPr>
              <a:t>emission of harmful gases into our atmosphere</a:t>
            </a:r>
            <a:r>
              <a:rPr lang="en-US" dirty="0" smtClean="0"/>
              <a:t>. </a:t>
            </a:r>
          </a:p>
          <a:p>
            <a:pPr marL="0" indent="0" algn="just">
              <a:lnSpc>
                <a:spcPct val="120000"/>
              </a:lnSpc>
              <a:buNone/>
            </a:pPr>
            <a:r>
              <a:rPr lang="en-US" b="1" dirty="0" smtClean="0">
                <a:solidFill>
                  <a:srgbClr val="C00000"/>
                </a:solidFill>
              </a:rPr>
              <a:t>Construction Activities</a:t>
            </a:r>
          </a:p>
          <a:p>
            <a:pPr marL="0" indent="0" algn="just">
              <a:lnSpc>
                <a:spcPct val="120000"/>
              </a:lnSpc>
              <a:buNone/>
            </a:pPr>
            <a:r>
              <a:rPr lang="en-US" dirty="0" smtClean="0"/>
              <a:t>Smog can also occur due to construction activities. A large amount of </a:t>
            </a:r>
            <a:r>
              <a:rPr lang="en-US" b="1" dirty="0" smtClean="0">
                <a:solidFill>
                  <a:srgbClr val="C00000"/>
                </a:solidFill>
              </a:rPr>
              <a:t>dirt and dust particles </a:t>
            </a:r>
            <a:r>
              <a:rPr lang="en-US" dirty="0" smtClean="0"/>
              <a:t>enter the air, especially in areas with a high construction density. This, in turn, can lead to the formation of smog and related adverse effects.</a:t>
            </a:r>
          </a:p>
          <a:p>
            <a:pPr algn="just">
              <a:lnSpc>
                <a:spcPct val="120000"/>
              </a:lnSpc>
            </a:pPr>
            <a:endParaRPr lang="en-US" dirty="0"/>
          </a:p>
        </p:txBody>
      </p:sp>
    </p:spTree>
    <p:extLst>
      <p:ext uri="{BB962C8B-B14F-4D97-AF65-F5344CB8AC3E}">
        <p14:creationId xmlns:p14="http://schemas.microsoft.com/office/powerpoint/2010/main" val="30950115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40000"/>
            <a:lum/>
          </a:blip>
          <a:srcRect/>
          <a:stretch>
            <a:fillRect t="-9000" b="-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24186"/>
            <a:ext cx="12192000" cy="1325563"/>
          </a:xfrm>
        </p:spPr>
        <p:txBody>
          <a:bodyPr>
            <a:normAutofit/>
          </a:bodyPr>
          <a:lstStyle/>
          <a:p>
            <a:r>
              <a:rPr lang="en-US" sz="4200" b="1" dirty="0" smtClean="0"/>
              <a:t>Responsibility of Industry &amp; Solutions </a:t>
            </a:r>
            <a:r>
              <a:rPr lang="en-US" sz="4200" b="1" dirty="0"/>
              <a:t>to Smog </a:t>
            </a:r>
            <a:r>
              <a:rPr lang="en-US" sz="4200" b="1" dirty="0" smtClean="0"/>
              <a:t>Pollution</a:t>
            </a:r>
            <a:endParaRPr lang="en-US" sz="4200" b="1" dirty="0"/>
          </a:p>
        </p:txBody>
      </p:sp>
      <p:sp>
        <p:nvSpPr>
          <p:cNvPr id="3" name="Content Placeholder 2"/>
          <p:cNvSpPr>
            <a:spLocks noGrp="1"/>
          </p:cNvSpPr>
          <p:nvPr>
            <p:ph idx="1"/>
          </p:nvPr>
        </p:nvSpPr>
        <p:spPr>
          <a:xfrm>
            <a:off x="0" y="730920"/>
            <a:ext cx="12051942" cy="6127079"/>
          </a:xfrm>
        </p:spPr>
        <p:txBody>
          <a:bodyPr>
            <a:normAutofit fontScale="92500" lnSpcReduction="10000"/>
          </a:bodyPr>
          <a:lstStyle/>
          <a:p>
            <a:pPr marL="0" indent="0" algn="just">
              <a:buNone/>
            </a:pPr>
            <a:r>
              <a:rPr lang="en-US" b="1" u="sng" dirty="0" smtClean="0">
                <a:solidFill>
                  <a:srgbClr val="C00000"/>
                </a:solidFill>
              </a:rPr>
              <a:t>Opting for Renewable Energy</a:t>
            </a:r>
          </a:p>
          <a:p>
            <a:pPr marL="0" indent="0" algn="just">
              <a:buNone/>
            </a:pPr>
            <a:r>
              <a:rPr lang="en-US" dirty="0" smtClean="0"/>
              <a:t>By choosing renewable energy, it helps in the reduction of emissions from power generating plants that heavily depend on fossil fuel. In other words, the use of renewable energy not only reduces environmental impacts but also trims down the presence of smog, causing pollutants in the air.</a:t>
            </a:r>
          </a:p>
          <a:p>
            <a:pPr marL="0" indent="0" algn="just">
              <a:buNone/>
            </a:pPr>
            <a:r>
              <a:rPr lang="en-US" b="1" u="sng" dirty="0" smtClean="0">
                <a:solidFill>
                  <a:srgbClr val="C00000"/>
                </a:solidFill>
              </a:rPr>
              <a:t>Reducing and Managing Industrial &amp; Vehicular Emissions</a:t>
            </a:r>
          </a:p>
          <a:p>
            <a:pPr marL="0" indent="0" algn="just">
              <a:buNone/>
            </a:pPr>
            <a:r>
              <a:rPr lang="en-US" dirty="0"/>
              <a:t>I</a:t>
            </a:r>
            <a:r>
              <a:rPr lang="en-US" dirty="0" smtClean="0"/>
              <a:t>ndustries  &amp; </a:t>
            </a:r>
            <a:r>
              <a:rPr lang="en-US" dirty="0" smtClean="0"/>
              <a:t>Vehicles and constitute the largest contributors to smog-forming pollutants. The best way to reduce smog is, therefore, to take the lead in managing gaseous emissions. For industries, the use of renewable energy sources and the manufacturing of environmentally friendly consumer products (which do release VOCs, Hydro-Carbons, </a:t>
            </a:r>
            <a:r>
              <a:rPr lang="en-US" dirty="0" err="1" smtClean="0"/>
              <a:t>SOx</a:t>
            </a:r>
            <a:r>
              <a:rPr lang="en-US" dirty="0" smtClean="0"/>
              <a:t>, NOx, Cox) are fundamental. </a:t>
            </a:r>
          </a:p>
          <a:p>
            <a:pPr marL="0" indent="0" algn="just">
              <a:buNone/>
            </a:pPr>
            <a:r>
              <a:rPr lang="en-US" b="1" u="sng" dirty="0" smtClean="0">
                <a:solidFill>
                  <a:srgbClr val="C00000"/>
                </a:solidFill>
              </a:rPr>
              <a:t>Increasing Energy Efficiency and Conserving Energy</a:t>
            </a:r>
          </a:p>
          <a:p>
            <a:pPr marL="0" indent="0" algn="just">
              <a:buNone/>
            </a:pPr>
            <a:r>
              <a:rPr lang="en-US" dirty="0" smtClean="0"/>
              <a:t>Increasing energy efficiency and, at the same time, conserving energy leads to reduced gaseous emissions into the atmosphere. A capable and productive energy management system can go a long way in reducing smog. </a:t>
            </a:r>
            <a:r>
              <a:rPr lang="en-US" i="1" dirty="0" smtClean="0">
                <a:solidFill>
                  <a:srgbClr val="C00000"/>
                </a:solidFill>
              </a:rPr>
              <a:t>Buy energy-efficient devices instead of energy-intensive ones to lower energy demand and thus also reduce the smog problem.</a:t>
            </a:r>
          </a:p>
          <a:p>
            <a:pPr marL="0" indent="0" algn="just">
              <a:buNone/>
            </a:pPr>
            <a:endParaRPr lang="en-US" dirty="0" smtClean="0"/>
          </a:p>
          <a:p>
            <a:endParaRPr lang="en-US" dirty="0"/>
          </a:p>
        </p:txBody>
      </p:sp>
    </p:spTree>
    <p:extLst>
      <p:ext uri="{BB962C8B-B14F-4D97-AF65-F5344CB8AC3E}">
        <p14:creationId xmlns:p14="http://schemas.microsoft.com/office/powerpoint/2010/main" val="31342984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40000"/>
            <a:lum/>
          </a:blip>
          <a:srcRect/>
          <a:stretch>
            <a:fillRect t="-9000" b="-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24186"/>
            <a:ext cx="12192000" cy="1325563"/>
          </a:xfrm>
        </p:spPr>
        <p:txBody>
          <a:bodyPr>
            <a:normAutofit/>
          </a:bodyPr>
          <a:lstStyle/>
          <a:p>
            <a:r>
              <a:rPr lang="en-US" sz="4200" b="1" dirty="0" smtClean="0"/>
              <a:t>Responsibility of Industry &amp; Solutions </a:t>
            </a:r>
            <a:r>
              <a:rPr lang="en-US" sz="4200" b="1" dirty="0"/>
              <a:t>to Smog </a:t>
            </a:r>
            <a:r>
              <a:rPr lang="en-US" sz="4200" b="1" dirty="0" smtClean="0"/>
              <a:t>Pollution</a:t>
            </a:r>
            <a:endParaRPr lang="en-US" sz="4200" b="1" dirty="0"/>
          </a:p>
        </p:txBody>
      </p:sp>
      <p:sp>
        <p:nvSpPr>
          <p:cNvPr id="3" name="Content Placeholder 2"/>
          <p:cNvSpPr>
            <a:spLocks noGrp="1"/>
          </p:cNvSpPr>
          <p:nvPr>
            <p:ph idx="1"/>
          </p:nvPr>
        </p:nvSpPr>
        <p:spPr>
          <a:xfrm>
            <a:off x="0" y="730920"/>
            <a:ext cx="12051942" cy="6127079"/>
          </a:xfrm>
        </p:spPr>
        <p:txBody>
          <a:bodyPr>
            <a:normAutofit/>
          </a:bodyPr>
          <a:lstStyle/>
          <a:p>
            <a:pPr marL="0" indent="0" algn="just">
              <a:buNone/>
            </a:pPr>
            <a:r>
              <a:rPr lang="en-US" sz="2600" b="1" u="sng" dirty="0" smtClean="0">
                <a:solidFill>
                  <a:srgbClr val="C00000"/>
                </a:solidFill>
              </a:rPr>
              <a:t>Use of Environmentally Friendly Consumer Products</a:t>
            </a:r>
          </a:p>
          <a:p>
            <a:pPr marL="0" indent="0" algn="just">
              <a:buNone/>
            </a:pPr>
            <a:r>
              <a:rPr lang="en-US" sz="2600" dirty="0" smtClean="0"/>
              <a:t>The use of household products that have high levels of volatile organic compounds should be completely avoided. The use of environmentally friendly consumer products such as eco-friendly paints, paper, sprays, solvents and plastics, therefore, provides a basis for addressing smog pollution.</a:t>
            </a:r>
          </a:p>
          <a:p>
            <a:pPr marL="0" indent="0" algn="just">
              <a:buNone/>
            </a:pPr>
            <a:r>
              <a:rPr lang="en-US" sz="2600" dirty="0" smtClean="0"/>
              <a:t>Buy unpackaged food directly from local farmers or organic food stores instead of conventional stores to further improve your ecological footprint since the transportation of goods implies the use of fossil fuels. The disposal of packaging also exacerbates significant air pollution and smog problem.</a:t>
            </a:r>
          </a:p>
          <a:p>
            <a:pPr marL="0" indent="0" algn="just">
              <a:buNone/>
            </a:pPr>
            <a:r>
              <a:rPr lang="en-US" sz="2600" b="1" u="sng" dirty="0" smtClean="0">
                <a:solidFill>
                  <a:srgbClr val="C00000"/>
                </a:solidFill>
              </a:rPr>
              <a:t>3Rs- </a:t>
            </a:r>
            <a:r>
              <a:rPr lang="en-US" sz="2600" b="1" u="sng" dirty="0">
                <a:solidFill>
                  <a:srgbClr val="C00000"/>
                </a:solidFill>
              </a:rPr>
              <a:t>Reduce, Reuse and Recycle</a:t>
            </a:r>
          </a:p>
          <a:p>
            <a:pPr marL="0" indent="0" algn="just">
              <a:buNone/>
            </a:pPr>
            <a:r>
              <a:rPr lang="en-US" sz="2600" dirty="0" smtClean="0"/>
              <a:t>Reduction in consumption means less production of our material things, and reduced use of resources and fossil fuels that lead to less air and smog pollution. Similarly reuse and recycle will also show you a different perspective of life apart from wasteful material consumption and excessive waste generation so that you can contribute your part for a reduction in smog.</a:t>
            </a:r>
          </a:p>
        </p:txBody>
      </p:sp>
    </p:spTree>
    <p:extLst>
      <p:ext uri="{BB962C8B-B14F-4D97-AF65-F5344CB8AC3E}">
        <p14:creationId xmlns:p14="http://schemas.microsoft.com/office/powerpoint/2010/main" val="25040480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40000"/>
            <a:lum/>
          </a:blip>
          <a:srcRect/>
          <a:stretch>
            <a:fillRect t="-9000" b="-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24186"/>
            <a:ext cx="12192000" cy="1325563"/>
          </a:xfrm>
        </p:spPr>
        <p:txBody>
          <a:bodyPr>
            <a:normAutofit/>
          </a:bodyPr>
          <a:lstStyle/>
          <a:p>
            <a:r>
              <a:rPr lang="en-US" sz="4200" b="1" dirty="0" smtClean="0"/>
              <a:t>Responsibility of Industry &amp; Solutions </a:t>
            </a:r>
            <a:r>
              <a:rPr lang="en-US" sz="4200" b="1" dirty="0"/>
              <a:t>to Smog </a:t>
            </a:r>
            <a:r>
              <a:rPr lang="en-US" sz="4200" b="1" dirty="0" smtClean="0"/>
              <a:t>Pollution</a:t>
            </a:r>
            <a:endParaRPr lang="en-US" sz="4200" b="1" dirty="0"/>
          </a:p>
        </p:txBody>
      </p:sp>
      <p:sp>
        <p:nvSpPr>
          <p:cNvPr id="3" name="Content Placeholder 2"/>
          <p:cNvSpPr>
            <a:spLocks noGrp="1"/>
          </p:cNvSpPr>
          <p:nvPr>
            <p:ph idx="1"/>
          </p:nvPr>
        </p:nvSpPr>
        <p:spPr>
          <a:xfrm>
            <a:off x="0" y="730920"/>
            <a:ext cx="12051942" cy="6127079"/>
          </a:xfrm>
        </p:spPr>
        <p:txBody>
          <a:bodyPr>
            <a:normAutofit/>
          </a:bodyPr>
          <a:lstStyle/>
          <a:p>
            <a:pPr marL="0" indent="0" algn="just">
              <a:buNone/>
            </a:pPr>
            <a:r>
              <a:rPr lang="en-US" sz="2600" b="1" u="sng" dirty="0" smtClean="0">
                <a:solidFill>
                  <a:srgbClr val="C00000"/>
                </a:solidFill>
              </a:rPr>
              <a:t>Smog Detection and Monitoring Systems</a:t>
            </a:r>
          </a:p>
          <a:p>
            <a:pPr marL="0" indent="0" algn="just">
              <a:buNone/>
            </a:pPr>
            <a:r>
              <a:rPr lang="en-US" sz="2600" dirty="0" smtClean="0"/>
              <a:t>As </a:t>
            </a:r>
            <a:r>
              <a:rPr lang="en-US" sz="2600" dirty="0"/>
              <a:t>much as smog is easily visible when it’s present in the atmosphere, the use of appropriate smog detectors and monitoring systems can act as early warning systems.</a:t>
            </a:r>
          </a:p>
          <a:p>
            <a:pPr marL="0" indent="0" algn="just">
              <a:buNone/>
            </a:pPr>
            <a:r>
              <a:rPr lang="en-US" sz="2600" dirty="0" smtClean="0"/>
              <a:t>Installing </a:t>
            </a:r>
            <a:r>
              <a:rPr lang="en-US" sz="2600" dirty="0"/>
              <a:t>monitoring equipment that consistently records the amount of emission and particulate matter in the </a:t>
            </a:r>
            <a:r>
              <a:rPr lang="en-US" sz="2600" dirty="0" smtClean="0"/>
              <a:t>air. One </a:t>
            </a:r>
            <a:r>
              <a:rPr lang="en-US" sz="2600" dirty="0"/>
              <a:t>such strategy is the Air Quality Index (AQI) </a:t>
            </a:r>
            <a:r>
              <a:rPr lang="en-US" sz="2600" dirty="0" smtClean="0"/>
              <a:t>which </a:t>
            </a:r>
            <a:r>
              <a:rPr lang="en-US" sz="2600" dirty="0"/>
              <a:t>is used for reporting and monitoring the relative concentrations of common air pollutants and ground-level ozone.</a:t>
            </a:r>
          </a:p>
          <a:p>
            <a:pPr marL="0" indent="0" algn="just">
              <a:buNone/>
            </a:pPr>
            <a:r>
              <a:rPr lang="en-US" sz="2600" dirty="0"/>
              <a:t>Nonetheless, this measure only monitors the levels of the smog-causing pollutants in the air and subsequently helps in putting in place strategies that can cut back emissions and air pollution. Preventive measures are the best in the very first place.</a:t>
            </a:r>
          </a:p>
          <a:p>
            <a:pPr marL="0" indent="0" algn="just">
              <a:buNone/>
            </a:pPr>
            <a:endParaRPr lang="en-US" sz="2600" b="1" u="sng" dirty="0" smtClean="0">
              <a:solidFill>
                <a:srgbClr val="C00000"/>
              </a:solidFill>
            </a:endParaRPr>
          </a:p>
        </p:txBody>
      </p:sp>
    </p:spTree>
    <p:extLst>
      <p:ext uri="{BB962C8B-B14F-4D97-AF65-F5344CB8AC3E}">
        <p14:creationId xmlns:p14="http://schemas.microsoft.com/office/powerpoint/2010/main" val="2396663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TotalTime>
  <Words>1058</Words>
  <Application>Microsoft Office PowerPoint</Application>
  <PresentationFormat>Widescreen</PresentationFormat>
  <Paragraphs>62</Paragraphs>
  <Slides>10</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Wingdings</vt:lpstr>
      <vt:lpstr>Office Theme</vt:lpstr>
      <vt:lpstr>PowerPoint Presentation</vt:lpstr>
      <vt:lpstr>PowerPoint Presentation</vt:lpstr>
      <vt:lpstr>SMOG TYPES</vt:lpstr>
      <vt:lpstr>HEALTH IMPACTS OF SMOG</vt:lpstr>
      <vt:lpstr>REASONS OF SMOG</vt:lpstr>
      <vt:lpstr>REASONS OF SMOG</vt:lpstr>
      <vt:lpstr>Responsibility of Industry &amp; Solutions to Smog Pollution</vt:lpstr>
      <vt:lpstr>Responsibility of Industry &amp; Solutions to Smog Pollution</vt:lpstr>
      <vt:lpstr>Responsibility of Industry &amp; Solutions to Smog Pollution</vt:lpstr>
      <vt:lpstr>Please Think &amp; Act Wisely  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Adeel Sohail</dc:creator>
  <cp:lastModifiedBy>Adeel Sohail</cp:lastModifiedBy>
  <cp:revision>20</cp:revision>
  <dcterms:created xsi:type="dcterms:W3CDTF">2021-12-04T14:26:56Z</dcterms:created>
  <dcterms:modified xsi:type="dcterms:W3CDTF">2021-12-04T15:49:26Z</dcterms:modified>
</cp:coreProperties>
</file>