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3"/>
  </p:notesMasterIdLst>
  <p:handoutMasterIdLst>
    <p:handoutMasterId r:id="rId54"/>
  </p:handoutMasterIdLst>
  <p:sldIdLst>
    <p:sldId id="461" r:id="rId2"/>
    <p:sldId id="445" r:id="rId3"/>
    <p:sldId id="448" r:id="rId4"/>
    <p:sldId id="474" r:id="rId5"/>
    <p:sldId id="337" r:id="rId6"/>
    <p:sldId id="338" r:id="rId7"/>
    <p:sldId id="296" r:id="rId8"/>
    <p:sldId id="339" r:id="rId9"/>
    <p:sldId id="344" r:id="rId10"/>
    <p:sldId id="468" r:id="rId11"/>
    <p:sldId id="435" r:id="rId12"/>
    <p:sldId id="312" r:id="rId13"/>
    <p:sldId id="416" r:id="rId14"/>
    <p:sldId id="417" r:id="rId15"/>
    <p:sldId id="306" r:id="rId16"/>
    <p:sldId id="257" r:id="rId17"/>
    <p:sldId id="258" r:id="rId18"/>
    <p:sldId id="259" r:id="rId19"/>
    <p:sldId id="261" r:id="rId20"/>
    <p:sldId id="262" r:id="rId21"/>
    <p:sldId id="264" r:id="rId22"/>
    <p:sldId id="265" r:id="rId23"/>
    <p:sldId id="318" r:id="rId24"/>
    <p:sldId id="319" r:id="rId25"/>
    <p:sldId id="320" r:id="rId26"/>
    <p:sldId id="321" r:id="rId27"/>
    <p:sldId id="270" r:id="rId28"/>
    <p:sldId id="271" r:id="rId29"/>
    <p:sldId id="272" r:id="rId30"/>
    <p:sldId id="274" r:id="rId31"/>
    <p:sldId id="275" r:id="rId32"/>
    <p:sldId id="276" r:id="rId33"/>
    <p:sldId id="277" r:id="rId34"/>
    <p:sldId id="288" r:id="rId35"/>
    <p:sldId id="289" r:id="rId36"/>
    <p:sldId id="278" r:id="rId37"/>
    <p:sldId id="279" r:id="rId38"/>
    <p:sldId id="291" r:id="rId39"/>
    <p:sldId id="292" r:id="rId40"/>
    <p:sldId id="293" r:id="rId41"/>
    <p:sldId id="294" r:id="rId42"/>
    <p:sldId id="298" r:id="rId43"/>
    <p:sldId id="413" r:id="rId44"/>
    <p:sldId id="449" r:id="rId45"/>
    <p:sldId id="473" r:id="rId46"/>
    <p:sldId id="299" r:id="rId47"/>
    <p:sldId id="459" r:id="rId48"/>
    <p:sldId id="456" r:id="rId49"/>
    <p:sldId id="469" r:id="rId50"/>
    <p:sldId id="457" r:id="rId51"/>
    <p:sldId id="328" r:id="rId52"/>
  </p:sldIdLst>
  <p:sldSz cx="9144000" cy="6858000" type="screen4x3"/>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5"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zka Amin" initials="AA" lastIdx="1" clrIdx="0">
    <p:extLst>
      <p:ext uri="{19B8F6BF-5375-455C-9EA6-DF929625EA0E}">
        <p15:presenceInfo xmlns:p15="http://schemas.microsoft.com/office/powerpoint/2012/main" userId="S-1-5-21-776561741-1972579041-1801674531-603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6C65"/>
    <a:srgbClr val="000000"/>
    <a:srgbClr val="476B58"/>
    <a:srgbClr val="0033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660"/>
  </p:normalViewPr>
  <p:slideViewPr>
    <p:cSldViewPr>
      <p:cViewPr varScale="1">
        <p:scale>
          <a:sx n="82" d="100"/>
          <a:sy n="82" d="100"/>
        </p:scale>
        <p:origin x="1512" y="62"/>
      </p:cViewPr>
      <p:guideLst>
        <p:guide orient="horz" pos="2160"/>
        <p:guide pos="2880"/>
      </p:guideLst>
    </p:cSldViewPr>
  </p:slideViewPr>
  <p:notesTextViewPr>
    <p:cViewPr>
      <p:scale>
        <a:sx n="1" d="1"/>
        <a:sy n="1" d="1"/>
      </p:scale>
      <p:origin x="0" y="0"/>
    </p:cViewPr>
  </p:notesTextViewPr>
  <p:sorterViewPr>
    <p:cViewPr>
      <p:scale>
        <a:sx n="100" d="100"/>
        <a:sy n="100" d="100"/>
      </p:scale>
      <p:origin x="0" y="-100"/>
    </p:cViewPr>
  </p:sorterViewPr>
  <p:notesViewPr>
    <p:cSldViewPr>
      <p:cViewPr varScale="1">
        <p:scale>
          <a:sx n="67" d="100"/>
          <a:sy n="67" d="100"/>
        </p:scale>
        <p:origin x="-3264" y="-96"/>
      </p:cViewPr>
      <p:guideLst>
        <p:guide orient="horz" pos="2905"/>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7-10T12:41:18.478" idx="1">
    <p:pos x="5472" y="173"/>
    <p:text>Single Step Process</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02A139-7109-45BA-AA5F-8E384E8D8B23}" type="doc">
      <dgm:prSet loTypeId="urn:microsoft.com/office/officeart/2005/8/layout/chevron2" loCatId="process" qsTypeId="urn:microsoft.com/office/officeart/2005/8/quickstyle/3d2" qsCatId="3D" csTypeId="urn:microsoft.com/office/officeart/2005/8/colors/accent1_4" csCatId="accent1" phldr="1"/>
      <dgm:spPr/>
      <dgm:t>
        <a:bodyPr/>
        <a:lstStyle/>
        <a:p>
          <a:endParaRPr lang="en-US"/>
        </a:p>
      </dgm:t>
    </dgm:pt>
    <dgm:pt modelId="{37F36CB1-9163-40A3-A5BB-337312746F27}">
      <dgm:prSet phldrT="[Text]"/>
      <dgm:spPr>
        <a:solidFill>
          <a:srgbClr val="126C65"/>
        </a:solidFill>
      </dgm:spPr>
      <dgm:t>
        <a:bodyPr/>
        <a:lstStyle/>
        <a:p>
          <a:r>
            <a:rPr lang="en-US" b="1" dirty="0">
              <a:solidFill>
                <a:schemeClr val="accent1">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Step-1</a:t>
          </a:r>
        </a:p>
      </dgm:t>
    </dgm:pt>
    <dgm:pt modelId="{203A623F-B214-4853-AE9E-5C902BDAD9EE}" type="parTrans" cxnId="{192D8F40-7B24-402A-AC93-6CC43100932F}">
      <dgm:prSet/>
      <dgm:spPr/>
      <dgm:t>
        <a:bodyPr/>
        <a:lstStyle/>
        <a:p>
          <a:endParaRPr lang="en-US"/>
        </a:p>
      </dgm:t>
    </dgm:pt>
    <dgm:pt modelId="{76455B05-858D-4854-9152-6C64330864BB}" type="sibTrans" cxnId="{192D8F40-7B24-402A-AC93-6CC43100932F}">
      <dgm:prSet/>
      <dgm:spPr/>
      <dgm:t>
        <a:bodyPr/>
        <a:lstStyle/>
        <a:p>
          <a:endParaRPr lang="en-US"/>
        </a:p>
      </dgm:t>
    </dgm:pt>
    <dgm:pt modelId="{39A5F700-21DC-42EC-AC60-B9C87333E879}">
      <dgm:prSet phldrT="[Text]" custT="1"/>
      <dgm:spPr/>
      <dgm:t>
        <a:bodyPr/>
        <a:lstStyle/>
        <a:p>
          <a:pPr algn="l" rtl="0" eaLnBrk="1" latinLnBrk="0" hangingPunct="1">
            <a:spcBef>
              <a:spcPct val="0"/>
            </a:spcBef>
            <a:buNone/>
          </a:pPr>
          <a:r>
            <a:rPr kumimoji="0" lang="en-US" altLang="en-US" sz="2800" b="1" kern="1200" dirty="0">
              <a:solidFill>
                <a:srgbClr val="126C65"/>
              </a:solidFill>
              <a:effectLst>
                <a:outerShdw blurRad="31750" dist="25400" dir="5400000" algn="tl" rotWithShape="0">
                  <a:srgbClr val="000000">
                    <a:alpha val="25000"/>
                  </a:srgbClr>
                </a:outerShdw>
              </a:effectLst>
              <a:latin typeface="Myriad Web Pro" pitchFamily="34" charset="0"/>
              <a:ea typeface="+mj-ea"/>
              <a:cs typeface="+mj-cs"/>
            </a:rPr>
            <a:t>RESERVATION OF COMPANY NAME</a:t>
          </a:r>
          <a:endParaRPr kumimoji="0" lang="en-US" sz="2800" b="1" kern="1200" dirty="0">
            <a:solidFill>
              <a:srgbClr val="126C65"/>
            </a:solidFill>
            <a:effectLst>
              <a:outerShdw blurRad="31750" dist="25400" dir="5400000" algn="tl" rotWithShape="0">
                <a:srgbClr val="000000">
                  <a:alpha val="25000"/>
                </a:srgbClr>
              </a:outerShdw>
            </a:effectLst>
            <a:latin typeface="Myriad Web Pro" pitchFamily="34" charset="0"/>
            <a:ea typeface="+mj-ea"/>
            <a:cs typeface="+mj-cs"/>
          </a:endParaRPr>
        </a:p>
      </dgm:t>
    </dgm:pt>
    <dgm:pt modelId="{E24BDD7E-29EB-4292-88CA-3A13FE6C77FF}" type="parTrans" cxnId="{2FB501F8-1CA1-4410-B054-7F48D33D1C92}">
      <dgm:prSet/>
      <dgm:spPr/>
      <dgm:t>
        <a:bodyPr/>
        <a:lstStyle/>
        <a:p>
          <a:endParaRPr lang="en-US"/>
        </a:p>
      </dgm:t>
    </dgm:pt>
    <dgm:pt modelId="{69567E3E-5E31-47B4-AEF9-9F743EC7D702}" type="sibTrans" cxnId="{2FB501F8-1CA1-4410-B054-7F48D33D1C92}">
      <dgm:prSet/>
      <dgm:spPr/>
      <dgm:t>
        <a:bodyPr/>
        <a:lstStyle/>
        <a:p>
          <a:endParaRPr lang="en-US"/>
        </a:p>
      </dgm:t>
    </dgm:pt>
    <dgm:pt modelId="{B164012F-C3C0-452E-BEBA-9DCD408D3408}">
      <dgm:prSet phldrT="[Text]"/>
      <dgm:spPr/>
      <dgm:t>
        <a:bodyPr/>
        <a:lstStyle/>
        <a:p>
          <a:r>
            <a:rPr lang="en-US" b="1" dirty="0">
              <a:solidFill>
                <a:schemeClr val="accent1">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Step-2</a:t>
          </a:r>
        </a:p>
      </dgm:t>
    </dgm:pt>
    <dgm:pt modelId="{B2E36C3A-859F-403F-B092-5FADA9095512}" type="parTrans" cxnId="{AF3C3BB7-A609-4574-BF23-B0719FA37E67}">
      <dgm:prSet/>
      <dgm:spPr/>
      <dgm:t>
        <a:bodyPr/>
        <a:lstStyle/>
        <a:p>
          <a:endParaRPr lang="en-US"/>
        </a:p>
      </dgm:t>
    </dgm:pt>
    <dgm:pt modelId="{22958DDA-740B-4E99-B34D-CC1122F778AE}" type="sibTrans" cxnId="{AF3C3BB7-A609-4574-BF23-B0719FA37E67}">
      <dgm:prSet/>
      <dgm:spPr/>
      <dgm:t>
        <a:bodyPr/>
        <a:lstStyle/>
        <a:p>
          <a:endParaRPr lang="en-US"/>
        </a:p>
      </dgm:t>
    </dgm:pt>
    <dgm:pt modelId="{E513746A-6159-4FEA-8A64-15EE21774850}">
      <dgm:prSet phldrT="[Text]" custT="1"/>
      <dgm:spPr/>
      <dgm:t>
        <a:bodyPr/>
        <a:lstStyle/>
        <a:p>
          <a:pPr algn="l" rtl="0" eaLnBrk="1" latinLnBrk="0" hangingPunct="1">
            <a:spcBef>
              <a:spcPct val="0"/>
            </a:spcBef>
            <a:buNone/>
          </a:pPr>
          <a:r>
            <a:rPr kumimoji="0" lang="en-US" altLang="en-US" sz="2800" b="1" kern="1200" dirty="0">
              <a:solidFill>
                <a:srgbClr val="126C65"/>
              </a:solidFill>
              <a:effectLst>
                <a:outerShdw blurRad="31750" dist="25400" dir="5400000" algn="tl" rotWithShape="0">
                  <a:srgbClr val="000000">
                    <a:alpha val="25000"/>
                  </a:srgbClr>
                </a:outerShdw>
              </a:effectLst>
              <a:latin typeface="Myriad Web Pro" pitchFamily="34" charset="0"/>
              <a:ea typeface="+mj-ea"/>
              <a:cs typeface="+mj-cs"/>
            </a:rPr>
            <a:t>SUBMISSION OF DOCUMENTS FOR INCORPORATION</a:t>
          </a:r>
          <a:endParaRPr kumimoji="0" lang="en-US" sz="2800" b="1" kern="1200" dirty="0">
            <a:solidFill>
              <a:srgbClr val="126C65"/>
            </a:solidFill>
            <a:effectLst>
              <a:outerShdw blurRad="31750" dist="25400" dir="5400000" algn="tl" rotWithShape="0">
                <a:srgbClr val="000000">
                  <a:alpha val="25000"/>
                </a:srgbClr>
              </a:outerShdw>
            </a:effectLst>
            <a:latin typeface="Myriad Web Pro" pitchFamily="34" charset="0"/>
            <a:ea typeface="+mj-ea"/>
            <a:cs typeface="+mj-cs"/>
          </a:endParaRPr>
        </a:p>
      </dgm:t>
    </dgm:pt>
    <dgm:pt modelId="{6A94B2F3-71A6-4B91-8551-80511DE3D7C6}" type="parTrans" cxnId="{51AD14FD-E8E9-421A-BFA0-00769829045D}">
      <dgm:prSet/>
      <dgm:spPr/>
      <dgm:t>
        <a:bodyPr/>
        <a:lstStyle/>
        <a:p>
          <a:endParaRPr lang="en-US"/>
        </a:p>
      </dgm:t>
    </dgm:pt>
    <dgm:pt modelId="{40243B56-D4E9-4D9A-9AF1-7BD4137AE16C}" type="sibTrans" cxnId="{51AD14FD-E8E9-421A-BFA0-00769829045D}">
      <dgm:prSet/>
      <dgm:spPr/>
      <dgm:t>
        <a:bodyPr/>
        <a:lstStyle/>
        <a:p>
          <a:endParaRPr lang="en-US"/>
        </a:p>
      </dgm:t>
    </dgm:pt>
    <dgm:pt modelId="{E528BD8A-5BE3-470A-B1E6-5515064571D5}" type="pres">
      <dgm:prSet presAssocID="{4002A139-7109-45BA-AA5F-8E384E8D8B23}" presName="linearFlow" presStyleCnt="0">
        <dgm:presLayoutVars>
          <dgm:dir/>
          <dgm:animLvl val="lvl"/>
          <dgm:resizeHandles val="exact"/>
        </dgm:presLayoutVars>
      </dgm:prSet>
      <dgm:spPr/>
    </dgm:pt>
    <dgm:pt modelId="{44D9E8A0-63EF-4886-9EFC-CF109E82075C}" type="pres">
      <dgm:prSet presAssocID="{37F36CB1-9163-40A3-A5BB-337312746F27}" presName="composite" presStyleCnt="0"/>
      <dgm:spPr/>
    </dgm:pt>
    <dgm:pt modelId="{258DF5FD-26BF-499D-8819-4C10AEC46D2C}" type="pres">
      <dgm:prSet presAssocID="{37F36CB1-9163-40A3-A5BB-337312746F27}" presName="parentText" presStyleLbl="alignNode1" presStyleIdx="0" presStyleCnt="2">
        <dgm:presLayoutVars>
          <dgm:chMax val="1"/>
          <dgm:bulletEnabled val="1"/>
        </dgm:presLayoutVars>
      </dgm:prSet>
      <dgm:spPr/>
    </dgm:pt>
    <dgm:pt modelId="{A02D645D-D059-4073-8BDD-4C2678BB9F32}" type="pres">
      <dgm:prSet presAssocID="{37F36CB1-9163-40A3-A5BB-337312746F27}" presName="descendantText" presStyleLbl="alignAcc1" presStyleIdx="0" presStyleCnt="2">
        <dgm:presLayoutVars>
          <dgm:bulletEnabled val="1"/>
        </dgm:presLayoutVars>
      </dgm:prSet>
      <dgm:spPr/>
    </dgm:pt>
    <dgm:pt modelId="{8ED42C8A-ED07-45B7-B596-B5EF74BC09AB}" type="pres">
      <dgm:prSet presAssocID="{76455B05-858D-4854-9152-6C64330864BB}" presName="sp" presStyleCnt="0"/>
      <dgm:spPr/>
    </dgm:pt>
    <dgm:pt modelId="{C9C7B8F0-60DA-4169-868F-D90D786BB492}" type="pres">
      <dgm:prSet presAssocID="{B164012F-C3C0-452E-BEBA-9DCD408D3408}" presName="composite" presStyleCnt="0"/>
      <dgm:spPr/>
    </dgm:pt>
    <dgm:pt modelId="{E73751DF-D457-4604-82A3-01DFD4B7DED2}" type="pres">
      <dgm:prSet presAssocID="{B164012F-C3C0-452E-BEBA-9DCD408D3408}" presName="parentText" presStyleLbl="alignNode1" presStyleIdx="1" presStyleCnt="2">
        <dgm:presLayoutVars>
          <dgm:chMax val="1"/>
          <dgm:bulletEnabled val="1"/>
        </dgm:presLayoutVars>
      </dgm:prSet>
      <dgm:spPr/>
    </dgm:pt>
    <dgm:pt modelId="{2686CF49-2D33-4961-BB76-73394EAF534A}" type="pres">
      <dgm:prSet presAssocID="{B164012F-C3C0-452E-BEBA-9DCD408D3408}" presName="descendantText" presStyleLbl="alignAcc1" presStyleIdx="1" presStyleCnt="2">
        <dgm:presLayoutVars>
          <dgm:bulletEnabled val="1"/>
        </dgm:presLayoutVars>
      </dgm:prSet>
      <dgm:spPr/>
    </dgm:pt>
  </dgm:ptLst>
  <dgm:cxnLst>
    <dgm:cxn modelId="{192D8F40-7B24-402A-AC93-6CC43100932F}" srcId="{4002A139-7109-45BA-AA5F-8E384E8D8B23}" destId="{37F36CB1-9163-40A3-A5BB-337312746F27}" srcOrd="0" destOrd="0" parTransId="{203A623F-B214-4853-AE9E-5C902BDAD9EE}" sibTransId="{76455B05-858D-4854-9152-6C64330864BB}"/>
    <dgm:cxn modelId="{B35CD957-C62A-45B7-A497-29C1657D29C0}" type="presOf" srcId="{37F36CB1-9163-40A3-A5BB-337312746F27}" destId="{258DF5FD-26BF-499D-8819-4C10AEC46D2C}" srcOrd="0" destOrd="0" presId="urn:microsoft.com/office/officeart/2005/8/layout/chevron2"/>
    <dgm:cxn modelId="{1464D397-15AE-453A-B079-251CA8913BE9}" type="presOf" srcId="{B164012F-C3C0-452E-BEBA-9DCD408D3408}" destId="{E73751DF-D457-4604-82A3-01DFD4B7DED2}" srcOrd="0" destOrd="0" presId="urn:microsoft.com/office/officeart/2005/8/layout/chevron2"/>
    <dgm:cxn modelId="{68CC109A-844F-4C9D-9AE9-502B2CEE69E3}" type="presOf" srcId="{4002A139-7109-45BA-AA5F-8E384E8D8B23}" destId="{E528BD8A-5BE3-470A-B1E6-5515064571D5}" srcOrd="0" destOrd="0" presId="urn:microsoft.com/office/officeart/2005/8/layout/chevron2"/>
    <dgm:cxn modelId="{AF3C3BB7-A609-4574-BF23-B0719FA37E67}" srcId="{4002A139-7109-45BA-AA5F-8E384E8D8B23}" destId="{B164012F-C3C0-452E-BEBA-9DCD408D3408}" srcOrd="1" destOrd="0" parTransId="{B2E36C3A-859F-403F-B092-5FADA9095512}" sibTransId="{22958DDA-740B-4E99-B34D-CC1122F778AE}"/>
    <dgm:cxn modelId="{C9359FBC-FD96-4877-AECB-500DD3373330}" type="presOf" srcId="{E513746A-6159-4FEA-8A64-15EE21774850}" destId="{2686CF49-2D33-4961-BB76-73394EAF534A}" srcOrd="0" destOrd="0" presId="urn:microsoft.com/office/officeart/2005/8/layout/chevron2"/>
    <dgm:cxn modelId="{3C911ED7-1901-4824-9D93-564AD1CD58CD}" type="presOf" srcId="{39A5F700-21DC-42EC-AC60-B9C87333E879}" destId="{A02D645D-D059-4073-8BDD-4C2678BB9F32}" srcOrd="0" destOrd="0" presId="urn:microsoft.com/office/officeart/2005/8/layout/chevron2"/>
    <dgm:cxn modelId="{2FB501F8-1CA1-4410-B054-7F48D33D1C92}" srcId="{37F36CB1-9163-40A3-A5BB-337312746F27}" destId="{39A5F700-21DC-42EC-AC60-B9C87333E879}" srcOrd="0" destOrd="0" parTransId="{E24BDD7E-29EB-4292-88CA-3A13FE6C77FF}" sibTransId="{69567E3E-5E31-47B4-AEF9-9F743EC7D702}"/>
    <dgm:cxn modelId="{51AD14FD-E8E9-421A-BFA0-00769829045D}" srcId="{B164012F-C3C0-452E-BEBA-9DCD408D3408}" destId="{E513746A-6159-4FEA-8A64-15EE21774850}" srcOrd="0" destOrd="0" parTransId="{6A94B2F3-71A6-4B91-8551-80511DE3D7C6}" sibTransId="{40243B56-D4E9-4D9A-9AF1-7BD4137AE16C}"/>
    <dgm:cxn modelId="{BC7B43AE-44B4-4D6F-9851-CAD6673D9C8E}" type="presParOf" srcId="{E528BD8A-5BE3-470A-B1E6-5515064571D5}" destId="{44D9E8A0-63EF-4886-9EFC-CF109E82075C}" srcOrd="0" destOrd="0" presId="urn:microsoft.com/office/officeart/2005/8/layout/chevron2"/>
    <dgm:cxn modelId="{06117C8A-A315-4354-9457-6E30C5E67105}" type="presParOf" srcId="{44D9E8A0-63EF-4886-9EFC-CF109E82075C}" destId="{258DF5FD-26BF-499D-8819-4C10AEC46D2C}" srcOrd="0" destOrd="0" presId="urn:microsoft.com/office/officeart/2005/8/layout/chevron2"/>
    <dgm:cxn modelId="{9CF46EF1-FBE4-4784-B62E-1FF6B94B5CF4}" type="presParOf" srcId="{44D9E8A0-63EF-4886-9EFC-CF109E82075C}" destId="{A02D645D-D059-4073-8BDD-4C2678BB9F32}" srcOrd="1" destOrd="0" presId="urn:microsoft.com/office/officeart/2005/8/layout/chevron2"/>
    <dgm:cxn modelId="{536DD58D-C6D2-448A-9EC6-B57D877380D9}" type="presParOf" srcId="{E528BD8A-5BE3-470A-B1E6-5515064571D5}" destId="{8ED42C8A-ED07-45B7-B596-B5EF74BC09AB}" srcOrd="1" destOrd="0" presId="urn:microsoft.com/office/officeart/2005/8/layout/chevron2"/>
    <dgm:cxn modelId="{2277B88B-9060-4E48-ABBC-274FE034363A}" type="presParOf" srcId="{E528BD8A-5BE3-470A-B1E6-5515064571D5}" destId="{C9C7B8F0-60DA-4169-868F-D90D786BB492}" srcOrd="2" destOrd="0" presId="urn:microsoft.com/office/officeart/2005/8/layout/chevron2"/>
    <dgm:cxn modelId="{0904CDB2-98D0-4933-8B92-409FA0DB1A4E}" type="presParOf" srcId="{C9C7B8F0-60DA-4169-868F-D90D786BB492}" destId="{E73751DF-D457-4604-82A3-01DFD4B7DED2}" srcOrd="0" destOrd="0" presId="urn:microsoft.com/office/officeart/2005/8/layout/chevron2"/>
    <dgm:cxn modelId="{0705FE22-9DA3-468C-B732-D1BD4D50F7DF}" type="presParOf" srcId="{C9C7B8F0-60DA-4169-868F-D90D786BB492}" destId="{2686CF49-2D33-4961-BB76-73394EAF534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F83C25-9BD3-4236-AC0B-D4796B39E9D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PK"/>
        </a:p>
      </dgm:t>
    </dgm:pt>
    <dgm:pt modelId="{9B5458D0-50B6-43A1-829C-088BE43CA0E0}">
      <dgm:prSet/>
      <dgm:spPr/>
      <dgm:t>
        <a:bodyPr/>
        <a:lstStyle/>
        <a:p>
          <a:r>
            <a:rPr lang="en-US" dirty="0"/>
            <a:t>	Online Filing</a:t>
          </a:r>
          <a:endParaRPr lang="en-PK" dirty="0"/>
        </a:p>
      </dgm:t>
    </dgm:pt>
    <dgm:pt modelId="{C491491C-7E9A-406E-8D01-66AFED8A267B}" type="parTrans" cxnId="{55C5CB35-3B4D-41D5-9784-7BDBAB222D95}">
      <dgm:prSet/>
      <dgm:spPr/>
      <dgm:t>
        <a:bodyPr/>
        <a:lstStyle/>
        <a:p>
          <a:endParaRPr lang="en-PK"/>
        </a:p>
      </dgm:t>
    </dgm:pt>
    <dgm:pt modelId="{6E63BB75-0866-4ADA-8C60-AA70374CD5E4}" type="sibTrans" cxnId="{55C5CB35-3B4D-41D5-9784-7BDBAB222D95}">
      <dgm:prSet/>
      <dgm:spPr/>
      <dgm:t>
        <a:bodyPr/>
        <a:lstStyle/>
        <a:p>
          <a:endParaRPr lang="en-PK"/>
        </a:p>
      </dgm:t>
    </dgm:pt>
    <dgm:pt modelId="{F233A84F-671E-4FCE-924B-0C23A5D193F5}" type="pres">
      <dgm:prSet presAssocID="{0BF83C25-9BD3-4236-AC0B-D4796B39E9D2}" presName="linear" presStyleCnt="0">
        <dgm:presLayoutVars>
          <dgm:animLvl val="lvl"/>
          <dgm:resizeHandles val="exact"/>
        </dgm:presLayoutVars>
      </dgm:prSet>
      <dgm:spPr/>
    </dgm:pt>
    <dgm:pt modelId="{9A1DA508-4400-4C57-B0C4-5805B6BCF0DE}" type="pres">
      <dgm:prSet presAssocID="{9B5458D0-50B6-43A1-829C-088BE43CA0E0}" presName="parentText" presStyleLbl="node1" presStyleIdx="0" presStyleCnt="1" custScaleX="92593" custScaleY="70050" custLinFactY="-44009" custLinFactNeighborX="926" custLinFactNeighborY="-100000">
        <dgm:presLayoutVars>
          <dgm:chMax val="0"/>
          <dgm:bulletEnabled val="1"/>
        </dgm:presLayoutVars>
      </dgm:prSet>
      <dgm:spPr/>
    </dgm:pt>
  </dgm:ptLst>
  <dgm:cxnLst>
    <dgm:cxn modelId="{55C5CB35-3B4D-41D5-9784-7BDBAB222D95}" srcId="{0BF83C25-9BD3-4236-AC0B-D4796B39E9D2}" destId="{9B5458D0-50B6-43A1-829C-088BE43CA0E0}" srcOrd="0" destOrd="0" parTransId="{C491491C-7E9A-406E-8D01-66AFED8A267B}" sibTransId="{6E63BB75-0866-4ADA-8C60-AA70374CD5E4}"/>
    <dgm:cxn modelId="{336E0F5C-18BC-4507-B3C7-260D6824BA0D}" type="presOf" srcId="{0BF83C25-9BD3-4236-AC0B-D4796B39E9D2}" destId="{F233A84F-671E-4FCE-924B-0C23A5D193F5}" srcOrd="0" destOrd="0" presId="urn:microsoft.com/office/officeart/2005/8/layout/vList2"/>
    <dgm:cxn modelId="{07A3DF6D-470C-4545-AACE-3C8C64921D8A}" type="presOf" srcId="{9B5458D0-50B6-43A1-829C-088BE43CA0E0}" destId="{9A1DA508-4400-4C57-B0C4-5805B6BCF0DE}" srcOrd="0" destOrd="0" presId="urn:microsoft.com/office/officeart/2005/8/layout/vList2"/>
    <dgm:cxn modelId="{4A7C23CE-56BB-4264-A08E-C37DA7C26D39}" type="presParOf" srcId="{F233A84F-671E-4FCE-924B-0C23A5D193F5}" destId="{9A1DA508-4400-4C57-B0C4-5805B6BCF0D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82A1CC-17E6-4150-9EB7-9AA073E77F8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PK"/>
        </a:p>
      </dgm:t>
    </dgm:pt>
    <dgm:pt modelId="{6D711B00-C379-4CB7-8ACD-C15F80DD9046}">
      <dgm:prSet phldrT="[Text]"/>
      <dgm:spPr/>
      <dgm:t>
        <a:bodyPr/>
        <a:lstStyle/>
        <a:p>
          <a:r>
            <a:rPr lang="en-US" dirty="0"/>
            <a:t>Single Step Process</a:t>
          </a:r>
          <a:endParaRPr lang="en-PK" dirty="0"/>
        </a:p>
      </dgm:t>
    </dgm:pt>
    <dgm:pt modelId="{6BF00B00-FB64-440B-BBC2-7B43DF78B9E6}" type="parTrans" cxnId="{2DB72EFC-E53B-47E9-B410-37F80F5477ED}">
      <dgm:prSet/>
      <dgm:spPr/>
      <dgm:t>
        <a:bodyPr/>
        <a:lstStyle/>
        <a:p>
          <a:endParaRPr lang="en-PK"/>
        </a:p>
      </dgm:t>
    </dgm:pt>
    <dgm:pt modelId="{4B9A1C3B-E46B-48BD-99F6-7EDCF9A5455F}" type="sibTrans" cxnId="{2DB72EFC-E53B-47E9-B410-37F80F5477ED}">
      <dgm:prSet/>
      <dgm:spPr/>
      <dgm:t>
        <a:bodyPr/>
        <a:lstStyle/>
        <a:p>
          <a:endParaRPr lang="en-PK"/>
        </a:p>
      </dgm:t>
    </dgm:pt>
    <dgm:pt modelId="{AFD1C43A-A342-4D95-8BAB-9EEA2B0C94BF}">
      <dgm:prSet phldrT="[Text]"/>
      <dgm:spPr/>
      <dgm:t>
        <a:bodyPr/>
        <a:lstStyle/>
        <a:p>
          <a:r>
            <a:rPr lang="en-US" dirty="0"/>
            <a:t>Combined Name Reservation and Company Incorporation</a:t>
          </a:r>
          <a:endParaRPr lang="en-PK" dirty="0"/>
        </a:p>
      </dgm:t>
    </dgm:pt>
    <dgm:pt modelId="{61144446-D159-4EB8-B884-E7BF0F16828A}" type="parTrans" cxnId="{2E666618-5EDF-490B-A0F6-5AAC250D575F}">
      <dgm:prSet/>
      <dgm:spPr/>
      <dgm:t>
        <a:bodyPr/>
        <a:lstStyle/>
        <a:p>
          <a:endParaRPr lang="en-PK"/>
        </a:p>
      </dgm:t>
    </dgm:pt>
    <dgm:pt modelId="{2FD8B3B0-EFFF-46FC-B927-A6C2DDAF00C1}" type="sibTrans" cxnId="{2E666618-5EDF-490B-A0F6-5AAC250D575F}">
      <dgm:prSet/>
      <dgm:spPr/>
      <dgm:t>
        <a:bodyPr/>
        <a:lstStyle/>
        <a:p>
          <a:endParaRPr lang="en-PK"/>
        </a:p>
      </dgm:t>
    </dgm:pt>
    <dgm:pt modelId="{382EBCBE-B1F3-4BDB-95C0-274BAC565092}">
      <dgm:prSet phldrT="[Text]"/>
      <dgm:spPr/>
      <dgm:t>
        <a:bodyPr/>
        <a:lstStyle/>
        <a:p>
          <a:r>
            <a:rPr lang="en-US" dirty="0"/>
            <a:t>Multiple step Process</a:t>
          </a:r>
          <a:endParaRPr lang="en-PK" dirty="0"/>
        </a:p>
      </dgm:t>
    </dgm:pt>
    <dgm:pt modelId="{3E4BF6BE-C6AE-4892-8F82-B59AED70C14C}" type="parTrans" cxnId="{25D07A77-7DF8-4F6A-AFA1-3B8474C3AB19}">
      <dgm:prSet/>
      <dgm:spPr/>
      <dgm:t>
        <a:bodyPr/>
        <a:lstStyle/>
        <a:p>
          <a:endParaRPr lang="en-PK"/>
        </a:p>
      </dgm:t>
    </dgm:pt>
    <dgm:pt modelId="{C8806E5F-152C-4056-B6CD-7DD0F1679093}" type="sibTrans" cxnId="{25D07A77-7DF8-4F6A-AFA1-3B8474C3AB19}">
      <dgm:prSet/>
      <dgm:spPr/>
      <dgm:t>
        <a:bodyPr/>
        <a:lstStyle/>
        <a:p>
          <a:endParaRPr lang="en-PK"/>
        </a:p>
      </dgm:t>
    </dgm:pt>
    <dgm:pt modelId="{099B9EE1-446A-4D00-ADE6-A415CEE7F574}">
      <dgm:prSet phldrT="[Text]"/>
      <dgm:spPr/>
      <dgm:t>
        <a:bodyPr/>
        <a:lstStyle/>
        <a:p>
          <a:r>
            <a:rPr lang="en-US" dirty="0"/>
            <a:t>Step 1: Name Reservation</a:t>
          </a:r>
          <a:endParaRPr lang="en-PK" dirty="0"/>
        </a:p>
      </dgm:t>
    </dgm:pt>
    <dgm:pt modelId="{EAF17C98-84B9-46A1-AD8D-B6A0D9242CDE}" type="parTrans" cxnId="{0867C12E-5BF6-44E6-BF0F-A0FD93C44211}">
      <dgm:prSet/>
      <dgm:spPr/>
      <dgm:t>
        <a:bodyPr/>
        <a:lstStyle/>
        <a:p>
          <a:endParaRPr lang="en-PK"/>
        </a:p>
      </dgm:t>
    </dgm:pt>
    <dgm:pt modelId="{903663A2-03AE-46AC-AFB5-492F5A478BD8}" type="sibTrans" cxnId="{0867C12E-5BF6-44E6-BF0F-A0FD93C44211}">
      <dgm:prSet/>
      <dgm:spPr/>
      <dgm:t>
        <a:bodyPr/>
        <a:lstStyle/>
        <a:p>
          <a:endParaRPr lang="en-PK"/>
        </a:p>
      </dgm:t>
    </dgm:pt>
    <dgm:pt modelId="{1DAF6BE4-1E06-4979-845D-E3C2987A023A}">
      <dgm:prSet phldrT="[Text]"/>
      <dgm:spPr/>
      <dgm:t>
        <a:bodyPr/>
        <a:lstStyle/>
        <a:p>
          <a:r>
            <a:rPr lang="en-US" dirty="0"/>
            <a:t>Step 2: Company Incorporation</a:t>
          </a:r>
          <a:endParaRPr lang="en-PK" dirty="0"/>
        </a:p>
      </dgm:t>
    </dgm:pt>
    <dgm:pt modelId="{2A865E80-B28A-4255-8199-893FD36796A7}" type="parTrans" cxnId="{AAE8BD09-0381-43F4-A336-A2CA3B939E12}">
      <dgm:prSet/>
      <dgm:spPr/>
      <dgm:t>
        <a:bodyPr/>
        <a:lstStyle/>
        <a:p>
          <a:endParaRPr lang="en-PK"/>
        </a:p>
      </dgm:t>
    </dgm:pt>
    <dgm:pt modelId="{CE649FB0-C392-4297-B5EE-2E83EF38BDD4}" type="sibTrans" cxnId="{AAE8BD09-0381-43F4-A336-A2CA3B939E12}">
      <dgm:prSet/>
      <dgm:spPr/>
      <dgm:t>
        <a:bodyPr/>
        <a:lstStyle/>
        <a:p>
          <a:endParaRPr lang="en-PK"/>
        </a:p>
      </dgm:t>
    </dgm:pt>
    <dgm:pt modelId="{354C1A80-652E-4930-BFA1-C4A254972C6F}" type="pres">
      <dgm:prSet presAssocID="{C082A1CC-17E6-4150-9EB7-9AA073E77F83}" presName="Name0" presStyleCnt="0">
        <dgm:presLayoutVars>
          <dgm:dir/>
          <dgm:animLvl val="lvl"/>
          <dgm:resizeHandles val="exact"/>
        </dgm:presLayoutVars>
      </dgm:prSet>
      <dgm:spPr/>
    </dgm:pt>
    <dgm:pt modelId="{42EC8FE1-6FE9-494D-B8DD-1A936ACF0AB2}" type="pres">
      <dgm:prSet presAssocID="{6D711B00-C379-4CB7-8ACD-C15F80DD9046}" presName="composite" presStyleCnt="0"/>
      <dgm:spPr/>
    </dgm:pt>
    <dgm:pt modelId="{050C4FDC-E50B-41F7-A5DD-B78056F1DF6B}" type="pres">
      <dgm:prSet presAssocID="{6D711B00-C379-4CB7-8ACD-C15F80DD9046}" presName="parTx" presStyleLbl="alignNode1" presStyleIdx="0" presStyleCnt="2">
        <dgm:presLayoutVars>
          <dgm:chMax val="0"/>
          <dgm:chPref val="0"/>
          <dgm:bulletEnabled val="1"/>
        </dgm:presLayoutVars>
      </dgm:prSet>
      <dgm:spPr/>
    </dgm:pt>
    <dgm:pt modelId="{5B4C840A-C9FC-4079-B971-EE710F5E84E9}" type="pres">
      <dgm:prSet presAssocID="{6D711B00-C379-4CB7-8ACD-C15F80DD9046}" presName="desTx" presStyleLbl="alignAccFollowNode1" presStyleIdx="0" presStyleCnt="2">
        <dgm:presLayoutVars>
          <dgm:bulletEnabled val="1"/>
        </dgm:presLayoutVars>
      </dgm:prSet>
      <dgm:spPr/>
    </dgm:pt>
    <dgm:pt modelId="{CE7C94E0-7EED-491F-A2F7-21458FBC5183}" type="pres">
      <dgm:prSet presAssocID="{4B9A1C3B-E46B-48BD-99F6-7EDCF9A5455F}" presName="space" presStyleCnt="0"/>
      <dgm:spPr/>
    </dgm:pt>
    <dgm:pt modelId="{4D83F3DE-F09E-4F1F-A3D6-6AC158A2EE01}" type="pres">
      <dgm:prSet presAssocID="{382EBCBE-B1F3-4BDB-95C0-274BAC565092}" presName="composite" presStyleCnt="0"/>
      <dgm:spPr/>
    </dgm:pt>
    <dgm:pt modelId="{90A1B34F-6DA3-459B-9A08-B8A7A8558A7C}" type="pres">
      <dgm:prSet presAssocID="{382EBCBE-B1F3-4BDB-95C0-274BAC565092}" presName="parTx" presStyleLbl="alignNode1" presStyleIdx="1" presStyleCnt="2">
        <dgm:presLayoutVars>
          <dgm:chMax val="0"/>
          <dgm:chPref val="0"/>
          <dgm:bulletEnabled val="1"/>
        </dgm:presLayoutVars>
      </dgm:prSet>
      <dgm:spPr/>
    </dgm:pt>
    <dgm:pt modelId="{02A9C62D-1736-4F46-884C-2EEF5FE09A85}" type="pres">
      <dgm:prSet presAssocID="{382EBCBE-B1F3-4BDB-95C0-274BAC565092}" presName="desTx" presStyleLbl="alignAccFollowNode1" presStyleIdx="1" presStyleCnt="2">
        <dgm:presLayoutVars>
          <dgm:bulletEnabled val="1"/>
        </dgm:presLayoutVars>
      </dgm:prSet>
      <dgm:spPr/>
    </dgm:pt>
  </dgm:ptLst>
  <dgm:cxnLst>
    <dgm:cxn modelId="{AAE8BD09-0381-43F4-A336-A2CA3B939E12}" srcId="{382EBCBE-B1F3-4BDB-95C0-274BAC565092}" destId="{1DAF6BE4-1E06-4979-845D-E3C2987A023A}" srcOrd="1" destOrd="0" parTransId="{2A865E80-B28A-4255-8199-893FD36796A7}" sibTransId="{CE649FB0-C392-4297-B5EE-2E83EF38BDD4}"/>
    <dgm:cxn modelId="{2E666618-5EDF-490B-A0F6-5AAC250D575F}" srcId="{6D711B00-C379-4CB7-8ACD-C15F80DD9046}" destId="{AFD1C43A-A342-4D95-8BAB-9EEA2B0C94BF}" srcOrd="0" destOrd="0" parTransId="{61144446-D159-4EB8-B884-E7BF0F16828A}" sibTransId="{2FD8B3B0-EFFF-46FC-B927-A6C2DDAF00C1}"/>
    <dgm:cxn modelId="{0867C12E-5BF6-44E6-BF0F-A0FD93C44211}" srcId="{382EBCBE-B1F3-4BDB-95C0-274BAC565092}" destId="{099B9EE1-446A-4D00-ADE6-A415CEE7F574}" srcOrd="0" destOrd="0" parTransId="{EAF17C98-84B9-46A1-AD8D-B6A0D9242CDE}" sibTransId="{903663A2-03AE-46AC-AFB5-492F5A478BD8}"/>
    <dgm:cxn modelId="{2E99C75D-E059-4BF5-BA80-C0EF365C2978}" type="presOf" srcId="{1DAF6BE4-1E06-4979-845D-E3C2987A023A}" destId="{02A9C62D-1736-4F46-884C-2EEF5FE09A85}" srcOrd="0" destOrd="1" presId="urn:microsoft.com/office/officeart/2005/8/layout/hList1"/>
    <dgm:cxn modelId="{F1A29961-607D-4E38-ADE7-61FF7EDBFA12}" type="presOf" srcId="{099B9EE1-446A-4D00-ADE6-A415CEE7F574}" destId="{02A9C62D-1736-4F46-884C-2EEF5FE09A85}" srcOrd="0" destOrd="0" presId="urn:microsoft.com/office/officeart/2005/8/layout/hList1"/>
    <dgm:cxn modelId="{11A17676-89CA-430C-B51B-1581DF3BCAD2}" type="presOf" srcId="{382EBCBE-B1F3-4BDB-95C0-274BAC565092}" destId="{90A1B34F-6DA3-459B-9A08-B8A7A8558A7C}" srcOrd="0" destOrd="0" presId="urn:microsoft.com/office/officeart/2005/8/layout/hList1"/>
    <dgm:cxn modelId="{25D07A77-7DF8-4F6A-AFA1-3B8474C3AB19}" srcId="{C082A1CC-17E6-4150-9EB7-9AA073E77F83}" destId="{382EBCBE-B1F3-4BDB-95C0-274BAC565092}" srcOrd="1" destOrd="0" parTransId="{3E4BF6BE-C6AE-4892-8F82-B59AED70C14C}" sibTransId="{C8806E5F-152C-4056-B6CD-7DD0F1679093}"/>
    <dgm:cxn modelId="{9EDDABBA-D68C-4237-97B9-DEAC458E756A}" type="presOf" srcId="{C082A1CC-17E6-4150-9EB7-9AA073E77F83}" destId="{354C1A80-652E-4930-BFA1-C4A254972C6F}" srcOrd="0" destOrd="0" presId="urn:microsoft.com/office/officeart/2005/8/layout/hList1"/>
    <dgm:cxn modelId="{EDF8A6C3-5FAD-48FA-99A7-8276A0CEA6F5}" type="presOf" srcId="{6D711B00-C379-4CB7-8ACD-C15F80DD9046}" destId="{050C4FDC-E50B-41F7-A5DD-B78056F1DF6B}" srcOrd="0" destOrd="0" presId="urn:microsoft.com/office/officeart/2005/8/layout/hList1"/>
    <dgm:cxn modelId="{BB2A19EB-D766-4C31-B114-1DCD9287B139}" type="presOf" srcId="{AFD1C43A-A342-4D95-8BAB-9EEA2B0C94BF}" destId="{5B4C840A-C9FC-4079-B971-EE710F5E84E9}" srcOrd="0" destOrd="0" presId="urn:microsoft.com/office/officeart/2005/8/layout/hList1"/>
    <dgm:cxn modelId="{2DB72EFC-E53B-47E9-B410-37F80F5477ED}" srcId="{C082A1CC-17E6-4150-9EB7-9AA073E77F83}" destId="{6D711B00-C379-4CB7-8ACD-C15F80DD9046}" srcOrd="0" destOrd="0" parTransId="{6BF00B00-FB64-440B-BBC2-7B43DF78B9E6}" sibTransId="{4B9A1C3B-E46B-48BD-99F6-7EDCF9A5455F}"/>
    <dgm:cxn modelId="{E670CB1B-53D7-4D76-BDC4-ED456E4CA889}" type="presParOf" srcId="{354C1A80-652E-4930-BFA1-C4A254972C6F}" destId="{42EC8FE1-6FE9-494D-B8DD-1A936ACF0AB2}" srcOrd="0" destOrd="0" presId="urn:microsoft.com/office/officeart/2005/8/layout/hList1"/>
    <dgm:cxn modelId="{0425A1FD-100E-4EEA-84E7-34E9E4E9974D}" type="presParOf" srcId="{42EC8FE1-6FE9-494D-B8DD-1A936ACF0AB2}" destId="{050C4FDC-E50B-41F7-A5DD-B78056F1DF6B}" srcOrd="0" destOrd="0" presId="urn:microsoft.com/office/officeart/2005/8/layout/hList1"/>
    <dgm:cxn modelId="{1F9C0EA9-4B28-4B3A-B36E-D6FEF48EF6DF}" type="presParOf" srcId="{42EC8FE1-6FE9-494D-B8DD-1A936ACF0AB2}" destId="{5B4C840A-C9FC-4079-B971-EE710F5E84E9}" srcOrd="1" destOrd="0" presId="urn:microsoft.com/office/officeart/2005/8/layout/hList1"/>
    <dgm:cxn modelId="{1C2BEF9A-915B-4024-BA3A-EFAE8B29FFE8}" type="presParOf" srcId="{354C1A80-652E-4930-BFA1-C4A254972C6F}" destId="{CE7C94E0-7EED-491F-A2F7-21458FBC5183}" srcOrd="1" destOrd="0" presId="urn:microsoft.com/office/officeart/2005/8/layout/hList1"/>
    <dgm:cxn modelId="{9AD4E1D7-7A74-4D77-BF61-CC672D5D7DC9}" type="presParOf" srcId="{354C1A80-652E-4930-BFA1-C4A254972C6F}" destId="{4D83F3DE-F09E-4F1F-A3D6-6AC158A2EE01}" srcOrd="2" destOrd="0" presId="urn:microsoft.com/office/officeart/2005/8/layout/hList1"/>
    <dgm:cxn modelId="{F2019A4F-E9EB-4620-8107-74E89037EF34}" type="presParOf" srcId="{4D83F3DE-F09E-4F1F-A3D6-6AC158A2EE01}" destId="{90A1B34F-6DA3-459B-9A08-B8A7A8558A7C}" srcOrd="0" destOrd="0" presId="urn:microsoft.com/office/officeart/2005/8/layout/hList1"/>
    <dgm:cxn modelId="{C2AE9873-DD0A-41A4-B5D6-9590F26A8688}" type="presParOf" srcId="{4D83F3DE-F09E-4F1F-A3D6-6AC158A2EE01}" destId="{02A9C62D-1736-4F46-884C-2EEF5FE09A85}"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8DF5FD-26BF-499D-8819-4C10AEC46D2C}">
      <dsp:nvSpPr>
        <dsp:cNvPr id="0" name=""/>
        <dsp:cNvSpPr/>
      </dsp:nvSpPr>
      <dsp:spPr>
        <a:xfrm rot="5400000">
          <a:off x="-346750" y="349329"/>
          <a:ext cx="2311672" cy="1618170"/>
        </a:xfrm>
        <a:prstGeom prst="chevron">
          <a:avLst/>
        </a:prstGeom>
        <a:solidFill>
          <a:srgbClr val="126C65"/>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2000250">
            <a:lnSpc>
              <a:spcPct val="90000"/>
            </a:lnSpc>
            <a:spcBef>
              <a:spcPct val="0"/>
            </a:spcBef>
            <a:spcAft>
              <a:spcPct val="35000"/>
            </a:spcAft>
            <a:buNone/>
          </a:pPr>
          <a:r>
            <a:rPr lang="en-US" sz="4500" b="1" kern="1200" dirty="0">
              <a:solidFill>
                <a:schemeClr val="accent1">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Step-1</a:t>
          </a:r>
        </a:p>
      </dsp:txBody>
      <dsp:txXfrm rot="-5400000">
        <a:off x="1" y="811663"/>
        <a:ext cx="1618170" cy="693502"/>
      </dsp:txXfrm>
    </dsp:sp>
    <dsp:sp modelId="{A02D645D-D059-4073-8BDD-4C2678BB9F32}">
      <dsp:nvSpPr>
        <dsp:cNvPr id="0" name=""/>
        <dsp:cNvSpPr/>
      </dsp:nvSpPr>
      <dsp:spPr>
        <a:xfrm rot="5400000">
          <a:off x="3982091" y="-2361342"/>
          <a:ext cx="1502587" cy="6230429"/>
        </a:xfrm>
        <a:prstGeom prst="round2SameRect">
          <a:avLst/>
        </a:prstGeom>
        <a:solidFill>
          <a:schemeClr val="lt1">
            <a:alpha val="90000"/>
            <a:hueOff val="0"/>
            <a:satOff val="0"/>
            <a:lumOff val="0"/>
            <a:alphaOff val="0"/>
          </a:schemeClr>
        </a:solidFill>
        <a:ln w="9525" cap="flat" cmpd="sng" algn="ctr">
          <a:solidFill>
            <a:schemeClr val="accent1">
              <a:shade val="5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rtl="0" eaLnBrk="1" latinLnBrk="0" hangingPunct="1">
            <a:lnSpc>
              <a:spcPct val="90000"/>
            </a:lnSpc>
            <a:spcBef>
              <a:spcPct val="0"/>
            </a:spcBef>
            <a:spcAft>
              <a:spcPct val="15000"/>
            </a:spcAft>
            <a:buNone/>
          </a:pPr>
          <a:r>
            <a:rPr kumimoji="0" lang="en-US" altLang="en-US" sz="2800" b="1" kern="1200" dirty="0">
              <a:solidFill>
                <a:srgbClr val="126C65"/>
              </a:solidFill>
              <a:effectLst>
                <a:outerShdw blurRad="31750" dist="25400" dir="5400000" algn="tl" rotWithShape="0">
                  <a:srgbClr val="000000">
                    <a:alpha val="25000"/>
                  </a:srgbClr>
                </a:outerShdw>
              </a:effectLst>
              <a:latin typeface="Myriad Web Pro" pitchFamily="34" charset="0"/>
              <a:ea typeface="+mj-ea"/>
              <a:cs typeface="+mj-cs"/>
            </a:rPr>
            <a:t>RESERVATION OF COMPANY NAME</a:t>
          </a:r>
          <a:endParaRPr kumimoji="0" lang="en-US" sz="2800" b="1" kern="1200" dirty="0">
            <a:solidFill>
              <a:srgbClr val="126C65"/>
            </a:solidFill>
            <a:effectLst>
              <a:outerShdw blurRad="31750" dist="25400" dir="5400000" algn="tl" rotWithShape="0">
                <a:srgbClr val="000000">
                  <a:alpha val="25000"/>
                </a:srgbClr>
              </a:outerShdw>
            </a:effectLst>
            <a:latin typeface="Myriad Web Pro" pitchFamily="34" charset="0"/>
            <a:ea typeface="+mj-ea"/>
            <a:cs typeface="+mj-cs"/>
          </a:endParaRPr>
        </a:p>
      </dsp:txBody>
      <dsp:txXfrm rot="-5400000">
        <a:off x="1618170" y="75929"/>
        <a:ext cx="6157079" cy="1355887"/>
      </dsp:txXfrm>
    </dsp:sp>
    <dsp:sp modelId="{E73751DF-D457-4604-82A3-01DFD4B7DED2}">
      <dsp:nvSpPr>
        <dsp:cNvPr id="0" name=""/>
        <dsp:cNvSpPr/>
      </dsp:nvSpPr>
      <dsp:spPr>
        <a:xfrm rot="5400000">
          <a:off x="-346750" y="2375899"/>
          <a:ext cx="2311672" cy="1618170"/>
        </a:xfrm>
        <a:prstGeom prst="chevron">
          <a:avLst/>
        </a:prstGeom>
        <a:gradFill rotWithShape="0">
          <a:gsLst>
            <a:gs pos="0">
              <a:schemeClr val="accent1">
                <a:shade val="50000"/>
                <a:hueOff val="346160"/>
                <a:satOff val="-25283"/>
                <a:lumOff val="45974"/>
                <a:alphaOff val="0"/>
                <a:shade val="15000"/>
                <a:satMod val="180000"/>
              </a:schemeClr>
            </a:gs>
            <a:gs pos="50000">
              <a:schemeClr val="accent1">
                <a:shade val="50000"/>
                <a:hueOff val="346160"/>
                <a:satOff val="-25283"/>
                <a:lumOff val="45974"/>
                <a:alphaOff val="0"/>
                <a:shade val="45000"/>
                <a:satMod val="170000"/>
              </a:schemeClr>
            </a:gs>
            <a:gs pos="70000">
              <a:schemeClr val="accent1">
                <a:shade val="50000"/>
                <a:hueOff val="346160"/>
                <a:satOff val="-25283"/>
                <a:lumOff val="45974"/>
                <a:alphaOff val="0"/>
                <a:tint val="99000"/>
                <a:shade val="65000"/>
                <a:satMod val="155000"/>
              </a:schemeClr>
            </a:gs>
            <a:gs pos="100000">
              <a:schemeClr val="accent1">
                <a:shade val="50000"/>
                <a:hueOff val="346160"/>
                <a:satOff val="-25283"/>
                <a:lumOff val="45974"/>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2000250">
            <a:lnSpc>
              <a:spcPct val="90000"/>
            </a:lnSpc>
            <a:spcBef>
              <a:spcPct val="0"/>
            </a:spcBef>
            <a:spcAft>
              <a:spcPct val="35000"/>
            </a:spcAft>
            <a:buNone/>
          </a:pPr>
          <a:r>
            <a:rPr lang="en-US" sz="4500" b="1" kern="1200" dirty="0">
              <a:solidFill>
                <a:schemeClr val="accent1">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Step-2</a:t>
          </a:r>
        </a:p>
      </dsp:txBody>
      <dsp:txXfrm rot="-5400000">
        <a:off x="1" y="2838233"/>
        <a:ext cx="1618170" cy="693502"/>
      </dsp:txXfrm>
    </dsp:sp>
    <dsp:sp modelId="{2686CF49-2D33-4961-BB76-73394EAF534A}">
      <dsp:nvSpPr>
        <dsp:cNvPr id="0" name=""/>
        <dsp:cNvSpPr/>
      </dsp:nvSpPr>
      <dsp:spPr>
        <a:xfrm rot="5400000">
          <a:off x="3982091" y="-334772"/>
          <a:ext cx="1502587" cy="6230429"/>
        </a:xfrm>
        <a:prstGeom prst="round2SameRect">
          <a:avLst/>
        </a:prstGeom>
        <a:solidFill>
          <a:schemeClr val="lt1">
            <a:alpha val="90000"/>
            <a:hueOff val="0"/>
            <a:satOff val="0"/>
            <a:lumOff val="0"/>
            <a:alphaOff val="0"/>
          </a:schemeClr>
        </a:solidFill>
        <a:ln w="9525" cap="flat" cmpd="sng" algn="ctr">
          <a:solidFill>
            <a:schemeClr val="accent1">
              <a:shade val="50000"/>
              <a:hueOff val="346160"/>
              <a:satOff val="-25283"/>
              <a:lumOff val="45974"/>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rtl="0" eaLnBrk="1" latinLnBrk="0" hangingPunct="1">
            <a:lnSpc>
              <a:spcPct val="90000"/>
            </a:lnSpc>
            <a:spcBef>
              <a:spcPct val="0"/>
            </a:spcBef>
            <a:spcAft>
              <a:spcPct val="15000"/>
            </a:spcAft>
            <a:buNone/>
          </a:pPr>
          <a:r>
            <a:rPr kumimoji="0" lang="en-US" altLang="en-US" sz="2800" b="1" kern="1200" dirty="0">
              <a:solidFill>
                <a:srgbClr val="126C65"/>
              </a:solidFill>
              <a:effectLst>
                <a:outerShdw blurRad="31750" dist="25400" dir="5400000" algn="tl" rotWithShape="0">
                  <a:srgbClr val="000000">
                    <a:alpha val="25000"/>
                  </a:srgbClr>
                </a:outerShdw>
              </a:effectLst>
              <a:latin typeface="Myriad Web Pro" pitchFamily="34" charset="0"/>
              <a:ea typeface="+mj-ea"/>
              <a:cs typeface="+mj-cs"/>
            </a:rPr>
            <a:t>SUBMISSION OF DOCUMENTS FOR INCORPORATION</a:t>
          </a:r>
          <a:endParaRPr kumimoji="0" lang="en-US" sz="2800" b="1" kern="1200" dirty="0">
            <a:solidFill>
              <a:srgbClr val="126C65"/>
            </a:solidFill>
            <a:effectLst>
              <a:outerShdw blurRad="31750" dist="25400" dir="5400000" algn="tl" rotWithShape="0">
                <a:srgbClr val="000000">
                  <a:alpha val="25000"/>
                </a:srgbClr>
              </a:outerShdw>
            </a:effectLst>
            <a:latin typeface="Myriad Web Pro" pitchFamily="34" charset="0"/>
            <a:ea typeface="+mj-ea"/>
            <a:cs typeface="+mj-cs"/>
          </a:endParaRPr>
        </a:p>
      </dsp:txBody>
      <dsp:txXfrm rot="-5400000">
        <a:off x="1618170" y="2102499"/>
        <a:ext cx="6157079" cy="13558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DA508-4400-4C57-B0C4-5805B6BCF0DE}">
      <dsp:nvSpPr>
        <dsp:cNvPr id="0" name=""/>
        <dsp:cNvSpPr/>
      </dsp:nvSpPr>
      <dsp:spPr>
        <a:xfrm>
          <a:off x="380989" y="162437"/>
          <a:ext cx="7620033" cy="1075295"/>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	Online Filing</a:t>
          </a:r>
          <a:endParaRPr lang="en-PK" sz="4400" kern="1200" dirty="0"/>
        </a:p>
      </dsp:txBody>
      <dsp:txXfrm>
        <a:off x="433481" y="214929"/>
        <a:ext cx="7515049" cy="9703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0C4FDC-E50B-41F7-A5DD-B78056F1DF6B}">
      <dsp:nvSpPr>
        <dsp:cNvPr id="0" name=""/>
        <dsp:cNvSpPr/>
      </dsp:nvSpPr>
      <dsp:spPr>
        <a:xfrm>
          <a:off x="29" y="754205"/>
          <a:ext cx="2848570" cy="1087785"/>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dirty="0"/>
            <a:t>Single Step Process</a:t>
          </a:r>
          <a:endParaRPr lang="en-PK" sz="3000" kern="1200" dirty="0"/>
        </a:p>
      </dsp:txBody>
      <dsp:txXfrm>
        <a:off x="29" y="754205"/>
        <a:ext cx="2848570" cy="1087785"/>
      </dsp:txXfrm>
    </dsp:sp>
    <dsp:sp modelId="{5B4C840A-C9FC-4079-B971-EE710F5E84E9}">
      <dsp:nvSpPr>
        <dsp:cNvPr id="0" name=""/>
        <dsp:cNvSpPr/>
      </dsp:nvSpPr>
      <dsp:spPr>
        <a:xfrm>
          <a:off x="29" y="1841991"/>
          <a:ext cx="2848570" cy="2590164"/>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t>Combined Name Reservation and Company Incorporation</a:t>
          </a:r>
          <a:endParaRPr lang="en-PK" sz="3000" kern="1200" dirty="0"/>
        </a:p>
      </dsp:txBody>
      <dsp:txXfrm>
        <a:off x="29" y="1841991"/>
        <a:ext cx="2848570" cy="2590164"/>
      </dsp:txXfrm>
    </dsp:sp>
    <dsp:sp modelId="{90A1B34F-6DA3-459B-9A08-B8A7A8558A7C}">
      <dsp:nvSpPr>
        <dsp:cNvPr id="0" name=""/>
        <dsp:cNvSpPr/>
      </dsp:nvSpPr>
      <dsp:spPr>
        <a:xfrm>
          <a:off x="3247399" y="754205"/>
          <a:ext cx="2848570" cy="1087785"/>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dirty="0"/>
            <a:t>Multiple step Process</a:t>
          </a:r>
          <a:endParaRPr lang="en-PK" sz="3000" kern="1200" dirty="0"/>
        </a:p>
      </dsp:txBody>
      <dsp:txXfrm>
        <a:off x="3247399" y="754205"/>
        <a:ext cx="2848570" cy="1087785"/>
      </dsp:txXfrm>
    </dsp:sp>
    <dsp:sp modelId="{02A9C62D-1736-4F46-884C-2EEF5FE09A85}">
      <dsp:nvSpPr>
        <dsp:cNvPr id="0" name=""/>
        <dsp:cNvSpPr/>
      </dsp:nvSpPr>
      <dsp:spPr>
        <a:xfrm>
          <a:off x="3247399" y="1841991"/>
          <a:ext cx="2848570" cy="2590164"/>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t>Step 1: Name Reservation</a:t>
          </a:r>
          <a:endParaRPr lang="en-PK" sz="3000" kern="1200" dirty="0"/>
        </a:p>
        <a:p>
          <a:pPr marL="285750" lvl="1" indent="-285750" algn="l" defTabSz="1333500">
            <a:lnSpc>
              <a:spcPct val="90000"/>
            </a:lnSpc>
            <a:spcBef>
              <a:spcPct val="0"/>
            </a:spcBef>
            <a:spcAft>
              <a:spcPct val="15000"/>
            </a:spcAft>
            <a:buChar char="•"/>
          </a:pPr>
          <a:r>
            <a:rPr lang="en-US" sz="3000" kern="1200" dirty="0"/>
            <a:t>Step 2: Company Incorporation</a:t>
          </a:r>
          <a:endParaRPr lang="en-PK" sz="3000" kern="1200" dirty="0"/>
        </a:p>
      </dsp:txBody>
      <dsp:txXfrm>
        <a:off x="3247399" y="1841991"/>
        <a:ext cx="2848570" cy="259016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2473" tIns="46237" rIns="92473" bIns="46237" rtlCol="0"/>
          <a:lstStyle>
            <a:lvl1pPr algn="l">
              <a:defRPr sz="1200"/>
            </a:lvl1pPr>
          </a:lstStyle>
          <a:p>
            <a:r>
              <a:rPr lang="en-US"/>
              <a:t>Header</a:t>
            </a:r>
          </a:p>
        </p:txBody>
      </p:sp>
      <p:sp>
        <p:nvSpPr>
          <p:cNvPr id="3" name="Date Placeholder 2"/>
          <p:cNvSpPr>
            <a:spLocks noGrp="1"/>
          </p:cNvSpPr>
          <p:nvPr>
            <p:ph type="dt" sz="quarter" idx="1"/>
          </p:nvPr>
        </p:nvSpPr>
        <p:spPr>
          <a:xfrm>
            <a:off x="3970938" y="0"/>
            <a:ext cx="3037840" cy="461169"/>
          </a:xfrm>
          <a:prstGeom prst="rect">
            <a:avLst/>
          </a:prstGeom>
        </p:spPr>
        <p:txBody>
          <a:bodyPr vert="horz" lIns="92473" tIns="46237" rIns="92473" bIns="46237" rtlCol="0"/>
          <a:lstStyle>
            <a:lvl1pPr algn="r">
              <a:defRPr sz="1200"/>
            </a:lvl1pPr>
          </a:lstStyle>
          <a:p>
            <a:fld id="{3C187D7E-98D0-4C97-A1EB-1F2FD3415520}" type="datetimeFigureOut">
              <a:rPr lang="en-US" smtClean="0"/>
              <a:pPr/>
              <a:t>7/11/2021</a:t>
            </a:fld>
            <a:endParaRPr lang="en-US"/>
          </a:p>
        </p:txBody>
      </p:sp>
      <p:sp>
        <p:nvSpPr>
          <p:cNvPr id="4" name="Footer Placeholder 3"/>
          <p:cNvSpPr>
            <a:spLocks noGrp="1"/>
          </p:cNvSpPr>
          <p:nvPr>
            <p:ph type="ftr" sz="quarter" idx="2"/>
          </p:nvPr>
        </p:nvSpPr>
        <p:spPr>
          <a:xfrm>
            <a:off x="0" y="8760606"/>
            <a:ext cx="3037840" cy="461169"/>
          </a:xfrm>
          <a:prstGeom prst="rect">
            <a:avLst/>
          </a:prstGeom>
        </p:spPr>
        <p:txBody>
          <a:bodyPr vert="horz" lIns="92473" tIns="46237" rIns="92473" bIns="46237"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60606"/>
            <a:ext cx="3037840" cy="461169"/>
          </a:xfrm>
          <a:prstGeom prst="rect">
            <a:avLst/>
          </a:prstGeom>
        </p:spPr>
        <p:txBody>
          <a:bodyPr vert="horz" lIns="92473" tIns="46237" rIns="92473" bIns="46237" rtlCol="0" anchor="b"/>
          <a:lstStyle>
            <a:lvl1pPr algn="r">
              <a:defRPr sz="1200"/>
            </a:lvl1pPr>
          </a:lstStyle>
          <a:p>
            <a:fld id="{0D2A9403-9B59-40DC-BEF3-0F93EAC037D6}" type="slidenum">
              <a:rPr lang="en-US" smtClean="0"/>
              <a:pPr/>
              <a:t>‹#›</a:t>
            </a:fld>
            <a:endParaRPr lang="en-US"/>
          </a:p>
        </p:txBody>
      </p:sp>
    </p:spTree>
    <p:extLst>
      <p:ext uri="{BB962C8B-B14F-4D97-AF65-F5344CB8AC3E}">
        <p14:creationId xmlns:p14="http://schemas.microsoft.com/office/powerpoint/2010/main" val="140311117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2473" tIns="46237" rIns="92473" bIns="46237" rtlCol="0"/>
          <a:lstStyle>
            <a:lvl1pPr algn="l">
              <a:defRPr sz="1200"/>
            </a:lvl1pPr>
          </a:lstStyle>
          <a:p>
            <a:r>
              <a:rPr lang="en-US"/>
              <a:t>Header</a:t>
            </a:r>
          </a:p>
        </p:txBody>
      </p:sp>
      <p:sp>
        <p:nvSpPr>
          <p:cNvPr id="3" name="Date Placeholder 2"/>
          <p:cNvSpPr>
            <a:spLocks noGrp="1"/>
          </p:cNvSpPr>
          <p:nvPr>
            <p:ph type="dt" idx="1"/>
          </p:nvPr>
        </p:nvSpPr>
        <p:spPr>
          <a:xfrm>
            <a:off x="3970938" y="0"/>
            <a:ext cx="3037840" cy="461169"/>
          </a:xfrm>
          <a:prstGeom prst="rect">
            <a:avLst/>
          </a:prstGeom>
        </p:spPr>
        <p:txBody>
          <a:bodyPr vert="horz" lIns="92473" tIns="46237" rIns="92473" bIns="46237" rtlCol="0"/>
          <a:lstStyle>
            <a:lvl1pPr algn="r">
              <a:defRPr sz="1200"/>
            </a:lvl1pPr>
          </a:lstStyle>
          <a:p>
            <a:fld id="{2EDE828B-BE7C-4C58-BA64-26F6DA3D087D}" type="datetimeFigureOut">
              <a:rPr lang="en-US" smtClean="0"/>
              <a:pPr/>
              <a:t>7/11/2021</a:t>
            </a:fld>
            <a:endParaRPr lang="en-US"/>
          </a:p>
        </p:txBody>
      </p:sp>
      <p:sp>
        <p:nvSpPr>
          <p:cNvPr id="4" name="Slide Image Placeholder 3"/>
          <p:cNvSpPr>
            <a:spLocks noGrp="1" noRot="1" noChangeAspect="1"/>
          </p:cNvSpPr>
          <p:nvPr>
            <p:ph type="sldImg" idx="2"/>
          </p:nvPr>
        </p:nvSpPr>
        <p:spPr>
          <a:xfrm>
            <a:off x="1200150" y="692150"/>
            <a:ext cx="4610100" cy="3457575"/>
          </a:xfrm>
          <a:prstGeom prst="rect">
            <a:avLst/>
          </a:prstGeom>
          <a:noFill/>
          <a:ln w="12700">
            <a:solidFill>
              <a:prstClr val="black"/>
            </a:solidFill>
          </a:ln>
        </p:spPr>
        <p:txBody>
          <a:bodyPr vert="horz" lIns="92473" tIns="46237" rIns="92473" bIns="46237" rtlCol="0" anchor="ctr"/>
          <a:lstStyle/>
          <a:p>
            <a:endParaRPr lang="en-US"/>
          </a:p>
        </p:txBody>
      </p:sp>
      <p:sp>
        <p:nvSpPr>
          <p:cNvPr id="5" name="Notes Placeholder 4"/>
          <p:cNvSpPr>
            <a:spLocks noGrp="1"/>
          </p:cNvSpPr>
          <p:nvPr>
            <p:ph type="body" sz="quarter" idx="3"/>
          </p:nvPr>
        </p:nvSpPr>
        <p:spPr>
          <a:xfrm>
            <a:off x="701040" y="4381103"/>
            <a:ext cx="5608320" cy="4150519"/>
          </a:xfrm>
          <a:prstGeom prst="rect">
            <a:avLst/>
          </a:prstGeom>
        </p:spPr>
        <p:txBody>
          <a:bodyPr vert="horz" lIns="92473" tIns="46237" rIns="92473" bIns="4623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0606"/>
            <a:ext cx="3037840" cy="461169"/>
          </a:xfrm>
          <a:prstGeom prst="rect">
            <a:avLst/>
          </a:prstGeom>
        </p:spPr>
        <p:txBody>
          <a:bodyPr vert="horz" lIns="92473" tIns="46237" rIns="92473" bIns="4623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6"/>
            <a:ext cx="3037840" cy="461169"/>
          </a:xfrm>
          <a:prstGeom prst="rect">
            <a:avLst/>
          </a:prstGeom>
        </p:spPr>
        <p:txBody>
          <a:bodyPr vert="horz" lIns="92473" tIns="46237" rIns="92473" bIns="46237" rtlCol="0" anchor="b"/>
          <a:lstStyle>
            <a:lvl1pPr algn="r">
              <a:defRPr sz="1200"/>
            </a:lvl1pPr>
          </a:lstStyle>
          <a:p>
            <a:fld id="{1787C9A6-494E-4CF1-A5F2-5B74615E54FE}" type="slidenum">
              <a:rPr lang="en-US" smtClean="0"/>
              <a:pPr/>
              <a:t>‹#›</a:t>
            </a:fld>
            <a:endParaRPr lang="en-US"/>
          </a:p>
        </p:txBody>
      </p:sp>
    </p:spTree>
    <p:extLst>
      <p:ext uri="{BB962C8B-B14F-4D97-AF65-F5344CB8AC3E}">
        <p14:creationId xmlns:p14="http://schemas.microsoft.com/office/powerpoint/2010/main" val="3269376656"/>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Header</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7C9A6-494E-4CF1-A5F2-5B74615E54FE}" type="slidenum">
              <a:rPr lang="en-US" smtClean="0"/>
              <a:pPr/>
              <a:t>7</a:t>
            </a:fld>
            <a:endParaRPr lang="en-US"/>
          </a:p>
        </p:txBody>
      </p:sp>
    </p:spTree>
    <p:extLst>
      <p:ext uri="{BB962C8B-B14F-4D97-AF65-F5344CB8AC3E}">
        <p14:creationId xmlns:p14="http://schemas.microsoft.com/office/powerpoint/2010/main" val="21876657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0" name="Picture 19" descr="main.jpg"/>
          <p:cNvPicPr>
            <a:picLocks noChangeAspect="1"/>
          </p:cNvPicPr>
          <p:nvPr userDrawn="1"/>
        </p:nvPicPr>
        <p:blipFill>
          <a:blip r:embed="rId2" cstate="print"/>
          <a:stretch>
            <a:fillRect/>
          </a:stretch>
        </p:blipFill>
        <p:spPr>
          <a:xfrm>
            <a:off x="0" y="0"/>
            <a:ext cx="9144000" cy="6854952"/>
          </a:xfrm>
          <a:prstGeom prst="rect">
            <a:avLst/>
          </a:prstGeom>
        </p:spPr>
      </p:pic>
      <p:sp>
        <p:nvSpPr>
          <p:cNvPr id="13" name="Title Placeholder 1"/>
          <p:cNvSpPr>
            <a:spLocks noGrp="1"/>
          </p:cNvSpPr>
          <p:nvPr>
            <p:ph type="title" hasCustomPrompt="1"/>
          </p:nvPr>
        </p:nvSpPr>
        <p:spPr>
          <a:xfrm>
            <a:off x="2667000" y="1981200"/>
            <a:ext cx="4419600" cy="1066800"/>
          </a:xfrm>
          <a:prstGeom prst="rect">
            <a:avLst/>
          </a:prstGeom>
        </p:spPr>
        <p:txBody>
          <a:bodyPr vert="horz" lIns="91440" tIns="45720" rIns="91440" bIns="45720" rtlCol="0" anchor="ctr">
            <a:normAutofit/>
          </a:bodyPr>
          <a:lstStyle>
            <a:lvl1pPr algn="l">
              <a:defRPr baseline="0">
                <a:solidFill>
                  <a:srgbClr val="126C65"/>
                </a:solidFill>
                <a:latin typeface="Myriad Web Pro" pitchFamily="34" charset="0"/>
              </a:defRPr>
            </a:lvl1pPr>
          </a:lstStyle>
          <a:p>
            <a:r>
              <a:rPr lang="en-US" dirty="0"/>
              <a:t>Presentation Title</a:t>
            </a:r>
          </a:p>
        </p:txBody>
      </p:sp>
      <p:sp>
        <p:nvSpPr>
          <p:cNvPr id="15"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C64579-B144-47A1-A215-1452775BD104}" type="datetime1">
              <a:rPr lang="en-US" smtClean="0"/>
              <a:t>7/11/2021</a:t>
            </a:fld>
            <a:endParaRPr lang="en-US"/>
          </a:p>
        </p:txBody>
      </p:sp>
      <p:sp>
        <p:nvSpPr>
          <p:cNvPr id="1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Footer</a:t>
            </a:r>
          </a:p>
        </p:txBody>
      </p:sp>
      <p:sp>
        <p:nvSpPr>
          <p:cNvPr id="18"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051BCF-A29C-4335-BCB1-BA1D51212CE6}" type="slidenum">
              <a:rPr lang="en-US" smtClean="0"/>
              <a:pPr/>
              <a:t>‹#›</a:t>
            </a:fld>
            <a:endParaRPr lang="en-US"/>
          </a:p>
        </p:txBody>
      </p:sp>
      <p:sp>
        <p:nvSpPr>
          <p:cNvPr id="10" name="Text Placeholder 2"/>
          <p:cNvSpPr>
            <a:spLocks noGrp="1"/>
          </p:cNvSpPr>
          <p:nvPr>
            <p:ph type="body" idx="1" hasCustomPrompt="1"/>
          </p:nvPr>
        </p:nvSpPr>
        <p:spPr>
          <a:xfrm>
            <a:off x="2667000" y="3048000"/>
            <a:ext cx="4419600" cy="421088"/>
          </a:xfrm>
          <a:prstGeom prst="rect">
            <a:avLst/>
          </a:prstGeom>
        </p:spPr>
        <p:txBody>
          <a:bodyPr lIns="91440" rIns="91440" anchor="t">
            <a:normAutofit/>
          </a:bodyPr>
          <a:lstStyle>
            <a:lvl1pPr marL="0" indent="0" algn="l">
              <a:buNone/>
              <a:defRPr sz="1800" baseline="0">
                <a:solidFill>
                  <a:srgbClr val="000000"/>
                </a:solidFill>
                <a:latin typeface="Myriad Web Pro"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dirty="0"/>
              <a:t>Description/details of the Presentation</a:t>
            </a:r>
          </a:p>
        </p:txBody>
      </p:sp>
      <p:sp>
        <p:nvSpPr>
          <p:cNvPr id="8" name="Slide Number Placeholder 5"/>
          <p:cNvSpPr txBox="1">
            <a:spLocks/>
          </p:cNvSpPr>
          <p:nvPr userDrawn="1"/>
        </p:nvSpPr>
        <p:spPr>
          <a:xfrm>
            <a:off x="8285480" y="284797"/>
            <a:ext cx="457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126C65"/>
                </a:solidFill>
                <a:latin typeface="Myriad Web Pro" pitchFamily="34" charset="0"/>
              </a:defRPr>
            </a:lvl1pPr>
            <a:extLst/>
          </a:lstStyle>
          <a:p>
            <a:r>
              <a:rPr kumimoji="0" lang="en-US"/>
              <a:t>Click to edit Master title style</a:t>
            </a:r>
            <a:endParaRPr kumimoji="0" lang="en-US" dirty="0"/>
          </a:p>
        </p:txBody>
      </p:sp>
      <p:sp>
        <p:nvSpPr>
          <p:cNvPr id="3" name="Vertical Text Placeholder 2"/>
          <p:cNvSpPr>
            <a:spLocks noGrp="1"/>
          </p:cNvSpPr>
          <p:nvPr>
            <p:ph type="body" orient="vert" idx="1"/>
          </p:nvPr>
        </p:nvSpPr>
        <p:spPr>
          <a:xfrm>
            <a:off x="457200" y="1481329"/>
            <a:ext cx="8229600" cy="4386071"/>
          </a:xfrm>
          <a:prstGeom prst="rect">
            <a:avLst/>
          </a:prstGeom>
        </p:spPr>
        <p:txBody>
          <a:bodyPr vert="eaVert"/>
          <a:lstStyle>
            <a:lvl1pPr>
              <a:defRPr>
                <a:solidFill>
                  <a:schemeClr val="tx2"/>
                </a:solidFill>
                <a:latin typeface="Myriad Web Pro" pitchFamily="34" charset="0"/>
              </a:defRPr>
            </a:lvl1pPr>
            <a:lvl2pPr>
              <a:defRPr>
                <a:solidFill>
                  <a:schemeClr val="tx2"/>
                </a:solidFill>
                <a:latin typeface="Myriad Web Pro" pitchFamily="34" charset="0"/>
              </a:defRPr>
            </a:lvl2pPr>
            <a:lvl3pPr>
              <a:defRPr>
                <a:solidFill>
                  <a:schemeClr val="tx2"/>
                </a:solidFill>
                <a:latin typeface="Myriad Web Pro" pitchFamily="34" charset="0"/>
              </a:defRPr>
            </a:lvl3pPr>
            <a:lvl4pPr>
              <a:defRPr>
                <a:solidFill>
                  <a:schemeClr val="tx2"/>
                </a:solidFill>
                <a:latin typeface="Myriad Web Pro" pitchFamily="34" charset="0"/>
              </a:defRPr>
            </a:lvl4pPr>
            <a:lvl5pPr>
              <a:defRPr>
                <a:solidFill>
                  <a:schemeClr val="tx2"/>
                </a:solidFill>
                <a:latin typeface="Myriad Web Pro" pitchFamily="34" charset="0"/>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a:xfrm>
            <a:off x="6727032" y="6407944"/>
            <a:ext cx="1920240" cy="365760"/>
          </a:xfrm>
          <a:prstGeom prst="rect">
            <a:avLst/>
          </a:prstGeom>
        </p:spPr>
        <p:txBody>
          <a:bodyPr/>
          <a:lstStyle/>
          <a:p>
            <a:fld id="{ABBCE8EB-B51C-4085-825F-457E339CAA3E}" type="datetime1">
              <a:rPr lang="en-US" smtClean="0"/>
              <a:t>7/11/2021</a:t>
            </a:fld>
            <a:endParaRPr lang="en-US"/>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p>
            <a:r>
              <a:rPr lang="en-US"/>
              <a:t>Footer</a:t>
            </a:r>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p>
            <a:fld id="{9898215E-4A68-43C2-97EF-D92D42317675}" type="slidenum">
              <a:rPr lang="en-US" smtClean="0"/>
              <a:pPr/>
              <a:t>‹#›</a:t>
            </a:fld>
            <a:endParaRPr lang="en-US"/>
          </a:p>
        </p:txBody>
      </p:sp>
      <p:sp>
        <p:nvSpPr>
          <p:cNvPr id="7" name="Slide Number Placeholder 5"/>
          <p:cNvSpPr txBox="1">
            <a:spLocks/>
          </p:cNvSpPr>
          <p:nvPr userDrawn="1"/>
        </p:nvSpPr>
        <p:spPr>
          <a:xfrm>
            <a:off x="8285480" y="284797"/>
            <a:ext cx="457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98215E-4A68-43C2-97EF-D92D4231767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a:prstGeom prst="rect">
            <a:avLst/>
          </a:prstGeom>
        </p:spPr>
        <p:txBody>
          <a:bodyPr vert="eaVert"/>
          <a:lstStyle>
            <a:lvl1pPr>
              <a:defRPr>
                <a:solidFill>
                  <a:schemeClr val="tx1"/>
                </a:solidFill>
                <a:latin typeface="Myriad Web Pro" pitchFamily="34" charset="0"/>
              </a:defRPr>
            </a:lvl1pPr>
            <a:extLst/>
          </a:lstStyle>
          <a:p>
            <a:r>
              <a:rPr kumimoji="0" lang="en-US"/>
              <a:t>Click to edit Master title style</a:t>
            </a:r>
            <a:endParaRPr kumimoji="0" lang="en-US" dirty="0"/>
          </a:p>
        </p:txBody>
      </p:sp>
      <p:sp>
        <p:nvSpPr>
          <p:cNvPr id="3" name="Vertical Text Placeholder 2"/>
          <p:cNvSpPr>
            <a:spLocks noGrp="1"/>
          </p:cNvSpPr>
          <p:nvPr>
            <p:ph type="body" orient="vert" idx="1"/>
          </p:nvPr>
        </p:nvSpPr>
        <p:spPr>
          <a:xfrm>
            <a:off x="457200" y="274641"/>
            <a:ext cx="6324600" cy="5592760"/>
          </a:xfrm>
          <a:prstGeom prst="rect">
            <a:avLst/>
          </a:prstGeom>
        </p:spPr>
        <p:txBody>
          <a:bodyPr vert="eaVert"/>
          <a:lstStyle>
            <a:lvl1pPr>
              <a:defRPr>
                <a:solidFill>
                  <a:schemeClr val="tx2"/>
                </a:solidFill>
                <a:latin typeface="Myriad Web Pro" pitchFamily="34" charset="0"/>
              </a:defRPr>
            </a:lvl1pPr>
            <a:lvl2pPr>
              <a:defRPr>
                <a:solidFill>
                  <a:schemeClr val="tx2"/>
                </a:solidFill>
                <a:latin typeface="Myriad Web Pro" pitchFamily="34" charset="0"/>
              </a:defRPr>
            </a:lvl2pPr>
            <a:lvl3pPr>
              <a:defRPr>
                <a:solidFill>
                  <a:schemeClr val="tx2"/>
                </a:solidFill>
                <a:latin typeface="Myriad Web Pro" pitchFamily="34" charset="0"/>
              </a:defRPr>
            </a:lvl3pPr>
            <a:lvl4pPr>
              <a:defRPr>
                <a:solidFill>
                  <a:schemeClr val="tx2"/>
                </a:solidFill>
                <a:latin typeface="Myriad Web Pro" pitchFamily="34" charset="0"/>
              </a:defRPr>
            </a:lvl4pPr>
            <a:lvl5pPr>
              <a:defRPr>
                <a:solidFill>
                  <a:schemeClr val="tx2"/>
                </a:solidFill>
                <a:latin typeface="Myriad Web Pro" pitchFamily="34" charset="0"/>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a:xfrm>
            <a:off x="6727032" y="6407944"/>
            <a:ext cx="1920240" cy="365760"/>
          </a:xfrm>
          <a:prstGeom prst="rect">
            <a:avLst/>
          </a:prstGeom>
        </p:spPr>
        <p:txBody>
          <a:bodyPr/>
          <a:lstStyle/>
          <a:p>
            <a:fld id="{48BFC38E-29B3-4CCA-8516-71E7FFE09F45}" type="datetime1">
              <a:rPr lang="en-US" smtClean="0"/>
              <a:t>7/11/2021</a:t>
            </a:fld>
            <a:endParaRPr lang="en-US"/>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p>
            <a:r>
              <a:rPr lang="en-US"/>
              <a:t>Footer</a:t>
            </a:r>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p>
            <a:fld id="{9898215E-4A68-43C2-97EF-D92D4231767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21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0B30BE08-5D20-40A8-A4E0-ACFE040BFD0F}" type="slidenum">
              <a:rPr lang="en-US"/>
              <a:pPr>
                <a:defRPr/>
              </a:pPr>
              <a:t>‹#›</a:t>
            </a:fld>
            <a:endParaRPr lang="en-US" dirty="0"/>
          </a:p>
        </p:txBody>
      </p:sp>
    </p:spTree>
    <p:extLst>
      <p:ext uri="{BB962C8B-B14F-4D97-AF65-F5344CB8AC3E}">
        <p14:creationId xmlns:p14="http://schemas.microsoft.com/office/powerpoint/2010/main" val="2604315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4525963"/>
          </a:xfrm>
          <a:prstGeom prst="rect">
            <a:avLst/>
          </a:prstGeom>
        </p:spPr>
        <p:txBody>
          <a:bodyPr/>
          <a:lstStyle>
            <a:lvl1pPr>
              <a:defRPr>
                <a:solidFill>
                  <a:schemeClr val="tx2"/>
                </a:solidFill>
                <a:latin typeface="Myriad Web Pro" pitchFamily="34" charset="0"/>
              </a:defRPr>
            </a:lvl1pPr>
            <a:lvl2pPr>
              <a:defRPr>
                <a:solidFill>
                  <a:schemeClr val="tx2"/>
                </a:solidFill>
                <a:latin typeface="Myriad Web Pro" pitchFamily="34" charset="0"/>
              </a:defRPr>
            </a:lvl2pPr>
            <a:lvl3pPr>
              <a:defRPr>
                <a:solidFill>
                  <a:schemeClr val="tx2"/>
                </a:solidFill>
                <a:latin typeface="Myriad Web Pro" pitchFamily="34" charset="0"/>
              </a:defRPr>
            </a:lvl3pPr>
            <a:lvl4pPr>
              <a:defRPr>
                <a:solidFill>
                  <a:schemeClr val="tx2"/>
                </a:solidFill>
                <a:latin typeface="Myriad Web Pro" pitchFamily="34" charset="0"/>
              </a:defRPr>
            </a:lvl4pPr>
            <a:lvl5pPr>
              <a:defRPr>
                <a:solidFill>
                  <a:schemeClr val="tx2"/>
                </a:solidFill>
                <a:latin typeface="Myriad Web Pro" pitchFamily="34" charset="0"/>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7" name="Title 6"/>
          <p:cNvSpPr>
            <a:spLocks noGrp="1"/>
          </p:cNvSpPr>
          <p:nvPr>
            <p:ph type="title"/>
          </p:nvPr>
        </p:nvSpPr>
        <p:spPr>
          <a:xfrm>
            <a:off x="457200" y="762000"/>
            <a:ext cx="7696200" cy="655638"/>
          </a:xfrm>
          <a:prstGeom prst="rect">
            <a:avLst/>
          </a:prstGeom>
        </p:spPr>
        <p:txBody>
          <a:bodyPr rtlCol="0"/>
          <a:lstStyle>
            <a:lvl1pPr>
              <a:defRPr>
                <a:solidFill>
                  <a:srgbClr val="126C65"/>
                </a:solidFill>
                <a:latin typeface="Myriad Web Pro" pitchFamily="34" charset="0"/>
              </a:defRPr>
            </a:lvl1pPr>
            <a:extLst/>
          </a:lstStyle>
          <a:p>
            <a:r>
              <a:rPr kumimoji="0" lang="en-US"/>
              <a:t>Click to edit Master title style</a:t>
            </a:r>
            <a:endParaRPr kumimoji="0" lang="en-US" dirty="0"/>
          </a:p>
        </p:txBody>
      </p:sp>
      <p:sp>
        <p:nvSpPr>
          <p:cNvPr id="19" name="Footer Placeholder 4"/>
          <p:cNvSpPr txBox="1">
            <a:spLocks/>
          </p:cNvSpPr>
          <p:nvPr userDrawn="1"/>
        </p:nvSpPr>
        <p:spPr>
          <a:xfrm>
            <a:off x="3276600" y="4724400"/>
            <a:ext cx="4343400" cy="5476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59712"/>
            <a:ext cx="8266176" cy="1828800"/>
          </a:xfrm>
          <a:prstGeom prst="rect">
            <a:avLst/>
          </a:prstGeom>
        </p:spPr>
        <p:txBody>
          <a:bodyPr vert="horz" anchor="b">
            <a:normAutofit/>
            <a:scene3d>
              <a:camera prst="orthographicFront"/>
              <a:lightRig rig="soft" dir="t"/>
            </a:scene3d>
            <a:sp3d prstMaterial="softEdge">
              <a:bevelT w="25400" h="25400"/>
            </a:sp3d>
          </a:bodyPr>
          <a:lstStyle>
            <a:lvl1pPr algn="r">
              <a:buNone/>
              <a:defRPr sz="4800" b="1" cap="none" baseline="0">
                <a:solidFill>
                  <a:schemeClr val="bg1"/>
                </a:solidFill>
                <a:effectLst>
                  <a:outerShdw blurRad="31750" dist="25400" dir="5400000" algn="tl" rotWithShape="0">
                    <a:srgbClr val="000000">
                      <a:alpha val="25000"/>
                    </a:srgbClr>
                  </a:outerShdw>
                </a:effectLst>
                <a:latin typeface="Myriad Web Pro" pitchFamily="34" charset="0"/>
              </a:defRPr>
            </a:lvl1pPr>
            <a:extLst/>
          </a:lstStyle>
          <a:p>
            <a:r>
              <a:rPr kumimoji="0" lang="en-US"/>
              <a:t>Click to edit Master title style</a:t>
            </a:r>
            <a:endParaRPr kumimoji="0" lang="en-US" dirty="0"/>
          </a:p>
        </p:txBody>
      </p:sp>
      <p:sp>
        <p:nvSpPr>
          <p:cNvPr id="3" name="Text Placeholder 2"/>
          <p:cNvSpPr>
            <a:spLocks noGrp="1"/>
          </p:cNvSpPr>
          <p:nvPr>
            <p:ph type="body" idx="1"/>
          </p:nvPr>
        </p:nvSpPr>
        <p:spPr>
          <a:xfrm>
            <a:off x="3922713" y="2931712"/>
            <a:ext cx="4572000" cy="1454888"/>
          </a:xfrm>
          <a:prstGeom prst="rect">
            <a:avLst/>
          </a:prstGeo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727032" y="6407944"/>
            <a:ext cx="1920240" cy="365760"/>
          </a:xfrm>
          <a:prstGeom prst="rect">
            <a:avLst/>
          </a:prstGeom>
        </p:spPr>
        <p:txBody>
          <a:bodyPr/>
          <a:lstStyle/>
          <a:p>
            <a:fld id="{2EA06319-E3EB-47EB-9C5A-C2F00515DBA7}" type="datetime1">
              <a:rPr lang="en-US" smtClean="0"/>
              <a:t>7/11/2021</a:t>
            </a:fld>
            <a:endParaRPr lang="en-US"/>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p>
            <a:r>
              <a:rPr lang="en-US"/>
              <a:t>Footer</a:t>
            </a:r>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p>
            <a:fld id="{9898215E-4A68-43C2-97EF-D92D42317675}"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a:prstGeom prst="rect">
            <a:avLst/>
          </a:prstGeom>
        </p:spPr>
        <p:txBody>
          <a:bodyPr/>
          <a:lstStyle>
            <a:lvl1pPr>
              <a:defRPr sz="2800">
                <a:solidFill>
                  <a:srgbClr val="000000"/>
                </a:solidFill>
                <a:latin typeface="Myriad Web Pro" pitchFamily="34" charset="0"/>
              </a:defRPr>
            </a:lvl1pPr>
            <a:lvl2pPr>
              <a:defRPr sz="2400">
                <a:solidFill>
                  <a:srgbClr val="000000"/>
                </a:solidFill>
                <a:latin typeface="Myriad Web Pro" pitchFamily="34" charset="0"/>
              </a:defRPr>
            </a:lvl2pPr>
            <a:lvl3pPr>
              <a:defRPr sz="2000">
                <a:solidFill>
                  <a:srgbClr val="000000"/>
                </a:solidFill>
                <a:latin typeface="Myriad Web Pro" pitchFamily="34" charset="0"/>
              </a:defRPr>
            </a:lvl3pPr>
            <a:lvl4pPr>
              <a:defRPr sz="1800">
                <a:solidFill>
                  <a:srgbClr val="000000"/>
                </a:solidFill>
                <a:latin typeface="Myriad Web Pro" pitchFamily="34" charset="0"/>
              </a:defRPr>
            </a:lvl4pPr>
            <a:lvl5pPr>
              <a:defRPr sz="1800">
                <a:solidFill>
                  <a:srgbClr val="000000"/>
                </a:solidFill>
                <a:latin typeface="Myriad Web Pro" pitchFamily="34" charset="0"/>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4648200" y="1481328"/>
            <a:ext cx="4038600" cy="4525963"/>
          </a:xfrm>
          <a:prstGeom prst="rect">
            <a:avLst/>
          </a:prstGeom>
        </p:spPr>
        <p:txBody>
          <a:bodyPr/>
          <a:lstStyle>
            <a:lvl1pPr>
              <a:defRPr sz="2800">
                <a:solidFill>
                  <a:srgbClr val="000000"/>
                </a:solidFill>
                <a:latin typeface="Myriad Web Pro" pitchFamily="34" charset="0"/>
              </a:defRPr>
            </a:lvl1pPr>
            <a:lvl2pPr>
              <a:defRPr sz="2400">
                <a:solidFill>
                  <a:srgbClr val="000000"/>
                </a:solidFill>
                <a:latin typeface="Myriad Web Pro" pitchFamily="34" charset="0"/>
              </a:defRPr>
            </a:lvl2pPr>
            <a:lvl3pPr>
              <a:defRPr sz="2000">
                <a:solidFill>
                  <a:srgbClr val="000000"/>
                </a:solidFill>
                <a:latin typeface="Myriad Web Pro" pitchFamily="34" charset="0"/>
              </a:defRPr>
            </a:lvl3pPr>
            <a:lvl4pPr>
              <a:defRPr sz="1800">
                <a:solidFill>
                  <a:srgbClr val="000000"/>
                </a:solidFill>
                <a:latin typeface="Myriad Web Pro" pitchFamily="34" charset="0"/>
              </a:defRPr>
            </a:lvl4pPr>
            <a:lvl5pPr>
              <a:defRPr sz="1800">
                <a:solidFill>
                  <a:srgbClr val="000000"/>
                </a:solidFill>
                <a:latin typeface="Myriad Web Pro" pitchFamily="34" charset="0"/>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Date Placeholder 4"/>
          <p:cNvSpPr>
            <a:spLocks noGrp="1"/>
          </p:cNvSpPr>
          <p:nvPr>
            <p:ph type="dt" sz="half" idx="10"/>
          </p:nvPr>
        </p:nvSpPr>
        <p:spPr>
          <a:xfrm>
            <a:off x="2880360" y="6407944"/>
            <a:ext cx="1920240" cy="365760"/>
          </a:xfrm>
          <a:prstGeom prst="rect">
            <a:avLst/>
          </a:prstGeom>
        </p:spPr>
        <p:txBody>
          <a:bodyPr/>
          <a:lstStyle/>
          <a:p>
            <a:fld id="{F395DBDD-2C6D-49F8-A6D8-C66FDE3D5528}" type="datetime1">
              <a:rPr lang="en-US" smtClean="0"/>
              <a:t>7/11/2021</a:t>
            </a:fld>
            <a:endParaRPr lang="en-US" dirty="0"/>
          </a:p>
        </p:txBody>
      </p:sp>
      <p:sp>
        <p:nvSpPr>
          <p:cNvPr id="6" name="Footer Placeholder 5"/>
          <p:cNvSpPr>
            <a:spLocks noGrp="1"/>
          </p:cNvSpPr>
          <p:nvPr>
            <p:ph type="ftr" sz="quarter" idx="11"/>
          </p:nvPr>
        </p:nvSpPr>
        <p:spPr>
          <a:xfrm>
            <a:off x="533400" y="6407944"/>
            <a:ext cx="2350681" cy="365125"/>
          </a:xfrm>
          <a:prstGeom prst="rect">
            <a:avLst/>
          </a:prstGeom>
        </p:spPr>
        <p:txBody>
          <a:bodyPr/>
          <a:lstStyle/>
          <a:p>
            <a:r>
              <a:rPr lang="en-US"/>
              <a:t>Footer</a:t>
            </a:r>
            <a:endParaRPr lang="en-US" dirty="0"/>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p>
            <a:fld id="{9898215E-4A68-43C2-97EF-D92D42317675}" type="slidenum">
              <a:rPr lang="en-US" smtClean="0"/>
              <a:pPr/>
              <a:t>‹#›</a:t>
            </a:fld>
            <a:endParaRPr lang="en-US"/>
          </a:p>
        </p:txBody>
      </p:sp>
      <p:sp>
        <p:nvSpPr>
          <p:cNvPr id="8" name="Title 7"/>
          <p:cNvSpPr>
            <a:spLocks noGrp="1"/>
          </p:cNvSpPr>
          <p:nvPr>
            <p:ph type="title"/>
          </p:nvPr>
        </p:nvSpPr>
        <p:spPr>
          <a:xfrm>
            <a:off x="457200" y="274638"/>
            <a:ext cx="8229600" cy="1143000"/>
          </a:xfrm>
          <a:prstGeom prst="rect">
            <a:avLst/>
          </a:prstGeom>
        </p:spPr>
        <p:txBody>
          <a:bodyPr rtlCol="0"/>
          <a:lstStyle>
            <a:lvl1pPr>
              <a:defRPr>
                <a:solidFill>
                  <a:schemeClr val="bg1"/>
                </a:solidFill>
                <a:latin typeface="Myriad Web Pro" pitchFamily="34" charset="0"/>
              </a:defRPr>
            </a:lvl1pPr>
            <a:extLst/>
          </a:lstStyle>
          <a:p>
            <a:r>
              <a:rPr kumimoji="0" lang="en-US"/>
              <a:t>Click to edit Master title style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a:prstGeom prst="rect">
            <a:avLst/>
          </a:prstGeom>
        </p:spPr>
        <p:txBody>
          <a:bodyPr anchor="ctr"/>
          <a:lstStyle>
            <a:lvl1pPr>
              <a:defRPr>
                <a:solidFill>
                  <a:srgbClr val="126C65"/>
                </a:solidFill>
                <a:latin typeface="Myriad Web Pro" pitchFamily="34" charset="0"/>
              </a:defRPr>
            </a:lvl1pPr>
            <a:extLst/>
          </a:lstStyle>
          <a:p>
            <a:r>
              <a:rPr kumimoji="0" lang="en-US"/>
              <a:t>Click to edit Master title style</a:t>
            </a:r>
            <a:endParaRPr kumimoji="0" lang="en-US" dirty="0"/>
          </a:p>
        </p:txBody>
      </p:sp>
      <p:sp>
        <p:nvSpPr>
          <p:cNvPr id="3" name="Text Placeholder 2"/>
          <p:cNvSpPr>
            <a:spLocks noGrp="1"/>
          </p:cNvSpPr>
          <p:nvPr>
            <p:ph type="body" idx="1"/>
          </p:nvPr>
        </p:nvSpPr>
        <p:spPr>
          <a:xfrm>
            <a:off x="457200" y="5410200"/>
            <a:ext cx="4040188" cy="762000"/>
          </a:xfrm>
          <a:prstGeom prst="rect">
            <a:avLst/>
          </a:prstGeo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prstGeom prst="rect">
            <a:avLst/>
          </a:prstGeo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prstGeom prst="rect">
            <a:avLst/>
          </a:prstGeom>
          <a:ln>
            <a:noFill/>
            <a:prstDash val="sysDash"/>
            <a:miter lim="800000"/>
          </a:ln>
        </p:spPr>
        <p:txBody>
          <a:bodyPr/>
          <a:lstStyle>
            <a:lvl1pPr>
              <a:defRPr sz="2400">
                <a:solidFill>
                  <a:schemeClr val="tx2"/>
                </a:solidFill>
                <a:latin typeface="Myriad Web Pro" pitchFamily="34" charset="0"/>
              </a:defRPr>
            </a:lvl1pPr>
            <a:lvl2pPr>
              <a:defRPr sz="2000">
                <a:solidFill>
                  <a:schemeClr val="tx2"/>
                </a:solidFill>
                <a:latin typeface="Myriad Web Pro" pitchFamily="34" charset="0"/>
              </a:defRPr>
            </a:lvl2pPr>
            <a:lvl3pPr>
              <a:defRPr sz="1800">
                <a:solidFill>
                  <a:schemeClr val="tx2"/>
                </a:solidFill>
                <a:latin typeface="Myriad Web Pro" pitchFamily="34" charset="0"/>
              </a:defRPr>
            </a:lvl3pPr>
            <a:lvl4pPr>
              <a:defRPr sz="1600">
                <a:solidFill>
                  <a:schemeClr val="tx2"/>
                </a:solidFill>
                <a:latin typeface="Myriad Web Pro" pitchFamily="34" charset="0"/>
              </a:defRPr>
            </a:lvl4pPr>
            <a:lvl5pPr>
              <a:defRPr sz="1600">
                <a:solidFill>
                  <a:schemeClr val="tx2"/>
                </a:solidFill>
                <a:latin typeface="Myriad Web Pro" pitchFamily="34" charset="0"/>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Content Placeholder 5"/>
          <p:cNvSpPr>
            <a:spLocks noGrp="1"/>
          </p:cNvSpPr>
          <p:nvPr>
            <p:ph sz="quarter" idx="4"/>
          </p:nvPr>
        </p:nvSpPr>
        <p:spPr>
          <a:xfrm>
            <a:off x="4645025" y="1444294"/>
            <a:ext cx="4041775" cy="3941763"/>
          </a:xfrm>
          <a:prstGeom prst="rect">
            <a:avLst/>
          </a:prstGeom>
          <a:ln>
            <a:noFill/>
            <a:prstDash val="sysDash"/>
            <a:miter lim="800000"/>
          </a:ln>
        </p:spPr>
        <p:txBody>
          <a:bodyPr/>
          <a:lstStyle>
            <a:lvl1pPr>
              <a:spcBef>
                <a:spcPts val="0"/>
              </a:spcBef>
              <a:defRPr sz="2400">
                <a:solidFill>
                  <a:schemeClr val="tx2"/>
                </a:solidFill>
                <a:latin typeface="Myriad Web Pro" pitchFamily="34" charset="0"/>
              </a:defRPr>
            </a:lvl1pPr>
            <a:lvl2pPr>
              <a:defRPr sz="2000">
                <a:solidFill>
                  <a:schemeClr val="tx2"/>
                </a:solidFill>
                <a:latin typeface="Myriad Web Pro" pitchFamily="34" charset="0"/>
              </a:defRPr>
            </a:lvl2pPr>
            <a:lvl3pPr>
              <a:defRPr sz="1800">
                <a:solidFill>
                  <a:schemeClr val="tx2"/>
                </a:solidFill>
                <a:latin typeface="Myriad Web Pro" pitchFamily="34" charset="0"/>
              </a:defRPr>
            </a:lvl3pPr>
            <a:lvl4pPr>
              <a:defRPr sz="1600">
                <a:solidFill>
                  <a:schemeClr val="tx2"/>
                </a:solidFill>
                <a:latin typeface="Myriad Web Pro" pitchFamily="34" charset="0"/>
              </a:defRPr>
            </a:lvl4pPr>
            <a:lvl5pPr>
              <a:defRPr sz="1600">
                <a:solidFill>
                  <a:schemeClr val="tx2"/>
                </a:solidFill>
                <a:latin typeface="Myriad Web Pro" pitchFamily="34" charset="0"/>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7" name="Date Placeholder 6"/>
          <p:cNvSpPr>
            <a:spLocks noGrp="1"/>
          </p:cNvSpPr>
          <p:nvPr>
            <p:ph type="dt" sz="half" idx="10"/>
          </p:nvPr>
        </p:nvSpPr>
        <p:spPr>
          <a:xfrm>
            <a:off x="6727032" y="6407944"/>
            <a:ext cx="1920240" cy="365760"/>
          </a:xfrm>
          <a:prstGeom prst="rect">
            <a:avLst/>
          </a:prstGeom>
        </p:spPr>
        <p:txBody>
          <a:bodyPr/>
          <a:lstStyle/>
          <a:p>
            <a:fld id="{FD5D38CC-F7E6-43EE-A7F3-9695C86AE9D6}" type="datetime1">
              <a:rPr lang="en-US" smtClean="0"/>
              <a:t>7/11/2021</a:t>
            </a:fld>
            <a:endParaRPr lang="en-US"/>
          </a:p>
        </p:txBody>
      </p:sp>
      <p:sp>
        <p:nvSpPr>
          <p:cNvPr id="8" name="Footer Placeholder 7"/>
          <p:cNvSpPr>
            <a:spLocks noGrp="1"/>
          </p:cNvSpPr>
          <p:nvPr>
            <p:ph type="ftr" sz="quarter" idx="11"/>
          </p:nvPr>
        </p:nvSpPr>
        <p:spPr>
          <a:xfrm>
            <a:off x="4380072" y="6407944"/>
            <a:ext cx="2350681" cy="365125"/>
          </a:xfrm>
          <a:prstGeom prst="rect">
            <a:avLst/>
          </a:prstGeom>
        </p:spPr>
        <p:txBody>
          <a:bodyPr/>
          <a:lstStyle/>
          <a:p>
            <a:r>
              <a:rPr lang="en-US"/>
              <a:t>Footer</a:t>
            </a:r>
          </a:p>
        </p:txBody>
      </p:sp>
      <p:sp>
        <p:nvSpPr>
          <p:cNvPr id="9" name="Slide Number Placeholder 8"/>
          <p:cNvSpPr>
            <a:spLocks noGrp="1"/>
          </p:cNvSpPr>
          <p:nvPr>
            <p:ph type="sldNum" sz="quarter" idx="12"/>
          </p:nvPr>
        </p:nvSpPr>
        <p:spPr>
          <a:xfrm>
            <a:off x="8647272" y="6407944"/>
            <a:ext cx="365760" cy="365125"/>
          </a:xfrm>
          <a:prstGeom prst="rect">
            <a:avLst/>
          </a:prstGeom>
        </p:spPr>
        <p:txBody>
          <a:bodyPr/>
          <a:lstStyle/>
          <a:p>
            <a:fld id="{9898215E-4A68-43C2-97EF-D92D4231767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727032" y="6407944"/>
            <a:ext cx="1920240" cy="365760"/>
          </a:xfrm>
          <a:prstGeom prst="rect">
            <a:avLst/>
          </a:prstGeom>
        </p:spPr>
        <p:txBody>
          <a:bodyPr/>
          <a:lstStyle/>
          <a:p>
            <a:fld id="{C76138D1-5496-4ED4-BF83-ED39E9EFCF5B}" type="datetime1">
              <a:rPr lang="en-US" smtClean="0"/>
              <a:t>7/11/2021</a:t>
            </a:fld>
            <a:endParaRPr lang="en-US"/>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p>
            <a:r>
              <a:rPr lang="en-US"/>
              <a:t>Footer</a:t>
            </a:r>
          </a:p>
        </p:txBody>
      </p:sp>
      <p:sp>
        <p:nvSpPr>
          <p:cNvPr id="5" name="Slide Number Placeholder 4"/>
          <p:cNvSpPr>
            <a:spLocks noGrp="1"/>
          </p:cNvSpPr>
          <p:nvPr>
            <p:ph type="sldNum" sz="quarter" idx="12"/>
          </p:nvPr>
        </p:nvSpPr>
        <p:spPr>
          <a:xfrm>
            <a:off x="8647272" y="6407944"/>
            <a:ext cx="365760" cy="365125"/>
          </a:xfrm>
          <a:prstGeom prst="rect">
            <a:avLst/>
          </a:prstGeom>
        </p:spPr>
        <p:txBody>
          <a:bodyPr/>
          <a:lstStyle/>
          <a:p>
            <a:fld id="{9898215E-4A68-43C2-97EF-D92D42317675}" type="slidenum">
              <a:rPr lang="en-US" smtClean="0"/>
              <a:pPr/>
              <a:t>‹#›</a:t>
            </a:fld>
            <a:endParaRPr lang="en-US"/>
          </a:p>
        </p:txBody>
      </p:sp>
      <p:sp>
        <p:nvSpPr>
          <p:cNvPr id="6" name="Title 5"/>
          <p:cNvSpPr>
            <a:spLocks noGrp="1"/>
          </p:cNvSpPr>
          <p:nvPr>
            <p:ph type="title"/>
          </p:nvPr>
        </p:nvSpPr>
        <p:spPr>
          <a:xfrm>
            <a:off x="457200" y="274638"/>
            <a:ext cx="8229600" cy="1143000"/>
          </a:xfrm>
          <a:prstGeom prst="rect">
            <a:avLst/>
          </a:prstGeom>
        </p:spPr>
        <p:txBody>
          <a:bodyPr rtlCol="0"/>
          <a:lstStyle>
            <a:lvl1pPr>
              <a:defRPr>
                <a:solidFill>
                  <a:srgbClr val="126C65"/>
                </a:solidFill>
                <a:latin typeface="Myriad Web Pro" pitchFamily="34" charset="0"/>
              </a:defRPr>
            </a:lvl1pPr>
            <a:extLst/>
          </a:lstStyle>
          <a:p>
            <a:r>
              <a:rPr kumimoji="0" lang="en-US"/>
              <a:t>Click to edit Master title style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032" y="6407944"/>
            <a:ext cx="1920240" cy="365760"/>
          </a:xfrm>
          <a:prstGeom prst="rect">
            <a:avLst/>
          </a:prstGeom>
        </p:spPr>
        <p:txBody>
          <a:bodyPr/>
          <a:lstStyle/>
          <a:p>
            <a:fld id="{A7FD33E3-1572-456F-AA07-448A3A8F4881}" type="datetime1">
              <a:rPr lang="en-US" smtClean="0"/>
              <a:t>7/11/2021</a:t>
            </a:fld>
            <a:endParaRPr lang="en-US"/>
          </a:p>
        </p:txBody>
      </p:sp>
      <p:sp>
        <p:nvSpPr>
          <p:cNvPr id="3" name="Footer Placeholder 2"/>
          <p:cNvSpPr>
            <a:spLocks noGrp="1"/>
          </p:cNvSpPr>
          <p:nvPr>
            <p:ph type="ftr" sz="quarter" idx="11"/>
          </p:nvPr>
        </p:nvSpPr>
        <p:spPr>
          <a:xfrm>
            <a:off x="4380072" y="6407944"/>
            <a:ext cx="2350681" cy="365125"/>
          </a:xfrm>
          <a:prstGeom prst="rect">
            <a:avLst/>
          </a:prstGeom>
        </p:spPr>
        <p:txBody>
          <a:bodyPr/>
          <a:lstStyle/>
          <a:p>
            <a:r>
              <a:rPr lang="en-US"/>
              <a:t>Footer</a:t>
            </a:r>
          </a:p>
        </p:txBody>
      </p:sp>
      <p:sp>
        <p:nvSpPr>
          <p:cNvPr id="4" name="Slide Number Placeholder 3"/>
          <p:cNvSpPr>
            <a:spLocks noGrp="1"/>
          </p:cNvSpPr>
          <p:nvPr>
            <p:ph type="sldNum" sz="quarter" idx="12"/>
          </p:nvPr>
        </p:nvSpPr>
        <p:spPr>
          <a:xfrm>
            <a:off x="8647272" y="6407944"/>
            <a:ext cx="365760" cy="365125"/>
          </a:xfrm>
          <a:prstGeom prst="rect">
            <a:avLst/>
          </a:prstGeom>
        </p:spPr>
        <p:txBody>
          <a:bodyPr/>
          <a:lstStyle/>
          <a:p>
            <a:fld id="{9898215E-4A68-43C2-97EF-D92D4231767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a:prstGeom prst="rect">
            <a:avLst/>
          </a:prstGeom>
        </p:spPr>
        <p:txBody>
          <a:bodyPr vert="horz" anchor="t">
            <a:noAutofit/>
            <a:sp3d prstMaterial="softEdge">
              <a:bevelT w="0" h="0"/>
            </a:sp3d>
          </a:bodyPr>
          <a:lstStyle>
            <a:lvl1pPr algn="r">
              <a:buNone/>
              <a:defRPr sz="2500" b="0">
                <a:solidFill>
                  <a:schemeClr val="accent1"/>
                </a:solidFill>
                <a:effectLst/>
                <a:latin typeface="Myriad Web Pro" pitchFamily="34" charset="0"/>
              </a:defRPr>
            </a:lvl1pPr>
            <a:extLst/>
          </a:lstStyle>
          <a:p>
            <a:r>
              <a:rPr kumimoji="0" lang="en-US"/>
              <a:t>Click to edit Master title style</a:t>
            </a:r>
            <a:endParaRPr kumimoji="0" lang="en-US" dirty="0"/>
          </a:p>
        </p:txBody>
      </p:sp>
      <p:sp>
        <p:nvSpPr>
          <p:cNvPr id="3" name="Text Placeholder 2"/>
          <p:cNvSpPr>
            <a:spLocks noGrp="1"/>
          </p:cNvSpPr>
          <p:nvPr>
            <p:ph type="body" idx="2"/>
          </p:nvPr>
        </p:nvSpPr>
        <p:spPr>
          <a:xfrm>
            <a:off x="4419600" y="5355102"/>
            <a:ext cx="3974592" cy="914400"/>
          </a:xfrm>
          <a:prstGeom prst="rect">
            <a:avLst/>
          </a:prstGeom>
        </p:spPr>
        <p:txBody>
          <a:bodyPr/>
          <a:lstStyle>
            <a:lvl1pPr marL="0" indent="0" algn="r">
              <a:buNone/>
              <a:defRPr sz="1600">
                <a:latin typeface="Myriad Web Pro" pitchFamily="34" charset="0"/>
              </a:defRPr>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a:prstGeom prst="rect">
            <a:avLst/>
          </a:prstGeom>
        </p:spPr>
        <p:txBody>
          <a:bodyPr/>
          <a:lstStyle>
            <a:lvl1pPr>
              <a:defRPr sz="3200">
                <a:solidFill>
                  <a:schemeClr val="tx2"/>
                </a:solidFill>
                <a:latin typeface="Myriad Web Pro" pitchFamily="34" charset="0"/>
              </a:defRPr>
            </a:lvl1pPr>
            <a:lvl2pPr>
              <a:defRPr sz="2800">
                <a:solidFill>
                  <a:schemeClr val="tx2"/>
                </a:solidFill>
                <a:latin typeface="Myriad Web Pro" pitchFamily="34" charset="0"/>
              </a:defRPr>
            </a:lvl2pPr>
            <a:lvl3pPr>
              <a:defRPr sz="2400">
                <a:solidFill>
                  <a:schemeClr val="tx2"/>
                </a:solidFill>
                <a:latin typeface="Myriad Web Pro" pitchFamily="34" charset="0"/>
              </a:defRPr>
            </a:lvl3pPr>
            <a:lvl4pPr>
              <a:defRPr sz="2000">
                <a:solidFill>
                  <a:schemeClr val="tx2"/>
                </a:solidFill>
                <a:latin typeface="Myriad Web Pro" pitchFamily="34" charset="0"/>
              </a:defRPr>
            </a:lvl4pPr>
            <a:lvl5pPr>
              <a:defRPr sz="2000">
                <a:solidFill>
                  <a:schemeClr val="tx2"/>
                </a:solidFill>
                <a:latin typeface="Myriad Web Pro" pitchFamily="34" charset="0"/>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Date Placeholder 4"/>
          <p:cNvSpPr>
            <a:spLocks noGrp="1"/>
          </p:cNvSpPr>
          <p:nvPr>
            <p:ph type="dt" sz="half" idx="10"/>
          </p:nvPr>
        </p:nvSpPr>
        <p:spPr>
          <a:xfrm>
            <a:off x="6727032" y="6407944"/>
            <a:ext cx="1920240" cy="365760"/>
          </a:xfrm>
          <a:prstGeom prst="rect">
            <a:avLst/>
          </a:prstGeom>
        </p:spPr>
        <p:txBody>
          <a:bodyPr/>
          <a:lstStyle>
            <a:lvl1pPr>
              <a:defRPr>
                <a:latin typeface="Myriad Web Pro" pitchFamily="34" charset="0"/>
              </a:defRPr>
            </a:lvl1pPr>
            <a:extLst/>
          </a:lstStyle>
          <a:p>
            <a:fld id="{A59D1DA3-458A-4F6D-8A5E-72CD700C69B9}" type="datetime1">
              <a:rPr lang="en-US" smtClean="0"/>
              <a:t>7/11/2021</a:t>
            </a:fld>
            <a:endParaRPr lang="en-US" dirty="0"/>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lvl1pPr>
              <a:defRPr>
                <a:latin typeface="Myriad Web Pro" pitchFamily="34" charset="0"/>
              </a:defRPr>
            </a:lvl1pPr>
            <a:extLst/>
          </a:lstStyle>
          <a:p>
            <a:r>
              <a:rPr lang="en-US" dirty="0"/>
              <a:t>Footer</a:t>
            </a:r>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lvl1pPr>
              <a:defRPr>
                <a:latin typeface="Myriad Web Pro" pitchFamily="34" charset="0"/>
              </a:defRPr>
            </a:lvl1pPr>
            <a:extLst/>
          </a:lstStyle>
          <a:p>
            <a:fld id="{9898215E-4A68-43C2-97EF-D92D4231767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prstGeom prst="rect">
            <a:avLst/>
          </a:prstGeo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a:xfrm>
            <a:off x="6727032" y="6407944"/>
            <a:ext cx="1920240" cy="365760"/>
          </a:xfrm>
          <a:prstGeom prst="rect">
            <a:avLst/>
          </a:prstGeom>
        </p:spPr>
        <p:txBody>
          <a:bodyPr/>
          <a:lstStyle>
            <a:lvl1pPr>
              <a:defRPr>
                <a:solidFill>
                  <a:schemeClr val="tx1"/>
                </a:solidFill>
              </a:defRPr>
            </a:lvl1pPr>
            <a:extLst/>
          </a:lstStyle>
          <a:p>
            <a:fld id="{A8E4F27B-2C2E-4291-A04E-116A07264A7A}" type="datetime1">
              <a:rPr lang="en-US" smtClean="0"/>
              <a:t>7/11/2021</a:t>
            </a:fld>
            <a:endParaRPr lang="en-US"/>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lvl1pPr>
              <a:defRPr>
                <a:solidFill>
                  <a:schemeClr val="tx1"/>
                </a:solidFill>
              </a:defRPr>
            </a:lvl1pPr>
            <a:extLst/>
          </a:lstStyle>
          <a:p>
            <a:r>
              <a:rPr lang="en-US"/>
              <a:t>Footer</a:t>
            </a:r>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fld id="{9898215E-4A68-43C2-97EF-D92D42317675}" type="slidenum">
              <a:rPr lang="en-US" smtClean="0"/>
              <a:pPr/>
              <a:t>‹#›</a:t>
            </a:fld>
            <a:endParaRPr lang="en-US"/>
          </a:p>
        </p:txBody>
      </p:sp>
      <p:sp>
        <p:nvSpPr>
          <p:cNvPr id="2" name="Title 1"/>
          <p:cNvSpPr>
            <a:spLocks noGrp="1"/>
          </p:cNvSpPr>
          <p:nvPr>
            <p:ph type="title"/>
          </p:nvPr>
        </p:nvSpPr>
        <p:spPr>
          <a:xfrm>
            <a:off x="228600" y="4865122"/>
            <a:ext cx="8075432" cy="562672"/>
          </a:xfrm>
          <a:prstGeom prst="rect">
            <a:avLst/>
          </a:prstGeo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4" name="Title Placeholder 1"/>
          <p:cNvSpPr txBox="1">
            <a:spLocks/>
          </p:cNvSpPr>
          <p:nvPr userDrawn="1"/>
        </p:nvSpPr>
        <p:spPr>
          <a:xfrm>
            <a:off x="457200" y="274638"/>
            <a:ext cx="8229600" cy="1143000"/>
          </a:xfrm>
          <a:prstGeom prst="rect">
            <a:avLst/>
          </a:prstGeom>
        </p:spPr>
        <p:txBody>
          <a:bodyPr vert="horz" lIns="91440" tIns="45720" rIns="91440" bIns="45720" rtlCol="0" anchor="ctr">
            <a:norm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a:t>Click to edit Master title style</a:t>
            </a:r>
          </a:p>
        </p:txBody>
      </p:sp>
      <p:sp>
        <p:nvSpPr>
          <p:cNvPr id="15" name="Text Placeholder 2"/>
          <p:cNvSpPr>
            <a:spLocks noGrp="1"/>
          </p:cNvSpPr>
          <p:nvPr>
            <p:ph idx="13"/>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Date Placeholder 3"/>
          <p:cNvSpPr txBox="1">
            <a:spLocks/>
          </p:cNvSpPr>
          <p:nvPr userDrawn="1"/>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446E8A-FC5F-499D-A43F-5CFF392A664C}" type="datetimeFigureOut">
              <a:rPr lang="en-US" smtClean="0"/>
              <a:pPr/>
              <a:t>7/11/2021</a:t>
            </a:fld>
            <a:endParaRPr lang="en-US"/>
          </a:p>
        </p:txBody>
      </p:sp>
      <p:sp>
        <p:nvSpPr>
          <p:cNvPr id="17"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051BCF-A29C-4335-BCB1-BA1D51212CE6}" type="slidenum">
              <a:rPr lang="en-US" smtClean="0"/>
              <a:pPr/>
              <a:t>‹#›</a:t>
            </a:fld>
            <a:endParaRPr lang="en-US"/>
          </a:p>
        </p:txBody>
      </p:sp>
      <p:pic>
        <p:nvPicPr>
          <p:cNvPr id="18" name="Picture 17" descr="main.jpg"/>
          <p:cNvPicPr>
            <a:picLocks noChangeAspect="1"/>
          </p:cNvPicPr>
          <p:nvPr userDrawn="1"/>
        </p:nvPicPr>
        <p:blipFill>
          <a:blip r:embed="rId3" cstate="print"/>
          <a:stretch>
            <a:fillRect/>
          </a:stretch>
        </p:blipFill>
        <p:spPr>
          <a:xfrm>
            <a:off x="0" y="1524"/>
            <a:ext cx="9144000" cy="6854952"/>
          </a:xfrm>
          <a:prstGeom prst="rect">
            <a:avLst/>
          </a:prstGeom>
        </p:spPr>
      </p:pic>
      <p:sp>
        <p:nvSpPr>
          <p:cNvPr id="19" name="Slide Number Placeholder 5"/>
          <p:cNvSpPr txBox="1">
            <a:spLocks/>
          </p:cNvSpPr>
          <p:nvPr userDrawn="1"/>
        </p:nvSpPr>
        <p:spPr>
          <a:xfrm>
            <a:off x="8285480" y="284797"/>
            <a:ext cx="457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98215E-4A68-43C2-97EF-D92D4231767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6"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E07630-4D1B-4050-A989-E0E7E944C5DB}" type="datetime1">
              <a:rPr lang="en-US" smtClean="0"/>
              <a:t>7/11/2021</a:t>
            </a:fld>
            <a:endParaRPr lang="en-US"/>
          </a:p>
        </p:txBody>
      </p:sp>
      <p:sp>
        <p:nvSpPr>
          <p:cNvPr id="1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Footer</a:t>
            </a:r>
          </a:p>
        </p:txBody>
      </p:sp>
      <p:sp>
        <p:nvSpPr>
          <p:cNvPr id="2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9F0252-C5BD-4D1A-8261-553E959FA250}" type="slidenum">
              <a:rPr lang="en-US" smtClean="0"/>
              <a:pPr/>
              <a:t>‹#›</a:t>
            </a:fld>
            <a:endParaRPr lang="en-US"/>
          </a:p>
        </p:txBody>
      </p:sp>
      <p:pic>
        <p:nvPicPr>
          <p:cNvPr id="21" name="Picture 20" descr="inner_bg1.jpg"/>
          <p:cNvPicPr>
            <a:picLocks noChangeAspect="1"/>
          </p:cNvPicPr>
          <p:nvPr/>
        </p:nvPicPr>
        <p:blipFill>
          <a:blip r:embed="rId14" cstate="print"/>
          <a:stretch>
            <a:fillRect/>
          </a:stretch>
        </p:blipFill>
        <p:spPr>
          <a:xfrm>
            <a:off x="1" y="1524"/>
            <a:ext cx="9144019" cy="6854966"/>
          </a:xfrm>
          <a:prstGeom prst="rect">
            <a:avLst/>
          </a:prstGeom>
          <a:noFill/>
          <a:ln>
            <a:noFill/>
          </a:ln>
        </p:spPr>
      </p:pic>
      <p:sp>
        <p:nvSpPr>
          <p:cNvPr id="23" name="Title 1"/>
          <p:cNvSpPr txBox="1">
            <a:spLocks/>
          </p:cNvSpPr>
          <p:nvPr/>
        </p:nvSpPr>
        <p:spPr>
          <a:xfrm>
            <a:off x="6172200" y="304800"/>
            <a:ext cx="2667000" cy="609600"/>
          </a:xfrm>
          <a:prstGeom prst="rect">
            <a:avLst/>
          </a:prstGeom>
        </p:spPr>
        <p:txBody>
          <a:bodyPr>
            <a:normAutofit/>
          </a:bodyPr>
          <a:lstStyle>
            <a:lvl1pPr>
              <a:defRPr sz="1000">
                <a:latin typeface="Myriad Pro"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000" b="0" i="0" u="none" strike="noStrike" kern="1200" cap="none" spc="0" normalizeH="0" baseline="0" noProof="0" dirty="0">
              <a:ln>
                <a:noFill/>
              </a:ln>
              <a:solidFill>
                <a:schemeClr val="tx1"/>
              </a:solidFill>
              <a:effectLst/>
              <a:uLnTx/>
              <a:uFillTx/>
              <a:latin typeface="Myriad Web Pro" pitchFamily="34" charset="0"/>
              <a:ea typeface="+mj-ea"/>
              <a:cs typeface="+mj-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comments" Target="../comments/comment1.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iris.fbr.gov.pk/infosys/public/txplogin.xhtml"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eservices.secp.gov.pk/eServices/" TargetMode="External"/><Relationship Id="rId2" Type="http://schemas.openxmlformats.org/officeDocument/2006/relationships/hyperlink" Target="http://www.secp.gov.pk/"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295400"/>
            <a:ext cx="8077200" cy="2514600"/>
          </a:xfrm>
          <a:effectLst>
            <a:innerShdw blurRad="63500" dist="50800" dir="13500000">
              <a:prstClr val="black">
                <a:alpha val="50000"/>
              </a:prstClr>
            </a:innerShdw>
          </a:effectLst>
        </p:spPr>
        <p:style>
          <a:lnRef idx="2">
            <a:schemeClr val="accent4"/>
          </a:lnRef>
          <a:fillRef idx="1">
            <a:schemeClr val="lt1"/>
          </a:fillRef>
          <a:effectRef idx="0">
            <a:schemeClr val="accent4"/>
          </a:effectRef>
          <a:fontRef idx="minor">
            <a:schemeClr val="dk1"/>
          </a:fontRef>
        </p:style>
        <p:txBody>
          <a:bodyPr>
            <a:noAutofit/>
          </a:bodyPr>
          <a:lstStyle/>
          <a:p>
            <a:pPr algn="ctr"/>
            <a:r>
              <a:rPr lang="en-US" sz="5000" b="1" dirty="0">
                <a:solidFill>
                  <a:schemeClr val="tx2">
                    <a:lumMod val="10000"/>
                  </a:schemeClr>
                </a:solidFill>
                <a:effectLst>
                  <a:glow rad="139700">
                    <a:schemeClr val="accent2">
                      <a:satMod val="175000"/>
                      <a:alpha val="40000"/>
                    </a:schemeClr>
                  </a:glow>
                  <a:outerShdw blurRad="31750" dist="25400" dir="5400000" algn="tl" rotWithShape="0">
                    <a:srgbClr val="000000">
                      <a:alpha val="25000"/>
                    </a:srgbClr>
                  </a:outerShdw>
                </a:effectLst>
                <a:latin typeface="Bell MT" panose="02020503060305020303" pitchFamily="18" charset="0"/>
              </a:rPr>
              <a:t>Formation of a Company</a:t>
            </a:r>
            <a:br>
              <a:rPr lang="en-US" sz="5000" b="1" dirty="0">
                <a:solidFill>
                  <a:schemeClr val="tx2">
                    <a:lumMod val="10000"/>
                  </a:schemeClr>
                </a:solidFill>
                <a:effectLst>
                  <a:glow rad="139700">
                    <a:schemeClr val="accent2">
                      <a:satMod val="175000"/>
                      <a:alpha val="40000"/>
                    </a:schemeClr>
                  </a:glow>
                  <a:outerShdw blurRad="31750" dist="25400" dir="5400000" algn="tl" rotWithShape="0">
                    <a:srgbClr val="000000">
                      <a:alpha val="25000"/>
                    </a:srgbClr>
                  </a:outerShdw>
                </a:effectLst>
                <a:latin typeface="Bell MT" panose="02020503060305020303" pitchFamily="18" charset="0"/>
              </a:rPr>
            </a:br>
            <a:r>
              <a:rPr lang="en-US" sz="5000" b="1" dirty="0">
                <a:solidFill>
                  <a:schemeClr val="tx2">
                    <a:lumMod val="10000"/>
                  </a:schemeClr>
                </a:solidFill>
                <a:effectLst>
                  <a:glow rad="139700">
                    <a:schemeClr val="accent2">
                      <a:satMod val="175000"/>
                      <a:alpha val="40000"/>
                    </a:schemeClr>
                  </a:glow>
                  <a:outerShdw blurRad="31750" dist="25400" dir="5400000" algn="tl" rotWithShape="0">
                    <a:srgbClr val="000000">
                      <a:alpha val="25000"/>
                    </a:srgbClr>
                  </a:outerShdw>
                </a:effectLst>
                <a:latin typeface="Bell MT" panose="02020503060305020303" pitchFamily="18" charset="0"/>
              </a:rPr>
              <a:t>(</a:t>
            </a:r>
            <a:r>
              <a:rPr lang="en-US" sz="5000" dirty="0">
                <a:solidFill>
                  <a:schemeClr val="tx2">
                    <a:lumMod val="10000"/>
                  </a:schemeClr>
                </a:solidFill>
                <a:effectLst>
                  <a:glow rad="139700">
                    <a:schemeClr val="accent2">
                      <a:satMod val="175000"/>
                      <a:alpha val="40000"/>
                    </a:schemeClr>
                  </a:glow>
                  <a:outerShdw blurRad="31750" dist="25400" dir="5400000" algn="tl" rotWithShape="0">
                    <a:srgbClr val="000000">
                      <a:alpha val="25000"/>
                    </a:srgbClr>
                  </a:outerShdw>
                </a:effectLst>
                <a:latin typeface="Bell MT" panose="02020503060305020303" pitchFamily="18" charset="0"/>
              </a:rPr>
              <a:t>Companies Act, 2017)</a:t>
            </a:r>
            <a:endParaRPr lang="en-US" sz="5000" b="1" dirty="0">
              <a:solidFill>
                <a:schemeClr val="tx2">
                  <a:lumMod val="10000"/>
                </a:schemeClr>
              </a:solidFill>
              <a:effectLst>
                <a:glow rad="139700">
                  <a:schemeClr val="accent2">
                    <a:satMod val="175000"/>
                    <a:alpha val="40000"/>
                  </a:schemeClr>
                </a:glow>
                <a:outerShdw blurRad="31750" dist="25400" dir="5400000" algn="tl" rotWithShape="0">
                  <a:srgbClr val="000000">
                    <a:alpha val="25000"/>
                  </a:srgbClr>
                </a:outerShdw>
              </a:effectLst>
              <a:latin typeface="Bell MT" panose="02020503060305020303" pitchFamily="18" charset="0"/>
            </a:endParaRPr>
          </a:p>
        </p:txBody>
      </p:sp>
      <p:sp>
        <p:nvSpPr>
          <p:cNvPr id="2" name="Slide Number Placeholder 1"/>
          <p:cNvSpPr>
            <a:spLocks noGrp="1"/>
          </p:cNvSpPr>
          <p:nvPr>
            <p:ph type="sldNum" sz="quarter" idx="4"/>
          </p:nvPr>
        </p:nvSpPr>
        <p:spPr>
          <a:xfrm>
            <a:off x="7010400" y="6356350"/>
            <a:ext cx="2133600" cy="365125"/>
          </a:xfrm>
        </p:spPr>
        <p:txBody>
          <a:bodyPr/>
          <a:lstStyle/>
          <a:p>
            <a:fld id="{2500A14A-A9D9-4275-A2AB-F65AC4ECFF56}" type="slidenum">
              <a:rPr lang="en-US" smtClean="0"/>
              <a:pPr/>
              <a:t>1</a:t>
            </a:fld>
            <a:endParaRPr lang="en-US" dirty="0"/>
          </a:p>
        </p:txBody>
      </p:sp>
    </p:spTree>
    <p:extLst>
      <p:ext uri="{BB962C8B-B14F-4D97-AF65-F5344CB8AC3E}">
        <p14:creationId xmlns:p14="http://schemas.microsoft.com/office/powerpoint/2010/main" val="223952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F97BC78-F632-403C-9480-AF1A8EACE9C6}"/>
              </a:ext>
            </a:extLst>
          </p:cNvPr>
          <p:cNvSpPr>
            <a:spLocks noGrp="1"/>
          </p:cNvSpPr>
          <p:nvPr>
            <p:ph type="sldNum" sz="quarter" idx="12"/>
          </p:nvPr>
        </p:nvSpPr>
        <p:spPr/>
        <p:txBody>
          <a:bodyPr/>
          <a:lstStyle/>
          <a:p>
            <a:pPr>
              <a:defRPr/>
            </a:pPr>
            <a:fld id="{0B30BE08-5D20-40A8-A4E0-ACFE040BFD0F}" type="slidenum">
              <a:rPr lang="en-US" smtClean="0"/>
              <a:pPr>
                <a:defRPr/>
              </a:pPr>
              <a:t>10</a:t>
            </a:fld>
            <a:endParaRPr lang="en-US" dirty="0"/>
          </a:p>
        </p:txBody>
      </p:sp>
      <p:graphicFrame>
        <p:nvGraphicFramePr>
          <p:cNvPr id="9" name="Content Placeholder 8">
            <a:extLst>
              <a:ext uri="{FF2B5EF4-FFF2-40B4-BE49-F238E27FC236}">
                <a16:creationId xmlns:a16="http://schemas.microsoft.com/office/drawing/2014/main" id="{1493C16D-C362-413F-AD21-FDF443BAE91A}"/>
              </a:ext>
            </a:extLst>
          </p:cNvPr>
          <p:cNvGraphicFramePr>
            <a:graphicFrameLocks noGrp="1"/>
          </p:cNvGraphicFramePr>
          <p:nvPr>
            <p:ph/>
            <p:extLst>
              <p:ext uri="{D42A27DB-BD31-4B8C-83A1-F6EECF244321}">
                <p14:modId xmlns:p14="http://schemas.microsoft.com/office/powerpoint/2010/main" val="2631586657"/>
              </p:ext>
            </p:extLst>
          </p:nvPr>
        </p:nvGraphicFramePr>
        <p:xfrm>
          <a:off x="457200" y="274638"/>
          <a:ext cx="8229600" cy="5821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 11">
            <a:extLst>
              <a:ext uri="{FF2B5EF4-FFF2-40B4-BE49-F238E27FC236}">
                <a16:creationId xmlns:a16="http://schemas.microsoft.com/office/drawing/2014/main" id="{024E8FBC-56DD-4A56-850B-17A5B410984C}"/>
              </a:ext>
            </a:extLst>
          </p:cNvPr>
          <p:cNvGraphicFramePr/>
          <p:nvPr>
            <p:extLst>
              <p:ext uri="{D42A27DB-BD31-4B8C-83A1-F6EECF244321}">
                <p14:modId xmlns:p14="http://schemas.microsoft.com/office/powerpoint/2010/main" val="3784218201"/>
              </p:ext>
            </p:extLst>
          </p:nvPr>
        </p:nvGraphicFramePr>
        <p:xfrm>
          <a:off x="1371600" y="1039813"/>
          <a:ext cx="6096000" cy="51863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95360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905000"/>
            <a:ext cx="7924800" cy="1143000"/>
          </a:xfrm>
          <a:gradFill flip="none" rotWithShape="1">
            <a:gsLst>
              <a:gs pos="0">
                <a:schemeClr val="dk1">
                  <a:shade val="15000"/>
                  <a:satMod val="180000"/>
                </a:schemeClr>
              </a:gs>
              <a:gs pos="50000">
                <a:schemeClr val="dk1">
                  <a:shade val="45000"/>
                  <a:satMod val="170000"/>
                </a:schemeClr>
              </a:gs>
              <a:gs pos="70000">
                <a:schemeClr val="dk1">
                  <a:tint val="99000"/>
                  <a:shade val="65000"/>
                  <a:satMod val="155000"/>
                </a:schemeClr>
              </a:gs>
              <a:gs pos="100000">
                <a:schemeClr val="dk1">
                  <a:tint val="95500"/>
                  <a:shade val="100000"/>
                  <a:satMod val="155000"/>
                </a:schemeClr>
              </a:gs>
            </a:gsLst>
            <a:lin ang="5400000" scaled="1"/>
            <a:tileRect/>
          </a:gradFill>
        </p:spPr>
        <p:style>
          <a:lnRef idx="0">
            <a:schemeClr val="dk1"/>
          </a:lnRef>
          <a:fillRef idx="3">
            <a:schemeClr val="dk1"/>
          </a:fillRef>
          <a:effectRef idx="3">
            <a:schemeClr val="dk1"/>
          </a:effectRef>
          <a:fontRef idx="minor">
            <a:schemeClr val="lt1"/>
          </a:fontRef>
        </p:style>
        <p:txBody>
          <a:bodyPr>
            <a:normAutofit fontScale="90000"/>
          </a:bodyPr>
          <a:lstStyle/>
          <a:p>
            <a:r>
              <a:rPr lang="en-US" dirty="0">
                <a:solidFill>
                  <a:schemeClr val="tx1">
                    <a:lumMod val="20000"/>
                    <a:lumOff val="80000"/>
                  </a:schemeClr>
                </a:solidFill>
              </a:rPr>
              <a:t>Combined Name Reservation and Company Incorporation</a:t>
            </a:r>
          </a:p>
        </p:txBody>
      </p:sp>
    </p:spTree>
    <p:extLst>
      <p:ext uri="{BB962C8B-B14F-4D97-AF65-F5344CB8AC3E}">
        <p14:creationId xmlns:p14="http://schemas.microsoft.com/office/powerpoint/2010/main" val="993474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61159" y="1823497"/>
            <a:ext cx="6172200" cy="3829050"/>
          </a:xfrm>
        </p:spPr>
        <p:txBody>
          <a:bodyPr>
            <a:normAutofit fontScale="92500" lnSpcReduction="20000"/>
          </a:bodyPr>
          <a:lstStyle/>
          <a:p>
            <a:r>
              <a:rPr lang="en-US" sz="1800" b="1" dirty="0">
                <a:solidFill>
                  <a:srgbClr val="126C65"/>
                </a:solidFill>
                <a:latin typeface="Times New Roman" panose="02020603050405020304" pitchFamily="18" charset="0"/>
                <a:ea typeface="宋体" panose="02010600030101010101" pitchFamily="2" charset="-122"/>
                <a:cs typeface="Times New Roman" panose="02020603050405020304" pitchFamily="18" charset="0"/>
              </a:rPr>
              <a:t>Two in One: </a:t>
            </a:r>
            <a:r>
              <a:rPr lang="en-US" sz="1800" dirty="0">
                <a:solidFill>
                  <a:srgbClr val="126C65"/>
                </a:solidFill>
                <a:latin typeface="Times New Roman" panose="02020603050405020304" pitchFamily="18" charset="0"/>
                <a:ea typeface="宋体" panose="02010600030101010101" pitchFamily="2" charset="-122"/>
                <a:cs typeface="Times New Roman" panose="02020603050405020304" pitchFamily="18" charset="0"/>
              </a:rPr>
              <a:t>Two processes merged into one thereby saving time of one additional process </a:t>
            </a:r>
          </a:p>
          <a:p>
            <a:endParaRPr lang="en-US" sz="1800" dirty="0">
              <a:solidFill>
                <a:srgbClr val="126C65"/>
              </a:solidFill>
              <a:latin typeface="Times New Roman" panose="02020603050405020304" pitchFamily="18" charset="0"/>
              <a:ea typeface="宋体" panose="02010600030101010101" pitchFamily="2" charset="-122"/>
              <a:cs typeface="Times New Roman" panose="02020603050405020304" pitchFamily="18" charset="0"/>
            </a:endParaRPr>
          </a:p>
          <a:p>
            <a:r>
              <a:rPr lang="en-US" sz="1800" b="1" dirty="0">
                <a:solidFill>
                  <a:srgbClr val="126C65"/>
                </a:solidFill>
                <a:latin typeface="Times New Roman" panose="02020603050405020304" pitchFamily="18" charset="0"/>
                <a:ea typeface="宋体" panose="02010600030101010101" pitchFamily="2" charset="-122"/>
                <a:cs typeface="Times New Roman" panose="02020603050405020304" pitchFamily="18" charset="0"/>
              </a:rPr>
              <a:t>Speedy Processing</a:t>
            </a:r>
            <a:r>
              <a:rPr lang="en-US" sz="1800" dirty="0">
                <a:solidFill>
                  <a:srgbClr val="126C65"/>
                </a:solidFill>
                <a:latin typeface="Times New Roman" panose="02020603050405020304" pitchFamily="18" charset="0"/>
                <a:ea typeface="宋体" panose="02010600030101010101" pitchFamily="2" charset="-122"/>
                <a:cs typeface="Times New Roman" panose="02020603050405020304" pitchFamily="18" charset="0"/>
              </a:rPr>
              <a:t>: Application Processing in only 4 working hours after challan verification</a:t>
            </a:r>
          </a:p>
          <a:p>
            <a:endParaRPr lang="en-US" sz="1800" dirty="0">
              <a:solidFill>
                <a:srgbClr val="126C65"/>
              </a:solidFill>
              <a:latin typeface="Times New Roman" panose="02020603050405020304" pitchFamily="18" charset="0"/>
              <a:ea typeface="宋体" panose="02010600030101010101" pitchFamily="2" charset="-122"/>
              <a:cs typeface="Times New Roman" panose="02020603050405020304" pitchFamily="18" charset="0"/>
            </a:endParaRPr>
          </a:p>
          <a:p>
            <a:r>
              <a:rPr lang="en-US" sz="1800" b="1" dirty="0">
                <a:solidFill>
                  <a:srgbClr val="126C65"/>
                </a:solidFill>
                <a:latin typeface="Times New Roman" panose="02020603050405020304" pitchFamily="18" charset="0"/>
                <a:ea typeface="宋体" panose="02010600030101010101" pitchFamily="2" charset="-122"/>
                <a:cs typeface="Times New Roman" panose="02020603050405020304" pitchFamily="18" charset="0"/>
              </a:rPr>
              <a:t>Easy Application </a:t>
            </a:r>
            <a:r>
              <a:rPr lang="en-US" sz="1800" dirty="0">
                <a:solidFill>
                  <a:srgbClr val="126C65"/>
                </a:solidFill>
                <a:latin typeface="Times New Roman" panose="02020603050405020304" pitchFamily="18" charset="0"/>
                <a:ea typeface="宋体" panose="02010600030101010101" pitchFamily="2" charset="-122"/>
                <a:cs typeface="Times New Roman" panose="02020603050405020304" pitchFamily="18" charset="0"/>
              </a:rPr>
              <a:t>with no attachments except CNICs </a:t>
            </a:r>
          </a:p>
          <a:p>
            <a:endParaRPr lang="en-US" sz="1800" dirty="0">
              <a:solidFill>
                <a:srgbClr val="126C65"/>
              </a:solidFill>
              <a:latin typeface="Times New Roman" panose="02020603050405020304" pitchFamily="18" charset="0"/>
              <a:ea typeface="宋体" panose="02010600030101010101" pitchFamily="2" charset="-122"/>
              <a:cs typeface="Times New Roman" panose="02020603050405020304" pitchFamily="18" charset="0"/>
            </a:endParaRPr>
          </a:p>
          <a:p>
            <a:r>
              <a:rPr lang="en-US" sz="1800" b="1" dirty="0">
                <a:solidFill>
                  <a:srgbClr val="126C65"/>
                </a:solidFill>
                <a:latin typeface="Times New Roman" panose="02020603050405020304" pitchFamily="18" charset="0"/>
                <a:ea typeface="宋体" panose="02010600030101010101" pitchFamily="2" charset="-122"/>
                <a:cs typeface="Times New Roman" panose="02020603050405020304" pitchFamily="18" charset="0"/>
              </a:rPr>
              <a:t>System Generated MOA and AOA: </a:t>
            </a:r>
            <a:r>
              <a:rPr lang="en-US" sz="1800" dirty="0">
                <a:solidFill>
                  <a:srgbClr val="126C65"/>
                </a:solidFill>
                <a:latin typeface="Times New Roman" panose="02020603050405020304" pitchFamily="18" charset="0"/>
                <a:ea typeface="宋体" panose="02010600030101010101" pitchFamily="2" charset="-122"/>
                <a:cs typeface="Times New Roman" panose="02020603050405020304" pitchFamily="18" charset="0"/>
              </a:rPr>
              <a:t>No need to prepare Memorandum and Articles</a:t>
            </a:r>
          </a:p>
          <a:p>
            <a:endParaRPr lang="en-US" sz="1800" dirty="0">
              <a:solidFill>
                <a:srgbClr val="126C65"/>
              </a:solidFill>
              <a:latin typeface="Times New Roman" panose="02020603050405020304" pitchFamily="18" charset="0"/>
              <a:ea typeface="宋体" panose="02010600030101010101" pitchFamily="2" charset="-122"/>
              <a:cs typeface="Times New Roman" panose="02020603050405020304" pitchFamily="18" charset="0"/>
            </a:endParaRPr>
          </a:p>
          <a:p>
            <a:r>
              <a:rPr lang="en-US" sz="1800" b="1" dirty="0">
                <a:solidFill>
                  <a:srgbClr val="126C65"/>
                </a:solidFill>
                <a:latin typeface="Times New Roman" panose="02020603050405020304" pitchFamily="18" charset="0"/>
                <a:ea typeface="宋体" panose="02010600030101010101" pitchFamily="2" charset="-122"/>
                <a:cs typeface="Times New Roman" panose="02020603050405020304" pitchFamily="18" charset="0"/>
              </a:rPr>
              <a:t>No rejection of name</a:t>
            </a:r>
          </a:p>
          <a:p>
            <a:endParaRPr lang="en-US" sz="1800" b="1" dirty="0">
              <a:solidFill>
                <a:srgbClr val="126C65"/>
              </a:solidFill>
              <a:latin typeface="Times New Roman" panose="02020603050405020304" pitchFamily="18" charset="0"/>
              <a:ea typeface="宋体" panose="02010600030101010101" pitchFamily="2" charset="-122"/>
              <a:cs typeface="Times New Roman" panose="02020603050405020304" pitchFamily="18" charset="0"/>
            </a:endParaRPr>
          </a:p>
          <a:p>
            <a:r>
              <a:rPr lang="en-US" sz="1800" b="1" dirty="0">
                <a:solidFill>
                  <a:srgbClr val="126C65"/>
                </a:solidFill>
                <a:latin typeface="Times New Roman" panose="02020603050405020304" pitchFamily="18" charset="0"/>
                <a:ea typeface="宋体" panose="02010600030101010101" pitchFamily="2" charset="-122"/>
                <a:cs typeface="Times New Roman" panose="02020603050405020304" pitchFamily="18" charset="0"/>
              </a:rPr>
              <a:t>No need to add Primary users </a:t>
            </a:r>
            <a:r>
              <a:rPr lang="en-US" sz="1800" dirty="0">
                <a:solidFill>
                  <a:srgbClr val="126C65"/>
                </a:solidFill>
                <a:latin typeface="Times New Roman" panose="02020603050405020304" pitchFamily="18" charset="0"/>
                <a:ea typeface="宋体" panose="02010600030101010101" pitchFamily="2" charset="-122"/>
                <a:cs typeface="Times New Roman" panose="02020603050405020304" pitchFamily="18" charset="0"/>
              </a:rPr>
              <a:t>in the primary user e-services account</a:t>
            </a:r>
          </a:p>
          <a:p>
            <a:endParaRPr lang="en-US" dirty="0"/>
          </a:p>
        </p:txBody>
      </p:sp>
      <p:sp>
        <p:nvSpPr>
          <p:cNvPr id="3" name="Title 2"/>
          <p:cNvSpPr>
            <a:spLocks noGrp="1"/>
          </p:cNvSpPr>
          <p:nvPr>
            <p:ph type="title"/>
          </p:nvPr>
        </p:nvSpPr>
        <p:spPr>
          <a:xfrm>
            <a:off x="961159" y="1099705"/>
            <a:ext cx="6057900" cy="663179"/>
          </a:xfrm>
        </p:spPr>
        <p:txBody>
          <a:bodyPr>
            <a:normAutofit/>
          </a:bodyPr>
          <a:lstStyle/>
          <a:p>
            <a:r>
              <a:rPr lang="en-US" sz="2250" dirty="0"/>
              <a:t>Benefits of Combined Incorporation Process</a:t>
            </a:r>
          </a:p>
        </p:txBody>
      </p:sp>
    </p:spTree>
    <p:extLst>
      <p:ext uri="{BB962C8B-B14F-4D97-AF65-F5344CB8AC3E}">
        <p14:creationId xmlns:p14="http://schemas.microsoft.com/office/powerpoint/2010/main" val="2206880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b="1" dirty="0">
                <a:solidFill>
                  <a:srgbClr val="CC0000"/>
                </a:solidFill>
                <a:latin typeface="Times New Roman" pitchFamily="18" charset="0"/>
                <a:cs typeface="Times New Roman" pitchFamily="18" charset="0"/>
              </a:rPr>
              <a:t>Step-1: </a:t>
            </a:r>
            <a:r>
              <a:rPr lang="en-US" sz="2500" dirty="0">
                <a:solidFill>
                  <a:srgbClr val="126C65"/>
                </a:solidFill>
                <a:latin typeface="Myriad Pro Light" pitchFamily="34" charset="0"/>
              </a:rPr>
              <a:t>Please visit our website i.e. </a:t>
            </a:r>
            <a:r>
              <a:rPr lang="en-US" sz="2500" u="sng" dirty="0">
                <a:solidFill>
                  <a:srgbClr val="126C65"/>
                </a:solidFill>
                <a:effectLst>
                  <a:outerShdw blurRad="38100" dist="38100" dir="2700000" algn="tl">
                    <a:srgbClr val="000000">
                      <a:alpha val="43137"/>
                    </a:srgbClr>
                  </a:outerShdw>
                </a:effectLst>
                <a:latin typeface="Myriad Pro Light" pitchFamily="34" charset="0"/>
              </a:rPr>
              <a:t>www.secp.gov.pk</a:t>
            </a:r>
            <a:r>
              <a:rPr lang="en-US" sz="2500" dirty="0">
                <a:solidFill>
                  <a:srgbClr val="126C65"/>
                </a:solidFill>
                <a:latin typeface="Myriad Pro Light" pitchFamily="34" charset="0"/>
              </a:rPr>
              <a:t> &amp; click on E-services option on top of it.</a:t>
            </a:r>
            <a:endParaRPr lang="en-US" sz="2500" u="sng" dirty="0">
              <a:solidFill>
                <a:srgbClr val="126C65"/>
              </a:solidFill>
              <a:latin typeface="Myriad Pro Light" pitchFamily="34" charset="0"/>
            </a:endParaRPr>
          </a:p>
          <a:p>
            <a:endParaRPr lang="en-US" sz="2800" b="1" u="sng" dirty="0">
              <a:solidFill>
                <a:srgbClr val="126C65"/>
              </a:solidFill>
              <a:latin typeface="Myriad Pro Light" pitchFamily="34" charset="0"/>
              <a:cs typeface="Times New Roman" pitchFamily="18" charset="0"/>
            </a:endParaRPr>
          </a:p>
        </p:txBody>
      </p:sp>
      <p:sp>
        <p:nvSpPr>
          <p:cNvPr id="4" name="Title 1"/>
          <p:cNvSpPr txBox="1">
            <a:spLocks noGrp="1"/>
          </p:cNvSpPr>
          <p:nvPr>
            <p:ph type="title"/>
          </p:nvPr>
        </p:nvSpPr>
        <p:spPr>
          <a:xfrm>
            <a:off x="424314" y="457200"/>
            <a:ext cx="8186286" cy="655638"/>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chor="ctr">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lt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lt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lt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lt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lt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lt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lt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lt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lt1"/>
                </a:solidFill>
                <a:latin typeface="+mn-lt"/>
                <a:ea typeface="+mn-ea"/>
                <a:cs typeface="+mn-cs"/>
              </a:defRPr>
            </a:lvl9pPr>
            <a:extLst/>
          </a:lstStyle>
          <a:p>
            <a:pPr marL="109728" indent="0">
              <a:buNone/>
            </a:pPr>
            <a:r>
              <a:rPr lang="en-US" sz="3600" dirty="0">
                <a:solidFill>
                  <a:schemeClr val="tx1">
                    <a:lumMod val="20000"/>
                    <a:lumOff val="80000"/>
                  </a:schemeClr>
                </a:solidFill>
                <a:latin typeface="Myriad Pro Light" pitchFamily="34" charset="0"/>
              </a:rPr>
              <a:t>Online Filing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 y="2502245"/>
            <a:ext cx="8162223" cy="3480181"/>
          </a:xfrm>
          <a:prstGeom prst="rect">
            <a:avLst/>
          </a:prstGeom>
        </p:spPr>
      </p:pic>
    </p:spTree>
    <p:extLst>
      <p:ext uri="{BB962C8B-B14F-4D97-AF65-F5344CB8AC3E}">
        <p14:creationId xmlns:p14="http://schemas.microsoft.com/office/powerpoint/2010/main" val="50151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sz="2300" b="1" dirty="0">
                <a:solidFill>
                  <a:srgbClr val="CC0000"/>
                </a:solidFill>
                <a:latin typeface="Times New Roman" pitchFamily="18" charset="0"/>
                <a:cs typeface="Times New Roman" pitchFamily="18" charset="0"/>
              </a:rPr>
              <a:t>Step-2: </a:t>
            </a:r>
            <a:r>
              <a:rPr lang="en-US" sz="2300" dirty="0">
                <a:solidFill>
                  <a:srgbClr val="126C65"/>
                </a:solidFill>
                <a:latin typeface="Myriad Pro Light" pitchFamily="34" charset="0"/>
              </a:rPr>
              <a:t>On the e-services portal, create signup as a National or a Foreigner, depending upon on your requirement. After successful signup, a PIN will be generated which needs to be saved carefully.</a:t>
            </a:r>
          </a:p>
          <a:p>
            <a:pPr algn="just"/>
            <a:endParaRPr lang="en-US" sz="2500" dirty="0">
              <a:solidFill>
                <a:srgbClr val="126C65"/>
              </a:solidFill>
              <a:latin typeface="Myriad Pro Light" pitchFamily="34" charset="0"/>
            </a:endParaRPr>
          </a:p>
          <a:p>
            <a:endParaRPr lang="en-US" dirty="0"/>
          </a:p>
        </p:txBody>
      </p:sp>
      <p:sp>
        <p:nvSpPr>
          <p:cNvPr id="4" name="Title 1"/>
          <p:cNvSpPr txBox="1">
            <a:spLocks noGrp="1"/>
          </p:cNvSpPr>
          <p:nvPr>
            <p:ph type="title"/>
          </p:nvPr>
        </p:nvSpPr>
        <p:spPr>
          <a:xfrm>
            <a:off x="457200" y="457200"/>
            <a:ext cx="8153400" cy="655638"/>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chor="ctr">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lt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lt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lt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lt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lt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lt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lt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lt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lt1"/>
                </a:solidFill>
                <a:latin typeface="+mn-lt"/>
                <a:ea typeface="+mn-ea"/>
                <a:cs typeface="+mn-cs"/>
              </a:defRPr>
            </a:lvl9pPr>
            <a:extLst/>
          </a:lstStyle>
          <a:p>
            <a:pPr marL="109728" indent="0">
              <a:buNone/>
            </a:pPr>
            <a:r>
              <a:rPr lang="en-US" sz="3600" dirty="0">
                <a:solidFill>
                  <a:schemeClr val="tx1">
                    <a:lumMod val="20000"/>
                    <a:lumOff val="80000"/>
                  </a:schemeClr>
                </a:solidFill>
                <a:latin typeface="Myriad Pro Light" pitchFamily="34" charset="0"/>
              </a:rPr>
              <a:t>Online-Name Reservation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3184358"/>
            <a:ext cx="5562600" cy="3175381"/>
          </a:xfrm>
          <a:prstGeom prst="rect">
            <a:avLst/>
          </a:prstGeom>
        </p:spPr>
      </p:pic>
    </p:spTree>
    <p:extLst>
      <p:ext uri="{BB962C8B-B14F-4D97-AF65-F5344CB8AC3E}">
        <p14:creationId xmlns:p14="http://schemas.microsoft.com/office/powerpoint/2010/main" val="2276977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1485900" y="1063228"/>
            <a:ext cx="6172200" cy="536972"/>
          </a:xfrm>
        </p:spPr>
        <p:style>
          <a:lnRef idx="0">
            <a:schemeClr val="dk1"/>
          </a:lnRef>
          <a:fillRef idx="3">
            <a:schemeClr val="dk1"/>
          </a:fillRef>
          <a:effectRef idx="3">
            <a:schemeClr val="dk1"/>
          </a:effectRef>
          <a:fontRef idx="minor">
            <a:schemeClr val="lt1"/>
          </a:fontRef>
        </p:style>
        <p:txBody>
          <a:bodyPr vert="horz" lIns="68580" tIns="34290" rIns="68580" bIns="34290" rtlCol="0" anchor="ctr">
            <a:noAutofit/>
          </a:bodyPr>
          <a:lstStyle/>
          <a:p>
            <a:pPr marL="82296" indent="0">
              <a:buNone/>
            </a:pPr>
            <a:r>
              <a:rPr lang="en-US" b="1" dirty="0">
                <a:solidFill>
                  <a:schemeClr val="tx1">
                    <a:lumMod val="20000"/>
                    <a:lumOff val="80000"/>
                  </a:schemeClr>
                </a:solidFill>
                <a:effectLst>
                  <a:outerShdw blurRad="31750" dist="25400" dir="5400000" algn="tl" rotWithShape="0">
                    <a:srgbClr val="000000">
                      <a:alpha val="25000"/>
                    </a:srgbClr>
                  </a:outerShdw>
                </a:effectLst>
                <a:latin typeface="Myriad Pro Light" pitchFamily="34" charset="0"/>
              </a:rPr>
              <a:t>Signup Application Screenshot</a:t>
            </a:r>
          </a:p>
        </p:txBody>
      </p:sp>
      <p:sp>
        <p:nvSpPr>
          <p:cNvPr id="3" name="Slide Number Placeholder 2"/>
          <p:cNvSpPr>
            <a:spLocks noGrp="1"/>
          </p:cNvSpPr>
          <p:nvPr>
            <p:ph type="sldNum" sz="quarter" idx="12"/>
          </p:nvPr>
        </p:nvSpPr>
        <p:spPr/>
        <p:txBody>
          <a:bodyPr/>
          <a:lstStyle/>
          <a:p>
            <a:pPr>
              <a:defRPr/>
            </a:pPr>
            <a:fld id="{0B30BE08-5D20-40A8-A4E0-ACFE040BFD0F}" type="slidenum">
              <a:rPr lang="en-US">
                <a:solidFill>
                  <a:srgbClr val="126C65">
                    <a:tint val="75000"/>
                  </a:srgbClr>
                </a:solidFill>
                <a:latin typeface="Calibri"/>
              </a:rPr>
              <a:pPr>
                <a:defRPr/>
              </a:pPr>
              <a:t>15</a:t>
            </a:fld>
            <a:endParaRPr lang="en-US" dirty="0">
              <a:solidFill>
                <a:srgbClr val="126C65">
                  <a:tint val="75000"/>
                </a:srgbClr>
              </a:solidFill>
              <a:latin typeface="Calibri"/>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7154" y="1657350"/>
            <a:ext cx="5169694" cy="3967163"/>
          </a:xfrm>
          <a:prstGeom prst="rect">
            <a:avLst/>
          </a:prstGeom>
        </p:spPr>
      </p:pic>
    </p:spTree>
    <p:extLst>
      <p:ext uri="{BB962C8B-B14F-4D97-AF65-F5344CB8AC3E}">
        <p14:creationId xmlns:p14="http://schemas.microsoft.com/office/powerpoint/2010/main" val="689468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610" y="1394770"/>
            <a:ext cx="6218538" cy="4170404"/>
          </a:xfrm>
        </p:spPr>
      </p:pic>
      <p:sp>
        <p:nvSpPr>
          <p:cNvPr id="2" name="Title 1"/>
          <p:cNvSpPr>
            <a:spLocks noGrp="1"/>
          </p:cNvSpPr>
          <p:nvPr>
            <p:ph type="title"/>
          </p:nvPr>
        </p:nvSpPr>
        <p:spPr>
          <a:xfrm>
            <a:off x="72597" y="764576"/>
            <a:ext cx="6218538" cy="695067"/>
          </a:xfrm>
        </p:spPr>
        <p:txBody>
          <a:bodyPr>
            <a:normAutofit fontScale="90000"/>
          </a:bodyPr>
          <a:lstStyle/>
          <a:p>
            <a:pPr algn="ctr"/>
            <a:r>
              <a:rPr lang="en-US" dirty="0"/>
              <a:t>Login to User Account</a:t>
            </a:r>
          </a:p>
        </p:txBody>
      </p:sp>
      <p:sp>
        <p:nvSpPr>
          <p:cNvPr id="5" name="TextBox 4"/>
          <p:cNvSpPr txBox="1"/>
          <p:nvPr/>
        </p:nvSpPr>
        <p:spPr>
          <a:xfrm flipH="1">
            <a:off x="211611" y="5657850"/>
            <a:ext cx="7692080" cy="300082"/>
          </a:xfrm>
          <a:prstGeom prst="rect">
            <a:avLst/>
          </a:prstGeom>
          <a:noFill/>
        </p:spPr>
        <p:txBody>
          <a:bodyPr wrap="square" rtlCol="0">
            <a:spAutoFit/>
          </a:bodyPr>
          <a:lstStyle/>
          <a:p>
            <a:pPr marL="214313" indent="-214313">
              <a:buFont typeface="Arial" panose="020B0604020202020204" pitchFamily="34" charset="0"/>
              <a:buChar char="•"/>
            </a:pPr>
            <a:r>
              <a:rPr lang="en-US" sz="1350" dirty="0">
                <a:solidFill>
                  <a:schemeClr val="bg2">
                    <a:lumMod val="10000"/>
                  </a:schemeClr>
                </a:solidFill>
              </a:rPr>
              <a:t>Enter User ID and Password of the User and Login to his/her personal User Account.</a:t>
            </a:r>
            <a:r>
              <a:rPr lang="en-US" sz="1350" dirty="0"/>
              <a:t> </a:t>
            </a:r>
          </a:p>
        </p:txBody>
      </p:sp>
    </p:spTree>
    <p:extLst>
      <p:ext uri="{BB962C8B-B14F-4D97-AF65-F5344CB8AC3E}">
        <p14:creationId xmlns:p14="http://schemas.microsoft.com/office/powerpoint/2010/main" val="1715141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878" y="857250"/>
            <a:ext cx="5957501" cy="843350"/>
          </a:xfrm>
        </p:spPr>
        <p:txBody>
          <a:bodyPr>
            <a:normAutofit fontScale="90000"/>
          </a:bodyPr>
          <a:lstStyle/>
          <a:p>
            <a:pPr algn="ctr"/>
            <a:r>
              <a:rPr lang="en-US" dirty="0"/>
              <a:t>Opt for Combined Process</a:t>
            </a:r>
            <a:br>
              <a:rPr lang="en-US" dirty="0"/>
            </a:br>
            <a:r>
              <a:rPr lang="en-US" sz="1500" dirty="0"/>
              <a:t>(Name Reservation and Incorporation)</a:t>
            </a:r>
            <a:endParaRPr lang="en-US" dirty="0"/>
          </a:p>
        </p:txBody>
      </p:sp>
      <p:sp>
        <p:nvSpPr>
          <p:cNvPr id="5" name="TextBox 4"/>
          <p:cNvSpPr txBox="1"/>
          <p:nvPr/>
        </p:nvSpPr>
        <p:spPr>
          <a:xfrm flipH="1">
            <a:off x="220877" y="5648581"/>
            <a:ext cx="7942305" cy="300082"/>
          </a:xfrm>
          <a:prstGeom prst="rect">
            <a:avLst/>
          </a:prstGeom>
          <a:noFill/>
        </p:spPr>
        <p:txBody>
          <a:bodyPr wrap="square" rtlCol="0">
            <a:spAutoFit/>
          </a:bodyPr>
          <a:lstStyle/>
          <a:p>
            <a:pPr marL="214313" indent="-214313">
              <a:buFont typeface="Arial" panose="020B0604020202020204" pitchFamily="34" charset="0"/>
              <a:buChar char="•"/>
            </a:pPr>
            <a:r>
              <a:rPr lang="en-US" sz="1350" dirty="0">
                <a:solidFill>
                  <a:schemeClr val="bg2">
                    <a:lumMod val="10000"/>
                  </a:schemeClr>
                </a:solidFill>
              </a:rPr>
              <a:t>Click “Name Reservation and Incorporation (Combined)” to start combined application.</a:t>
            </a:r>
            <a:r>
              <a:rPr lang="en-US" sz="1350" dirty="0"/>
              <a:t> </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420" y="1652410"/>
            <a:ext cx="5752415" cy="3947981"/>
          </a:xfrm>
        </p:spPr>
      </p:pic>
    </p:spTree>
    <p:extLst>
      <p:ext uri="{BB962C8B-B14F-4D97-AF65-F5344CB8AC3E}">
        <p14:creationId xmlns:p14="http://schemas.microsoft.com/office/powerpoint/2010/main" val="2833183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36" y="977728"/>
            <a:ext cx="6208344" cy="417041"/>
          </a:xfrm>
        </p:spPr>
        <p:txBody>
          <a:bodyPr>
            <a:normAutofit/>
          </a:bodyPr>
          <a:lstStyle/>
          <a:p>
            <a:pPr algn="ctr"/>
            <a:r>
              <a:rPr lang="en-US" sz="1800" dirty="0"/>
              <a:t>Application: Company Name Reservation Details</a:t>
            </a:r>
            <a:endParaRPr lang="en-US" sz="2100" dirty="0"/>
          </a:p>
        </p:txBody>
      </p:sp>
      <p:sp>
        <p:nvSpPr>
          <p:cNvPr id="11" name="Content Placeholder 10"/>
          <p:cNvSpPr>
            <a:spLocks noGrp="1"/>
          </p:cNvSpPr>
          <p:nvPr>
            <p:ph idx="1"/>
          </p:nvPr>
        </p:nvSpPr>
        <p:spPr>
          <a:xfrm>
            <a:off x="32436" y="5648053"/>
            <a:ext cx="5747879" cy="284117"/>
          </a:xfrm>
        </p:spPr>
        <p:txBody>
          <a:bodyPr>
            <a:noAutofit/>
          </a:bodyPr>
          <a:lstStyle/>
          <a:p>
            <a:pPr>
              <a:buClrTx/>
              <a:buFont typeface="Arial" panose="020B0604020202020204" pitchFamily="34" charset="0"/>
              <a:buChar char="•"/>
            </a:pPr>
            <a:r>
              <a:rPr lang="en-US" sz="1500" dirty="0">
                <a:solidFill>
                  <a:schemeClr val="bg2">
                    <a:lumMod val="10000"/>
                  </a:schemeClr>
                </a:solidFill>
                <a:latin typeface="+mn-lt"/>
              </a:rPr>
              <a:t>Enter data required for Company Name Reservation.</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712" y="1394768"/>
            <a:ext cx="5515792" cy="4174908"/>
          </a:xfrm>
          <a:prstGeom prst="rect">
            <a:avLst/>
          </a:prstGeom>
        </p:spPr>
      </p:pic>
    </p:spTree>
    <p:extLst>
      <p:ext uri="{BB962C8B-B14F-4D97-AF65-F5344CB8AC3E}">
        <p14:creationId xmlns:p14="http://schemas.microsoft.com/office/powerpoint/2010/main" val="2957726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71" y="857251"/>
            <a:ext cx="6799217" cy="639461"/>
          </a:xfrm>
        </p:spPr>
        <p:txBody>
          <a:bodyPr>
            <a:normAutofit fontScale="90000"/>
          </a:bodyPr>
          <a:lstStyle/>
          <a:p>
            <a:pPr algn="ctr"/>
            <a:r>
              <a:rPr lang="en-US" sz="2100" dirty="0"/>
              <a:t>Application: Payment, Applicant, and Declarant Details</a:t>
            </a:r>
            <a:br>
              <a:rPr lang="en-US" sz="2100" dirty="0"/>
            </a:br>
            <a:r>
              <a:rPr lang="en-US" sz="2100" dirty="0"/>
              <a:t>(Continued)</a:t>
            </a:r>
          </a:p>
        </p:txBody>
      </p:sp>
      <p:sp>
        <p:nvSpPr>
          <p:cNvPr id="3" name="Content Placeholder 2"/>
          <p:cNvSpPr>
            <a:spLocks noGrp="1"/>
          </p:cNvSpPr>
          <p:nvPr>
            <p:ph idx="1"/>
          </p:nvPr>
        </p:nvSpPr>
        <p:spPr>
          <a:xfrm>
            <a:off x="84909" y="5648053"/>
            <a:ext cx="4509952" cy="284117"/>
          </a:xfrm>
        </p:spPr>
        <p:txBody>
          <a:bodyPr>
            <a:normAutofit fontScale="92500" lnSpcReduction="10000"/>
          </a:bodyPr>
          <a:lstStyle/>
          <a:p>
            <a:pPr>
              <a:buClrTx/>
              <a:buFont typeface="Arial" panose="020B0604020202020204" pitchFamily="34" charset="0"/>
              <a:buChar char="•"/>
            </a:pPr>
            <a:r>
              <a:rPr lang="en-US" sz="1500" dirty="0">
                <a:solidFill>
                  <a:schemeClr val="tx2">
                    <a:lumMod val="50000"/>
                  </a:schemeClr>
                </a:solidFill>
                <a:latin typeface="+mn-lt"/>
              </a:rPr>
              <a:t>Enter the required data.</a:t>
            </a:r>
          </a:p>
        </p:txBody>
      </p:sp>
      <p:pic>
        <p:nvPicPr>
          <p:cNvPr id="6" name="Picture 5">
            <a:extLst>
              <a:ext uri="{FF2B5EF4-FFF2-40B4-BE49-F238E27FC236}">
                <a16:creationId xmlns:a16="http://schemas.microsoft.com/office/drawing/2014/main" id="{69E98DDE-90FE-48FF-A2EF-39D2B0665390}"/>
              </a:ext>
            </a:extLst>
          </p:cNvPr>
          <p:cNvPicPr>
            <a:picLocks noChangeAspect="1"/>
          </p:cNvPicPr>
          <p:nvPr/>
        </p:nvPicPr>
        <p:blipFill rotWithShape="1">
          <a:blip r:embed="rId2"/>
          <a:srcRect l="17257" t="14240" r="18301" b="5324"/>
          <a:stretch/>
        </p:blipFill>
        <p:spPr>
          <a:xfrm>
            <a:off x="732408" y="1496713"/>
            <a:ext cx="5892554" cy="4137248"/>
          </a:xfrm>
          <a:prstGeom prst="rect">
            <a:avLst/>
          </a:prstGeom>
        </p:spPr>
      </p:pic>
    </p:spTree>
    <p:extLst>
      <p:ext uri="{BB962C8B-B14F-4D97-AF65-F5344CB8AC3E}">
        <p14:creationId xmlns:p14="http://schemas.microsoft.com/office/powerpoint/2010/main" val="1784340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690872"/>
          </a:xfrm>
        </p:spPr>
        <p:txBody>
          <a:bodyPr>
            <a:normAutofit fontScale="77500" lnSpcReduction="20000"/>
          </a:bodyPr>
          <a:lstStyle/>
          <a:p>
            <a:pPr algn="just"/>
            <a:r>
              <a:rPr lang="en-US" altLang="en-US" sz="2900" b="1" dirty="0">
                <a:solidFill>
                  <a:schemeClr val="tx1">
                    <a:lumMod val="95000"/>
                    <a:lumOff val="5000"/>
                  </a:schemeClr>
                </a:solidFill>
                <a:latin typeface="Bell MT" panose="02020503060305020303" pitchFamily="18" charset="0"/>
              </a:rPr>
              <a:t>A Company is a legal entity </a:t>
            </a:r>
            <a:r>
              <a:rPr lang="en-US" altLang="en-US" sz="2900" dirty="0">
                <a:solidFill>
                  <a:schemeClr val="tx1">
                    <a:lumMod val="95000"/>
                    <a:lumOff val="5000"/>
                  </a:schemeClr>
                </a:solidFill>
                <a:latin typeface="Bell MT" panose="02020503060305020303" pitchFamily="18" charset="0"/>
              </a:rPr>
              <a:t>formed by a person or association of persons </a:t>
            </a:r>
            <a:r>
              <a:rPr lang="en-US" altLang="en-US" sz="2900" b="1" dirty="0">
                <a:solidFill>
                  <a:schemeClr val="tx1">
                    <a:lumMod val="95000"/>
                    <a:lumOff val="5000"/>
                  </a:schemeClr>
                </a:solidFill>
                <a:latin typeface="Bell MT" panose="02020503060305020303" pitchFamily="18" charset="0"/>
              </a:rPr>
              <a:t>for lawful purpose </a:t>
            </a:r>
            <a:r>
              <a:rPr lang="en-US" altLang="en-US" sz="2900" dirty="0">
                <a:solidFill>
                  <a:schemeClr val="tx1">
                    <a:lumMod val="95000"/>
                    <a:lumOff val="5000"/>
                  </a:schemeClr>
                </a:solidFill>
                <a:latin typeface="Bell MT" panose="02020503060305020303" pitchFamily="18" charset="0"/>
              </a:rPr>
              <a:t>&amp; registered under the Companies Act, 2017</a:t>
            </a:r>
          </a:p>
          <a:p>
            <a:r>
              <a:rPr lang="en-US" sz="2900" dirty="0">
                <a:solidFill>
                  <a:schemeClr val="tx1">
                    <a:lumMod val="95000"/>
                    <a:lumOff val="5000"/>
                  </a:schemeClr>
                </a:solidFill>
                <a:latin typeface="Bell MT" panose="02020503060305020303" pitchFamily="18" charset="0"/>
              </a:rPr>
              <a:t>It has following </a:t>
            </a:r>
            <a:r>
              <a:rPr lang="en-US" sz="2900" b="1" dirty="0">
                <a:solidFill>
                  <a:schemeClr val="tx1">
                    <a:lumMod val="95000"/>
                    <a:lumOff val="5000"/>
                  </a:schemeClr>
                </a:solidFill>
                <a:latin typeface="Bell MT" panose="02020503060305020303" pitchFamily="18" charset="0"/>
              </a:rPr>
              <a:t>distinct characteristics</a:t>
            </a:r>
            <a:r>
              <a:rPr lang="en-US" sz="2900" dirty="0">
                <a:solidFill>
                  <a:schemeClr val="tx1">
                    <a:lumMod val="95000"/>
                    <a:lumOff val="5000"/>
                  </a:schemeClr>
                </a:solidFill>
                <a:latin typeface="Bell MT" panose="02020503060305020303" pitchFamily="18" charset="0"/>
              </a:rPr>
              <a:t>:</a:t>
            </a:r>
          </a:p>
          <a:p>
            <a:endParaRPr lang="en-US" sz="2900" dirty="0">
              <a:solidFill>
                <a:schemeClr val="tx1">
                  <a:lumMod val="95000"/>
                  <a:lumOff val="5000"/>
                </a:schemeClr>
              </a:solidFill>
              <a:latin typeface="Bell MT" panose="02020503060305020303" pitchFamily="18" charset="0"/>
            </a:endParaRPr>
          </a:p>
          <a:p>
            <a:pPr lvl="1">
              <a:buFont typeface="Arial" panose="020B0604020202020204" pitchFamily="34" charset="0"/>
              <a:buChar char="•"/>
            </a:pPr>
            <a:r>
              <a:rPr lang="en-US" sz="2500" b="1" dirty="0">
                <a:solidFill>
                  <a:schemeClr val="tx1">
                    <a:lumMod val="95000"/>
                    <a:lumOff val="5000"/>
                  </a:schemeClr>
                </a:solidFill>
                <a:latin typeface="Bell MT" panose="02020503060305020303" pitchFamily="18" charset="0"/>
              </a:rPr>
              <a:t>Separate legal entity.</a:t>
            </a:r>
          </a:p>
          <a:p>
            <a:pPr lvl="1">
              <a:buFont typeface="Arial" panose="020B0604020202020204" pitchFamily="34" charset="0"/>
              <a:buChar char="•"/>
            </a:pPr>
            <a:r>
              <a:rPr lang="en-US" sz="2500" b="1" dirty="0">
                <a:solidFill>
                  <a:schemeClr val="tx1">
                    <a:lumMod val="95000"/>
                    <a:lumOff val="5000"/>
                  </a:schemeClr>
                </a:solidFill>
                <a:latin typeface="Bell MT" panose="02020503060305020303" pitchFamily="18" charset="0"/>
              </a:rPr>
              <a:t>Limited liability (means liability of its members are limited to the extent of their share in the company).</a:t>
            </a:r>
          </a:p>
          <a:p>
            <a:pPr lvl="1">
              <a:buFont typeface="Arial" panose="020B0604020202020204" pitchFamily="34" charset="0"/>
              <a:buChar char="•"/>
            </a:pPr>
            <a:r>
              <a:rPr lang="en-US" sz="2500" b="1" dirty="0">
                <a:solidFill>
                  <a:schemeClr val="tx1">
                    <a:lumMod val="95000"/>
                    <a:lumOff val="5000"/>
                  </a:schemeClr>
                </a:solidFill>
                <a:latin typeface="Bell MT" panose="02020503060305020303" pitchFamily="18" charset="0"/>
              </a:rPr>
              <a:t>Perpetual succession (has an indefinite life).</a:t>
            </a:r>
          </a:p>
          <a:p>
            <a:pPr marL="109728" indent="0" algn="just">
              <a:buNone/>
            </a:pPr>
            <a:endParaRPr lang="en-US" altLang="en-US" sz="2900" dirty="0">
              <a:solidFill>
                <a:schemeClr val="tx1">
                  <a:lumMod val="95000"/>
                  <a:lumOff val="5000"/>
                </a:schemeClr>
              </a:solidFill>
              <a:latin typeface="Bell MT" panose="02020503060305020303" pitchFamily="18" charset="0"/>
            </a:endParaRPr>
          </a:p>
          <a:p>
            <a:pPr algn="just">
              <a:lnSpc>
                <a:spcPct val="80000"/>
              </a:lnSpc>
              <a:defRPr/>
            </a:pPr>
            <a:r>
              <a:rPr lang="en-US" altLang="en-US" sz="2900" b="1" dirty="0">
                <a:solidFill>
                  <a:schemeClr val="tx1">
                    <a:lumMod val="95000"/>
                    <a:lumOff val="5000"/>
                  </a:schemeClr>
                </a:solidFill>
                <a:latin typeface="Bell MT" panose="02020503060305020303" pitchFamily="18" charset="0"/>
                <a:cs typeface="Times New Roman" pitchFamily="18" charset="0"/>
              </a:rPr>
              <a:t>The word “Company” </a:t>
            </a:r>
            <a:r>
              <a:rPr lang="en-US" altLang="en-US" sz="2900" dirty="0">
                <a:solidFill>
                  <a:schemeClr val="tx1">
                    <a:lumMod val="95000"/>
                    <a:lumOff val="5000"/>
                  </a:schemeClr>
                </a:solidFill>
                <a:latin typeface="Bell MT" panose="02020503060305020303" pitchFamily="18" charset="0"/>
                <a:cs typeface="Times New Roman" pitchFamily="18" charset="0"/>
              </a:rPr>
              <a:t>can only be used for a body or a business</a:t>
            </a:r>
          </a:p>
          <a:p>
            <a:pPr marL="109728" indent="0" algn="just">
              <a:lnSpc>
                <a:spcPct val="80000"/>
              </a:lnSpc>
              <a:buNone/>
              <a:defRPr/>
            </a:pPr>
            <a:r>
              <a:rPr lang="en-US" altLang="en-US" sz="2900" dirty="0">
                <a:solidFill>
                  <a:schemeClr val="tx1">
                    <a:lumMod val="95000"/>
                    <a:lumOff val="5000"/>
                  </a:schemeClr>
                </a:solidFill>
                <a:latin typeface="Bell MT" panose="02020503060305020303" pitchFamily="18" charset="0"/>
                <a:cs typeface="Times New Roman" pitchFamily="18" charset="0"/>
              </a:rPr>
              <a:t>     organization which is registered under the Companies Act. 2017 </a:t>
            </a:r>
          </a:p>
          <a:p>
            <a:pPr marL="109728" indent="0" algn="just">
              <a:lnSpc>
                <a:spcPct val="80000"/>
              </a:lnSpc>
              <a:buNone/>
              <a:defRPr/>
            </a:pPr>
            <a:endParaRPr lang="en-US" altLang="en-US" sz="2900" u="sng" dirty="0">
              <a:solidFill>
                <a:schemeClr val="tx1">
                  <a:lumMod val="95000"/>
                  <a:lumOff val="5000"/>
                </a:schemeClr>
              </a:solidFill>
              <a:latin typeface="Bell MT" panose="02020503060305020303" pitchFamily="18" charset="0"/>
              <a:cs typeface="Times New Roman" pitchFamily="18" charset="0"/>
            </a:endParaRPr>
          </a:p>
          <a:p>
            <a:pPr algn="just">
              <a:lnSpc>
                <a:spcPct val="80000"/>
              </a:lnSpc>
              <a:defRPr/>
            </a:pPr>
            <a:r>
              <a:rPr lang="en-US" altLang="en-US" sz="2900" dirty="0">
                <a:solidFill>
                  <a:schemeClr val="tx1">
                    <a:lumMod val="95000"/>
                    <a:lumOff val="5000"/>
                  </a:schemeClr>
                </a:solidFill>
                <a:latin typeface="Bell MT" panose="02020503060305020303" pitchFamily="18" charset="0"/>
                <a:cs typeface="Times New Roman" pitchFamily="18" charset="0"/>
              </a:rPr>
              <a:t>Mere use of the word “Company or Corporation” as a part of it </a:t>
            </a:r>
          </a:p>
          <a:p>
            <a:pPr marL="109728" indent="0" algn="just">
              <a:lnSpc>
                <a:spcPct val="80000"/>
              </a:lnSpc>
              <a:buNone/>
              <a:defRPr/>
            </a:pPr>
            <a:r>
              <a:rPr lang="en-US" altLang="en-US" sz="2900" dirty="0">
                <a:solidFill>
                  <a:schemeClr val="tx1">
                    <a:lumMod val="95000"/>
                    <a:lumOff val="5000"/>
                  </a:schemeClr>
                </a:solidFill>
                <a:latin typeface="Bell MT" panose="02020503060305020303" pitchFamily="18" charset="0"/>
                <a:cs typeface="Times New Roman" pitchFamily="18" charset="0"/>
              </a:rPr>
              <a:t>  name like </a:t>
            </a:r>
            <a:r>
              <a:rPr lang="en-US" altLang="en-US" sz="2900" u="sng" dirty="0">
                <a:solidFill>
                  <a:schemeClr val="tx1">
                    <a:lumMod val="95000"/>
                    <a:lumOff val="5000"/>
                  </a:schemeClr>
                </a:solidFill>
                <a:latin typeface="Bell MT" panose="02020503060305020303" pitchFamily="18" charset="0"/>
                <a:cs typeface="Times New Roman" pitchFamily="18" charset="0"/>
              </a:rPr>
              <a:t>ABC &amp; CO.</a:t>
            </a:r>
            <a:r>
              <a:rPr lang="en-US" altLang="en-US" sz="2900" dirty="0">
                <a:solidFill>
                  <a:schemeClr val="tx1">
                    <a:lumMod val="95000"/>
                    <a:lumOff val="5000"/>
                  </a:schemeClr>
                </a:solidFill>
                <a:latin typeface="Bell MT" panose="02020503060305020303" pitchFamily="18" charset="0"/>
                <a:cs typeface="Times New Roman" pitchFamily="18" charset="0"/>
              </a:rPr>
              <a:t>  or </a:t>
            </a:r>
            <a:r>
              <a:rPr lang="en-US" altLang="en-US" sz="2900" u="sng" dirty="0">
                <a:solidFill>
                  <a:schemeClr val="tx1">
                    <a:lumMod val="95000"/>
                    <a:lumOff val="5000"/>
                  </a:schemeClr>
                </a:solidFill>
                <a:latin typeface="Bell MT" panose="02020503060305020303" pitchFamily="18" charset="0"/>
                <a:cs typeface="Times New Roman" pitchFamily="18" charset="0"/>
              </a:rPr>
              <a:t>XYZ Corporation does not make it a company. </a:t>
            </a:r>
          </a:p>
          <a:p>
            <a:pPr algn="just"/>
            <a:endParaRPr lang="en-US" altLang="en-US" sz="2900" dirty="0">
              <a:latin typeface="Bell MT" panose="02020503060305020303" pitchFamily="18" charset="0"/>
            </a:endParaRPr>
          </a:p>
          <a:p>
            <a:endParaRPr lang="en-US" dirty="0">
              <a:latin typeface="Baskerville Old Face" panose="02020602080505020303" pitchFamily="18" charset="0"/>
            </a:endParaRPr>
          </a:p>
          <a:p>
            <a:pPr>
              <a:buFont typeface="Arial" panose="020B0604020202020204" pitchFamily="34" charset="0"/>
              <a:buChar char="•"/>
            </a:pPr>
            <a:endParaRPr lang="en-US" sz="2000" dirty="0">
              <a:latin typeface="CG Times"/>
            </a:endParaRPr>
          </a:p>
          <a:p>
            <a:endParaRPr lang="en-US" dirty="0"/>
          </a:p>
          <a:p>
            <a:endParaRPr lang="en-US" dirty="0"/>
          </a:p>
        </p:txBody>
      </p:sp>
      <p:sp>
        <p:nvSpPr>
          <p:cNvPr id="4" name="Title 1"/>
          <p:cNvSpPr>
            <a:spLocks noGrp="1"/>
          </p:cNvSpPr>
          <p:nvPr>
            <p:ph type="title"/>
          </p:nvPr>
        </p:nvSpPr>
        <p:spPr>
          <a:xfrm>
            <a:off x="457200" y="457200"/>
            <a:ext cx="7696200" cy="655638"/>
          </a:xfrm>
        </p:spPr>
        <p:style>
          <a:lnRef idx="0">
            <a:schemeClr val="dk1"/>
          </a:lnRef>
          <a:fillRef idx="3">
            <a:schemeClr val="dk1"/>
          </a:fillRef>
          <a:effectRef idx="3">
            <a:schemeClr val="dk1"/>
          </a:effectRef>
          <a:fontRef idx="minor">
            <a:schemeClr val="lt1"/>
          </a:fontRef>
        </p:style>
        <p:txBody>
          <a:bodyPr>
            <a:normAutofit/>
          </a:bodyPr>
          <a:lstStyle/>
          <a:p>
            <a:r>
              <a:rPr lang="en-US" sz="3600" dirty="0">
                <a:solidFill>
                  <a:schemeClr val="tx1">
                    <a:lumMod val="20000"/>
                    <a:lumOff val="80000"/>
                  </a:schemeClr>
                </a:solidFill>
                <a:latin typeface="Myriad Pro" panose="020B0503030403020204" pitchFamily="34" charset="0"/>
              </a:rPr>
              <a:t>WHAT IS A COMPANY?</a:t>
            </a:r>
          </a:p>
        </p:txBody>
      </p:sp>
    </p:spTree>
    <p:extLst>
      <p:ext uri="{BB962C8B-B14F-4D97-AF65-F5344CB8AC3E}">
        <p14:creationId xmlns:p14="http://schemas.microsoft.com/office/powerpoint/2010/main" val="1066761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291" y="885053"/>
            <a:ext cx="5373649" cy="537519"/>
          </a:xfrm>
        </p:spPr>
        <p:txBody>
          <a:bodyPr>
            <a:normAutofit fontScale="90000"/>
          </a:bodyPr>
          <a:lstStyle/>
          <a:p>
            <a:pPr algn="ctr"/>
            <a:r>
              <a:rPr lang="en-US" sz="2100" dirty="0"/>
              <a:t>Application: Company Information</a:t>
            </a:r>
            <a:br>
              <a:rPr lang="en-US" sz="2100" dirty="0"/>
            </a:br>
            <a:r>
              <a:rPr lang="en-US" sz="2100" dirty="0"/>
              <a:t>(Continued)</a:t>
            </a:r>
          </a:p>
        </p:txBody>
      </p:sp>
      <p:sp>
        <p:nvSpPr>
          <p:cNvPr id="3" name="Content Placeholder 2"/>
          <p:cNvSpPr>
            <a:spLocks noGrp="1"/>
          </p:cNvSpPr>
          <p:nvPr>
            <p:ph idx="1"/>
          </p:nvPr>
        </p:nvSpPr>
        <p:spPr>
          <a:xfrm>
            <a:off x="34645" y="5638256"/>
            <a:ext cx="5617028" cy="362494"/>
          </a:xfrm>
        </p:spPr>
        <p:txBody>
          <a:bodyPr>
            <a:normAutofit/>
          </a:bodyPr>
          <a:lstStyle/>
          <a:p>
            <a:pPr>
              <a:buClrTx/>
              <a:buFont typeface="Arial" panose="020B0604020202020204" pitchFamily="34" charset="0"/>
              <a:buChar char="•"/>
            </a:pPr>
            <a:r>
              <a:rPr lang="en-US" sz="1500" dirty="0">
                <a:solidFill>
                  <a:schemeClr val="tx2">
                    <a:lumMod val="50000"/>
                  </a:schemeClr>
                </a:solidFill>
                <a:latin typeface="+mn-lt"/>
              </a:rPr>
              <a:t>Enter the required Company Information.</a:t>
            </a:r>
          </a:p>
        </p:txBody>
      </p:sp>
      <p:pic>
        <p:nvPicPr>
          <p:cNvPr id="6" name="Picture 5">
            <a:extLst>
              <a:ext uri="{FF2B5EF4-FFF2-40B4-BE49-F238E27FC236}">
                <a16:creationId xmlns:a16="http://schemas.microsoft.com/office/drawing/2014/main" id="{FF9F9215-42BD-47DA-A240-8099A3C166CD}"/>
              </a:ext>
            </a:extLst>
          </p:cNvPr>
          <p:cNvPicPr>
            <a:picLocks noChangeAspect="1"/>
          </p:cNvPicPr>
          <p:nvPr/>
        </p:nvPicPr>
        <p:blipFill rotWithShape="1">
          <a:blip r:embed="rId2"/>
          <a:srcRect l="17329" t="14757" r="18301" b="6537"/>
          <a:stretch/>
        </p:blipFill>
        <p:spPr>
          <a:xfrm>
            <a:off x="372291" y="1506305"/>
            <a:ext cx="5885897" cy="4048218"/>
          </a:xfrm>
          <a:prstGeom prst="rect">
            <a:avLst/>
          </a:prstGeom>
        </p:spPr>
      </p:pic>
    </p:spTree>
    <p:extLst>
      <p:ext uri="{BB962C8B-B14F-4D97-AF65-F5344CB8AC3E}">
        <p14:creationId xmlns:p14="http://schemas.microsoft.com/office/powerpoint/2010/main" val="3828492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40" y="1126008"/>
            <a:ext cx="6532091" cy="815546"/>
          </a:xfrm>
        </p:spPr>
        <p:txBody>
          <a:bodyPr>
            <a:normAutofit/>
          </a:bodyPr>
          <a:lstStyle/>
          <a:p>
            <a:pPr algn="ctr"/>
            <a:r>
              <a:rPr lang="en-US" sz="2100" dirty="0"/>
              <a:t>Application: Date &amp; Signatory Details</a:t>
            </a:r>
            <a:br>
              <a:rPr lang="en-US" sz="2100" dirty="0"/>
            </a:br>
            <a:r>
              <a:rPr lang="en-US" sz="2100" dirty="0"/>
              <a:t>(Continued)</a:t>
            </a:r>
          </a:p>
        </p:txBody>
      </p:sp>
      <p:sp>
        <p:nvSpPr>
          <p:cNvPr id="6" name="TextBox 5"/>
          <p:cNvSpPr txBox="1"/>
          <p:nvPr/>
        </p:nvSpPr>
        <p:spPr>
          <a:xfrm flipH="1">
            <a:off x="322820" y="5657850"/>
            <a:ext cx="6681915" cy="300082"/>
          </a:xfrm>
          <a:prstGeom prst="rect">
            <a:avLst/>
          </a:prstGeom>
          <a:noFill/>
        </p:spPr>
        <p:txBody>
          <a:bodyPr wrap="square" rtlCol="0">
            <a:spAutoFit/>
          </a:bodyPr>
          <a:lstStyle/>
          <a:p>
            <a:pPr marL="214313" indent="-214313">
              <a:buFont typeface="Arial" panose="020B0604020202020204" pitchFamily="34" charset="0"/>
              <a:buChar char="•"/>
            </a:pPr>
            <a:r>
              <a:rPr lang="en-US" sz="1350" dirty="0">
                <a:solidFill>
                  <a:schemeClr val="bg2">
                    <a:lumMod val="10000"/>
                  </a:schemeClr>
                </a:solidFill>
              </a:rPr>
              <a:t>Click “Continue” after completing the application form.</a:t>
            </a:r>
            <a:r>
              <a:rPr lang="en-US" sz="1350" dirty="0"/>
              <a:t> </a:t>
            </a:r>
          </a:p>
        </p:txBody>
      </p:sp>
      <p:sp>
        <p:nvSpPr>
          <p:cNvPr id="4" name="Content Placeholder 3">
            <a:extLst>
              <a:ext uri="{FF2B5EF4-FFF2-40B4-BE49-F238E27FC236}">
                <a16:creationId xmlns:a16="http://schemas.microsoft.com/office/drawing/2014/main" id="{98E711FF-6E01-4629-88DB-0675E6B1357B}"/>
              </a:ext>
            </a:extLst>
          </p:cNvPr>
          <p:cNvSpPr>
            <a:spLocks noGrp="1"/>
          </p:cNvSpPr>
          <p:nvPr>
            <p:ph idx="1"/>
          </p:nvPr>
        </p:nvSpPr>
        <p:spPr/>
        <p:txBody>
          <a:bodyPr/>
          <a:lstStyle/>
          <a:p>
            <a:endParaRPr lang="en-PK"/>
          </a:p>
        </p:txBody>
      </p:sp>
      <p:pic>
        <p:nvPicPr>
          <p:cNvPr id="8" name="Picture 7">
            <a:extLst>
              <a:ext uri="{FF2B5EF4-FFF2-40B4-BE49-F238E27FC236}">
                <a16:creationId xmlns:a16="http://schemas.microsoft.com/office/drawing/2014/main" id="{7B89E686-5CA4-43BB-8198-D7F3F9125B58}"/>
              </a:ext>
            </a:extLst>
          </p:cNvPr>
          <p:cNvPicPr>
            <a:picLocks noChangeAspect="1"/>
          </p:cNvPicPr>
          <p:nvPr/>
        </p:nvPicPr>
        <p:blipFill rotWithShape="1">
          <a:blip r:embed="rId2"/>
          <a:srcRect l="23811" t="11133" r="25073" b="11715"/>
          <a:stretch/>
        </p:blipFill>
        <p:spPr>
          <a:xfrm>
            <a:off x="457200" y="1968247"/>
            <a:ext cx="6394142" cy="3429932"/>
          </a:xfrm>
          <a:prstGeom prst="rect">
            <a:avLst/>
          </a:prstGeom>
        </p:spPr>
      </p:pic>
    </p:spTree>
    <p:extLst>
      <p:ext uri="{BB962C8B-B14F-4D97-AF65-F5344CB8AC3E}">
        <p14:creationId xmlns:p14="http://schemas.microsoft.com/office/powerpoint/2010/main" val="2536203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660" y="759279"/>
            <a:ext cx="5711734" cy="765236"/>
          </a:xfrm>
        </p:spPr>
        <p:txBody>
          <a:bodyPr>
            <a:normAutofit/>
          </a:bodyPr>
          <a:lstStyle/>
          <a:p>
            <a:pPr algn="ctr"/>
            <a:r>
              <a:rPr lang="en-US" sz="2100" dirty="0"/>
              <a:t>Update the application form if needed</a:t>
            </a:r>
          </a:p>
        </p:txBody>
      </p:sp>
      <p:sp>
        <p:nvSpPr>
          <p:cNvPr id="6" name="TextBox 5"/>
          <p:cNvSpPr txBox="1"/>
          <p:nvPr/>
        </p:nvSpPr>
        <p:spPr>
          <a:xfrm>
            <a:off x="291156" y="5650121"/>
            <a:ext cx="5662484" cy="300082"/>
          </a:xfrm>
          <a:prstGeom prst="rect">
            <a:avLst/>
          </a:prstGeom>
          <a:noFill/>
        </p:spPr>
        <p:txBody>
          <a:bodyPr wrap="square" rtlCol="0">
            <a:spAutoFit/>
          </a:bodyPr>
          <a:lstStyle/>
          <a:p>
            <a:pPr marL="214313" indent="-214313">
              <a:buFont typeface="Arial" panose="020B0604020202020204" pitchFamily="34" charset="0"/>
              <a:buChar char="•"/>
            </a:pPr>
            <a:r>
              <a:rPr lang="en-US" sz="1350" dirty="0">
                <a:solidFill>
                  <a:schemeClr val="bg2">
                    <a:lumMod val="10000"/>
                  </a:schemeClr>
                </a:solidFill>
              </a:rPr>
              <a:t>Click “Update the Form(s) Data” to update the form if needed.</a:t>
            </a:r>
          </a:p>
        </p:txBody>
      </p:sp>
      <p:pic>
        <p:nvPicPr>
          <p:cNvPr id="7" name="Content Placeholder 6">
            <a:extLst>
              <a:ext uri="{FF2B5EF4-FFF2-40B4-BE49-F238E27FC236}">
                <a16:creationId xmlns:a16="http://schemas.microsoft.com/office/drawing/2014/main" id="{540F59D3-79CD-4759-8262-0DEBCEB91FCD}"/>
              </a:ext>
            </a:extLst>
          </p:cNvPr>
          <p:cNvPicPr>
            <a:picLocks noGrp="1" noChangeAspect="1"/>
          </p:cNvPicPr>
          <p:nvPr>
            <p:ph idx="1"/>
          </p:nvPr>
        </p:nvPicPr>
        <p:blipFill rotWithShape="1">
          <a:blip r:embed="rId2"/>
          <a:srcRect l="24102" t="12816" r="25146" b="12621"/>
          <a:stretch/>
        </p:blipFill>
        <p:spPr>
          <a:xfrm>
            <a:off x="1005397" y="1524514"/>
            <a:ext cx="5662484" cy="4125607"/>
          </a:xfrm>
          <a:prstGeom prst="rect">
            <a:avLst/>
          </a:prstGeom>
        </p:spPr>
      </p:pic>
    </p:spTree>
    <p:extLst>
      <p:ext uri="{BB962C8B-B14F-4D97-AF65-F5344CB8AC3E}">
        <p14:creationId xmlns:p14="http://schemas.microsoft.com/office/powerpoint/2010/main" val="3384054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6F8054-2E58-487B-8C56-C4EAC4997BB8}"/>
              </a:ext>
            </a:extLst>
          </p:cNvPr>
          <p:cNvSpPr>
            <a:spLocks noGrp="1"/>
          </p:cNvSpPr>
          <p:nvPr>
            <p:ph idx="1"/>
          </p:nvPr>
        </p:nvSpPr>
        <p:spPr/>
        <p:txBody>
          <a:bodyPr/>
          <a:lstStyle/>
          <a:p>
            <a:endParaRPr lang="en-PK"/>
          </a:p>
        </p:txBody>
      </p:sp>
      <p:sp>
        <p:nvSpPr>
          <p:cNvPr id="3" name="Title 2">
            <a:extLst>
              <a:ext uri="{FF2B5EF4-FFF2-40B4-BE49-F238E27FC236}">
                <a16:creationId xmlns:a16="http://schemas.microsoft.com/office/drawing/2014/main" id="{05EB03F7-5F40-42B6-BC23-28CD1E7C7AF8}"/>
              </a:ext>
            </a:extLst>
          </p:cNvPr>
          <p:cNvSpPr>
            <a:spLocks noGrp="1"/>
          </p:cNvSpPr>
          <p:nvPr>
            <p:ph type="title"/>
          </p:nvPr>
        </p:nvSpPr>
        <p:spPr/>
        <p:txBody>
          <a:bodyPr>
            <a:normAutofit fontScale="90000"/>
          </a:bodyPr>
          <a:lstStyle/>
          <a:p>
            <a:r>
              <a:rPr lang="en-US" dirty="0"/>
              <a:t>NTN and provincial related information</a:t>
            </a:r>
            <a:endParaRPr lang="en-PK" dirty="0"/>
          </a:p>
        </p:txBody>
      </p:sp>
      <p:pic>
        <p:nvPicPr>
          <p:cNvPr id="4" name="Picture 3">
            <a:extLst>
              <a:ext uri="{FF2B5EF4-FFF2-40B4-BE49-F238E27FC236}">
                <a16:creationId xmlns:a16="http://schemas.microsoft.com/office/drawing/2014/main" id="{DAFE70B5-BEB5-4E62-A22E-AA235D48DC7C}"/>
              </a:ext>
            </a:extLst>
          </p:cNvPr>
          <p:cNvPicPr>
            <a:picLocks noChangeAspect="1"/>
          </p:cNvPicPr>
          <p:nvPr/>
        </p:nvPicPr>
        <p:blipFill rotWithShape="1">
          <a:blip r:embed="rId2"/>
          <a:srcRect l="23884" t="12405" r="24636" b="12405"/>
          <a:stretch/>
        </p:blipFill>
        <p:spPr>
          <a:xfrm>
            <a:off x="457200" y="1920478"/>
            <a:ext cx="6434091" cy="3442241"/>
          </a:xfrm>
          <a:prstGeom prst="rect">
            <a:avLst/>
          </a:prstGeom>
        </p:spPr>
      </p:pic>
      <p:sp>
        <p:nvSpPr>
          <p:cNvPr id="5" name="Right Arrow 5">
            <a:extLst>
              <a:ext uri="{FF2B5EF4-FFF2-40B4-BE49-F238E27FC236}">
                <a16:creationId xmlns:a16="http://schemas.microsoft.com/office/drawing/2014/main" id="{2EE5A885-F445-42EB-8BF5-C5D6F1ABE853}"/>
              </a:ext>
            </a:extLst>
          </p:cNvPr>
          <p:cNvSpPr/>
          <p:nvPr/>
        </p:nvSpPr>
        <p:spPr>
          <a:xfrm>
            <a:off x="2528508" y="2646025"/>
            <a:ext cx="307908" cy="622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a:extLst>
              <a:ext uri="{FF2B5EF4-FFF2-40B4-BE49-F238E27FC236}">
                <a16:creationId xmlns:a16="http://schemas.microsoft.com/office/drawing/2014/main" id="{CE7DAC11-E26A-4FA1-ACDE-A477051516FB}"/>
              </a:ext>
            </a:extLst>
          </p:cNvPr>
          <p:cNvSpPr txBox="1"/>
          <p:nvPr/>
        </p:nvSpPr>
        <p:spPr>
          <a:xfrm>
            <a:off x="3397758" y="2512036"/>
            <a:ext cx="3336798" cy="577081"/>
          </a:xfrm>
          <a:prstGeom prst="rect">
            <a:avLst/>
          </a:prstGeom>
          <a:noFill/>
        </p:spPr>
        <p:txBody>
          <a:bodyPr wrap="square" rtlCol="0">
            <a:spAutoFit/>
          </a:bodyPr>
          <a:lstStyle/>
          <a:p>
            <a:r>
              <a:rPr lang="en-US" sz="1050" dirty="0">
                <a:solidFill>
                  <a:srgbClr val="FF0000"/>
                </a:solidFill>
              </a:rPr>
              <a:t>Click this and add information for all subscribers/directors for NTN purposes. Click Back to main screen after saving the data</a:t>
            </a:r>
          </a:p>
        </p:txBody>
      </p:sp>
    </p:spTree>
    <p:extLst>
      <p:ext uri="{BB962C8B-B14F-4D97-AF65-F5344CB8AC3E}">
        <p14:creationId xmlns:p14="http://schemas.microsoft.com/office/powerpoint/2010/main" val="3015126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221D48-072A-4D59-8874-ADCA3D47171F}"/>
              </a:ext>
            </a:extLst>
          </p:cNvPr>
          <p:cNvSpPr>
            <a:spLocks noGrp="1"/>
          </p:cNvSpPr>
          <p:nvPr>
            <p:ph type="title"/>
          </p:nvPr>
        </p:nvSpPr>
        <p:spPr/>
        <p:txBody>
          <a:bodyPr>
            <a:normAutofit fontScale="90000"/>
          </a:bodyPr>
          <a:lstStyle/>
          <a:p>
            <a:r>
              <a:rPr lang="en-US" dirty="0"/>
              <a:t>Continued</a:t>
            </a:r>
            <a:endParaRPr lang="en-PK" dirty="0"/>
          </a:p>
        </p:txBody>
      </p:sp>
      <p:pic>
        <p:nvPicPr>
          <p:cNvPr id="4" name="Content Placeholder 3">
            <a:extLst>
              <a:ext uri="{FF2B5EF4-FFF2-40B4-BE49-F238E27FC236}">
                <a16:creationId xmlns:a16="http://schemas.microsoft.com/office/drawing/2014/main" id="{2F398966-41BB-44C2-A35E-FBF45C52B727}"/>
              </a:ext>
            </a:extLst>
          </p:cNvPr>
          <p:cNvPicPr>
            <a:picLocks noGrp="1" noChangeAspect="1"/>
          </p:cNvPicPr>
          <p:nvPr>
            <p:ph idx="1"/>
          </p:nvPr>
        </p:nvPicPr>
        <p:blipFill rotWithShape="1">
          <a:blip r:embed="rId2"/>
          <a:srcRect l="23738" t="12817" r="24782" b="5323"/>
          <a:stretch/>
        </p:blipFill>
        <p:spPr>
          <a:xfrm>
            <a:off x="565952" y="1968103"/>
            <a:ext cx="6724835" cy="3394472"/>
          </a:xfrm>
          <a:prstGeom prst="rect">
            <a:avLst/>
          </a:prstGeom>
        </p:spPr>
      </p:pic>
    </p:spTree>
    <p:extLst>
      <p:ext uri="{BB962C8B-B14F-4D97-AF65-F5344CB8AC3E}">
        <p14:creationId xmlns:p14="http://schemas.microsoft.com/office/powerpoint/2010/main" val="1287484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8C32A3-8D58-4530-968B-10D913BD806B}"/>
              </a:ext>
            </a:extLst>
          </p:cNvPr>
          <p:cNvSpPr>
            <a:spLocks noGrp="1"/>
          </p:cNvSpPr>
          <p:nvPr>
            <p:ph idx="1"/>
          </p:nvPr>
        </p:nvSpPr>
        <p:spPr/>
        <p:txBody>
          <a:bodyPr/>
          <a:lstStyle/>
          <a:p>
            <a:endParaRPr lang="en-PK"/>
          </a:p>
        </p:txBody>
      </p:sp>
      <p:sp>
        <p:nvSpPr>
          <p:cNvPr id="3" name="Title 2">
            <a:extLst>
              <a:ext uri="{FF2B5EF4-FFF2-40B4-BE49-F238E27FC236}">
                <a16:creationId xmlns:a16="http://schemas.microsoft.com/office/drawing/2014/main" id="{3507089A-58A3-4D0F-ADC6-E4BEA827EC73}"/>
              </a:ext>
            </a:extLst>
          </p:cNvPr>
          <p:cNvSpPr>
            <a:spLocks noGrp="1"/>
          </p:cNvSpPr>
          <p:nvPr>
            <p:ph type="title"/>
          </p:nvPr>
        </p:nvSpPr>
        <p:spPr/>
        <p:txBody>
          <a:bodyPr>
            <a:normAutofit fontScale="90000"/>
          </a:bodyPr>
          <a:lstStyle/>
          <a:p>
            <a:r>
              <a:rPr lang="en-US" dirty="0"/>
              <a:t>Continued</a:t>
            </a:r>
            <a:endParaRPr lang="en-PK" dirty="0"/>
          </a:p>
        </p:txBody>
      </p:sp>
      <p:pic>
        <p:nvPicPr>
          <p:cNvPr id="4" name="Picture 3">
            <a:extLst>
              <a:ext uri="{FF2B5EF4-FFF2-40B4-BE49-F238E27FC236}">
                <a16:creationId xmlns:a16="http://schemas.microsoft.com/office/drawing/2014/main" id="{34ED99F6-6B9B-41AD-871E-2499F96A530D}"/>
              </a:ext>
            </a:extLst>
          </p:cNvPr>
          <p:cNvPicPr>
            <a:picLocks noChangeAspect="1"/>
          </p:cNvPicPr>
          <p:nvPr/>
        </p:nvPicPr>
        <p:blipFill rotWithShape="1">
          <a:blip r:embed="rId2"/>
          <a:srcRect l="30145" t="12405" r="31044" b="4595"/>
          <a:stretch/>
        </p:blipFill>
        <p:spPr>
          <a:xfrm>
            <a:off x="457200" y="1920478"/>
            <a:ext cx="6533965" cy="3584233"/>
          </a:xfrm>
          <a:prstGeom prst="rect">
            <a:avLst/>
          </a:prstGeom>
        </p:spPr>
      </p:pic>
    </p:spTree>
    <p:extLst>
      <p:ext uri="{BB962C8B-B14F-4D97-AF65-F5344CB8AC3E}">
        <p14:creationId xmlns:p14="http://schemas.microsoft.com/office/powerpoint/2010/main" val="739546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4DB599-131F-45CD-9397-52F08572B743}"/>
              </a:ext>
            </a:extLst>
          </p:cNvPr>
          <p:cNvSpPr>
            <a:spLocks noGrp="1"/>
          </p:cNvSpPr>
          <p:nvPr>
            <p:ph idx="1"/>
          </p:nvPr>
        </p:nvSpPr>
        <p:spPr/>
        <p:txBody>
          <a:bodyPr/>
          <a:lstStyle/>
          <a:p>
            <a:endParaRPr lang="en-PK"/>
          </a:p>
        </p:txBody>
      </p:sp>
      <p:sp>
        <p:nvSpPr>
          <p:cNvPr id="3" name="Title 2">
            <a:extLst>
              <a:ext uri="{FF2B5EF4-FFF2-40B4-BE49-F238E27FC236}">
                <a16:creationId xmlns:a16="http://schemas.microsoft.com/office/drawing/2014/main" id="{7797377F-4F27-47B8-862C-6F3BBE3C6F9E}"/>
              </a:ext>
            </a:extLst>
          </p:cNvPr>
          <p:cNvSpPr>
            <a:spLocks noGrp="1"/>
          </p:cNvSpPr>
          <p:nvPr>
            <p:ph type="title"/>
          </p:nvPr>
        </p:nvSpPr>
        <p:spPr/>
        <p:txBody>
          <a:bodyPr>
            <a:normAutofit fontScale="90000"/>
          </a:bodyPr>
          <a:lstStyle/>
          <a:p>
            <a:endParaRPr lang="en-PK"/>
          </a:p>
        </p:txBody>
      </p:sp>
      <p:pic>
        <p:nvPicPr>
          <p:cNvPr id="4" name="Picture 3">
            <a:extLst>
              <a:ext uri="{FF2B5EF4-FFF2-40B4-BE49-F238E27FC236}">
                <a16:creationId xmlns:a16="http://schemas.microsoft.com/office/drawing/2014/main" id="{C11CEB4F-4D7F-452A-85BC-E7F30BDBD336}"/>
              </a:ext>
            </a:extLst>
          </p:cNvPr>
          <p:cNvPicPr>
            <a:picLocks noChangeAspect="1"/>
          </p:cNvPicPr>
          <p:nvPr/>
        </p:nvPicPr>
        <p:blipFill rotWithShape="1">
          <a:blip r:embed="rId2"/>
          <a:srcRect l="17475" t="12816" r="18592" b="5890"/>
          <a:stretch/>
        </p:blipFill>
        <p:spPr>
          <a:xfrm>
            <a:off x="352888" y="1920478"/>
            <a:ext cx="6438530" cy="3508772"/>
          </a:xfrm>
          <a:prstGeom prst="rect">
            <a:avLst/>
          </a:prstGeom>
        </p:spPr>
      </p:pic>
      <p:sp>
        <p:nvSpPr>
          <p:cNvPr id="5" name="Right Arrow 5">
            <a:extLst>
              <a:ext uri="{FF2B5EF4-FFF2-40B4-BE49-F238E27FC236}">
                <a16:creationId xmlns:a16="http://schemas.microsoft.com/office/drawing/2014/main" id="{0AD503B0-299E-4C93-97B4-BEAE20B1A56B}"/>
              </a:ext>
            </a:extLst>
          </p:cNvPr>
          <p:cNvSpPr/>
          <p:nvPr/>
        </p:nvSpPr>
        <p:spPr>
          <a:xfrm>
            <a:off x="2848104" y="3278560"/>
            <a:ext cx="307908" cy="622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a:extLst>
              <a:ext uri="{FF2B5EF4-FFF2-40B4-BE49-F238E27FC236}">
                <a16:creationId xmlns:a16="http://schemas.microsoft.com/office/drawing/2014/main" id="{07B91F51-D668-4823-B9F8-1A1E48054DE9}"/>
              </a:ext>
            </a:extLst>
          </p:cNvPr>
          <p:cNvSpPr txBox="1"/>
          <p:nvPr/>
        </p:nvSpPr>
        <p:spPr>
          <a:xfrm>
            <a:off x="3260325" y="3211566"/>
            <a:ext cx="2694969" cy="219291"/>
          </a:xfrm>
          <a:prstGeom prst="rect">
            <a:avLst/>
          </a:prstGeom>
          <a:noFill/>
        </p:spPr>
        <p:txBody>
          <a:bodyPr wrap="none" rtlCol="0">
            <a:spAutoFit/>
          </a:bodyPr>
          <a:lstStyle/>
          <a:p>
            <a:r>
              <a:rPr lang="en-US" sz="825" dirty="0">
                <a:solidFill>
                  <a:srgbClr val="FF0000"/>
                </a:solidFill>
              </a:rPr>
              <a:t>Attach CNICs/NICOPs/Passports of all subscribers and CEO</a:t>
            </a:r>
          </a:p>
        </p:txBody>
      </p:sp>
    </p:spTree>
    <p:extLst>
      <p:ext uri="{BB962C8B-B14F-4D97-AF65-F5344CB8AC3E}">
        <p14:creationId xmlns:p14="http://schemas.microsoft.com/office/powerpoint/2010/main" val="328245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227" y="847983"/>
            <a:ext cx="6157858" cy="759940"/>
          </a:xfrm>
        </p:spPr>
        <p:txBody>
          <a:bodyPr>
            <a:normAutofit/>
          </a:bodyPr>
          <a:lstStyle/>
          <a:p>
            <a:pPr algn="ctr"/>
            <a:r>
              <a:rPr lang="en-US" sz="2100" dirty="0"/>
              <a:t>Attachment for Company Incorporation</a:t>
            </a:r>
            <a:br>
              <a:rPr lang="en-US" sz="2100" dirty="0"/>
            </a:br>
            <a:r>
              <a:rPr lang="en-US" sz="2100" dirty="0"/>
              <a:t>(Continued)</a:t>
            </a:r>
          </a:p>
        </p:txBody>
      </p:sp>
      <p:sp>
        <p:nvSpPr>
          <p:cNvPr id="5" name="TextBox 4"/>
          <p:cNvSpPr txBox="1"/>
          <p:nvPr/>
        </p:nvSpPr>
        <p:spPr>
          <a:xfrm>
            <a:off x="406228" y="5562338"/>
            <a:ext cx="8737772" cy="507831"/>
          </a:xfrm>
          <a:prstGeom prst="rect">
            <a:avLst/>
          </a:prstGeom>
          <a:noFill/>
        </p:spPr>
        <p:txBody>
          <a:bodyPr wrap="square" rtlCol="0">
            <a:spAutoFit/>
          </a:bodyPr>
          <a:lstStyle/>
          <a:p>
            <a:pPr marL="257175" indent="-257175">
              <a:buFont typeface="+mj-lt"/>
              <a:buAutoNum type="arabicPeriod"/>
            </a:pPr>
            <a:r>
              <a:rPr lang="en-US" sz="900" dirty="0">
                <a:solidFill>
                  <a:schemeClr val="bg2">
                    <a:lumMod val="10000"/>
                  </a:schemeClr>
                </a:solidFill>
              </a:rPr>
              <a:t>Click “Attach” (Action 1) to attach CNICs of all the Directors/Subscribers, Representatives, CEO, Nominee etc.</a:t>
            </a:r>
          </a:p>
          <a:p>
            <a:pPr marL="257175" indent="-257175">
              <a:buFont typeface="+mj-lt"/>
              <a:buAutoNum type="arabicPeriod"/>
            </a:pPr>
            <a:r>
              <a:rPr lang="en-US" sz="900" dirty="0">
                <a:solidFill>
                  <a:schemeClr val="bg2">
                    <a:lumMod val="10000"/>
                  </a:schemeClr>
                </a:solidFill>
              </a:rPr>
              <a:t>Click “Attach” (Action 2) to attach other supporting documents if required.</a:t>
            </a:r>
          </a:p>
          <a:p>
            <a:pPr marL="257175" indent="-257175">
              <a:buFont typeface="+mj-lt"/>
              <a:buAutoNum type="arabicPeriod"/>
            </a:pPr>
            <a:r>
              <a:rPr lang="en-US" sz="900" dirty="0">
                <a:solidFill>
                  <a:schemeClr val="bg2">
                    <a:lumMod val="10000"/>
                  </a:schemeClr>
                </a:solidFill>
              </a:rPr>
              <a:t>Click “Save Form” to save the attachments.  </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6228" y="1607922"/>
            <a:ext cx="6157858" cy="3954416"/>
          </a:xfrm>
        </p:spPr>
      </p:pic>
    </p:spTree>
    <p:extLst>
      <p:ext uri="{BB962C8B-B14F-4D97-AF65-F5344CB8AC3E}">
        <p14:creationId xmlns:p14="http://schemas.microsoft.com/office/powerpoint/2010/main" val="3290103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668" y="940659"/>
            <a:ext cx="6084027" cy="509716"/>
          </a:xfrm>
        </p:spPr>
        <p:txBody>
          <a:bodyPr>
            <a:normAutofit/>
          </a:bodyPr>
          <a:lstStyle/>
          <a:p>
            <a:pPr algn="ctr"/>
            <a:r>
              <a:rPr lang="en-US" sz="2100" dirty="0"/>
              <a:t>View MOA generated automatically</a:t>
            </a:r>
          </a:p>
        </p:txBody>
      </p:sp>
      <p:sp>
        <p:nvSpPr>
          <p:cNvPr id="5" name="TextBox 4"/>
          <p:cNvSpPr txBox="1"/>
          <p:nvPr/>
        </p:nvSpPr>
        <p:spPr>
          <a:xfrm>
            <a:off x="156005" y="5677412"/>
            <a:ext cx="7341458" cy="300082"/>
          </a:xfrm>
          <a:prstGeom prst="rect">
            <a:avLst/>
          </a:prstGeom>
          <a:noFill/>
        </p:spPr>
        <p:txBody>
          <a:bodyPr wrap="square" rtlCol="0">
            <a:spAutoFit/>
          </a:bodyPr>
          <a:lstStyle/>
          <a:p>
            <a:pPr marL="214313" indent="-214313">
              <a:buFont typeface="Arial" panose="020B0604020202020204" pitchFamily="34" charset="0"/>
              <a:buChar char="•"/>
            </a:pPr>
            <a:r>
              <a:rPr lang="en-US" sz="1350" dirty="0">
                <a:solidFill>
                  <a:schemeClr val="bg2">
                    <a:lumMod val="10000"/>
                  </a:schemeClr>
                </a:solidFill>
              </a:rPr>
              <a:t>Click “View Form Memorandum of Association” to view MOA generated automatically.</a:t>
            </a:r>
            <a:r>
              <a:rPr lang="en-US" sz="1350" dirty="0"/>
              <a:t> </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0668" y="1450375"/>
            <a:ext cx="6084027" cy="4119302"/>
          </a:xfrm>
        </p:spPr>
      </p:pic>
    </p:spTree>
    <p:extLst>
      <p:ext uri="{BB962C8B-B14F-4D97-AF65-F5344CB8AC3E}">
        <p14:creationId xmlns:p14="http://schemas.microsoft.com/office/powerpoint/2010/main" val="1526407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466" y="857250"/>
            <a:ext cx="5143500" cy="759940"/>
          </a:xfrm>
        </p:spPr>
        <p:txBody>
          <a:bodyPr>
            <a:normAutofit/>
          </a:bodyPr>
          <a:lstStyle/>
          <a:p>
            <a:pPr algn="ctr"/>
            <a:r>
              <a:rPr lang="en-US" sz="2100" dirty="0"/>
              <a:t>View MOA generated automatically</a:t>
            </a:r>
            <a:br>
              <a:rPr lang="en-US" sz="2100" dirty="0"/>
            </a:br>
            <a:r>
              <a:rPr lang="en-US" sz="2100" dirty="0"/>
              <a:t>(Continued)</a:t>
            </a:r>
          </a:p>
        </p:txBody>
      </p:sp>
      <p:sp>
        <p:nvSpPr>
          <p:cNvPr id="6" name="TextBox 5"/>
          <p:cNvSpPr txBox="1"/>
          <p:nvPr/>
        </p:nvSpPr>
        <p:spPr>
          <a:xfrm>
            <a:off x="251612" y="5654241"/>
            <a:ext cx="7153018" cy="300082"/>
          </a:xfrm>
          <a:prstGeom prst="rect">
            <a:avLst/>
          </a:prstGeom>
          <a:noFill/>
        </p:spPr>
        <p:txBody>
          <a:bodyPr wrap="square" rtlCol="0">
            <a:spAutoFit/>
          </a:bodyPr>
          <a:lstStyle/>
          <a:p>
            <a:pPr marL="214313" indent="-214313">
              <a:buFont typeface="Arial" panose="020B0604020202020204" pitchFamily="34" charset="0"/>
              <a:buChar char="•"/>
            </a:pPr>
            <a:r>
              <a:rPr lang="en-US" sz="1350" dirty="0">
                <a:solidFill>
                  <a:schemeClr val="bg2">
                    <a:lumMod val="10000"/>
                  </a:schemeClr>
                </a:solidFill>
              </a:rPr>
              <a:t>Click “Next” to view Subscribers Page of MOA. </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0466" y="1617190"/>
            <a:ext cx="5143500" cy="3952485"/>
          </a:xfrm>
        </p:spPr>
      </p:pic>
    </p:spTree>
    <p:extLst>
      <p:ext uri="{BB962C8B-B14F-4D97-AF65-F5344CB8AC3E}">
        <p14:creationId xmlns:p14="http://schemas.microsoft.com/office/powerpoint/2010/main" val="3651924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1" name="Rectangle 3"/>
          <p:cNvSpPr>
            <a:spLocks noGrp="1" noRot="1" noChangeArrowheads="1"/>
          </p:cNvSpPr>
          <p:nvPr>
            <p:ph idx="1"/>
          </p:nvPr>
        </p:nvSpPr>
        <p:spPr>
          <a:xfrm>
            <a:off x="533400" y="1600200"/>
            <a:ext cx="7854950" cy="5486400"/>
          </a:xfrm>
        </p:spPr>
        <p:txBody>
          <a:bodyPr>
            <a:normAutofit/>
          </a:bodyPr>
          <a:lstStyle/>
          <a:p>
            <a:pPr>
              <a:lnSpc>
                <a:spcPct val="80000"/>
              </a:lnSpc>
              <a:buFont typeface="Wingdings" pitchFamily="2" charset="2"/>
              <a:buNone/>
            </a:pPr>
            <a:r>
              <a:rPr lang="en-US" altLang="en-US" sz="2600" b="1" u="sng" dirty="0">
                <a:solidFill>
                  <a:srgbClr val="126C65"/>
                </a:solidFill>
                <a:effectLst>
                  <a:outerShdw blurRad="38100" dist="38100" dir="2700000" algn="tl">
                    <a:srgbClr val="000000">
                      <a:alpha val="43137"/>
                    </a:srgbClr>
                  </a:outerShdw>
                </a:effectLst>
                <a:latin typeface="Bell MT" panose="02020503060305020303" pitchFamily="18" charset="0"/>
              </a:rPr>
              <a:t>Benefits of Corporatization</a:t>
            </a:r>
          </a:p>
          <a:p>
            <a:pPr>
              <a:lnSpc>
                <a:spcPct val="80000"/>
              </a:lnSpc>
              <a:buFont typeface="Wingdings" pitchFamily="2" charset="2"/>
              <a:buNone/>
            </a:pPr>
            <a:endParaRPr lang="en-US" altLang="en-US" sz="2000" dirty="0">
              <a:solidFill>
                <a:srgbClr val="126C65"/>
              </a:solidFill>
              <a:latin typeface="Bell MT" panose="02020503060305020303" pitchFamily="18" charset="0"/>
            </a:endParaRPr>
          </a:p>
          <a:p>
            <a:pPr>
              <a:lnSpc>
                <a:spcPct val="80000"/>
              </a:lnSpc>
            </a:pPr>
            <a:r>
              <a:rPr lang="en-US" altLang="en-US" sz="2200" dirty="0">
                <a:solidFill>
                  <a:srgbClr val="126C65"/>
                </a:solidFill>
                <a:latin typeface="Bell MT" panose="02020503060305020303" pitchFamily="18" charset="0"/>
              </a:rPr>
              <a:t>Distinct legal entity.</a:t>
            </a:r>
          </a:p>
          <a:p>
            <a:pPr>
              <a:lnSpc>
                <a:spcPct val="80000"/>
              </a:lnSpc>
            </a:pPr>
            <a:r>
              <a:rPr lang="en-US" altLang="en-US" sz="2200" dirty="0">
                <a:solidFill>
                  <a:srgbClr val="126C65"/>
                </a:solidFill>
                <a:latin typeface="Bell MT" panose="02020503060305020303" pitchFamily="18" charset="0"/>
              </a:rPr>
              <a:t>Enjoy limited liabilities and protect your personal assets.</a:t>
            </a:r>
          </a:p>
          <a:p>
            <a:pPr>
              <a:lnSpc>
                <a:spcPct val="80000"/>
              </a:lnSpc>
            </a:pPr>
            <a:r>
              <a:rPr lang="en-US" altLang="en-US" sz="2200" dirty="0">
                <a:solidFill>
                  <a:srgbClr val="126C65"/>
                </a:solidFill>
                <a:latin typeface="Bell MT" panose="02020503060305020303" pitchFamily="18" charset="0"/>
              </a:rPr>
              <a:t>Elevated entity status (It is considered superior as compared to other forms of doing business like sole proprietorship or partnership)</a:t>
            </a:r>
          </a:p>
          <a:p>
            <a:pPr>
              <a:lnSpc>
                <a:spcPct val="80000"/>
              </a:lnSpc>
            </a:pPr>
            <a:r>
              <a:rPr lang="en-US" altLang="en-US" sz="2200" dirty="0">
                <a:solidFill>
                  <a:srgbClr val="126C65"/>
                </a:solidFill>
                <a:latin typeface="Bell MT" panose="02020503060305020303" pitchFamily="18" charset="0"/>
              </a:rPr>
              <a:t>Have long life enterprise with perpetual succession.</a:t>
            </a:r>
          </a:p>
          <a:p>
            <a:pPr>
              <a:lnSpc>
                <a:spcPct val="80000"/>
              </a:lnSpc>
            </a:pPr>
            <a:r>
              <a:rPr lang="en-US" altLang="en-US" sz="2200" dirty="0">
                <a:solidFill>
                  <a:srgbClr val="126C65"/>
                </a:solidFill>
                <a:latin typeface="Bell MT" panose="02020503060305020303" pitchFamily="18" charset="0"/>
              </a:rPr>
              <a:t>Work under defined legal frame work.</a:t>
            </a:r>
          </a:p>
          <a:p>
            <a:pPr>
              <a:lnSpc>
                <a:spcPct val="80000"/>
              </a:lnSpc>
            </a:pPr>
            <a:r>
              <a:rPr lang="en-US" altLang="en-US" sz="2200" dirty="0">
                <a:solidFill>
                  <a:srgbClr val="126C65"/>
                </a:solidFill>
                <a:latin typeface="Bell MT" panose="02020503060305020303" pitchFamily="18" charset="0"/>
              </a:rPr>
              <a:t>Have easy transferable ownership / shares. </a:t>
            </a:r>
          </a:p>
          <a:p>
            <a:pPr>
              <a:lnSpc>
                <a:spcPct val="80000"/>
              </a:lnSpc>
            </a:pPr>
            <a:r>
              <a:rPr lang="en-US" altLang="en-US" sz="2200" dirty="0">
                <a:solidFill>
                  <a:srgbClr val="126C65"/>
                </a:solidFill>
                <a:latin typeface="Bell MT" panose="02020503060305020303" pitchFamily="18" charset="0"/>
              </a:rPr>
              <a:t>Become a part of documented and regulated economy.</a:t>
            </a:r>
          </a:p>
          <a:p>
            <a:pPr>
              <a:lnSpc>
                <a:spcPct val="80000"/>
              </a:lnSpc>
            </a:pPr>
            <a:r>
              <a:rPr lang="en-US" altLang="en-US" sz="2200" dirty="0">
                <a:solidFill>
                  <a:srgbClr val="126C65"/>
                </a:solidFill>
                <a:latin typeface="Bell MT" panose="02020503060305020303" pitchFamily="18" charset="0"/>
              </a:rPr>
              <a:t>Enhance credibility with responsibility and accountability. </a:t>
            </a:r>
          </a:p>
          <a:p>
            <a:pPr>
              <a:lnSpc>
                <a:spcPct val="80000"/>
              </a:lnSpc>
            </a:pPr>
            <a:r>
              <a:rPr lang="en-US" altLang="en-US" sz="2200" dirty="0">
                <a:solidFill>
                  <a:srgbClr val="126C65"/>
                </a:solidFill>
                <a:latin typeface="Bell MT" panose="02020503060305020303" pitchFamily="18" charset="0"/>
              </a:rPr>
              <a:t>Enjoy better access to capital markets </a:t>
            </a:r>
          </a:p>
          <a:p>
            <a:pPr>
              <a:lnSpc>
                <a:spcPct val="80000"/>
              </a:lnSpc>
            </a:pPr>
            <a:r>
              <a:rPr lang="en-US" altLang="en-US" sz="2200" dirty="0">
                <a:solidFill>
                  <a:srgbClr val="126C65"/>
                </a:solidFill>
                <a:latin typeface="Bell MT" panose="02020503060305020303" pitchFamily="18" charset="0"/>
              </a:rPr>
              <a:t>Raise funds easily.  </a:t>
            </a:r>
          </a:p>
        </p:txBody>
      </p:sp>
      <p:sp>
        <p:nvSpPr>
          <p:cNvPr id="4" name="Slide Number Placeholder 5"/>
          <p:cNvSpPr>
            <a:spLocks noGrp="1"/>
          </p:cNvSpPr>
          <p:nvPr>
            <p:ph type="sldNum" sz="quarter" idx="4294967295"/>
          </p:nvPr>
        </p:nvSpPr>
        <p:spPr/>
        <p:txBody>
          <a:bodyPr/>
          <a:lstStyle/>
          <a:p>
            <a:fld id="{41960F28-2D2B-4C7E-A4B3-015A4124F6A9}" type="slidenum">
              <a:rPr lang="en-US" altLang="en-US"/>
              <a:pPr/>
              <a:t>3</a:t>
            </a:fld>
            <a:endParaRPr lang="en-US" altLang="en-US"/>
          </a:p>
        </p:txBody>
      </p:sp>
      <p:sp>
        <p:nvSpPr>
          <p:cNvPr id="718850" name="Rectangle 2"/>
          <p:cNvSpPr>
            <a:spLocks noGrp="1" noRot="1" noChangeArrowheads="1"/>
          </p:cNvSpPr>
          <p:nvPr>
            <p:ph type="title"/>
          </p:nvPr>
        </p:nvSpPr>
        <p:spPr>
          <a:xfrm>
            <a:off x="381000" y="457200"/>
            <a:ext cx="7086600" cy="838200"/>
          </a:xfrm>
        </p:spPr>
        <p:style>
          <a:lnRef idx="0">
            <a:schemeClr val="dk1"/>
          </a:lnRef>
          <a:fillRef idx="3">
            <a:schemeClr val="dk1"/>
          </a:fillRef>
          <a:effectRef idx="3">
            <a:schemeClr val="dk1"/>
          </a:effectRef>
          <a:fontRef idx="minor">
            <a:schemeClr val="lt1"/>
          </a:fontRef>
        </p:style>
        <p:txBody>
          <a:bodyPr/>
          <a:lstStyle/>
          <a:p>
            <a:r>
              <a:rPr lang="en-US" altLang="en-US" sz="3700" dirty="0">
                <a:solidFill>
                  <a:schemeClr val="tx1">
                    <a:lumMod val="20000"/>
                    <a:lumOff val="80000"/>
                  </a:schemeClr>
                </a:solidFill>
                <a:latin typeface="Myriad Pro" panose="020B0503030403020204" pitchFamily="34" charset="0"/>
              </a:rPr>
              <a:t>Why Corporatize ?</a:t>
            </a:r>
            <a:r>
              <a:rPr lang="en-US" altLang="en-US" dirty="0">
                <a:solidFill>
                  <a:schemeClr val="tx1">
                    <a:lumMod val="20000"/>
                    <a:lumOff val="80000"/>
                  </a:schemeClr>
                </a:solidFill>
              </a:rPr>
              <a:t>	</a:t>
            </a:r>
          </a:p>
        </p:txBody>
      </p:sp>
    </p:spTree>
    <p:extLst>
      <p:ext uri="{BB962C8B-B14F-4D97-AF65-F5344CB8AC3E}">
        <p14:creationId xmlns:p14="http://schemas.microsoft.com/office/powerpoint/2010/main" val="434318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088" y="924964"/>
            <a:ext cx="5202284" cy="491181"/>
          </a:xfrm>
        </p:spPr>
        <p:txBody>
          <a:bodyPr>
            <a:normAutofit fontScale="90000"/>
          </a:bodyPr>
          <a:lstStyle/>
          <a:p>
            <a:pPr algn="ctr"/>
            <a:r>
              <a:rPr lang="en-US" sz="2100" dirty="0"/>
              <a:t>View MOA generated automatically</a:t>
            </a:r>
            <a:br>
              <a:rPr lang="en-US" sz="2100" dirty="0"/>
            </a:br>
            <a:r>
              <a:rPr lang="en-US" sz="2100" dirty="0"/>
              <a:t>(Continued)</a:t>
            </a:r>
          </a:p>
        </p:txBody>
      </p:sp>
      <p:sp>
        <p:nvSpPr>
          <p:cNvPr id="6" name="TextBox 5"/>
          <p:cNvSpPr txBox="1"/>
          <p:nvPr/>
        </p:nvSpPr>
        <p:spPr>
          <a:xfrm>
            <a:off x="379971" y="5657849"/>
            <a:ext cx="6135130" cy="300082"/>
          </a:xfrm>
          <a:prstGeom prst="rect">
            <a:avLst/>
          </a:prstGeom>
          <a:noFill/>
        </p:spPr>
        <p:txBody>
          <a:bodyPr wrap="square" rtlCol="0">
            <a:spAutoFit/>
          </a:bodyPr>
          <a:lstStyle/>
          <a:p>
            <a:pPr marL="214313" indent="-214313">
              <a:buFont typeface="Arial" panose="020B0604020202020204" pitchFamily="34" charset="0"/>
              <a:buChar char="•"/>
            </a:pPr>
            <a:r>
              <a:rPr lang="en-US" sz="1350" dirty="0">
                <a:solidFill>
                  <a:schemeClr val="bg2">
                    <a:lumMod val="10000"/>
                  </a:schemeClr>
                </a:solidFill>
              </a:rPr>
              <a:t>Click “Back” to go back to the main page of MOA. </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9971" y="1494065"/>
            <a:ext cx="5204402" cy="4085408"/>
          </a:xfrm>
        </p:spPr>
      </p:pic>
    </p:spTree>
    <p:extLst>
      <p:ext uri="{BB962C8B-B14F-4D97-AF65-F5344CB8AC3E}">
        <p14:creationId xmlns:p14="http://schemas.microsoft.com/office/powerpoint/2010/main" val="2284226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075" y="857250"/>
            <a:ext cx="5995851" cy="648729"/>
          </a:xfrm>
        </p:spPr>
        <p:txBody>
          <a:bodyPr>
            <a:normAutofit/>
          </a:bodyPr>
          <a:lstStyle/>
          <a:p>
            <a:pPr algn="ctr"/>
            <a:r>
              <a:rPr lang="en-US" sz="2100" dirty="0"/>
              <a:t>View AOA generated automatically</a:t>
            </a:r>
          </a:p>
        </p:txBody>
      </p:sp>
      <p:sp>
        <p:nvSpPr>
          <p:cNvPr id="5" name="TextBox 4"/>
          <p:cNvSpPr txBox="1"/>
          <p:nvPr/>
        </p:nvSpPr>
        <p:spPr>
          <a:xfrm>
            <a:off x="198480" y="5686680"/>
            <a:ext cx="6709719" cy="300082"/>
          </a:xfrm>
          <a:prstGeom prst="rect">
            <a:avLst/>
          </a:prstGeom>
          <a:noFill/>
        </p:spPr>
        <p:txBody>
          <a:bodyPr wrap="square" rtlCol="0">
            <a:spAutoFit/>
          </a:bodyPr>
          <a:lstStyle/>
          <a:p>
            <a:pPr marL="214313" indent="-214313">
              <a:buFont typeface="Arial" panose="020B0604020202020204" pitchFamily="34" charset="0"/>
              <a:buChar char="•"/>
            </a:pPr>
            <a:r>
              <a:rPr lang="en-US" sz="1350" dirty="0">
                <a:solidFill>
                  <a:schemeClr val="bg2">
                    <a:lumMod val="10000"/>
                  </a:schemeClr>
                </a:solidFill>
              </a:rPr>
              <a:t>Click “View Form Article of Association” to view AOA generated automatically.</a:t>
            </a:r>
            <a:r>
              <a:rPr lang="en-US" sz="1350" dirty="0"/>
              <a:t> </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1075" y="1435282"/>
            <a:ext cx="5995851" cy="4153988"/>
          </a:xfrm>
        </p:spPr>
      </p:pic>
    </p:spTree>
    <p:extLst>
      <p:ext uri="{BB962C8B-B14F-4D97-AF65-F5344CB8AC3E}">
        <p14:creationId xmlns:p14="http://schemas.microsoft.com/office/powerpoint/2010/main" val="21201904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668" y="886081"/>
            <a:ext cx="5535387" cy="611659"/>
          </a:xfrm>
        </p:spPr>
        <p:txBody>
          <a:bodyPr>
            <a:normAutofit fontScale="90000"/>
          </a:bodyPr>
          <a:lstStyle/>
          <a:p>
            <a:pPr algn="ctr"/>
            <a:r>
              <a:rPr lang="en-US" sz="2100" dirty="0"/>
              <a:t>View AOA generated automatically</a:t>
            </a:r>
            <a:br>
              <a:rPr lang="en-US" sz="2100" dirty="0"/>
            </a:br>
            <a:r>
              <a:rPr lang="en-US" sz="2100" dirty="0"/>
              <a:t>(Continued)</a:t>
            </a:r>
          </a:p>
        </p:txBody>
      </p:sp>
      <p:sp>
        <p:nvSpPr>
          <p:cNvPr id="7" name="TextBox 6"/>
          <p:cNvSpPr txBox="1"/>
          <p:nvPr/>
        </p:nvSpPr>
        <p:spPr>
          <a:xfrm>
            <a:off x="208623" y="5657851"/>
            <a:ext cx="7162285" cy="300082"/>
          </a:xfrm>
          <a:prstGeom prst="rect">
            <a:avLst/>
          </a:prstGeom>
          <a:noFill/>
        </p:spPr>
        <p:txBody>
          <a:bodyPr wrap="square" rtlCol="0">
            <a:spAutoFit/>
          </a:bodyPr>
          <a:lstStyle/>
          <a:p>
            <a:pPr marL="214313" indent="-214313">
              <a:buFont typeface="Arial" panose="020B0604020202020204" pitchFamily="34" charset="0"/>
              <a:buChar char="•"/>
            </a:pPr>
            <a:r>
              <a:rPr lang="en-US" sz="1350" dirty="0">
                <a:solidFill>
                  <a:schemeClr val="bg2">
                    <a:lumMod val="10000"/>
                  </a:schemeClr>
                </a:solidFill>
              </a:rPr>
              <a:t>Click “Next” to view Subscribers Page of AOA. </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0668" y="1497739"/>
            <a:ext cx="5535387" cy="4091531"/>
          </a:xfrm>
        </p:spPr>
      </p:pic>
    </p:spTree>
    <p:extLst>
      <p:ext uri="{BB962C8B-B14F-4D97-AF65-F5344CB8AC3E}">
        <p14:creationId xmlns:p14="http://schemas.microsoft.com/office/powerpoint/2010/main" val="19462665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074" y="899983"/>
            <a:ext cx="5525589" cy="639461"/>
          </a:xfrm>
        </p:spPr>
        <p:txBody>
          <a:bodyPr>
            <a:normAutofit fontScale="90000"/>
          </a:bodyPr>
          <a:lstStyle/>
          <a:p>
            <a:pPr algn="ctr"/>
            <a:r>
              <a:rPr lang="en-US" sz="2100" dirty="0"/>
              <a:t>View AOA generated automatically</a:t>
            </a:r>
            <a:br>
              <a:rPr lang="en-US" sz="2100" dirty="0"/>
            </a:br>
            <a:r>
              <a:rPr lang="en-US" sz="2100" dirty="0"/>
              <a:t>(Continued)</a:t>
            </a:r>
          </a:p>
        </p:txBody>
      </p:sp>
      <p:sp>
        <p:nvSpPr>
          <p:cNvPr id="6" name="TextBox 5"/>
          <p:cNvSpPr txBox="1"/>
          <p:nvPr/>
        </p:nvSpPr>
        <p:spPr>
          <a:xfrm>
            <a:off x="166816" y="5630048"/>
            <a:ext cx="5903441" cy="300082"/>
          </a:xfrm>
          <a:prstGeom prst="rect">
            <a:avLst/>
          </a:prstGeom>
          <a:noFill/>
        </p:spPr>
        <p:txBody>
          <a:bodyPr wrap="square" rtlCol="0">
            <a:spAutoFit/>
          </a:bodyPr>
          <a:lstStyle/>
          <a:p>
            <a:pPr marL="214313" indent="-214313">
              <a:buFont typeface="Arial" panose="020B0604020202020204" pitchFamily="34" charset="0"/>
              <a:buChar char="•"/>
            </a:pPr>
            <a:r>
              <a:rPr lang="en-US" sz="1350" dirty="0">
                <a:solidFill>
                  <a:schemeClr val="bg2">
                    <a:lumMod val="10000"/>
                  </a:schemeClr>
                </a:solidFill>
              </a:rPr>
              <a:t>Click “Back” to go back to the main page of AOA.</a:t>
            </a:r>
            <a:r>
              <a:rPr lang="en-US" sz="1350" dirty="0"/>
              <a:t> </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1075" y="1539443"/>
            <a:ext cx="5525588" cy="4020435"/>
          </a:xfrm>
        </p:spPr>
      </p:pic>
    </p:spTree>
    <p:extLst>
      <p:ext uri="{BB962C8B-B14F-4D97-AF65-F5344CB8AC3E}">
        <p14:creationId xmlns:p14="http://schemas.microsoft.com/office/powerpoint/2010/main" val="2909301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5677444"/>
            <a:ext cx="7582988" cy="323306"/>
          </a:xfrm>
        </p:spPr>
        <p:txBody>
          <a:bodyPr>
            <a:normAutofit fontScale="85000" lnSpcReduction="10000"/>
          </a:bodyPr>
          <a:lstStyle/>
          <a:p>
            <a:pPr>
              <a:buClrTx/>
              <a:buFont typeface="Arial" panose="020B0604020202020204" pitchFamily="34" charset="0"/>
              <a:buChar char="•"/>
            </a:pPr>
            <a:r>
              <a:rPr lang="en-US" sz="1500" dirty="0">
                <a:solidFill>
                  <a:schemeClr val="tx2">
                    <a:lumMod val="50000"/>
                  </a:schemeClr>
                </a:solidFill>
                <a:latin typeface="+mn-lt"/>
              </a:rPr>
              <a:t>Click “Fill New Bank Challan Form for Incorporation” to open the Bank Challan generated automatically.</a:t>
            </a:r>
          </a:p>
        </p:txBody>
      </p:sp>
      <p:sp>
        <p:nvSpPr>
          <p:cNvPr id="3" name="Title 2"/>
          <p:cNvSpPr>
            <a:spLocks noGrp="1"/>
          </p:cNvSpPr>
          <p:nvPr>
            <p:ph type="title"/>
          </p:nvPr>
        </p:nvSpPr>
        <p:spPr>
          <a:xfrm>
            <a:off x="421278" y="857250"/>
            <a:ext cx="6191795" cy="491729"/>
          </a:xfrm>
        </p:spPr>
        <p:txBody>
          <a:bodyPr>
            <a:normAutofit/>
          </a:bodyPr>
          <a:lstStyle/>
          <a:p>
            <a:pPr algn="ctr"/>
            <a:r>
              <a:rPr lang="en-US" sz="2100" dirty="0"/>
              <a:t>Open Bank Challan generated automatically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278" y="1348979"/>
            <a:ext cx="6191795" cy="4201103"/>
          </a:xfrm>
          <a:prstGeom prst="rect">
            <a:avLst/>
          </a:prstGeom>
        </p:spPr>
      </p:pic>
    </p:spTree>
    <p:extLst>
      <p:ext uri="{BB962C8B-B14F-4D97-AF65-F5344CB8AC3E}">
        <p14:creationId xmlns:p14="http://schemas.microsoft.com/office/powerpoint/2010/main" val="8910008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5667648"/>
            <a:ext cx="7465422" cy="333103"/>
          </a:xfrm>
        </p:spPr>
        <p:txBody>
          <a:bodyPr>
            <a:normAutofit fontScale="92500"/>
          </a:bodyPr>
          <a:lstStyle/>
          <a:p>
            <a:pPr>
              <a:buClrTx/>
              <a:buFont typeface="Arial" panose="020B0604020202020204" pitchFamily="34" charset="0"/>
              <a:buChar char="•"/>
            </a:pPr>
            <a:r>
              <a:rPr lang="en-US" sz="1500" dirty="0">
                <a:solidFill>
                  <a:schemeClr val="tx2">
                    <a:lumMod val="50000"/>
                  </a:schemeClr>
                </a:solidFill>
                <a:latin typeface="+mn-lt"/>
              </a:rPr>
              <a:t>Scroll down the page and click “Save Form” to save the Bank Challan generated automatically.</a:t>
            </a:r>
          </a:p>
        </p:txBody>
      </p:sp>
      <p:sp>
        <p:nvSpPr>
          <p:cNvPr id="3" name="Title 2"/>
          <p:cNvSpPr>
            <a:spLocks noGrp="1"/>
          </p:cNvSpPr>
          <p:nvPr>
            <p:ph type="title"/>
          </p:nvPr>
        </p:nvSpPr>
        <p:spPr>
          <a:xfrm>
            <a:off x="421278" y="857250"/>
            <a:ext cx="6328954" cy="491729"/>
          </a:xfrm>
        </p:spPr>
        <p:txBody>
          <a:bodyPr>
            <a:normAutofit/>
          </a:bodyPr>
          <a:lstStyle/>
          <a:p>
            <a:pPr algn="ctr"/>
            <a:r>
              <a:rPr lang="en-US" sz="2100" dirty="0"/>
              <a:t>Save Bank Challan generated Automatically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278" y="1348979"/>
            <a:ext cx="6328955" cy="4210900"/>
          </a:xfrm>
          <a:prstGeom prst="rect">
            <a:avLst/>
          </a:prstGeom>
        </p:spPr>
      </p:pic>
    </p:spTree>
    <p:extLst>
      <p:ext uri="{BB962C8B-B14F-4D97-AF65-F5344CB8AC3E}">
        <p14:creationId xmlns:p14="http://schemas.microsoft.com/office/powerpoint/2010/main" val="30216493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278" y="931392"/>
            <a:ext cx="6201591" cy="611659"/>
          </a:xfrm>
        </p:spPr>
        <p:txBody>
          <a:bodyPr>
            <a:normAutofit/>
          </a:bodyPr>
          <a:lstStyle/>
          <a:p>
            <a:pPr algn="ctr"/>
            <a:r>
              <a:rPr lang="en-US" sz="2100" dirty="0"/>
              <a:t>Sign Prepared Forms digitally</a:t>
            </a:r>
          </a:p>
        </p:txBody>
      </p:sp>
      <p:sp>
        <p:nvSpPr>
          <p:cNvPr id="5" name="TextBox 4"/>
          <p:cNvSpPr txBox="1"/>
          <p:nvPr/>
        </p:nvSpPr>
        <p:spPr>
          <a:xfrm>
            <a:off x="111211" y="5658363"/>
            <a:ext cx="6135130" cy="300082"/>
          </a:xfrm>
          <a:prstGeom prst="rect">
            <a:avLst/>
          </a:prstGeom>
          <a:noFill/>
        </p:spPr>
        <p:txBody>
          <a:bodyPr wrap="square" rtlCol="0">
            <a:spAutoFit/>
          </a:bodyPr>
          <a:lstStyle/>
          <a:p>
            <a:pPr marL="214313" indent="-214313">
              <a:buFont typeface="Arial" panose="020B0604020202020204" pitchFamily="34" charset="0"/>
              <a:buChar char="•"/>
            </a:pPr>
            <a:r>
              <a:rPr lang="en-US" sz="1350" dirty="0">
                <a:solidFill>
                  <a:schemeClr val="bg2">
                    <a:lumMod val="10000"/>
                  </a:schemeClr>
                </a:solidFill>
              </a:rPr>
              <a:t>Click “Sign Forms” to sign the prepared forms digitally by entering PIN Codes.</a:t>
            </a:r>
            <a:r>
              <a:rPr lang="en-US" sz="1350" dirty="0"/>
              <a:t>  </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278" y="1454876"/>
            <a:ext cx="6201591" cy="4114800"/>
          </a:xfrm>
        </p:spPr>
      </p:pic>
    </p:spTree>
    <p:extLst>
      <p:ext uri="{BB962C8B-B14F-4D97-AF65-F5344CB8AC3E}">
        <p14:creationId xmlns:p14="http://schemas.microsoft.com/office/powerpoint/2010/main" val="14108548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683" y="866518"/>
            <a:ext cx="6213815" cy="421807"/>
          </a:xfrm>
        </p:spPr>
        <p:txBody>
          <a:bodyPr>
            <a:normAutofit/>
          </a:bodyPr>
          <a:lstStyle/>
          <a:p>
            <a:pPr algn="ctr"/>
            <a:r>
              <a:rPr lang="en-US" sz="1500" dirty="0"/>
              <a:t>Enter User PINs, Apply User PINs, and Submit Process to SECP</a:t>
            </a:r>
          </a:p>
        </p:txBody>
      </p:sp>
      <p:sp>
        <p:nvSpPr>
          <p:cNvPr id="6" name="TextBox 5"/>
          <p:cNvSpPr txBox="1"/>
          <p:nvPr/>
        </p:nvSpPr>
        <p:spPr>
          <a:xfrm>
            <a:off x="0" y="5586840"/>
            <a:ext cx="7543800" cy="461665"/>
          </a:xfrm>
          <a:prstGeom prst="rect">
            <a:avLst/>
          </a:prstGeom>
          <a:noFill/>
        </p:spPr>
        <p:txBody>
          <a:bodyPr wrap="square" rtlCol="0">
            <a:spAutoFit/>
          </a:bodyPr>
          <a:lstStyle/>
          <a:p>
            <a:pPr marL="214313" indent="-214313">
              <a:buFont typeface="Arial" panose="020B0604020202020204" pitchFamily="34" charset="0"/>
              <a:buChar char="•"/>
            </a:pPr>
            <a:r>
              <a:rPr lang="en-US" sz="1200" dirty="0">
                <a:solidFill>
                  <a:schemeClr val="bg2">
                    <a:lumMod val="10000"/>
                  </a:schemeClr>
                </a:solidFill>
              </a:rPr>
              <a:t>Enter User PINs (Action 1), apply User PINs (Action 2) of Directors/Subscribers separately from their personal User Accounts and submit process to SECP (Action 3) from the last Director/Subscriber’s User Account.    </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1683" y="1288324"/>
            <a:ext cx="6213815" cy="4298516"/>
          </a:xfrm>
        </p:spPr>
      </p:pic>
    </p:spTree>
    <p:extLst>
      <p:ext uri="{BB962C8B-B14F-4D97-AF65-F5344CB8AC3E}">
        <p14:creationId xmlns:p14="http://schemas.microsoft.com/office/powerpoint/2010/main" val="42245902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111" y="5687242"/>
            <a:ext cx="7449095" cy="313508"/>
          </a:xfrm>
        </p:spPr>
        <p:txBody>
          <a:bodyPr>
            <a:normAutofit fontScale="77500" lnSpcReduction="20000"/>
          </a:bodyPr>
          <a:lstStyle/>
          <a:p>
            <a:pPr>
              <a:buClrTx/>
              <a:buFont typeface="Arial" panose="020B0604020202020204" pitchFamily="34" charset="0"/>
              <a:buChar char="•"/>
            </a:pPr>
            <a:r>
              <a:rPr lang="en-US" sz="1500" dirty="0">
                <a:solidFill>
                  <a:schemeClr val="tx2">
                    <a:lumMod val="50000"/>
                  </a:schemeClr>
                </a:solidFill>
                <a:latin typeface="+mn-lt"/>
              </a:rPr>
              <a:t>Click “OK” (Action 5) after Action 4 has been performed from the last Director/Subscriber’s User Account. </a:t>
            </a:r>
          </a:p>
        </p:txBody>
      </p:sp>
      <p:sp>
        <p:nvSpPr>
          <p:cNvPr id="3" name="Title 2"/>
          <p:cNvSpPr>
            <a:spLocks noGrp="1"/>
          </p:cNvSpPr>
          <p:nvPr>
            <p:ph type="title"/>
          </p:nvPr>
        </p:nvSpPr>
        <p:spPr>
          <a:xfrm>
            <a:off x="411480" y="857250"/>
            <a:ext cx="6221186" cy="491729"/>
          </a:xfrm>
        </p:spPr>
        <p:txBody>
          <a:bodyPr>
            <a:normAutofit/>
          </a:bodyPr>
          <a:lstStyle/>
          <a:p>
            <a:pPr algn="ctr"/>
            <a:r>
              <a:rPr lang="en-US" sz="2100" dirty="0"/>
              <a:t>Due applicable fee payment intimation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 y="1348978"/>
            <a:ext cx="6221186" cy="4201103"/>
          </a:xfrm>
          <a:prstGeom prst="rect">
            <a:avLst/>
          </a:prstGeom>
        </p:spPr>
      </p:pic>
    </p:spTree>
    <p:extLst>
      <p:ext uri="{BB962C8B-B14F-4D97-AF65-F5344CB8AC3E}">
        <p14:creationId xmlns:p14="http://schemas.microsoft.com/office/powerpoint/2010/main" val="35930582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111" y="5638255"/>
            <a:ext cx="6342017" cy="362495"/>
          </a:xfrm>
        </p:spPr>
        <p:txBody>
          <a:bodyPr>
            <a:normAutofit/>
          </a:bodyPr>
          <a:lstStyle/>
          <a:p>
            <a:pPr>
              <a:buClrTx/>
              <a:buFont typeface="Arial" panose="020B0604020202020204" pitchFamily="34" charset="0"/>
              <a:buChar char="•"/>
            </a:pPr>
            <a:r>
              <a:rPr lang="en-US" sz="1500" dirty="0">
                <a:solidFill>
                  <a:schemeClr val="tx2">
                    <a:lumMod val="50000"/>
                  </a:schemeClr>
                </a:solidFill>
                <a:latin typeface="+mn-lt"/>
              </a:rPr>
              <a:t>Click “Submitted Processes” to go to the Submitted Processes Menu.</a:t>
            </a:r>
          </a:p>
        </p:txBody>
      </p:sp>
      <p:sp>
        <p:nvSpPr>
          <p:cNvPr id="3" name="Title 2"/>
          <p:cNvSpPr>
            <a:spLocks noGrp="1"/>
          </p:cNvSpPr>
          <p:nvPr>
            <p:ph type="title"/>
          </p:nvPr>
        </p:nvSpPr>
        <p:spPr>
          <a:xfrm>
            <a:off x="411480" y="857250"/>
            <a:ext cx="6221185" cy="491729"/>
          </a:xfrm>
        </p:spPr>
        <p:txBody>
          <a:bodyPr>
            <a:normAutofit/>
          </a:bodyPr>
          <a:lstStyle/>
          <a:p>
            <a:pPr algn="ctr"/>
            <a:r>
              <a:rPr lang="en-US" sz="2100" dirty="0"/>
              <a:t>Taking printout of the Bank Challan saved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1" y="1348979"/>
            <a:ext cx="6221185" cy="4220696"/>
          </a:xfrm>
          <a:prstGeom prst="rect">
            <a:avLst/>
          </a:prstGeom>
        </p:spPr>
      </p:pic>
    </p:spTree>
    <p:extLst>
      <p:ext uri="{BB962C8B-B14F-4D97-AF65-F5344CB8AC3E}">
        <p14:creationId xmlns:p14="http://schemas.microsoft.com/office/powerpoint/2010/main" val="16625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9719A9-E9E5-46C3-99B7-7C151B484C17}"/>
              </a:ext>
            </a:extLst>
          </p:cNvPr>
          <p:cNvSpPr>
            <a:spLocks noGrp="1"/>
          </p:cNvSpPr>
          <p:nvPr>
            <p:ph idx="1"/>
          </p:nvPr>
        </p:nvSpPr>
        <p:spPr/>
        <p:txBody>
          <a:bodyPr/>
          <a:lstStyle/>
          <a:p>
            <a:r>
              <a:rPr lang="en-US" dirty="0"/>
              <a:t>SECP has experienced a significant increase in number of companies incorporated over the last 2 years  especially in Ecommerce and IT sector.</a:t>
            </a:r>
          </a:p>
          <a:p>
            <a:endParaRPr lang="en-US" dirty="0"/>
          </a:p>
          <a:p>
            <a:r>
              <a:rPr lang="en-US" dirty="0"/>
              <a:t>More than </a:t>
            </a:r>
            <a:r>
              <a:rPr lang="en-US" b="1" dirty="0"/>
              <a:t>600</a:t>
            </a:r>
            <a:r>
              <a:rPr lang="en-US" dirty="0"/>
              <a:t> companies registered in Ecommerce sector .</a:t>
            </a:r>
          </a:p>
          <a:p>
            <a:r>
              <a:rPr lang="en-US" dirty="0"/>
              <a:t> Above </a:t>
            </a:r>
            <a:r>
              <a:rPr lang="en-US" b="1" dirty="0"/>
              <a:t>2500</a:t>
            </a:r>
            <a:r>
              <a:rPr lang="en-US" dirty="0"/>
              <a:t> companies working in information technology sector</a:t>
            </a:r>
            <a:endParaRPr lang="en-PK" dirty="0"/>
          </a:p>
        </p:txBody>
      </p:sp>
      <p:sp>
        <p:nvSpPr>
          <p:cNvPr id="3" name="Title 2">
            <a:extLst>
              <a:ext uri="{FF2B5EF4-FFF2-40B4-BE49-F238E27FC236}">
                <a16:creationId xmlns:a16="http://schemas.microsoft.com/office/drawing/2014/main" id="{6F575844-BAA4-4D80-A185-7BD4200803C0}"/>
              </a:ext>
            </a:extLst>
          </p:cNvPr>
          <p:cNvSpPr>
            <a:spLocks noGrp="1"/>
          </p:cNvSpPr>
          <p:nvPr>
            <p:ph type="title"/>
          </p:nvPr>
        </p:nvSpPr>
        <p:spPr/>
        <p:txBody>
          <a:bodyPr>
            <a:normAutofit fontScale="90000"/>
          </a:bodyPr>
          <a:lstStyle/>
          <a:p>
            <a:endParaRPr lang="en-PK" dirty="0"/>
          </a:p>
        </p:txBody>
      </p:sp>
      <p:sp>
        <p:nvSpPr>
          <p:cNvPr id="4" name="Rectangle 2">
            <a:extLst>
              <a:ext uri="{FF2B5EF4-FFF2-40B4-BE49-F238E27FC236}">
                <a16:creationId xmlns:a16="http://schemas.microsoft.com/office/drawing/2014/main" id="{7D13A007-7A28-420B-A83C-86EBD55E59BE}"/>
              </a:ext>
            </a:extLst>
          </p:cNvPr>
          <p:cNvSpPr txBox="1">
            <a:spLocks noRot="1" noChangeArrowheads="1"/>
          </p:cNvSpPr>
          <p:nvPr/>
        </p:nvSpPr>
        <p:spPr>
          <a:xfrm>
            <a:off x="452535" y="579438"/>
            <a:ext cx="7086600" cy="838200"/>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chor="ctr">
            <a:normAutofit/>
          </a:bodyPr>
          <a:lstStyle>
            <a:lvl1pPr algn="l" rtl="0" eaLnBrk="1" latinLnBrk="0" hangingPunct="1">
              <a:spcBef>
                <a:spcPct val="0"/>
              </a:spcBef>
              <a:buNone/>
              <a:defRPr kumimoji="0" sz="4100" b="1" kern="1200">
                <a:solidFill>
                  <a:srgbClr val="126C65"/>
                </a:solidFill>
                <a:effectLst>
                  <a:outerShdw blurRad="31750" dist="25400" dir="5400000" algn="tl" rotWithShape="0">
                    <a:srgbClr val="000000">
                      <a:alpha val="25000"/>
                    </a:srgbClr>
                  </a:outerShdw>
                </a:effectLst>
                <a:latin typeface="Myriad Web Pro"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r>
              <a:rPr lang="en-US" altLang="en-US" sz="3700" dirty="0">
                <a:solidFill>
                  <a:schemeClr val="tx1">
                    <a:lumMod val="20000"/>
                    <a:lumOff val="80000"/>
                  </a:schemeClr>
                </a:solidFill>
                <a:latin typeface="Myriad Pro" panose="020B0503030403020204" pitchFamily="34" charset="0"/>
              </a:rPr>
              <a:t>Market Trends:</a:t>
            </a:r>
            <a:r>
              <a:rPr lang="en-US" altLang="en-US" dirty="0">
                <a:solidFill>
                  <a:schemeClr val="tx1">
                    <a:lumMod val="20000"/>
                    <a:lumOff val="80000"/>
                  </a:schemeClr>
                </a:solidFill>
              </a:rPr>
              <a:t>	</a:t>
            </a:r>
          </a:p>
        </p:txBody>
      </p:sp>
    </p:spTree>
    <p:extLst>
      <p:ext uri="{BB962C8B-B14F-4D97-AF65-F5344CB8AC3E}">
        <p14:creationId xmlns:p14="http://schemas.microsoft.com/office/powerpoint/2010/main" val="19250666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5626588"/>
            <a:ext cx="7553597" cy="374162"/>
          </a:xfrm>
        </p:spPr>
        <p:txBody>
          <a:bodyPr>
            <a:normAutofit/>
          </a:bodyPr>
          <a:lstStyle/>
          <a:p>
            <a:pPr>
              <a:buClrTx/>
              <a:buFont typeface="Arial" panose="020B0604020202020204" pitchFamily="34" charset="0"/>
              <a:buChar char="•"/>
            </a:pPr>
            <a:r>
              <a:rPr lang="en-US" sz="1500" dirty="0">
                <a:solidFill>
                  <a:schemeClr val="tx2">
                    <a:lumMod val="50000"/>
                  </a:schemeClr>
                </a:solidFill>
                <a:latin typeface="+mn-lt"/>
              </a:rPr>
              <a:t>Click “Bank Challan Form for Incorporation” to open the Bank Challan saved.  </a:t>
            </a:r>
          </a:p>
        </p:txBody>
      </p:sp>
      <p:sp>
        <p:nvSpPr>
          <p:cNvPr id="3" name="Title 2"/>
          <p:cNvSpPr>
            <a:spLocks noGrp="1"/>
          </p:cNvSpPr>
          <p:nvPr>
            <p:ph type="title"/>
          </p:nvPr>
        </p:nvSpPr>
        <p:spPr>
          <a:xfrm>
            <a:off x="401683" y="857250"/>
            <a:ext cx="6191795" cy="568235"/>
          </a:xfrm>
        </p:spPr>
        <p:txBody>
          <a:bodyPr>
            <a:normAutofit fontScale="90000"/>
          </a:bodyPr>
          <a:lstStyle/>
          <a:p>
            <a:pPr algn="ctr"/>
            <a:r>
              <a:rPr lang="en-US" sz="2100" dirty="0"/>
              <a:t>Taking printout of the Bank Challan saved</a:t>
            </a:r>
            <a:br>
              <a:rPr lang="en-US" sz="2100" dirty="0"/>
            </a:br>
            <a:r>
              <a:rPr lang="en-US" sz="2100" dirty="0"/>
              <a:t>(Continued)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683" y="1494065"/>
            <a:ext cx="6191795" cy="4056017"/>
          </a:xfrm>
          <a:prstGeom prst="rect">
            <a:avLst/>
          </a:prstGeom>
        </p:spPr>
      </p:pic>
    </p:spTree>
    <p:extLst>
      <p:ext uri="{BB962C8B-B14F-4D97-AF65-F5344CB8AC3E}">
        <p14:creationId xmlns:p14="http://schemas.microsoft.com/office/powerpoint/2010/main" val="14676055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5618662"/>
            <a:ext cx="6439988" cy="558437"/>
          </a:xfrm>
        </p:spPr>
        <p:txBody>
          <a:bodyPr>
            <a:normAutofit/>
          </a:bodyPr>
          <a:lstStyle/>
          <a:p>
            <a:pPr>
              <a:buClrTx/>
              <a:buFont typeface="Arial" panose="020B0604020202020204" pitchFamily="34" charset="0"/>
              <a:buChar char="•"/>
            </a:pPr>
            <a:r>
              <a:rPr lang="en-US" sz="1500" dirty="0">
                <a:solidFill>
                  <a:schemeClr val="tx2">
                    <a:lumMod val="50000"/>
                  </a:schemeClr>
                </a:solidFill>
                <a:latin typeface="+mn-lt"/>
              </a:rPr>
              <a:t>Click “Print Form” to open print preview window. </a:t>
            </a:r>
          </a:p>
        </p:txBody>
      </p:sp>
      <p:sp>
        <p:nvSpPr>
          <p:cNvPr id="3" name="Title 2"/>
          <p:cNvSpPr>
            <a:spLocks noGrp="1"/>
          </p:cNvSpPr>
          <p:nvPr>
            <p:ph type="title"/>
          </p:nvPr>
        </p:nvSpPr>
        <p:spPr>
          <a:xfrm>
            <a:off x="382088" y="857250"/>
            <a:ext cx="6407332" cy="568235"/>
          </a:xfrm>
        </p:spPr>
        <p:txBody>
          <a:bodyPr>
            <a:normAutofit fontScale="90000"/>
          </a:bodyPr>
          <a:lstStyle/>
          <a:p>
            <a:pPr algn="ctr"/>
            <a:r>
              <a:rPr lang="en-US" sz="2100" dirty="0"/>
              <a:t>Taking printout of the Bank Challan saved</a:t>
            </a:r>
            <a:br>
              <a:rPr lang="en-US" sz="2100" dirty="0"/>
            </a:br>
            <a:r>
              <a:rPr lang="en-US" sz="2100" dirty="0"/>
              <a:t>(Continued)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088" y="1503861"/>
            <a:ext cx="6407332" cy="4036423"/>
          </a:xfrm>
          <a:prstGeom prst="rect">
            <a:avLst/>
          </a:prstGeom>
        </p:spPr>
      </p:pic>
    </p:spTree>
    <p:extLst>
      <p:ext uri="{BB962C8B-B14F-4D97-AF65-F5344CB8AC3E}">
        <p14:creationId xmlns:p14="http://schemas.microsoft.com/office/powerpoint/2010/main" val="34723318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5632378"/>
            <a:ext cx="6224452" cy="368372"/>
          </a:xfrm>
        </p:spPr>
        <p:txBody>
          <a:bodyPr>
            <a:normAutofit/>
          </a:bodyPr>
          <a:lstStyle/>
          <a:p>
            <a:pPr>
              <a:buClrTx/>
              <a:buFont typeface="Arial" panose="020B0604020202020204" pitchFamily="34" charset="0"/>
              <a:buChar char="•"/>
            </a:pPr>
            <a:r>
              <a:rPr lang="en-US" sz="1500" dirty="0">
                <a:solidFill>
                  <a:schemeClr val="tx2">
                    <a:lumMod val="50000"/>
                  </a:schemeClr>
                </a:solidFill>
                <a:latin typeface="+mn-lt"/>
              </a:rPr>
              <a:t>Click “Logout” to logout of the User Account.  </a:t>
            </a:r>
          </a:p>
        </p:txBody>
      </p:sp>
      <p:sp>
        <p:nvSpPr>
          <p:cNvPr id="3" name="Title 2"/>
          <p:cNvSpPr>
            <a:spLocks noGrp="1"/>
          </p:cNvSpPr>
          <p:nvPr>
            <p:ph type="title"/>
          </p:nvPr>
        </p:nvSpPr>
        <p:spPr>
          <a:xfrm>
            <a:off x="382089" y="857250"/>
            <a:ext cx="6152606" cy="491729"/>
          </a:xfrm>
        </p:spPr>
        <p:txBody>
          <a:bodyPr>
            <a:normAutofit/>
          </a:bodyPr>
          <a:lstStyle/>
          <a:p>
            <a:pPr algn="ctr"/>
            <a:r>
              <a:rPr lang="en-US" sz="2100" dirty="0"/>
              <a:t>Logout of User Account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089" y="1348979"/>
            <a:ext cx="6152606" cy="4201103"/>
          </a:xfrm>
          <a:prstGeom prst="rect">
            <a:avLst/>
          </a:prstGeom>
        </p:spPr>
      </p:pic>
    </p:spTree>
    <p:extLst>
      <p:ext uri="{BB962C8B-B14F-4D97-AF65-F5344CB8AC3E}">
        <p14:creationId xmlns:p14="http://schemas.microsoft.com/office/powerpoint/2010/main" val="1422874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762000" y="1588531"/>
            <a:ext cx="7620000" cy="2900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056" tIns="152352" rIns="0" bIns="38088" anchor="ctr">
            <a:spAutoFit/>
          </a:bodyPr>
          <a:lstStyle/>
          <a:p>
            <a:pPr algn="just">
              <a:spcBef>
                <a:spcPct val="0"/>
              </a:spcBef>
            </a:pPr>
            <a:endParaRPr lang="en-US" altLang="en-US" sz="2200" dirty="0">
              <a:solidFill>
                <a:srgbClr val="126C65"/>
              </a:solidFill>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spcBef>
                <a:spcPct val="0"/>
              </a:spcBef>
              <a:buFont typeface="Wingdings" pitchFamily="2" charset="2"/>
              <a:buChar char="ü"/>
            </a:pPr>
            <a:r>
              <a:rPr lang="en-US" altLang="en-US" sz="2200" dirty="0">
                <a:solidFill>
                  <a:srgbClr val="126C65"/>
                </a:solidFill>
                <a:latin typeface="Times New Roman" panose="02020603050405020304" pitchFamily="18" charset="0"/>
                <a:ea typeface="宋体" panose="02010600030101010101" pitchFamily="2" charset="-122"/>
                <a:cs typeface="Times New Roman" panose="02020603050405020304" pitchFamily="18" charset="0"/>
              </a:rPr>
              <a:t> After challan verification, documents are examined by SECP which may result is any of the following actions;</a:t>
            </a:r>
          </a:p>
          <a:p>
            <a:pPr marL="342900" indent="-342900" algn="just">
              <a:spcBef>
                <a:spcPct val="0"/>
              </a:spcBef>
              <a:buFont typeface="Wingdings" pitchFamily="2" charset="2"/>
              <a:buChar char="ü"/>
            </a:pPr>
            <a:endParaRPr lang="en-US" altLang="en-US" sz="2200" dirty="0">
              <a:solidFill>
                <a:srgbClr val="126C65"/>
              </a:solidFill>
              <a:latin typeface="Times New Roman" panose="02020603050405020304" pitchFamily="18" charset="0"/>
              <a:ea typeface="宋体" panose="02010600030101010101" pitchFamily="2" charset="-122"/>
              <a:cs typeface="Times New Roman" panose="02020603050405020304" pitchFamily="18" charset="0"/>
            </a:endParaRPr>
          </a:p>
          <a:p>
            <a:pPr marL="1085850" lvl="1" indent="-342900" algn="just">
              <a:spcBef>
                <a:spcPct val="0"/>
              </a:spcBef>
              <a:buFont typeface="Wingdings" pitchFamily="2" charset="2"/>
              <a:buChar char="§"/>
            </a:pPr>
            <a:r>
              <a:rPr lang="en-US" altLang="en-US" sz="2200" dirty="0">
                <a:solidFill>
                  <a:srgbClr val="126C65"/>
                </a:solidFill>
                <a:latin typeface="Times New Roman" panose="02020603050405020304" pitchFamily="18" charset="0"/>
                <a:ea typeface="宋体" panose="02010600030101010101" pitchFamily="2" charset="-122"/>
                <a:cs typeface="Times New Roman" panose="02020603050405020304" pitchFamily="18" charset="0"/>
              </a:rPr>
              <a:t>Company is incorporated </a:t>
            </a:r>
          </a:p>
          <a:p>
            <a:pPr marL="1085850" lvl="1" indent="-342900" algn="just">
              <a:spcBef>
                <a:spcPct val="0"/>
              </a:spcBef>
              <a:buFont typeface="Wingdings" pitchFamily="2" charset="2"/>
              <a:buChar char="§"/>
            </a:pPr>
            <a:r>
              <a:rPr lang="en-US" altLang="en-US" sz="2200" dirty="0">
                <a:solidFill>
                  <a:srgbClr val="126C65"/>
                </a:solidFill>
                <a:latin typeface="Times New Roman" panose="02020603050405020304" pitchFamily="18" charset="0"/>
                <a:ea typeface="宋体" panose="02010600030101010101" pitchFamily="2" charset="-122"/>
                <a:cs typeface="Times New Roman" panose="02020603050405020304" pitchFamily="18" charset="0"/>
              </a:rPr>
              <a:t>Company Registration is refused;</a:t>
            </a:r>
          </a:p>
          <a:p>
            <a:pPr marL="1085850" lvl="1" indent="-342900" algn="just">
              <a:spcBef>
                <a:spcPct val="0"/>
              </a:spcBef>
              <a:buFont typeface="Wingdings" pitchFamily="2" charset="2"/>
              <a:buChar char="§"/>
            </a:pPr>
            <a:r>
              <a:rPr lang="en-US" altLang="en-US" sz="2200" dirty="0">
                <a:solidFill>
                  <a:srgbClr val="126C65"/>
                </a:solidFill>
                <a:latin typeface="Times New Roman" panose="02020603050405020304" pitchFamily="18" charset="0"/>
                <a:ea typeface="宋体" panose="02010600030101010101" pitchFamily="2" charset="-122"/>
                <a:cs typeface="Times New Roman" panose="02020603050405020304" pitchFamily="18" charset="0"/>
              </a:rPr>
              <a:t> Issue Resolution(further clarification is sought or advised to rectify any deficiency in documents)</a:t>
            </a:r>
          </a:p>
        </p:txBody>
      </p:sp>
    </p:spTree>
    <p:extLst>
      <p:ext uri="{BB962C8B-B14F-4D97-AF65-F5344CB8AC3E}">
        <p14:creationId xmlns:p14="http://schemas.microsoft.com/office/powerpoint/2010/main" val="42449568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105399"/>
          </a:xfrm>
        </p:spPr>
        <p:txBody>
          <a:bodyPr>
            <a:normAutofit fontScale="40000" lnSpcReduction="20000"/>
          </a:bodyPr>
          <a:lstStyle/>
          <a:p>
            <a:pPr algn="just"/>
            <a:r>
              <a:rPr lang="en-US" sz="3600" dirty="0">
                <a:latin typeface="Bell MT" panose="02020503060305020303" pitchFamily="18" charset="0"/>
              </a:rPr>
              <a:t>Security clearance is required for all the foreigners, who intend to register company/start business in Pakistan.</a:t>
            </a:r>
          </a:p>
          <a:p>
            <a:pPr marL="109728" indent="0" algn="just">
              <a:buNone/>
            </a:pPr>
            <a:endParaRPr lang="en-US" sz="3600" dirty="0">
              <a:latin typeface="Bell MT" panose="02020503060305020303" pitchFamily="18" charset="0"/>
            </a:endParaRPr>
          </a:p>
          <a:p>
            <a:pPr algn="just"/>
            <a:r>
              <a:rPr lang="en-US" sz="3600" dirty="0">
                <a:latin typeface="Bell MT" panose="02020503060305020303" pitchFamily="18" charset="0"/>
              </a:rPr>
              <a:t>To cater this, SECP has devised a system in coordination with Ministry of Interior, for security clearance of foreigners at a faster pace.</a:t>
            </a:r>
          </a:p>
          <a:p>
            <a:pPr algn="just"/>
            <a:endParaRPr lang="en-US" sz="3600" dirty="0">
              <a:latin typeface="Bell MT" panose="02020503060305020303" pitchFamily="18" charset="0"/>
            </a:endParaRPr>
          </a:p>
          <a:p>
            <a:pPr algn="just"/>
            <a:r>
              <a:rPr lang="en-US" sz="3600" dirty="0">
                <a:latin typeface="Bell MT" panose="02020503060305020303" pitchFamily="18" charset="0"/>
              </a:rPr>
              <a:t>Under this arrangement, every foreigner has to submit an undertaking on prescribed format, duly attested by notary public along with the application for incorporation.</a:t>
            </a:r>
          </a:p>
          <a:p>
            <a:pPr marL="109728" indent="0" algn="just">
              <a:buNone/>
            </a:pPr>
            <a:endParaRPr lang="en-US" sz="3600" dirty="0">
              <a:latin typeface="Bell MT" panose="02020503060305020303" pitchFamily="18" charset="0"/>
            </a:endParaRPr>
          </a:p>
          <a:p>
            <a:pPr algn="just"/>
            <a:r>
              <a:rPr lang="en-US" sz="3600" dirty="0">
                <a:latin typeface="Bell MT" panose="02020503060305020303" pitchFamily="18" charset="0"/>
              </a:rPr>
              <a:t>In case of foreigner subscriber individual, Undertaking is also accompanied with the following set of documents;-</a:t>
            </a:r>
          </a:p>
          <a:p>
            <a:endParaRPr lang="en-US" sz="4400" dirty="0">
              <a:latin typeface="Bell MT" panose="02020503060305020303" pitchFamily="18" charset="0"/>
            </a:endParaRPr>
          </a:p>
          <a:p>
            <a:pPr lvl="1">
              <a:buFont typeface="Courier New" panose="02070309020205020404" pitchFamily="49" charset="0"/>
              <a:buChar char="o"/>
            </a:pPr>
            <a:r>
              <a:rPr lang="en-US" sz="4400" dirty="0">
                <a:latin typeface="Bell MT" panose="02020503060305020303" pitchFamily="18" charset="0"/>
              </a:rPr>
              <a:t>9 copies of Bio data</a:t>
            </a:r>
          </a:p>
          <a:p>
            <a:pPr lvl="1">
              <a:buFont typeface="Courier New" panose="02070309020205020404" pitchFamily="49" charset="0"/>
              <a:buChar char="o"/>
            </a:pPr>
            <a:r>
              <a:rPr lang="en-US" sz="4400" dirty="0">
                <a:latin typeface="Bell MT" panose="02020503060305020303" pitchFamily="18" charset="0"/>
              </a:rPr>
              <a:t>9 copies of Passport</a:t>
            </a:r>
          </a:p>
          <a:p>
            <a:pPr lvl="1">
              <a:buFont typeface="Courier New" panose="02070309020205020404" pitchFamily="49" charset="0"/>
              <a:buChar char="o"/>
            </a:pPr>
            <a:r>
              <a:rPr lang="en-US" sz="4400" dirty="0">
                <a:latin typeface="Bell MT" panose="02020503060305020303" pitchFamily="18" charset="0"/>
              </a:rPr>
              <a:t>8 photographs</a:t>
            </a:r>
          </a:p>
          <a:p>
            <a:pPr lvl="1">
              <a:buFont typeface="Courier New" panose="02070309020205020404" pitchFamily="49" charset="0"/>
              <a:buChar char="o"/>
            </a:pPr>
            <a:r>
              <a:rPr lang="en-US" sz="4400" dirty="0">
                <a:latin typeface="Bell MT" panose="02020503060305020303" pitchFamily="18" charset="0"/>
              </a:rPr>
              <a:t>9 copies of MOA/AOA, </a:t>
            </a:r>
          </a:p>
          <a:p>
            <a:pPr lvl="1">
              <a:buFont typeface="Courier New" panose="02070309020205020404" pitchFamily="49" charset="0"/>
              <a:buChar char="o"/>
            </a:pPr>
            <a:r>
              <a:rPr lang="en-US" sz="4400" dirty="0">
                <a:latin typeface="Bell MT" panose="02020503060305020303" pitchFamily="18" charset="0"/>
              </a:rPr>
              <a:t>9 Copies of Inc. Form-II</a:t>
            </a:r>
          </a:p>
          <a:p>
            <a:pPr lvl="1">
              <a:buFont typeface="Courier New" panose="02070309020205020404" pitchFamily="49" charset="0"/>
              <a:buChar char="o"/>
            </a:pPr>
            <a:r>
              <a:rPr lang="en-US" sz="4400" dirty="0">
                <a:latin typeface="Bell MT" panose="02020503060305020303" pitchFamily="18" charset="0"/>
              </a:rPr>
              <a:t>Proof of Ultimate Beneficial ownership in case of more than 25% of shareholding interest in proposed company in compliance with S.R.O Dated 927(I)/2020-Amendments in Companies Incorporation Regulations 2017</a:t>
            </a:r>
          </a:p>
        </p:txBody>
      </p:sp>
      <p:sp>
        <p:nvSpPr>
          <p:cNvPr id="3" name="Title 2"/>
          <p:cNvSpPr>
            <a:spLocks noGrp="1"/>
          </p:cNvSpPr>
          <p:nvPr>
            <p:ph type="title"/>
          </p:nvPr>
        </p:nvSpPr>
        <p:spPr>
          <a:xfrm>
            <a:off x="457200" y="304800"/>
            <a:ext cx="8229600" cy="762000"/>
          </a:xfrm>
          <a:ln/>
        </p:spPr>
        <p:style>
          <a:lnRef idx="1">
            <a:schemeClr val="dk1"/>
          </a:lnRef>
          <a:fillRef idx="3">
            <a:schemeClr val="dk1"/>
          </a:fillRef>
          <a:effectRef idx="2">
            <a:schemeClr val="dk1"/>
          </a:effectRef>
          <a:fontRef idx="minor">
            <a:schemeClr val="lt1"/>
          </a:fontRef>
        </p:style>
        <p:txBody>
          <a:bodyPr>
            <a:normAutofit/>
          </a:bodyPr>
          <a:lstStyle/>
          <a:p>
            <a:pPr algn="ctr"/>
            <a:r>
              <a:rPr lang="en-US" sz="2900" dirty="0">
                <a:solidFill>
                  <a:schemeClr val="tx1">
                    <a:lumMod val="60000"/>
                    <a:lumOff val="40000"/>
                  </a:schemeClr>
                </a:solidFill>
                <a:effectLst>
                  <a:outerShdw blurRad="38100" dist="38100" dir="2700000" algn="tl">
                    <a:srgbClr val="000000">
                      <a:alpha val="43137"/>
                    </a:srgbClr>
                  </a:outerShdw>
                </a:effectLst>
              </a:rPr>
              <a:t>ADDITIONAL REQUIREMENTS FOR FOREIGNERS</a:t>
            </a:r>
          </a:p>
        </p:txBody>
      </p:sp>
      <p:sp>
        <p:nvSpPr>
          <p:cNvPr id="4" name="Slide Number Placeholder 3"/>
          <p:cNvSpPr>
            <a:spLocks noGrp="1"/>
          </p:cNvSpPr>
          <p:nvPr>
            <p:ph type="sldNum" sz="quarter" idx="4294967295"/>
          </p:nvPr>
        </p:nvSpPr>
        <p:spPr/>
        <p:txBody>
          <a:bodyPr/>
          <a:lstStyle/>
          <a:p>
            <a:fld id="{2500A14A-A9D9-4275-A2AB-F65AC4ECFF56}" type="slidenum">
              <a:rPr lang="en-US" smtClean="0"/>
              <a:t>44</a:t>
            </a:fld>
            <a:endParaRPr lang="en-US" dirty="0"/>
          </a:p>
        </p:txBody>
      </p:sp>
    </p:spTree>
    <p:extLst>
      <p:ext uri="{BB962C8B-B14F-4D97-AF65-F5344CB8AC3E}">
        <p14:creationId xmlns:p14="http://schemas.microsoft.com/office/powerpoint/2010/main" val="26214961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105399"/>
          </a:xfrm>
        </p:spPr>
        <p:txBody>
          <a:bodyPr>
            <a:normAutofit fontScale="32500" lnSpcReduction="20000"/>
          </a:bodyPr>
          <a:lstStyle/>
          <a:p>
            <a:pPr marL="109728" indent="0" algn="just">
              <a:buNone/>
            </a:pPr>
            <a:endParaRPr lang="en-US" sz="3600" dirty="0">
              <a:latin typeface="Bell MT" panose="02020503060305020303" pitchFamily="18" charset="0"/>
            </a:endParaRPr>
          </a:p>
          <a:p>
            <a:pPr algn="just"/>
            <a:r>
              <a:rPr lang="en-US" sz="4900" b="1" dirty="0">
                <a:latin typeface="Bell MT" panose="02020503060305020303" pitchFamily="18" charset="0"/>
              </a:rPr>
              <a:t>In case of foreigner subscriber company, Undertaking is also accompanied with the following set of documents;-</a:t>
            </a:r>
          </a:p>
          <a:p>
            <a:endParaRPr lang="en-US" sz="4400" dirty="0">
              <a:latin typeface="Bell MT" panose="02020503060305020303" pitchFamily="18" charset="0"/>
            </a:endParaRPr>
          </a:p>
          <a:p>
            <a:pPr lvl="1">
              <a:buFont typeface="Courier New" panose="02070309020205020404" pitchFamily="49" charset="0"/>
              <a:buChar char="o"/>
            </a:pPr>
            <a:r>
              <a:rPr lang="en-US" sz="4400" dirty="0">
                <a:latin typeface="Bell MT" panose="02020503060305020303" pitchFamily="18" charset="0"/>
              </a:rPr>
              <a:t>Proof of registration of foreign company duly attested notarized and attested by Pakistan Embassy in the country of origin. (•	Original Proof of registration of foreign company as well as charter/statute/Memorandum &amp; Articles of Association and other documents/instruments as per regulation 15 of Incorporation regulation2017 duly attested notarized as well as authenticated by Pakistan diplomatic consular or consulate office in the country of origin)</a:t>
            </a:r>
          </a:p>
          <a:p>
            <a:pPr marL="393192" lvl="1" indent="0">
              <a:buNone/>
            </a:pPr>
            <a:endParaRPr lang="en-US" sz="4400" dirty="0">
              <a:latin typeface="Bell MT" panose="02020503060305020303" pitchFamily="18" charset="0"/>
            </a:endParaRPr>
          </a:p>
          <a:p>
            <a:pPr lvl="1">
              <a:buFont typeface="Courier New" panose="02070309020205020404" pitchFamily="49" charset="0"/>
              <a:buChar char="o"/>
            </a:pPr>
            <a:r>
              <a:rPr lang="en-US" sz="4400" dirty="0">
                <a:latin typeface="Bell MT" panose="02020503060305020303" pitchFamily="18" charset="0"/>
              </a:rPr>
              <a:t>BOD Resolution by the foreign company, through which it has been authorized to become subscriber of the local company and to appoint authorized representative to sign MOA/AOA and undertaking.</a:t>
            </a:r>
          </a:p>
          <a:p>
            <a:pPr lvl="1">
              <a:buFont typeface="Courier New" panose="02070309020205020404" pitchFamily="49" charset="0"/>
              <a:buChar char="o"/>
            </a:pPr>
            <a:endParaRPr lang="en-US" sz="4400" dirty="0">
              <a:latin typeface="Bell MT" panose="02020503060305020303" pitchFamily="18" charset="0"/>
            </a:endParaRPr>
          </a:p>
          <a:p>
            <a:pPr lvl="1">
              <a:buFont typeface="Courier New" panose="02070309020205020404" pitchFamily="49" charset="0"/>
              <a:buChar char="o"/>
            </a:pPr>
            <a:r>
              <a:rPr lang="en-US" sz="4400" dirty="0">
                <a:latin typeface="Bell MT" panose="02020503060305020303" pitchFamily="18" charset="0"/>
              </a:rPr>
              <a:t>9 copies of profile of the foreign company containing details about its business, registered office address and other contact details.</a:t>
            </a:r>
          </a:p>
          <a:p>
            <a:pPr lvl="1">
              <a:buFont typeface="Courier New" panose="02070309020205020404" pitchFamily="49" charset="0"/>
              <a:buChar char="o"/>
            </a:pPr>
            <a:r>
              <a:rPr lang="en-US" sz="4400" dirty="0">
                <a:latin typeface="Bell MT" panose="02020503060305020303" pitchFamily="18" charset="0"/>
              </a:rPr>
              <a:t>9 copies of List of directors in the foreign company along with their nationalities and country of origin.</a:t>
            </a:r>
          </a:p>
          <a:p>
            <a:pPr lvl="1">
              <a:buFont typeface="Courier New" panose="02070309020205020404" pitchFamily="49" charset="0"/>
              <a:buChar char="o"/>
            </a:pPr>
            <a:r>
              <a:rPr lang="en-US" sz="4400" dirty="0">
                <a:latin typeface="Bell MT" panose="02020503060305020303" pitchFamily="18" charset="0"/>
              </a:rPr>
              <a:t>9 Copies of Memorandum and Articles of Association  &amp; Form-II (Application for company incorporation)</a:t>
            </a:r>
          </a:p>
          <a:p>
            <a:pPr lvl="1">
              <a:buFont typeface="Courier New" panose="02070309020205020404" pitchFamily="49" charset="0"/>
              <a:buChar char="o"/>
            </a:pPr>
            <a:r>
              <a:rPr lang="en-US" sz="4400" dirty="0">
                <a:latin typeface="Bell MT" panose="02020503060305020303" pitchFamily="18" charset="0"/>
              </a:rPr>
              <a:t>9 copies of Bio Data of nominee/authorized person (must contain the contact details)</a:t>
            </a:r>
          </a:p>
          <a:p>
            <a:pPr lvl="1">
              <a:buFont typeface="Courier New" panose="02070309020205020404" pitchFamily="49" charset="0"/>
              <a:buChar char="o"/>
            </a:pPr>
            <a:r>
              <a:rPr lang="en-US" sz="4400" dirty="0">
                <a:latin typeface="Bell MT" panose="02020503060305020303" pitchFamily="18" charset="0"/>
              </a:rPr>
              <a:t>Proof of Ultimate Beneficial ownership in case of more than 25% of shareholding interest in proposed company in compliance with S.R.O Dated 927(I)/2020-Amendments in Companies Incorporation Regulations 2017</a:t>
            </a:r>
          </a:p>
          <a:p>
            <a:pPr lvl="1">
              <a:buFont typeface="Courier New" panose="02070309020205020404" pitchFamily="49" charset="0"/>
              <a:buChar char="o"/>
            </a:pPr>
            <a:endParaRPr lang="en-US" sz="4400" dirty="0"/>
          </a:p>
        </p:txBody>
      </p:sp>
      <p:sp>
        <p:nvSpPr>
          <p:cNvPr id="3" name="Title 2"/>
          <p:cNvSpPr>
            <a:spLocks noGrp="1"/>
          </p:cNvSpPr>
          <p:nvPr>
            <p:ph type="title"/>
          </p:nvPr>
        </p:nvSpPr>
        <p:spPr>
          <a:xfrm>
            <a:off x="457200" y="304800"/>
            <a:ext cx="8229600" cy="762000"/>
          </a:xfrm>
          <a:ln/>
        </p:spPr>
        <p:style>
          <a:lnRef idx="1">
            <a:schemeClr val="dk1"/>
          </a:lnRef>
          <a:fillRef idx="3">
            <a:schemeClr val="dk1"/>
          </a:fillRef>
          <a:effectRef idx="2">
            <a:schemeClr val="dk1"/>
          </a:effectRef>
          <a:fontRef idx="minor">
            <a:schemeClr val="lt1"/>
          </a:fontRef>
        </p:style>
        <p:txBody>
          <a:bodyPr>
            <a:normAutofit/>
          </a:bodyPr>
          <a:lstStyle/>
          <a:p>
            <a:pPr algn="ctr"/>
            <a:r>
              <a:rPr lang="en-US" sz="2900" dirty="0">
                <a:solidFill>
                  <a:schemeClr val="tx1">
                    <a:lumMod val="60000"/>
                    <a:lumOff val="40000"/>
                  </a:schemeClr>
                </a:solidFill>
                <a:effectLst>
                  <a:outerShdw blurRad="38100" dist="38100" dir="2700000" algn="tl">
                    <a:srgbClr val="000000">
                      <a:alpha val="43137"/>
                    </a:srgbClr>
                  </a:outerShdw>
                </a:effectLst>
              </a:rPr>
              <a:t>ADDITIONAL REQUIREMENTS FOR FOREIGNERS</a:t>
            </a:r>
          </a:p>
        </p:txBody>
      </p:sp>
      <p:sp>
        <p:nvSpPr>
          <p:cNvPr id="4" name="Slide Number Placeholder 3"/>
          <p:cNvSpPr>
            <a:spLocks noGrp="1"/>
          </p:cNvSpPr>
          <p:nvPr>
            <p:ph type="sldNum" sz="quarter" idx="4294967295"/>
          </p:nvPr>
        </p:nvSpPr>
        <p:spPr/>
        <p:txBody>
          <a:bodyPr/>
          <a:lstStyle/>
          <a:p>
            <a:fld id="{2500A14A-A9D9-4275-A2AB-F65AC4ECFF56}" type="slidenum">
              <a:rPr lang="en-US" smtClean="0"/>
              <a:t>45</a:t>
            </a:fld>
            <a:endParaRPr lang="en-US" dirty="0"/>
          </a:p>
        </p:txBody>
      </p:sp>
    </p:spTree>
    <p:extLst>
      <p:ext uri="{BB962C8B-B14F-4D97-AF65-F5344CB8AC3E}">
        <p14:creationId xmlns:p14="http://schemas.microsoft.com/office/powerpoint/2010/main" val="20133375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681596"/>
            <a:ext cx="9144000" cy="3941618"/>
          </a:xfrm>
        </p:spPr>
        <p:txBody>
          <a:bodyPr>
            <a:normAutofit fontScale="92500" lnSpcReduction="20000"/>
          </a:bodyPr>
          <a:lstStyle/>
          <a:p>
            <a:pPr marL="82296" indent="0">
              <a:buNone/>
            </a:pPr>
            <a:r>
              <a:rPr lang="en-US" dirty="0"/>
              <a:t>On successful completion of the Process; </a:t>
            </a:r>
          </a:p>
          <a:p>
            <a:r>
              <a:rPr lang="en-US" dirty="0"/>
              <a:t>You will receive an e-mail form SECP that your company has been incorporated with digital incorporation certificate. </a:t>
            </a:r>
          </a:p>
          <a:p>
            <a:r>
              <a:rPr lang="en-US" dirty="0"/>
              <a:t>An e-mail form FBR at company and director’s e-mail containing Login ID, Password and PIN.</a:t>
            </a:r>
          </a:p>
          <a:p>
            <a:r>
              <a:rPr lang="en-US" dirty="0"/>
              <a:t>Open FBR website	        </a:t>
            </a:r>
            <a:r>
              <a:rPr lang="en-US" b="1" dirty="0"/>
              <a:t>e-Services</a:t>
            </a:r>
            <a:r>
              <a:rPr lang="en-US" dirty="0"/>
              <a:t>	</a:t>
            </a:r>
            <a:r>
              <a:rPr lang="en-US" dirty="0">
                <a:solidFill>
                  <a:srgbClr val="FF0000"/>
                </a:solidFill>
              </a:rPr>
              <a:t>	</a:t>
            </a:r>
            <a:r>
              <a:rPr lang="en-US" b="1" dirty="0"/>
              <a:t>Online verification Portal </a:t>
            </a:r>
            <a:r>
              <a:rPr lang="en-US" dirty="0"/>
              <a:t>                	 </a:t>
            </a:r>
            <a:r>
              <a:rPr lang="en-US" b="1" dirty="0"/>
              <a:t>Online NTN/STRN Inquiry             Enter Company Registration No. Or CNIC and NTN details will appear on screen</a:t>
            </a:r>
          </a:p>
          <a:p>
            <a:r>
              <a:rPr lang="en-US" dirty="0"/>
              <a:t>Open FBR website         Open </a:t>
            </a:r>
            <a:r>
              <a:rPr lang="en-US" i="1" dirty="0"/>
              <a:t>Iris </a:t>
            </a:r>
            <a:r>
              <a:rPr lang="en-US" sz="1650" i="1" dirty="0"/>
              <a:t>(</a:t>
            </a:r>
            <a:r>
              <a:rPr lang="en-US" sz="1650" i="1" dirty="0">
                <a:hlinkClick r:id="rId2"/>
              </a:rPr>
              <a:t>https://iris.fbr.gov.pk/infosys/public/txplogin.xhtml</a:t>
            </a:r>
            <a:r>
              <a:rPr lang="en-US" sz="1650" i="1" dirty="0"/>
              <a:t>)</a:t>
            </a:r>
          </a:p>
          <a:p>
            <a:pPr marL="82296" indent="0">
              <a:buNone/>
            </a:pPr>
            <a:r>
              <a:rPr lang="en-US" sz="1650" b="1" i="1" dirty="0"/>
              <a:t>         </a:t>
            </a:r>
            <a:r>
              <a:rPr lang="en-US" sz="1650" dirty="0"/>
              <a:t>Login using User ID and Password received through e-mail                submit Form appearing in Drafts Tab               	order u/s 181 of ITO will appear in Completed Tasks tab </a:t>
            </a:r>
          </a:p>
        </p:txBody>
      </p:sp>
      <p:sp>
        <p:nvSpPr>
          <p:cNvPr id="3" name="Title 2"/>
          <p:cNvSpPr>
            <a:spLocks noGrp="1"/>
          </p:cNvSpPr>
          <p:nvPr>
            <p:ph type="title"/>
          </p:nvPr>
        </p:nvSpPr>
        <p:spPr>
          <a:xfrm>
            <a:off x="0" y="857251"/>
            <a:ext cx="9144000" cy="824345"/>
          </a:xfrm>
        </p:spPr>
        <p:txBody>
          <a:bodyPr>
            <a:normAutofit fontScale="90000"/>
          </a:bodyPr>
          <a:lstStyle/>
          <a:p>
            <a:r>
              <a:rPr lang="en-US" dirty="0"/>
              <a:t>Completion of Incorporation and NTN Registration Process</a:t>
            </a:r>
          </a:p>
        </p:txBody>
      </p:sp>
      <p:cxnSp>
        <p:nvCxnSpPr>
          <p:cNvPr id="5" name="Straight Arrow Connector 4"/>
          <p:cNvCxnSpPr/>
          <p:nvPr/>
        </p:nvCxnSpPr>
        <p:spPr>
          <a:xfrm flipV="1">
            <a:off x="2576945" y="3531177"/>
            <a:ext cx="70658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869874" y="3531177"/>
            <a:ext cx="6719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877292" y="3870614"/>
            <a:ext cx="3879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324600" y="3870614"/>
            <a:ext cx="6580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923311" y="4823114"/>
            <a:ext cx="540328" cy="103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cxnSpLocks/>
          </p:cNvCxnSpPr>
          <p:nvPr/>
        </p:nvCxnSpPr>
        <p:spPr>
          <a:xfrm>
            <a:off x="457200" y="5334000"/>
            <a:ext cx="533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5105400" y="5105400"/>
            <a:ext cx="6234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60309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330891"/>
          </a:xfrm>
        </p:spPr>
        <p:txBody>
          <a:bodyPr>
            <a:noAutofit/>
          </a:bodyPr>
          <a:lstStyle/>
          <a:p>
            <a:pPr>
              <a:buFont typeface="Wingdings" panose="05000000000000000000" pitchFamily="2" charset="2"/>
              <a:buChar char="§"/>
            </a:pPr>
            <a:r>
              <a:rPr lang="en-US" sz="2600" dirty="0">
                <a:latin typeface="Book Antiqua" panose="02040602050305030304" pitchFamily="18" charset="0"/>
              </a:rPr>
              <a:t>Payment of subscription amount within 30 days to the company –and reported to the registrar concerned within 45 days </a:t>
            </a:r>
            <a:r>
              <a:rPr lang="en-US" sz="2600" dirty="0">
                <a:solidFill>
                  <a:srgbClr val="FF0000"/>
                </a:solidFill>
                <a:latin typeface="Book Antiqua" panose="02040602050305030304" pitchFamily="18" charset="0"/>
              </a:rPr>
              <a:t>on Annexure VII of Incorporation Regulations, 2017 </a:t>
            </a:r>
            <a:r>
              <a:rPr lang="en-US" sz="2600" dirty="0" err="1">
                <a:solidFill>
                  <a:srgbClr val="FF0000"/>
                </a:solidFill>
                <a:latin typeface="Book Antiqua" panose="02040602050305030304" pitchFamily="18" charset="0"/>
              </a:rPr>
              <a:t>alongwith</a:t>
            </a:r>
            <a:r>
              <a:rPr lang="en-US" sz="2600" dirty="0">
                <a:solidFill>
                  <a:srgbClr val="FF0000"/>
                </a:solidFill>
                <a:latin typeface="Book Antiqua" panose="02040602050305030304" pitchFamily="18" charset="0"/>
              </a:rPr>
              <a:t> </a:t>
            </a:r>
            <a:r>
              <a:rPr lang="en-US" sz="2600" dirty="0">
                <a:latin typeface="Book Antiqua" panose="02040602050305030304" pitchFamily="18" charset="0"/>
              </a:rPr>
              <a:t>Certification of receipt of money by a practicing CA or ICMA within 45 days </a:t>
            </a:r>
            <a:r>
              <a:rPr lang="en-US" sz="2600" dirty="0">
                <a:solidFill>
                  <a:srgbClr val="FF0000"/>
                </a:solidFill>
                <a:latin typeface="Book Antiqua" panose="02040602050305030304" pitchFamily="18" charset="0"/>
              </a:rPr>
              <a:t>[section 17(3)]</a:t>
            </a:r>
          </a:p>
          <a:p>
            <a:pPr>
              <a:buFont typeface="Wingdings" panose="05000000000000000000" pitchFamily="2" charset="2"/>
              <a:buChar char="§"/>
            </a:pPr>
            <a:endParaRPr lang="en-US" sz="2600" dirty="0">
              <a:latin typeface="Book Antiqua" panose="02040602050305030304" pitchFamily="18" charset="0"/>
            </a:endParaRPr>
          </a:p>
          <a:p>
            <a:pPr>
              <a:buFont typeface="Wingdings" panose="05000000000000000000" pitchFamily="2" charset="2"/>
              <a:buChar char="§"/>
            </a:pPr>
            <a:r>
              <a:rPr lang="en-US" sz="2600" dirty="0">
                <a:latin typeface="Book Antiqua" panose="02040602050305030304" pitchFamily="18" charset="0"/>
              </a:rPr>
              <a:t>Declaration of ultimate beneficial ownership  on Form 45 to be filed within 45 days of Company Incorporation.</a:t>
            </a:r>
          </a:p>
          <a:p>
            <a:pPr>
              <a:buFont typeface="Wingdings" panose="05000000000000000000" pitchFamily="2" charset="2"/>
              <a:buChar char="§"/>
            </a:pPr>
            <a:endParaRPr lang="en-US" sz="2600" dirty="0">
              <a:latin typeface="Book Antiqua" panose="02040602050305030304" pitchFamily="18" charset="0"/>
            </a:endParaRPr>
          </a:p>
        </p:txBody>
      </p:sp>
      <p:sp>
        <p:nvSpPr>
          <p:cNvPr id="3" name="Title 2"/>
          <p:cNvSpPr>
            <a:spLocks noGrp="1"/>
          </p:cNvSpPr>
          <p:nvPr>
            <p:ph type="title"/>
          </p:nvPr>
        </p:nvSpPr>
        <p:spPr/>
        <p:txBody>
          <a:bodyPr>
            <a:normAutofit fontScale="90000"/>
          </a:bodyPr>
          <a:lstStyle/>
          <a:p>
            <a:pPr algn="ctr"/>
            <a:r>
              <a:rPr lang="en-US" dirty="0"/>
              <a:t>Post Incorporation Requirements</a:t>
            </a:r>
            <a:br>
              <a:rPr lang="en-US" dirty="0"/>
            </a:br>
            <a:r>
              <a:rPr lang="en-US" sz="2900" b="0" dirty="0">
                <a:solidFill>
                  <a:srgbClr val="FF0000"/>
                </a:solidFill>
              </a:rPr>
              <a:t>Payment of subscription money</a:t>
            </a:r>
          </a:p>
        </p:txBody>
      </p:sp>
    </p:spTree>
    <p:extLst>
      <p:ext uri="{BB962C8B-B14F-4D97-AF65-F5344CB8AC3E}">
        <p14:creationId xmlns:p14="http://schemas.microsoft.com/office/powerpoint/2010/main" val="19816527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457200" y="282862"/>
            <a:ext cx="8229600" cy="1080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0000"/>
              </a:lnSpc>
              <a:spcBef>
                <a:spcPct val="20000"/>
              </a:spcBef>
              <a:buClr>
                <a:schemeClr val="folHlink"/>
              </a:buClr>
              <a:buSzPct val="60000"/>
              <a:buFont typeface="Wingdings" pitchFamily="2" charset="2"/>
              <a:buNone/>
              <a:defRPr/>
            </a:pPr>
            <a:r>
              <a:rPr lang="en-US" sz="2100" b="1" dirty="0">
                <a:solidFill>
                  <a:srgbClr val="126C65"/>
                </a:solidFill>
                <a:latin typeface="Tahoma" pitchFamily="34" charset="0"/>
                <a:cs typeface="Tahoma" pitchFamily="34" charset="0"/>
              </a:rPr>
              <a:t>Initiatives taken by SECP for the promotion of Corporate Sector and Facilitation of Foreign Investors</a:t>
            </a:r>
          </a:p>
          <a:p>
            <a:pPr eaLnBrk="1" hangingPunct="1">
              <a:lnSpc>
                <a:spcPct val="90000"/>
              </a:lnSpc>
              <a:spcBef>
                <a:spcPct val="20000"/>
              </a:spcBef>
              <a:buClr>
                <a:schemeClr val="folHlink"/>
              </a:buClr>
              <a:buSzPct val="60000"/>
              <a:buFont typeface="Wingdings" pitchFamily="2" charset="2"/>
              <a:buNone/>
              <a:defRPr/>
            </a:pPr>
            <a:endParaRPr lang="en-US" sz="2400" b="1" dirty="0">
              <a:solidFill>
                <a:schemeClr val="tx1">
                  <a:lumMod val="50000"/>
                </a:schemeClr>
              </a:solidFill>
              <a:latin typeface="Tahoma" pitchFamily="34" charset="0"/>
              <a:cs typeface="Tahoma" pitchFamily="34" charset="0"/>
            </a:endParaRPr>
          </a:p>
        </p:txBody>
      </p:sp>
      <p:sp>
        <p:nvSpPr>
          <p:cNvPr id="21507" name="Rectangle 3"/>
          <p:cNvSpPr>
            <a:spLocks noChangeArrowheads="1"/>
          </p:cNvSpPr>
          <p:nvPr/>
        </p:nvSpPr>
        <p:spPr bwMode="auto">
          <a:xfrm>
            <a:off x="76200" y="1474470"/>
            <a:ext cx="8610600" cy="426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Calibri"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Calibri"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Calibri"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Calibri"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Calibri"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9pPr>
          </a:lstStyle>
          <a:p>
            <a:pPr eaLnBrk="1" hangingPunct="1">
              <a:spcBef>
                <a:spcPct val="0"/>
              </a:spcBef>
              <a:buClrTx/>
              <a:buSzTx/>
              <a:buFontTx/>
              <a:buNone/>
              <a:defRPr/>
            </a:pPr>
            <a:r>
              <a:rPr lang="en-US" altLang="en-US" sz="2400" dirty="0">
                <a:solidFill>
                  <a:schemeClr val="tx2">
                    <a:lumMod val="50000"/>
                  </a:schemeClr>
                </a:solidFill>
                <a:latin typeface="Tahoma" pitchFamily="34" charset="0"/>
              </a:rPr>
              <a:t>     </a:t>
            </a:r>
            <a:r>
              <a:rPr lang="en-US" altLang="en-US" sz="1800" b="1" u="sng" dirty="0">
                <a:solidFill>
                  <a:schemeClr val="tx2">
                    <a:lumMod val="50000"/>
                  </a:schemeClr>
                </a:solidFill>
                <a:latin typeface="Tahoma" pitchFamily="34" charset="0"/>
              </a:rPr>
              <a:t>1.  Revolutionary changes </a:t>
            </a:r>
          </a:p>
          <a:p>
            <a:pPr eaLnBrk="1" hangingPunct="1">
              <a:spcBef>
                <a:spcPct val="0"/>
              </a:spcBef>
              <a:buClrTx/>
              <a:buSzTx/>
              <a:buFontTx/>
              <a:buNone/>
              <a:defRPr/>
            </a:pPr>
            <a:endParaRPr lang="en-US" altLang="en-US" sz="800" b="1" dirty="0">
              <a:solidFill>
                <a:schemeClr val="tx2">
                  <a:lumMod val="50000"/>
                </a:schemeClr>
              </a:solidFill>
              <a:latin typeface="Tahoma" pitchFamily="34" charset="0"/>
            </a:endParaRPr>
          </a:p>
          <a:p>
            <a:pPr algn="just" eaLnBrk="1" hangingPunct="1">
              <a:lnSpc>
                <a:spcPct val="150000"/>
              </a:lnSpc>
              <a:spcBef>
                <a:spcPct val="0"/>
              </a:spcBef>
              <a:buClrTx/>
              <a:buSzTx/>
              <a:buFontTx/>
              <a:buNone/>
              <a:defRPr/>
            </a:pPr>
            <a:r>
              <a:rPr lang="en-US" altLang="en-US" sz="1600" b="1" dirty="0">
                <a:solidFill>
                  <a:schemeClr val="tx2">
                    <a:lumMod val="50000"/>
                  </a:schemeClr>
                </a:solidFill>
                <a:latin typeface="Tahoma" pitchFamily="34" charset="0"/>
              </a:rPr>
              <a:t>	</a:t>
            </a:r>
            <a:r>
              <a:rPr lang="en-US" altLang="en-US" sz="1800" b="1" dirty="0">
                <a:solidFill>
                  <a:schemeClr val="tx2">
                    <a:lumMod val="50000"/>
                  </a:schemeClr>
                </a:solidFill>
                <a:latin typeface="Tahoma" pitchFamily="34" charset="0"/>
              </a:rPr>
              <a:t>-   Friendly environment.</a:t>
            </a:r>
          </a:p>
          <a:p>
            <a:pPr algn="just" eaLnBrk="1" hangingPunct="1">
              <a:lnSpc>
                <a:spcPct val="150000"/>
              </a:lnSpc>
              <a:spcBef>
                <a:spcPct val="0"/>
              </a:spcBef>
              <a:buClrTx/>
              <a:buSzTx/>
              <a:buFontTx/>
              <a:buNone/>
              <a:defRPr/>
            </a:pPr>
            <a:r>
              <a:rPr lang="en-US" altLang="en-US" sz="1800" b="1" dirty="0">
                <a:solidFill>
                  <a:schemeClr val="tx2">
                    <a:lumMod val="50000"/>
                  </a:schemeClr>
                </a:solidFill>
                <a:latin typeface="Tahoma" pitchFamily="34" charset="0"/>
              </a:rPr>
              <a:t>	-   Efficient, smooth and swift services.</a:t>
            </a:r>
          </a:p>
          <a:p>
            <a:pPr algn="just" eaLnBrk="1" hangingPunct="1">
              <a:lnSpc>
                <a:spcPct val="150000"/>
              </a:lnSpc>
              <a:spcBef>
                <a:spcPct val="0"/>
              </a:spcBef>
              <a:buClrTx/>
              <a:buSzTx/>
              <a:buFontTx/>
              <a:buNone/>
              <a:defRPr/>
            </a:pPr>
            <a:r>
              <a:rPr lang="en-US" altLang="en-US" sz="1800" b="1" dirty="0">
                <a:solidFill>
                  <a:schemeClr val="tx2">
                    <a:lumMod val="50000"/>
                  </a:schemeClr>
                </a:solidFill>
                <a:latin typeface="Tahoma" pitchFamily="34" charset="0"/>
              </a:rPr>
              <a:t>	-   Incorporation of companies has been made much easier.</a:t>
            </a:r>
          </a:p>
          <a:p>
            <a:pPr algn="just" eaLnBrk="1" hangingPunct="1">
              <a:lnSpc>
                <a:spcPct val="150000"/>
              </a:lnSpc>
              <a:spcBef>
                <a:spcPct val="0"/>
              </a:spcBef>
              <a:buClrTx/>
              <a:buSzTx/>
              <a:buFontTx/>
              <a:buNone/>
              <a:defRPr/>
            </a:pPr>
            <a:r>
              <a:rPr lang="en-US" altLang="en-US" sz="1800" b="1" dirty="0">
                <a:solidFill>
                  <a:schemeClr val="tx2">
                    <a:lumMod val="50000"/>
                  </a:schemeClr>
                </a:solidFill>
                <a:latin typeface="Tahoma" pitchFamily="34" charset="0"/>
              </a:rPr>
              <a:t>	-   On-line as well as off-line system for easy company formation. </a:t>
            </a:r>
          </a:p>
          <a:p>
            <a:pPr algn="just" eaLnBrk="1" hangingPunct="1">
              <a:lnSpc>
                <a:spcPct val="150000"/>
              </a:lnSpc>
              <a:spcBef>
                <a:spcPct val="0"/>
              </a:spcBef>
              <a:buClrTx/>
              <a:buSzTx/>
              <a:buFontTx/>
              <a:buNone/>
              <a:defRPr/>
            </a:pPr>
            <a:r>
              <a:rPr lang="en-US" altLang="en-US" sz="1800" b="1" dirty="0">
                <a:solidFill>
                  <a:schemeClr val="tx2">
                    <a:lumMod val="50000"/>
                  </a:schemeClr>
                </a:solidFill>
                <a:latin typeface="Tahoma" pitchFamily="34" charset="0"/>
              </a:rPr>
              <a:t>	-   Guidance to the public on personal visit &amp; even on telephone.</a:t>
            </a:r>
          </a:p>
          <a:p>
            <a:pPr algn="just" eaLnBrk="1" hangingPunct="1">
              <a:lnSpc>
                <a:spcPct val="150000"/>
              </a:lnSpc>
              <a:spcBef>
                <a:spcPct val="0"/>
              </a:spcBef>
              <a:buClrTx/>
              <a:buSzTx/>
              <a:buFontTx/>
              <a:buNone/>
              <a:defRPr/>
            </a:pPr>
            <a:r>
              <a:rPr lang="en-US" altLang="en-US" sz="1800" b="1" dirty="0">
                <a:solidFill>
                  <a:schemeClr val="tx2">
                    <a:lumMod val="50000"/>
                  </a:schemeClr>
                </a:solidFill>
                <a:latin typeface="Tahoma" pitchFamily="34" charset="0"/>
              </a:rPr>
              <a:t>	-   </a:t>
            </a:r>
            <a:r>
              <a:rPr lang="en-US" altLang="en-US" sz="1800" b="1" dirty="0">
                <a:solidFill>
                  <a:srgbClr val="000000"/>
                </a:solidFill>
                <a:latin typeface="Tahoma" pitchFamily="34" charset="0"/>
              </a:rPr>
              <a:t>Designated facilitation officers for guidance </a:t>
            </a:r>
          </a:p>
          <a:p>
            <a:pPr algn="just" eaLnBrk="1" hangingPunct="1">
              <a:lnSpc>
                <a:spcPct val="150000"/>
              </a:lnSpc>
              <a:spcBef>
                <a:spcPct val="0"/>
              </a:spcBef>
              <a:buClrTx/>
              <a:buSzTx/>
              <a:buFontTx/>
              <a:buNone/>
              <a:defRPr/>
            </a:pPr>
            <a:r>
              <a:rPr lang="en-US" altLang="en-US" sz="1800" b="1" dirty="0">
                <a:solidFill>
                  <a:srgbClr val="000000"/>
                </a:solidFill>
                <a:latin typeface="Tahoma" pitchFamily="34" charset="0"/>
              </a:rPr>
              <a:t>	- Introduced its WhatsApp Channel for Business Care through 		    help line number 03069365625</a:t>
            </a:r>
          </a:p>
          <a:p>
            <a:pPr algn="just" eaLnBrk="1" hangingPunct="1">
              <a:lnSpc>
                <a:spcPct val="150000"/>
              </a:lnSpc>
              <a:spcBef>
                <a:spcPct val="0"/>
              </a:spcBef>
              <a:buClrTx/>
              <a:buSzTx/>
              <a:buFontTx/>
              <a:buNone/>
              <a:defRPr/>
            </a:pPr>
            <a:r>
              <a:rPr lang="en-US" altLang="en-US" sz="1800" b="1" dirty="0">
                <a:solidFill>
                  <a:srgbClr val="000000"/>
                </a:solidFill>
                <a:latin typeface="Tahoma" pitchFamily="34" charset="0"/>
              </a:rPr>
              <a:t>	-</a:t>
            </a:r>
            <a:endParaRPr lang="en-US" altLang="en-US" sz="1800" b="1" dirty="0">
              <a:solidFill>
                <a:schemeClr val="tx2">
                  <a:lumMod val="50000"/>
                </a:schemeClr>
              </a:solidFill>
              <a:latin typeface="Tahoma" pitchFamily="34" charset="0"/>
            </a:endParaRPr>
          </a:p>
        </p:txBody>
      </p:sp>
    </p:spTree>
    <p:extLst>
      <p:ext uri="{BB962C8B-B14F-4D97-AF65-F5344CB8AC3E}">
        <p14:creationId xmlns:p14="http://schemas.microsoft.com/office/powerpoint/2010/main" val="285756792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E3C06B-E8C8-403B-BCF0-D3B9CA1DAC9A}"/>
              </a:ext>
            </a:extLst>
          </p:cNvPr>
          <p:cNvSpPr>
            <a:spLocks noGrp="1"/>
          </p:cNvSpPr>
          <p:nvPr>
            <p:ph idx="1"/>
          </p:nvPr>
        </p:nvSpPr>
        <p:spPr/>
        <p:txBody>
          <a:bodyPr>
            <a:normAutofit/>
          </a:bodyPr>
          <a:lstStyle/>
          <a:p>
            <a:pPr algn="just">
              <a:lnSpc>
                <a:spcPct val="150000"/>
              </a:lnSpc>
              <a:spcBef>
                <a:spcPct val="0"/>
              </a:spcBef>
              <a:buClrTx/>
              <a:buSzTx/>
              <a:buNone/>
              <a:defRPr/>
            </a:pPr>
            <a:r>
              <a:rPr lang="en-US" altLang="en-US" sz="2100" b="1" dirty="0">
                <a:solidFill>
                  <a:schemeClr val="tx2">
                    <a:lumMod val="50000"/>
                  </a:schemeClr>
                </a:solidFill>
                <a:latin typeface="Tahoma" pitchFamily="34" charset="0"/>
              </a:rPr>
              <a:t>-	Launched combined digital registration with provincial agencies 	including Punjab Employees Social Security Institution (PESSI), 	Sindh Employee Social Security Institution (SESSI), </a:t>
            </a:r>
            <a:r>
              <a:rPr lang="en-US" altLang="en-US" sz="2100" b="1" dirty="0" err="1">
                <a:solidFill>
                  <a:schemeClr val="tx2">
                    <a:lumMod val="50000"/>
                  </a:schemeClr>
                </a:solidFill>
                <a:latin typeface="Tahoma" pitchFamily="34" charset="0"/>
              </a:rPr>
              <a:t>Labour</a:t>
            </a:r>
            <a:r>
              <a:rPr lang="en-US" altLang="en-US" sz="2100" b="1" dirty="0">
                <a:solidFill>
                  <a:schemeClr val="tx2">
                    <a:lumMod val="50000"/>
                  </a:schemeClr>
                </a:solidFill>
                <a:latin typeface="Tahoma" pitchFamily="34" charset="0"/>
              </a:rPr>
              <a:t> and 	Human Resource Departments and Excise  &amp; Taxation 	Department of Punjab and Sindh.</a:t>
            </a:r>
          </a:p>
          <a:p>
            <a:pPr algn="just">
              <a:lnSpc>
                <a:spcPct val="150000"/>
              </a:lnSpc>
              <a:spcBef>
                <a:spcPct val="0"/>
              </a:spcBef>
              <a:buClrTx/>
              <a:buSzTx/>
              <a:buNone/>
              <a:defRPr/>
            </a:pPr>
            <a:r>
              <a:rPr lang="en-US" altLang="en-US" sz="2100" b="1" dirty="0">
                <a:solidFill>
                  <a:schemeClr val="tx2">
                    <a:lumMod val="50000"/>
                  </a:schemeClr>
                </a:solidFill>
                <a:latin typeface="Tahoma" pitchFamily="34" charset="0"/>
              </a:rPr>
              <a:t>	-   Nominal Fee</a:t>
            </a:r>
          </a:p>
          <a:p>
            <a:pPr algn="just">
              <a:lnSpc>
                <a:spcPct val="150000"/>
              </a:lnSpc>
              <a:spcBef>
                <a:spcPct val="0"/>
              </a:spcBef>
              <a:buClrTx/>
              <a:buSzTx/>
              <a:buNone/>
              <a:defRPr/>
            </a:pPr>
            <a:r>
              <a:rPr lang="en-US" altLang="en-US" sz="2100" b="1" dirty="0">
                <a:solidFill>
                  <a:schemeClr val="tx2">
                    <a:lumMod val="50000"/>
                  </a:schemeClr>
                </a:solidFill>
                <a:latin typeface="Tahoma" pitchFamily="34" charset="0"/>
              </a:rPr>
              <a:t>	-   NTN registration</a:t>
            </a:r>
          </a:p>
          <a:p>
            <a:endParaRPr lang="en-PK" dirty="0"/>
          </a:p>
        </p:txBody>
      </p:sp>
      <p:sp>
        <p:nvSpPr>
          <p:cNvPr id="3" name="Title 2">
            <a:extLst>
              <a:ext uri="{FF2B5EF4-FFF2-40B4-BE49-F238E27FC236}">
                <a16:creationId xmlns:a16="http://schemas.microsoft.com/office/drawing/2014/main" id="{0FF971FD-9C20-4D8E-8F80-D98DC94B1EED}"/>
              </a:ext>
            </a:extLst>
          </p:cNvPr>
          <p:cNvSpPr>
            <a:spLocks noGrp="1"/>
          </p:cNvSpPr>
          <p:nvPr>
            <p:ph type="title"/>
          </p:nvPr>
        </p:nvSpPr>
        <p:spPr/>
        <p:txBody>
          <a:bodyPr>
            <a:normAutofit fontScale="90000"/>
          </a:bodyPr>
          <a:lstStyle/>
          <a:p>
            <a:r>
              <a:rPr lang="en-US" dirty="0"/>
              <a:t>Revolutionary Changes- Continued-</a:t>
            </a:r>
            <a:endParaRPr lang="en-PK" dirty="0"/>
          </a:p>
        </p:txBody>
      </p:sp>
    </p:spTree>
    <p:extLst>
      <p:ext uri="{BB962C8B-B14F-4D97-AF65-F5344CB8AC3E}">
        <p14:creationId xmlns:p14="http://schemas.microsoft.com/office/powerpoint/2010/main" val="1829815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48900"/>
          <a:stretch/>
        </p:blipFill>
        <p:spPr>
          <a:xfrm>
            <a:off x="208128" y="1066800"/>
            <a:ext cx="4438934" cy="5162702"/>
          </a:xfrm>
          <a:prstGeom prst="rect">
            <a:avLst/>
          </a:prstGeom>
          <a:ln>
            <a:noFill/>
          </a:ln>
          <a:effectLst>
            <a:outerShdw blurRad="292100" dist="139700" dir="2700000" algn="tl" rotWithShape="0">
              <a:srgbClr val="333333">
                <a:alpha val="65000"/>
              </a:srgbClr>
            </a:outerShdw>
          </a:effectLst>
        </p:spPr>
      </p:pic>
      <p:sp>
        <p:nvSpPr>
          <p:cNvPr id="5" name="Title 5"/>
          <p:cNvSpPr>
            <a:spLocks noGrp="1"/>
          </p:cNvSpPr>
          <p:nvPr>
            <p:ph type="title"/>
          </p:nvPr>
        </p:nvSpPr>
        <p:spPr>
          <a:xfrm>
            <a:off x="4647062" y="2362200"/>
            <a:ext cx="4191000" cy="175260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en-US" sz="4800" dirty="0"/>
              <a:t>Company Incorporation Process</a:t>
            </a:r>
            <a:endParaRPr lang="en-US" sz="3200" dirty="0">
              <a:solidFill>
                <a:schemeClr val="tx2"/>
              </a:solidFill>
            </a:endParaRPr>
          </a:p>
        </p:txBody>
      </p:sp>
    </p:spTree>
    <p:extLst>
      <p:ext uri="{BB962C8B-B14F-4D97-AF65-F5344CB8AC3E}">
        <p14:creationId xmlns:p14="http://schemas.microsoft.com/office/powerpoint/2010/main" val="3007803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idx="1"/>
          </p:nvPr>
        </p:nvSpPr>
        <p:spPr>
          <a:xfrm>
            <a:off x="304800" y="2057400"/>
            <a:ext cx="8610600" cy="4495800"/>
          </a:xfrm>
        </p:spPr>
        <p:txBody>
          <a:bodyPr/>
          <a:lstStyle/>
          <a:p>
            <a:pPr marL="609600" indent="-609600" eaLnBrk="1" hangingPunct="1">
              <a:buFont typeface="Wingdings" pitchFamily="2" charset="2"/>
              <a:buNone/>
            </a:pPr>
            <a:r>
              <a:rPr lang="en-US" altLang="en-US" sz="1200" dirty="0">
                <a:solidFill>
                  <a:schemeClr val="hlink"/>
                </a:solidFill>
              </a:rPr>
              <a:t> </a:t>
            </a:r>
          </a:p>
          <a:p>
            <a:pPr marL="609600" indent="-609600" eaLnBrk="1" hangingPunct="1">
              <a:buFont typeface="Wingdings" pitchFamily="2" charset="2"/>
              <a:buNone/>
            </a:pPr>
            <a:endParaRPr lang="en-US" altLang="en-US" sz="1200" dirty="0">
              <a:solidFill>
                <a:schemeClr val="hlink"/>
              </a:solidFill>
            </a:endParaRPr>
          </a:p>
          <a:p>
            <a:pPr marL="609600" indent="-609600" eaLnBrk="1" hangingPunct="1">
              <a:buFont typeface="Wingdings" pitchFamily="2" charset="2"/>
              <a:buNone/>
            </a:pPr>
            <a:r>
              <a:rPr lang="en-US" altLang="en-US" sz="1200" dirty="0">
                <a:solidFill>
                  <a:schemeClr val="hlink"/>
                </a:solidFill>
              </a:rPr>
              <a:t> </a:t>
            </a:r>
          </a:p>
        </p:txBody>
      </p:sp>
      <p:sp>
        <p:nvSpPr>
          <p:cNvPr id="6147" name="Rectangle 3"/>
          <p:cNvSpPr>
            <a:spLocks noChangeArrowheads="1"/>
          </p:cNvSpPr>
          <p:nvPr/>
        </p:nvSpPr>
        <p:spPr bwMode="auto">
          <a:xfrm>
            <a:off x="228600" y="681628"/>
            <a:ext cx="8610600" cy="5715411"/>
          </a:xfrm>
          <a:prstGeom prst="rect">
            <a:avLst/>
          </a:prstGeom>
          <a:noFill/>
          <a:ln w="9525">
            <a:noFill/>
            <a:miter lim="800000"/>
            <a:headEnd/>
            <a:tailEnd/>
          </a:ln>
        </p:spPr>
        <p:txBody>
          <a:bodyPr anchor="ctr">
            <a:spAutoFit/>
          </a:bodyPr>
          <a:lstStyle/>
          <a:p>
            <a:pPr marL="457200" indent="-457200">
              <a:defRPr/>
            </a:pPr>
            <a:endParaRPr lang="en-US" b="1" dirty="0">
              <a:solidFill>
                <a:schemeClr val="tx2">
                  <a:lumMod val="50000"/>
                </a:schemeClr>
              </a:solidFill>
              <a:latin typeface="Tahoma" pitchFamily="34" charset="0"/>
            </a:endParaRPr>
          </a:p>
          <a:p>
            <a:pPr marL="457200" indent="-457200">
              <a:defRPr/>
            </a:pPr>
            <a:r>
              <a:rPr lang="en-US" b="1" dirty="0">
                <a:solidFill>
                  <a:schemeClr val="tx2">
                    <a:lumMod val="50000"/>
                  </a:schemeClr>
                </a:solidFill>
                <a:latin typeface="Tahoma" pitchFamily="34" charset="0"/>
              </a:rPr>
              <a:t>   </a:t>
            </a:r>
          </a:p>
          <a:p>
            <a:pPr marL="457200" indent="-457200">
              <a:defRPr/>
            </a:pPr>
            <a:endParaRPr lang="en-US" b="1" dirty="0">
              <a:solidFill>
                <a:schemeClr val="tx2">
                  <a:lumMod val="50000"/>
                </a:schemeClr>
              </a:solidFill>
              <a:latin typeface="Tahoma" pitchFamily="34" charset="0"/>
            </a:endParaRPr>
          </a:p>
          <a:p>
            <a:pPr marL="457200" indent="-457200">
              <a:defRPr/>
            </a:pPr>
            <a:r>
              <a:rPr lang="en-US" b="1" dirty="0">
                <a:solidFill>
                  <a:schemeClr val="tx2">
                    <a:lumMod val="50000"/>
                  </a:schemeClr>
                </a:solidFill>
                <a:latin typeface="Tahoma" pitchFamily="34" charset="0"/>
              </a:rPr>
              <a:t> 2.   Interaction with the professional bodies such as chambers of commerce and the corporate sector   through seminars, workshops &amp; meetings etc.</a:t>
            </a:r>
          </a:p>
          <a:p>
            <a:pPr marL="457200" indent="-457200">
              <a:defRPr/>
            </a:pPr>
            <a:endParaRPr lang="en-US" sz="900" b="1" dirty="0">
              <a:solidFill>
                <a:schemeClr val="tx2">
                  <a:lumMod val="50000"/>
                </a:schemeClr>
              </a:solidFill>
              <a:latin typeface="Tahoma" pitchFamily="34" charset="0"/>
            </a:endParaRPr>
          </a:p>
          <a:p>
            <a:pPr marL="457200" indent="-457200">
              <a:defRPr/>
            </a:pPr>
            <a:r>
              <a:rPr lang="en-US" b="1" dirty="0">
                <a:solidFill>
                  <a:schemeClr val="tx2">
                    <a:lumMod val="50000"/>
                  </a:schemeClr>
                </a:solidFill>
                <a:latin typeface="Tahoma" pitchFamily="34" charset="0"/>
              </a:rPr>
              <a:t>3.	Company Formation Desk at Exhibitions. Periodic Facilitation Desks in different cities &amp; at different forums.</a:t>
            </a:r>
          </a:p>
          <a:p>
            <a:pPr marL="457200" indent="-457200">
              <a:buFontTx/>
              <a:buChar char="•"/>
              <a:defRPr/>
            </a:pPr>
            <a:endParaRPr lang="en-US" b="1" dirty="0">
              <a:solidFill>
                <a:schemeClr val="tx2">
                  <a:lumMod val="50000"/>
                </a:schemeClr>
              </a:solidFill>
              <a:latin typeface="Tahoma" pitchFamily="34" charset="0"/>
            </a:endParaRPr>
          </a:p>
          <a:p>
            <a:pPr algn="just">
              <a:defRPr/>
            </a:pPr>
            <a:r>
              <a:rPr lang="en-US" b="1" dirty="0">
                <a:solidFill>
                  <a:schemeClr val="tx2">
                    <a:lumMod val="50000"/>
                  </a:schemeClr>
                </a:solidFill>
                <a:latin typeface="Tahoma" pitchFamily="34" charset="0"/>
              </a:rPr>
              <a:t>4.   </a:t>
            </a:r>
            <a:r>
              <a:rPr lang="en-US" b="1" dirty="0">
                <a:solidFill>
                  <a:srgbClr val="0070C0"/>
                </a:solidFill>
                <a:latin typeface="Tahoma" pitchFamily="34" charset="0"/>
              </a:rPr>
              <a:t> WEBSITE (</a:t>
            </a:r>
            <a:r>
              <a:rPr lang="en-US" b="1" dirty="0">
                <a:solidFill>
                  <a:srgbClr val="0070C0"/>
                </a:solidFill>
                <a:latin typeface="Tahoma" pitchFamily="34" charset="0"/>
                <a:hlinkClick r:id="rId2"/>
              </a:rPr>
              <a:t>www.secp.gov.pk</a:t>
            </a:r>
            <a:r>
              <a:rPr lang="en-US" b="1" dirty="0">
                <a:solidFill>
                  <a:srgbClr val="0070C0"/>
                </a:solidFill>
                <a:latin typeface="Tahoma" pitchFamily="34" charset="0"/>
              </a:rPr>
              <a:t>):  company name search facility;</a:t>
            </a:r>
          </a:p>
          <a:p>
            <a:pPr marL="457200" indent="-457200" algn="just">
              <a:lnSpc>
                <a:spcPct val="140000"/>
              </a:lnSpc>
              <a:defRPr/>
            </a:pPr>
            <a:r>
              <a:rPr lang="en-US" b="1" dirty="0">
                <a:solidFill>
                  <a:srgbClr val="0070C0"/>
                </a:solidFill>
                <a:latin typeface="Tahoma" pitchFamily="34" charset="0"/>
              </a:rPr>
              <a:t>	All the laws, rules, circulars, regulations, guidelines  &amp; guide books are placed on the website for public facilitation.</a:t>
            </a:r>
          </a:p>
          <a:p>
            <a:pPr marL="457200" indent="-457200">
              <a:defRPr/>
            </a:pPr>
            <a:endParaRPr lang="en-US" b="1" dirty="0">
              <a:solidFill>
                <a:schemeClr val="tx2">
                  <a:lumMod val="50000"/>
                </a:schemeClr>
              </a:solidFill>
              <a:latin typeface="Tahoma" pitchFamily="34" charset="0"/>
            </a:endParaRPr>
          </a:p>
          <a:p>
            <a:pPr marL="457200" indent="-457200">
              <a:defRPr/>
            </a:pPr>
            <a:r>
              <a:rPr lang="en-US" b="1" dirty="0">
                <a:solidFill>
                  <a:schemeClr val="tx2">
                    <a:lumMod val="50000"/>
                  </a:schemeClr>
                </a:solidFill>
                <a:latin typeface="Tahoma" pitchFamily="34" charset="0"/>
              </a:rPr>
              <a:t>5.	</a:t>
            </a:r>
            <a:r>
              <a:rPr lang="en-US" b="1" dirty="0">
                <a:solidFill>
                  <a:srgbClr val="0070C0"/>
                </a:solidFill>
                <a:latin typeface="Tahoma" pitchFamily="34" charset="0"/>
              </a:rPr>
              <a:t>Frequently Asked Questions:-</a:t>
            </a:r>
            <a:r>
              <a:rPr lang="en-US" b="1" dirty="0">
                <a:solidFill>
                  <a:srgbClr val="0070C0"/>
                </a:solidFill>
              </a:rPr>
              <a:t> </a:t>
            </a:r>
          </a:p>
          <a:p>
            <a:pPr algn="just">
              <a:defRPr/>
            </a:pPr>
            <a:r>
              <a:rPr lang="en-US" b="1" dirty="0">
                <a:solidFill>
                  <a:srgbClr val="0070C0"/>
                </a:solidFill>
              </a:rPr>
              <a:t>       </a:t>
            </a:r>
            <a:r>
              <a:rPr lang="en-US" b="1" dirty="0">
                <a:solidFill>
                  <a:srgbClr val="0070C0"/>
                </a:solidFill>
                <a:latin typeface="Tahoma" pitchFamily="34" charset="0"/>
                <a:ea typeface="Tahoma" pitchFamily="34" charset="0"/>
                <a:cs typeface="Tahoma" pitchFamily="34" charset="0"/>
              </a:rPr>
              <a:t>To provide further facilitation to the end  users of eServices</a:t>
            </a:r>
          </a:p>
          <a:p>
            <a:pPr algn="just">
              <a:defRPr/>
            </a:pPr>
            <a:r>
              <a:rPr lang="en-US" b="1" dirty="0">
                <a:solidFill>
                  <a:srgbClr val="0070C0"/>
                </a:solidFill>
                <a:latin typeface="Tahoma" pitchFamily="34" charset="0"/>
                <a:ea typeface="Tahoma" pitchFamily="34" charset="0"/>
                <a:cs typeface="Tahoma" pitchFamily="34" charset="0"/>
              </a:rPr>
              <a:t>       Frequently Asked Questions (FAQs) were developed and placed </a:t>
            </a:r>
          </a:p>
          <a:p>
            <a:pPr algn="just">
              <a:defRPr/>
            </a:pPr>
            <a:r>
              <a:rPr lang="en-US" b="1" dirty="0">
                <a:solidFill>
                  <a:srgbClr val="0070C0"/>
                </a:solidFill>
                <a:latin typeface="Tahoma" pitchFamily="34" charset="0"/>
                <a:ea typeface="Tahoma" pitchFamily="34" charset="0"/>
                <a:cs typeface="Tahoma" pitchFamily="34" charset="0"/>
              </a:rPr>
              <a:t>       on the SECP website.      </a:t>
            </a:r>
            <a:r>
              <a:rPr lang="en-US" b="1" u="sng" dirty="0">
                <a:solidFill>
                  <a:srgbClr val="0070C0"/>
                </a:solidFill>
                <a:latin typeface="Tahoma" pitchFamily="34" charset="0"/>
                <a:ea typeface="Tahoma" pitchFamily="34" charset="0"/>
                <a:cs typeface="Tahoma" pitchFamily="34" charset="0"/>
                <a:hlinkClick r:id="rId3"/>
              </a:rPr>
              <a:t>https://eservices.secp.gov.pk/eServices</a:t>
            </a:r>
            <a:r>
              <a:rPr lang="en-US" b="1" u="sng" dirty="0">
                <a:solidFill>
                  <a:srgbClr val="0070C0"/>
                </a:solidFill>
              </a:rPr>
              <a:t>.</a:t>
            </a:r>
            <a:endParaRPr lang="en-US" b="1" dirty="0">
              <a:solidFill>
                <a:srgbClr val="0070C0"/>
              </a:solidFill>
              <a:latin typeface="Tahoma" pitchFamily="34" charset="0"/>
            </a:endParaRPr>
          </a:p>
          <a:p>
            <a:pPr algn="just">
              <a:defRPr/>
            </a:pPr>
            <a:endParaRPr lang="en-US" b="1" dirty="0">
              <a:solidFill>
                <a:schemeClr val="tx2">
                  <a:lumMod val="50000"/>
                </a:schemeClr>
              </a:solidFill>
              <a:latin typeface="Tahoma" pitchFamily="34" charset="0"/>
            </a:endParaRPr>
          </a:p>
          <a:p>
            <a:pPr>
              <a:defRPr/>
            </a:pPr>
            <a:endParaRPr lang="en-US" b="1" dirty="0">
              <a:solidFill>
                <a:schemeClr val="tx2">
                  <a:lumMod val="50000"/>
                </a:schemeClr>
              </a:solidFill>
              <a:latin typeface="Tahoma" pitchFamily="34" charset="0"/>
            </a:endParaRPr>
          </a:p>
        </p:txBody>
      </p:sp>
      <p:sp>
        <p:nvSpPr>
          <p:cNvPr id="26628" name="Text Box 4"/>
          <p:cNvSpPr txBox="1">
            <a:spLocks noChangeArrowheads="1"/>
          </p:cNvSpPr>
          <p:nvPr/>
        </p:nvSpPr>
        <p:spPr bwMode="auto">
          <a:xfrm>
            <a:off x="457200" y="228600"/>
            <a:ext cx="8229600"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0000"/>
              </a:lnSpc>
              <a:spcBef>
                <a:spcPct val="20000"/>
              </a:spcBef>
              <a:buClr>
                <a:schemeClr val="folHlink"/>
              </a:buClr>
              <a:buSzPct val="60000"/>
              <a:buFont typeface="Wingdings" pitchFamily="2" charset="2"/>
              <a:buNone/>
              <a:defRPr/>
            </a:pPr>
            <a:r>
              <a:rPr lang="en-US" sz="2200" b="1" u="sng" dirty="0">
                <a:solidFill>
                  <a:srgbClr val="126C65"/>
                </a:solidFill>
                <a:latin typeface="Tahoma" pitchFamily="34" charset="0"/>
                <a:cs typeface="Tahoma" pitchFamily="34" charset="0"/>
              </a:rPr>
              <a:t>Initiatives taken by SECP for the promotion of Corporate Sector and Facilitation of Foreign Investors</a:t>
            </a:r>
          </a:p>
        </p:txBody>
      </p:sp>
    </p:spTree>
    <p:extLst>
      <p:ext uri="{BB962C8B-B14F-4D97-AF65-F5344CB8AC3E}">
        <p14:creationId xmlns:p14="http://schemas.microsoft.com/office/powerpoint/2010/main" val="1725361310"/>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898215E-4A68-43C2-97EF-D92D42317675}" type="slidenum">
              <a:rPr lang="en-US" smtClean="0"/>
              <a:pPr/>
              <a:t>51</a:t>
            </a:fld>
            <a:endParaRPr lang="en-US"/>
          </a:p>
        </p:txBody>
      </p:sp>
      <p:pic>
        <p:nvPicPr>
          <p:cNvPr id="5122" name="Picture 2" descr="C:\Users\bushra.shamim\Desktop\tumblr_nnl8g4pzze1taegeqo1_1280.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8800" y="1219200"/>
            <a:ext cx="54102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03112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408546839"/>
              </p:ext>
            </p:extLst>
          </p:nvPr>
        </p:nvGraphicFramePr>
        <p:xfrm>
          <a:off x="685800" y="1371600"/>
          <a:ext cx="78486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3547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051BCF-A29C-4335-BCB1-BA1D51212CE6}" type="slidenum">
              <a:rPr lang="en-US" smtClean="0"/>
              <a:pPr/>
              <a:t>7</a:t>
            </a:fld>
            <a:endParaRPr lang="en-US"/>
          </a:p>
        </p:txBody>
      </p:sp>
      <p:sp>
        <p:nvSpPr>
          <p:cNvPr id="2" name="Title 1"/>
          <p:cNvSpPr>
            <a:spLocks noGrp="1"/>
          </p:cNvSpPr>
          <p:nvPr>
            <p:ph type="title"/>
          </p:nvPr>
        </p:nvSpPr>
        <p:spPr>
          <a:xfrm>
            <a:off x="457200" y="274638"/>
            <a:ext cx="7391400" cy="639762"/>
          </a:xfrm>
          <a:ln/>
        </p:spPr>
        <p:style>
          <a:lnRef idx="0">
            <a:schemeClr val="dk1"/>
          </a:lnRef>
          <a:fillRef idx="3">
            <a:schemeClr val="dk1"/>
          </a:fillRef>
          <a:effectRef idx="3">
            <a:schemeClr val="dk1"/>
          </a:effectRef>
          <a:fontRef idx="minor">
            <a:schemeClr val="lt1"/>
          </a:fontRef>
        </p:style>
        <p:txBody>
          <a:bodyPr vert="horz" lIns="91440" tIns="45720" rIns="91440" bIns="45720" rtlCol="0" anchor="ctr">
            <a:noAutofit/>
          </a:bodyPr>
          <a:lstStyle/>
          <a:p>
            <a:r>
              <a:rPr lang="en-US" sz="3600" dirty="0">
                <a:solidFill>
                  <a:schemeClr val="tx2">
                    <a:lumMod val="90000"/>
                  </a:schemeClr>
                </a:solidFill>
                <a:latin typeface="Myriad Pro Light" pitchFamily="34" charset="0"/>
                <a:ea typeface="+mn-ea"/>
                <a:cs typeface="+mn-cs"/>
              </a:rPr>
              <a:t>Reservation of Company Name</a:t>
            </a:r>
          </a:p>
        </p:txBody>
      </p:sp>
      <p:sp>
        <p:nvSpPr>
          <p:cNvPr id="5" name="Text Placeholder 4"/>
          <p:cNvSpPr>
            <a:spLocks noGrp="1"/>
          </p:cNvSpPr>
          <p:nvPr>
            <p:ph type="body" idx="4294967295"/>
          </p:nvPr>
        </p:nvSpPr>
        <p:spPr>
          <a:xfrm>
            <a:off x="76200" y="990600"/>
            <a:ext cx="8763000" cy="5147563"/>
          </a:xfrm>
        </p:spPr>
        <p:txBody>
          <a:bodyPr wrap="square">
            <a:spAutoFit/>
          </a:bodyPr>
          <a:lstStyle/>
          <a:p>
            <a:pPr marL="457200" indent="-457200">
              <a:buFont typeface="Wingdings" pitchFamily="2" charset="2"/>
              <a:buChar char="ü"/>
            </a:pPr>
            <a:r>
              <a:rPr lang="en-US" sz="2400" b="1" u="sng" dirty="0">
                <a:solidFill>
                  <a:srgbClr val="126C65"/>
                </a:solidFill>
                <a:effectLst>
                  <a:outerShdw blurRad="38100" dist="38100" dir="2700000" algn="tl">
                    <a:srgbClr val="000000">
                      <a:alpha val="43137"/>
                    </a:srgbClr>
                  </a:outerShdw>
                </a:effectLst>
                <a:latin typeface="Bell MT" panose="02020503060305020303" pitchFamily="18" charset="0"/>
              </a:rPr>
              <a:t>Conditions </a:t>
            </a:r>
          </a:p>
          <a:p>
            <a:pPr marL="0" indent="0">
              <a:buNone/>
            </a:pPr>
            <a:r>
              <a:rPr lang="en-US" sz="2000" b="1" dirty="0">
                <a:solidFill>
                  <a:srgbClr val="126C65"/>
                </a:solidFill>
                <a:latin typeface="Bell MT" panose="02020503060305020303" pitchFamily="18" charset="0"/>
              </a:rPr>
              <a:t>The name should not be :</a:t>
            </a:r>
          </a:p>
          <a:p>
            <a:pPr marL="809244" lvl="2" indent="-342900">
              <a:buFont typeface="Wingdings" panose="05000000000000000000" pitchFamily="2" charset="2"/>
              <a:buChar char="§"/>
            </a:pPr>
            <a:r>
              <a:rPr lang="en-US" sz="2000" b="1" dirty="0">
                <a:solidFill>
                  <a:srgbClr val="126C65"/>
                </a:solidFill>
                <a:latin typeface="Bell MT" panose="02020503060305020303" pitchFamily="18" charset="0"/>
              </a:rPr>
              <a:t>Identical with or closely resemble to the name of a company;</a:t>
            </a:r>
          </a:p>
          <a:p>
            <a:pPr marL="809244" lvl="2" indent="-342900">
              <a:buFont typeface="Wingdings" panose="05000000000000000000" pitchFamily="2" charset="2"/>
              <a:buChar char="§"/>
            </a:pPr>
            <a:r>
              <a:rPr lang="en-US" sz="2000" b="1" dirty="0">
                <a:solidFill>
                  <a:srgbClr val="126C65"/>
                </a:solidFill>
                <a:latin typeface="Bell MT" panose="02020503060305020303" pitchFamily="18" charset="0"/>
              </a:rPr>
              <a:t>Inappropriate </a:t>
            </a:r>
          </a:p>
          <a:p>
            <a:pPr marL="809244" lvl="2" indent="-342900">
              <a:buFont typeface="Wingdings" panose="05000000000000000000" pitchFamily="2" charset="2"/>
              <a:buChar char="§"/>
            </a:pPr>
            <a:r>
              <a:rPr lang="en-US" sz="2000" b="1" dirty="0">
                <a:solidFill>
                  <a:srgbClr val="126C65"/>
                </a:solidFill>
                <a:latin typeface="Bell MT" panose="02020503060305020303" pitchFamily="18" charset="0"/>
              </a:rPr>
              <a:t>Undesirable; </a:t>
            </a:r>
          </a:p>
          <a:p>
            <a:pPr marL="809244" lvl="2" indent="-342900">
              <a:buFont typeface="Wingdings" panose="05000000000000000000" pitchFamily="2" charset="2"/>
              <a:buChar char="§"/>
            </a:pPr>
            <a:r>
              <a:rPr lang="en-US" sz="2000" b="1" dirty="0">
                <a:solidFill>
                  <a:srgbClr val="126C65"/>
                </a:solidFill>
                <a:latin typeface="Bell MT" panose="02020503060305020303" pitchFamily="18" charset="0"/>
              </a:rPr>
              <a:t>Deceptive; </a:t>
            </a:r>
          </a:p>
          <a:p>
            <a:pPr marL="809244" lvl="2" indent="-342900">
              <a:buFont typeface="Wingdings" panose="05000000000000000000" pitchFamily="2" charset="2"/>
              <a:buChar char="§"/>
            </a:pPr>
            <a:r>
              <a:rPr lang="en-US" sz="2000" b="1" dirty="0">
                <a:solidFill>
                  <a:srgbClr val="126C65"/>
                </a:solidFill>
                <a:latin typeface="Bell MT" panose="02020503060305020303" pitchFamily="18" charset="0"/>
              </a:rPr>
              <a:t>Designed to exploit or offend religious susceptibilities of the people</a:t>
            </a:r>
            <a:endParaRPr lang="en-US" sz="2200" b="1" dirty="0">
              <a:solidFill>
                <a:srgbClr val="126C65"/>
              </a:solidFill>
              <a:latin typeface="Bell MT" panose="02020503060305020303" pitchFamily="18" charset="0"/>
            </a:endParaRPr>
          </a:p>
          <a:p>
            <a:pPr marL="571500" lvl="1" indent="-342900" algn="just">
              <a:buFont typeface="Wingdings" panose="05000000000000000000" pitchFamily="2" charset="2"/>
              <a:buChar char="ü"/>
            </a:pPr>
            <a:r>
              <a:rPr lang="en-US" altLang="en-US" sz="2200" b="1" dirty="0">
                <a:solidFill>
                  <a:srgbClr val="126C65"/>
                </a:solidFill>
                <a:latin typeface="Bell MT" panose="02020503060305020303" pitchFamily="18" charset="0"/>
                <a:cs typeface="Aparajita" panose="020B0604020202020204" pitchFamily="34" charset="0"/>
              </a:rPr>
              <a:t>Companies (Incorporation) Regulations, 2017 to get detailed information about the prohibited names or names allowed with certain conditions</a:t>
            </a:r>
            <a:endParaRPr lang="en-US" sz="2200" b="1" dirty="0">
              <a:solidFill>
                <a:srgbClr val="126C65"/>
              </a:solidFill>
              <a:latin typeface="Bell MT" panose="02020503060305020303" pitchFamily="18" charset="0"/>
              <a:cs typeface="Aparajita" panose="020B0604020202020204" pitchFamily="34" charset="0"/>
            </a:endParaRPr>
          </a:p>
          <a:p>
            <a:pPr marL="457200" indent="-457200">
              <a:buFont typeface="Wingdings" pitchFamily="2" charset="2"/>
              <a:buChar char="ü"/>
            </a:pPr>
            <a:r>
              <a:rPr lang="en-US" sz="2200" b="1" dirty="0">
                <a:solidFill>
                  <a:srgbClr val="126C65"/>
                </a:solidFill>
                <a:latin typeface="Bell MT" panose="02020503060305020303" pitchFamily="18" charset="0"/>
                <a:cs typeface="Aparajita" panose="020B0604020202020204" pitchFamily="34" charset="0"/>
              </a:rPr>
              <a:t>The proposed name can be checked from the website/ e-Services portal using the search facility</a:t>
            </a:r>
          </a:p>
          <a:p>
            <a:pPr marL="457200" indent="-457200">
              <a:buFont typeface="Wingdings" pitchFamily="2" charset="2"/>
              <a:buChar char="ü"/>
            </a:pPr>
            <a:r>
              <a:rPr lang="en-US" sz="2200" b="1" dirty="0">
                <a:solidFill>
                  <a:srgbClr val="126C65"/>
                </a:solidFill>
                <a:latin typeface="Bell MT" panose="02020503060305020303" pitchFamily="18" charset="0"/>
                <a:cs typeface="Aparajita" panose="020B0604020202020204" pitchFamily="34" charset="0"/>
              </a:rPr>
              <a:t>Name reservation for 60 days</a:t>
            </a:r>
          </a:p>
          <a:p>
            <a:pPr marL="0" indent="0">
              <a:buNone/>
            </a:pPr>
            <a:endParaRPr lang="en-US" sz="2200" b="1" dirty="0">
              <a:solidFill>
                <a:srgbClr val="126C65"/>
              </a:solidFill>
              <a:latin typeface="Bell MT" panose="02020503060305020303" pitchFamily="18" charset="0"/>
              <a:cs typeface="Aparajita" panose="020B0604020202020204" pitchFamily="34" charset="0"/>
            </a:endParaRPr>
          </a:p>
        </p:txBody>
      </p:sp>
    </p:spTree>
    <p:extLst>
      <p:ext uri="{BB962C8B-B14F-4D97-AF65-F5344CB8AC3E}">
        <p14:creationId xmlns:p14="http://schemas.microsoft.com/office/powerpoint/2010/main" val="934614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B30BE08-5D20-40A8-A4E0-ACFE040BFD0F}" type="slidenum">
              <a:rPr lang="en-US" smtClean="0"/>
              <a:pPr>
                <a:defRPr/>
              </a:pPr>
              <a:t>8</a:t>
            </a:fld>
            <a:endParaRPr lang="en-US" dirty="0"/>
          </a:p>
        </p:txBody>
      </p:sp>
      <p:sp>
        <p:nvSpPr>
          <p:cNvPr id="4" name="Title 5"/>
          <p:cNvSpPr txBox="1">
            <a:spLocks/>
          </p:cNvSpPr>
          <p:nvPr/>
        </p:nvSpPr>
        <p:spPr>
          <a:xfrm>
            <a:off x="609600" y="3886200"/>
            <a:ext cx="7315199" cy="9906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en-US" sz="3200" b="1" dirty="0">
                <a:effectLst>
                  <a:outerShdw blurRad="38100" dist="38100" dir="2700000" algn="tl">
                    <a:srgbClr val="000000">
                      <a:alpha val="43137"/>
                    </a:srgbClr>
                  </a:outerShdw>
                </a:effectLst>
              </a:rPr>
              <a:t>For Availability of Name &amp; Incorporation </a:t>
            </a:r>
            <a:endParaRPr lang="en-US" sz="1800" b="1" dirty="0">
              <a:solidFill>
                <a:schemeClr val="tx2"/>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762000"/>
            <a:ext cx="7696200" cy="3301093"/>
          </a:xfrm>
          <a:prstGeom prst="rect">
            <a:avLst/>
          </a:prstGeom>
        </p:spPr>
      </p:pic>
    </p:spTree>
    <p:extLst>
      <p:ext uri="{BB962C8B-B14F-4D97-AF65-F5344CB8AC3E}">
        <p14:creationId xmlns:p14="http://schemas.microsoft.com/office/powerpoint/2010/main" val="2051240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B30BE08-5D20-40A8-A4E0-ACFE040BFD0F}" type="slidenum">
              <a:rPr lang="en-US" smtClean="0"/>
              <a:pPr>
                <a:defRPr/>
              </a:pPr>
              <a:t>9</a:t>
            </a:fld>
            <a:endParaRPr lang="en-US" dirty="0"/>
          </a:p>
        </p:txBody>
      </p:sp>
      <p:pic>
        <p:nvPicPr>
          <p:cNvPr id="4" name="Picture 3"/>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9667" t="12388" r="8539" b="13090"/>
          <a:stretch/>
        </p:blipFill>
        <p:spPr>
          <a:xfrm>
            <a:off x="1624084" y="1447800"/>
            <a:ext cx="5360158" cy="4857466"/>
          </a:xfrm>
          <a:prstGeom prst="rect">
            <a:avLst/>
          </a:prstGeom>
        </p:spPr>
      </p:pic>
      <p:sp>
        <p:nvSpPr>
          <p:cNvPr id="5" name="Rectangle 4"/>
          <p:cNvSpPr/>
          <p:nvPr/>
        </p:nvSpPr>
        <p:spPr>
          <a:xfrm>
            <a:off x="5223681" y="990600"/>
            <a:ext cx="1634319"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fontAlgn="b"/>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Online</a:t>
            </a:r>
          </a:p>
        </p:txBody>
      </p:sp>
      <p:sp>
        <p:nvSpPr>
          <p:cNvPr id="6" name="Rectangle 5"/>
          <p:cNvSpPr/>
          <p:nvPr/>
        </p:nvSpPr>
        <p:spPr>
          <a:xfrm>
            <a:off x="6629400" y="3770293"/>
            <a:ext cx="2235504" cy="95410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fontAlgn="b"/>
            <a:r>
              <a:rPr lang="en-US" sz="2800" b="1" dirty="0">
                <a:effectLst>
                  <a:outerShdw blurRad="38100" dist="38100" dir="2700000" algn="tl">
                    <a:srgbClr val="000000">
                      <a:alpha val="43137"/>
                    </a:srgbClr>
                  </a:outerShdw>
                </a:effectLst>
                <a:latin typeface="Times New Roman" pitchFamily="18" charset="0"/>
                <a:cs typeface="Times New Roman" pitchFamily="18" charset="0"/>
              </a:rPr>
              <a:t>eServices Module</a:t>
            </a:r>
            <a:endParaRPr lang="en-US" sz="28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Down Arrow 6"/>
          <p:cNvSpPr/>
          <p:nvPr/>
        </p:nvSpPr>
        <p:spPr>
          <a:xfrm>
            <a:off x="6781800" y="1752600"/>
            <a:ext cx="457200" cy="914400"/>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8" name="Rectangle 7"/>
          <p:cNvSpPr/>
          <p:nvPr/>
        </p:nvSpPr>
        <p:spPr>
          <a:xfrm>
            <a:off x="1192472" y="984576"/>
            <a:ext cx="1634319"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fontAlgn="b"/>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Offline</a:t>
            </a:r>
          </a:p>
        </p:txBody>
      </p:sp>
      <p:sp>
        <p:nvSpPr>
          <p:cNvPr id="9" name="Down Arrow 8"/>
          <p:cNvSpPr/>
          <p:nvPr/>
        </p:nvSpPr>
        <p:spPr>
          <a:xfrm>
            <a:off x="735272" y="1828800"/>
            <a:ext cx="457200" cy="914400"/>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Rectangle 9"/>
          <p:cNvSpPr/>
          <p:nvPr/>
        </p:nvSpPr>
        <p:spPr>
          <a:xfrm>
            <a:off x="0" y="3820419"/>
            <a:ext cx="2235504" cy="830997"/>
          </a:xfrm>
          <a:prstGeom prst="rect">
            <a:avLst/>
          </a:prstGeom>
          <a:ln>
            <a:noFill/>
          </a:ln>
          <a:effectLst/>
          <a:scene3d>
            <a:camera prst="orthographicFront">
              <a:rot lat="0" lon="0" rev="0"/>
            </a:camera>
            <a:lightRig rig="balanced" dir="t">
              <a:rot lat="0" lon="0" rev="8700000"/>
            </a:lightRig>
          </a:scene3d>
          <a:sp3d>
            <a:bevelT w="190500" h="38100"/>
          </a:sp3d>
        </p:spPr>
        <p:txBody>
          <a:bodyPr wrap="square">
            <a:spAutoFit/>
          </a:bodyPr>
          <a:lstStyle/>
          <a:p>
            <a:pPr algn="ctr" fontAlgn="b"/>
            <a:r>
              <a:rPr lang="en-US" sz="2400" b="1" dirty="0">
                <a:effectLst>
                  <a:outerShdw blurRad="38100" dist="38100" dir="2700000" algn="tl">
                    <a:srgbClr val="000000">
                      <a:alpha val="43137"/>
                    </a:srgbClr>
                  </a:outerShdw>
                </a:effectLst>
                <a:latin typeface="Times New Roman" pitchFamily="18" charset="0"/>
                <a:cs typeface="Times New Roman" pitchFamily="18" charset="0"/>
              </a:rPr>
              <a:t>Documents filed physically</a:t>
            </a:r>
          </a:p>
        </p:txBody>
      </p:sp>
    </p:spTree>
    <p:extLst>
      <p:ext uri="{BB962C8B-B14F-4D97-AF65-F5344CB8AC3E}">
        <p14:creationId xmlns:p14="http://schemas.microsoft.com/office/powerpoint/2010/main" val="6397123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corporation">
  <a:themeElements>
    <a:clrScheme name="SECP Color">
      <a:dk1>
        <a:srgbClr val="126C65"/>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txDef>
      <a:spPr/>
      <a:bodyPr vert="horz" lIns="91440" tIns="45720" rIns="91440" bIns="45720" rtlCol="0" anchor="ctr"/>
      <a:lstStyle>
        <a:defPPr algn="l">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12101</TotalTime>
  <Words>2103</Words>
  <Application>Microsoft Office PowerPoint</Application>
  <PresentationFormat>On-screen Show (4:3)</PresentationFormat>
  <Paragraphs>223</Paragraphs>
  <Slides>51</Slides>
  <Notes>1</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51</vt:i4>
      </vt:variant>
    </vt:vector>
  </HeadingPairs>
  <TitlesOfParts>
    <vt:vector size="70" baseType="lpstr">
      <vt:lpstr>宋体</vt:lpstr>
      <vt:lpstr>Aparajita</vt:lpstr>
      <vt:lpstr>Arial</vt:lpstr>
      <vt:lpstr>Baskerville Old Face</vt:lpstr>
      <vt:lpstr>Bell MT</vt:lpstr>
      <vt:lpstr>Book Antiqua</vt:lpstr>
      <vt:lpstr>Calibri</vt:lpstr>
      <vt:lpstr>CG Times</vt:lpstr>
      <vt:lpstr>Courier New</vt:lpstr>
      <vt:lpstr>Myriad Pro</vt:lpstr>
      <vt:lpstr>Myriad Pro Light</vt:lpstr>
      <vt:lpstr>Myriad Web Pro</vt:lpstr>
      <vt:lpstr>Tahoma</vt:lpstr>
      <vt:lpstr>Times New Roman</vt:lpstr>
      <vt:lpstr>Verdana</vt:lpstr>
      <vt:lpstr>Wingdings</vt:lpstr>
      <vt:lpstr>Wingdings 2</vt:lpstr>
      <vt:lpstr>Wingdings 3</vt:lpstr>
      <vt:lpstr>Incorporation</vt:lpstr>
      <vt:lpstr>Formation of a Company (Companies Act, 2017)</vt:lpstr>
      <vt:lpstr>WHAT IS A COMPANY?</vt:lpstr>
      <vt:lpstr>Why Corporatize ? </vt:lpstr>
      <vt:lpstr>PowerPoint Presentation</vt:lpstr>
      <vt:lpstr>Company Incorporation Process</vt:lpstr>
      <vt:lpstr>PowerPoint Presentation</vt:lpstr>
      <vt:lpstr>Reservation of Company Name</vt:lpstr>
      <vt:lpstr>PowerPoint Presentation</vt:lpstr>
      <vt:lpstr>PowerPoint Presentation</vt:lpstr>
      <vt:lpstr>PowerPoint Presentation</vt:lpstr>
      <vt:lpstr>Combined Name Reservation and Company Incorporation</vt:lpstr>
      <vt:lpstr>Benefits of Combined Incorporation Process</vt:lpstr>
      <vt:lpstr>Online Filing</vt:lpstr>
      <vt:lpstr>Online-Name Reservation</vt:lpstr>
      <vt:lpstr>PowerPoint Presentation</vt:lpstr>
      <vt:lpstr>Login to User Account</vt:lpstr>
      <vt:lpstr>Opt for Combined Process (Name Reservation and Incorporation)</vt:lpstr>
      <vt:lpstr>Application: Company Name Reservation Details</vt:lpstr>
      <vt:lpstr>Application: Payment, Applicant, and Declarant Details (Continued)</vt:lpstr>
      <vt:lpstr>Application: Company Information (Continued)</vt:lpstr>
      <vt:lpstr>Application: Date &amp; Signatory Details (Continued)</vt:lpstr>
      <vt:lpstr>Update the application form if needed</vt:lpstr>
      <vt:lpstr>NTN and provincial related information</vt:lpstr>
      <vt:lpstr>Continued</vt:lpstr>
      <vt:lpstr>Continued</vt:lpstr>
      <vt:lpstr>PowerPoint Presentation</vt:lpstr>
      <vt:lpstr>Attachment for Company Incorporation (Continued)</vt:lpstr>
      <vt:lpstr>View MOA generated automatically</vt:lpstr>
      <vt:lpstr>View MOA generated automatically (Continued)</vt:lpstr>
      <vt:lpstr>View MOA generated automatically (Continued)</vt:lpstr>
      <vt:lpstr>View AOA generated automatically</vt:lpstr>
      <vt:lpstr>View AOA generated automatically (Continued)</vt:lpstr>
      <vt:lpstr>View AOA generated automatically (Continued)</vt:lpstr>
      <vt:lpstr>Open Bank Challan generated automatically</vt:lpstr>
      <vt:lpstr>Save Bank Challan generated Automatically</vt:lpstr>
      <vt:lpstr>Sign Prepared Forms digitally</vt:lpstr>
      <vt:lpstr>Enter User PINs, Apply User PINs, and Submit Process to SECP</vt:lpstr>
      <vt:lpstr>Due applicable fee payment intimation</vt:lpstr>
      <vt:lpstr>Taking printout of the Bank Challan saved</vt:lpstr>
      <vt:lpstr>Taking printout of the Bank Challan saved (Continued)</vt:lpstr>
      <vt:lpstr>Taking printout of the Bank Challan saved (Continued)</vt:lpstr>
      <vt:lpstr>Logout of User Account</vt:lpstr>
      <vt:lpstr>PowerPoint Presentation</vt:lpstr>
      <vt:lpstr>ADDITIONAL REQUIREMENTS FOR FOREIGNERS</vt:lpstr>
      <vt:lpstr>ADDITIONAL REQUIREMENTS FOR FOREIGNERS</vt:lpstr>
      <vt:lpstr>Completion of Incorporation and NTN Registration Process</vt:lpstr>
      <vt:lpstr>Post Incorporation Requirements Payment of subscription money</vt:lpstr>
      <vt:lpstr>PowerPoint Presentation</vt:lpstr>
      <vt:lpstr>Revolutionary Changes- Continued-</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THE PROCEDURES ON  COMPANY REGISTRATION  Sidney C. Pereira Additional Registrar / Incharge CRO - Karachi</dc:title>
  <dc:creator>Shane Coelho</dc:creator>
  <cp:lastModifiedBy>Azka Amin</cp:lastModifiedBy>
  <cp:revision>510</cp:revision>
  <cp:lastPrinted>2017-11-02T05:28:47Z</cp:lastPrinted>
  <dcterms:created xsi:type="dcterms:W3CDTF">2016-09-02T06:47:04Z</dcterms:created>
  <dcterms:modified xsi:type="dcterms:W3CDTF">2021-07-11T12:15:19Z</dcterms:modified>
</cp:coreProperties>
</file>