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8"/>
  </p:notesMasterIdLst>
  <p:sldIdLst>
    <p:sldId id="546" r:id="rId2"/>
    <p:sldId id="548" r:id="rId3"/>
    <p:sldId id="575" r:id="rId4"/>
    <p:sldId id="570" r:id="rId5"/>
    <p:sldId id="549" r:id="rId6"/>
    <p:sldId id="550" r:id="rId7"/>
    <p:sldId id="551" r:id="rId8"/>
    <p:sldId id="552" r:id="rId9"/>
    <p:sldId id="555" r:id="rId10"/>
    <p:sldId id="554" r:id="rId11"/>
    <p:sldId id="564" r:id="rId12"/>
    <p:sldId id="553" r:id="rId13"/>
    <p:sldId id="556" r:id="rId14"/>
    <p:sldId id="560" r:id="rId15"/>
    <p:sldId id="557" r:id="rId16"/>
    <p:sldId id="558" r:id="rId17"/>
    <p:sldId id="559" r:id="rId18"/>
    <p:sldId id="566" r:id="rId19"/>
    <p:sldId id="565" r:id="rId20"/>
    <p:sldId id="567" r:id="rId21"/>
    <p:sldId id="568" r:id="rId22"/>
    <p:sldId id="574" r:id="rId23"/>
    <p:sldId id="569" r:id="rId24"/>
    <p:sldId id="561" r:id="rId25"/>
    <p:sldId id="571" r:id="rId26"/>
    <p:sldId id="572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89587" autoAdjust="0"/>
  </p:normalViewPr>
  <p:slideViewPr>
    <p:cSldViewPr>
      <p:cViewPr varScale="1">
        <p:scale>
          <a:sx n="82" d="100"/>
          <a:sy n="82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5" y="0"/>
            <a:ext cx="3170717" cy="480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A25A2-89AC-4F09-B225-1AB76F89EB43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78"/>
            <a:ext cx="5852843" cy="4320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222"/>
            <a:ext cx="3170717" cy="480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5" y="9119222"/>
            <a:ext cx="3170717" cy="480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AD905-9F51-438F-8C2E-FB5951B41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1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AD905-9F51-438F-8C2E-FB5951B4147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66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AD905-9F51-438F-8C2E-FB5951B4147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12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AD905-9F51-438F-8C2E-FB5951B4147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2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AD905-9F51-438F-8C2E-FB5951B4147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5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CEAA8A2-B4B7-4B8F-A110-2E13D14A992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57024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3CDE-6B62-4582-A164-0337DA1DAD4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0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C5C6-5150-42B1-988E-764B399F98C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92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3AB6-E3A7-4384-9D81-3F0287B0A91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39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DECA-4912-424A-8153-FAAB4CFACD6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0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683-612A-4346-84F6-60C764694A7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11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17E0-C4F6-43A0-90D6-30D01FA74308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15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838-30A4-434D-A7F8-733EE90F259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60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6D80-739F-4499-A4AB-204C3AE0D9D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0973F04-7BB1-4358-A497-A6F146100BCC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8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9088-5CD2-4A6D-BCD4-5A80739A0D2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6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4E1B-41F2-40FD-82ED-D19A177BC37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2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A3AF-E1AB-4FA0-9780-A300C43E85D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BEAC-904C-473C-A283-BB5B7165920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1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BDE2-72CD-4615-9475-316428701E6D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9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090C-04FE-4FA7-A64E-D11F71E77A8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8D5-41A1-4F62-B611-AAC1B758929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2672B5-07B7-472A-B8A9-00197B98C29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DC1A107-7B07-4B71-A292-7D3D1A77DB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8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  <p:sldLayoutId id="2147484119" r:id="rId15"/>
    <p:sldLayoutId id="2147484120" r:id="rId16"/>
    <p:sldLayoutId id="214748412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mal.shahryar@tdap.gov.pk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ustoms.ec.europa.eu/rex-pa-ui/#/create-preapplication/" TargetMode="External"/><Relationship Id="rId2" Type="http://schemas.openxmlformats.org/officeDocument/2006/relationships/hyperlink" Target="https://customs.ec.europa.eu/rex-pa-ui/#/create-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55" y="4014791"/>
            <a:ext cx="8682038" cy="2233609"/>
          </a:xfrm>
        </p:spPr>
        <p:txBody>
          <a:bodyPr>
            <a:normAutofit/>
          </a:bodyPr>
          <a:lstStyle/>
          <a:p>
            <a:r>
              <a:rPr lang="en-US" sz="3200" b="1" dirty="0"/>
              <a:t>Generalized System of Preferences (GSP</a:t>
            </a:r>
            <a:r>
              <a:rPr lang="en-US" sz="3200" b="1" dirty="0" smtClean="0"/>
              <a:t>) For EU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400" b="1" dirty="0" smtClean="0"/>
              <a:t>By 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Kamal Shahryar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641" y="1143000"/>
            <a:ext cx="7704667" cy="2859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4"/>
                </a:solidFill>
              </a:rPr>
              <a:t>Registered </a:t>
            </a:r>
            <a:r>
              <a:rPr lang="en-US" sz="4000" b="1" dirty="0" smtClean="0">
                <a:solidFill>
                  <a:schemeClr val="accent4"/>
                </a:solidFill>
              </a:rPr>
              <a:t>Exporter System (REX)</a:t>
            </a:r>
          </a:p>
          <a:p>
            <a:pPr marL="0" indent="0" algn="ctr">
              <a:buNone/>
            </a:pPr>
            <a:r>
              <a:rPr lang="en-US" sz="4000" b="1" dirty="0" smtClean="0"/>
              <a:t>For </a:t>
            </a:r>
          </a:p>
          <a:p>
            <a:pPr marL="0" indent="0" algn="ctr">
              <a:buNone/>
            </a:pPr>
            <a:r>
              <a:rPr lang="en-US" sz="4800" b="1" dirty="0" smtClean="0"/>
              <a:t>“ORIGIN CERTIFICATION”</a:t>
            </a: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89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331" y="204789"/>
            <a:ext cx="7584969" cy="55721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3B. Registration to REX by TDAP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46785"/>
            <a:ext cx="8610600" cy="5400672"/>
          </a:xfrm>
        </p:spPr>
        <p:txBody>
          <a:bodyPr anchor="t">
            <a:noAutofit/>
          </a:bodyPr>
          <a:lstStyle/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If exporter fills REX Form manually, TDAP will have to re-enter all the data online from it (into the “REX Authorization Form”).</a:t>
            </a:r>
          </a:p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In case REX Form filled thru Pre-Application Process, TDAP will retrieve data by entering “TIN” in “REX Authorization” screen.</a:t>
            </a:r>
          </a:p>
          <a:p>
            <a:pPr marL="285750" lvl="1">
              <a:buClr>
                <a:srgbClr val="8BB434">
                  <a:lumMod val="75000"/>
                </a:srgbClr>
              </a:buClr>
            </a:pPr>
            <a:r>
              <a:rPr lang="en-US" sz="2400" u="sng" dirty="0" smtClean="0">
                <a:solidFill>
                  <a:prstClr val="black"/>
                </a:solidFill>
              </a:rPr>
              <a:t>Box 7 of REX Form</a:t>
            </a:r>
            <a:r>
              <a:rPr lang="en-US" sz="2400" dirty="0" smtClean="0">
                <a:solidFill>
                  <a:prstClr val="black"/>
                </a:solidFill>
              </a:rPr>
              <a:t>: For official use (to be completed by TDAP):</a:t>
            </a:r>
            <a:endParaRPr lang="en-US" sz="2400" dirty="0">
              <a:solidFill>
                <a:prstClr val="black"/>
              </a:solidFill>
            </a:endParaRPr>
          </a:p>
          <a:p>
            <a:pPr marL="800100" lvl="2" indent="-342900">
              <a:buClr>
                <a:srgbClr val="8BB43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</a:rPr>
              <a:t> Registration Number: PKREX+TIN, (e.g. </a:t>
            </a:r>
            <a:r>
              <a:rPr lang="en-US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PKREX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PK26927584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prstClr val="black"/>
              </a:solidFill>
            </a:endParaRPr>
          </a:p>
          <a:p>
            <a:pPr marL="800100" lvl="2" indent="-342900">
              <a:buClr>
                <a:srgbClr val="8BB43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</a:rPr>
              <a:t>National Authority Ref. Number: 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PK000001</a:t>
            </a:r>
          </a:p>
          <a:p>
            <a:pPr marL="800100" lvl="2" indent="-342900">
              <a:buClr>
                <a:srgbClr val="8BB43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</a:rPr>
              <a:t>Date of Registration:  </a:t>
            </a:r>
            <a:r>
              <a:rPr lang="en-US" sz="2200" dirty="0" smtClean="0">
                <a:solidFill>
                  <a:prstClr val="black"/>
                </a:solidFill>
              </a:rPr>
              <a:t>Enter </a:t>
            </a:r>
            <a:r>
              <a:rPr lang="en-US" sz="2200" u="sng" dirty="0">
                <a:solidFill>
                  <a:prstClr val="black"/>
                </a:solidFill>
              </a:rPr>
              <a:t>current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date (may select from </a:t>
            </a:r>
            <a:r>
              <a:rPr lang="en-US" sz="2200" dirty="0">
                <a:solidFill>
                  <a:prstClr val="black"/>
                </a:solidFill>
              </a:rPr>
              <a:t>calendar. No future date is allowed)</a:t>
            </a:r>
          </a:p>
          <a:p>
            <a:pPr marL="800100" lvl="2" indent="-342900">
              <a:buClr>
                <a:srgbClr val="8BB43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</a:rPr>
              <a:t>Date from which Registration is valid: </a:t>
            </a:r>
            <a:r>
              <a:rPr lang="en-US" sz="2200" u="sng" dirty="0" smtClean="0">
                <a:solidFill>
                  <a:prstClr val="black"/>
                </a:solidFill>
              </a:rPr>
              <a:t>Equal </a:t>
            </a:r>
            <a:r>
              <a:rPr lang="en-US" sz="2200" u="sng" dirty="0">
                <a:solidFill>
                  <a:prstClr val="black"/>
                </a:solidFill>
              </a:rPr>
              <a:t>or before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the date </a:t>
            </a:r>
            <a:r>
              <a:rPr lang="en-US" sz="2200" dirty="0">
                <a:solidFill>
                  <a:prstClr val="black"/>
                </a:solidFill>
              </a:rPr>
              <a:t>of Registration, can’t be </a:t>
            </a:r>
            <a:r>
              <a:rPr lang="en-US" sz="2200" dirty="0" smtClean="0">
                <a:solidFill>
                  <a:prstClr val="black"/>
                </a:solidFill>
              </a:rPr>
              <a:t>later (can </a:t>
            </a:r>
            <a:r>
              <a:rPr lang="en-US" sz="2200" dirty="0">
                <a:solidFill>
                  <a:prstClr val="black"/>
                </a:solidFill>
              </a:rPr>
              <a:t>be selected from calendar)</a:t>
            </a:r>
          </a:p>
          <a:p>
            <a:pPr marL="800100" lvl="2" indent="-342900">
              <a:buClr>
                <a:srgbClr val="8BB43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</a:rPr>
              <a:t>Save, then print </a:t>
            </a:r>
            <a:r>
              <a:rPr lang="en-US" sz="2200" dirty="0">
                <a:solidFill>
                  <a:prstClr val="black"/>
                </a:solidFill>
              </a:rPr>
              <a:t>the </a:t>
            </a:r>
            <a:r>
              <a:rPr lang="en-US" sz="2200" dirty="0" smtClean="0">
                <a:solidFill>
                  <a:prstClr val="black"/>
                </a:solidFill>
              </a:rPr>
              <a:t>Form. Have </a:t>
            </a:r>
            <a:r>
              <a:rPr lang="en-US" sz="2200" dirty="0">
                <a:solidFill>
                  <a:prstClr val="black"/>
                </a:solidFill>
              </a:rPr>
              <a:t>it </a:t>
            </a:r>
            <a:r>
              <a:rPr lang="en-US" sz="2200" dirty="0" smtClean="0">
                <a:solidFill>
                  <a:prstClr val="black"/>
                </a:solidFill>
              </a:rPr>
              <a:t>signed and TDAP </a:t>
            </a:r>
            <a:r>
              <a:rPr lang="en-US" sz="2200" dirty="0">
                <a:solidFill>
                  <a:prstClr val="black"/>
                </a:solidFill>
              </a:rPr>
              <a:t>seal </a:t>
            </a:r>
            <a:r>
              <a:rPr lang="en-US" sz="2200" dirty="0" smtClean="0">
                <a:solidFill>
                  <a:prstClr val="black"/>
                </a:solidFill>
              </a:rPr>
              <a:t>affixed.</a:t>
            </a:r>
            <a:endParaRPr lang="en-US" sz="2200" dirty="0">
              <a:solidFill>
                <a:prstClr val="black"/>
              </a:solidFill>
            </a:endParaRPr>
          </a:p>
          <a:p>
            <a:pPr marL="342900" lvl="1" indent="-342900"/>
            <a:endParaRPr lang="en-US" sz="2400" dirty="0" smtClean="0">
              <a:solidFill>
                <a:prstClr val="black"/>
              </a:solidFill>
            </a:endParaRPr>
          </a:p>
          <a:p>
            <a:pPr marL="800100" lvl="2" indent="-342900"/>
            <a:endParaRPr lang="en-US" sz="2200" dirty="0" smtClean="0">
              <a:solidFill>
                <a:prstClr val="black"/>
              </a:solidFill>
            </a:endParaRPr>
          </a:p>
          <a:p>
            <a:pPr marL="342900" lvl="1" indent="-342900"/>
            <a:endParaRPr lang="en-US" sz="24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331" y="204789"/>
            <a:ext cx="7584969" cy="5572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Registration to REX by TDAP </a:t>
            </a:r>
            <a:r>
              <a:rPr lang="en-US" sz="2400" dirty="0" smtClean="0">
                <a:latin typeface="Arial Narrow" panose="020B0606020202030204" pitchFamily="34" charset="0"/>
              </a:rPr>
              <a:t>(Contd.)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" y="866774"/>
            <a:ext cx="8986838" cy="5480681"/>
          </a:xfrm>
        </p:spPr>
        <p:txBody>
          <a:bodyPr anchor="t">
            <a:noAutofit/>
          </a:bodyPr>
          <a:lstStyle/>
          <a:p>
            <a:pPr marL="342900" lvl="1" indent="-342900">
              <a:buClr>
                <a:srgbClr val="8BB434">
                  <a:lumMod val="75000"/>
                </a:srgbClr>
              </a:buClr>
            </a:pPr>
            <a:r>
              <a:rPr lang="en-US" sz="2400" dirty="0">
                <a:solidFill>
                  <a:prstClr val="black"/>
                </a:solidFill>
              </a:rPr>
              <a:t>Exporter </a:t>
            </a:r>
            <a:r>
              <a:rPr lang="en-US" sz="2400" dirty="0" smtClean="0">
                <a:solidFill>
                  <a:prstClr val="black"/>
                </a:solidFill>
              </a:rPr>
              <a:t>will be registered </a:t>
            </a:r>
            <a:r>
              <a:rPr lang="en-US" sz="2400" dirty="0">
                <a:solidFill>
                  <a:prstClr val="black"/>
                </a:solidFill>
              </a:rPr>
              <a:t>once </a:t>
            </a:r>
            <a:r>
              <a:rPr lang="en-US" sz="2400" dirty="0" smtClean="0">
                <a:solidFill>
                  <a:prstClr val="black"/>
                </a:solidFill>
              </a:rPr>
              <a:t>his ‘REX </a:t>
            </a:r>
            <a:r>
              <a:rPr lang="en-US" sz="2400" dirty="0">
                <a:solidFill>
                  <a:prstClr val="black"/>
                </a:solidFill>
              </a:rPr>
              <a:t>Form’ data is verified, and completely &amp; correctly entered into REX </a:t>
            </a:r>
            <a:r>
              <a:rPr lang="en-US" sz="2400" dirty="0" smtClean="0">
                <a:solidFill>
                  <a:prstClr val="black"/>
                </a:solidFill>
              </a:rPr>
              <a:t>database by TDAP.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TDAP will promptly notify exporter of his registration (REX No.) by email, sending original REX form by courier (TDAP signed &amp; stamped). Copy will be retained in TDAP record.</a:t>
            </a:r>
          </a:p>
          <a:p>
            <a:pPr marL="342900" lvl="1" indent="-342900">
              <a:buClr>
                <a:srgbClr val="8BB434">
                  <a:lumMod val="75000"/>
                </a:srgbClr>
              </a:buClr>
            </a:pPr>
            <a:r>
              <a:rPr lang="en-US" sz="2400" dirty="0">
                <a:solidFill>
                  <a:prstClr val="black"/>
                </a:solidFill>
              </a:rPr>
              <a:t>Upon registration exporter will </a:t>
            </a:r>
            <a:r>
              <a:rPr lang="en-US" sz="2400" dirty="0" smtClean="0">
                <a:solidFill>
                  <a:prstClr val="black"/>
                </a:solidFill>
              </a:rPr>
              <a:t>forthwith start issuing “SOO” (TDAP will no more issue COO to the exporter – </a:t>
            </a:r>
            <a:r>
              <a:rPr lang="en-US" sz="2400" i="1" dirty="0" smtClean="0">
                <a:solidFill>
                  <a:prstClr val="black"/>
                </a:solidFill>
              </a:rPr>
              <a:t>internal system among TDAP Offices to ensure this</a:t>
            </a:r>
            <a:r>
              <a:rPr lang="en-US" sz="2400" dirty="0" smtClean="0">
                <a:solidFill>
                  <a:prstClr val="black"/>
                </a:solidFill>
              </a:rPr>
              <a:t>).</a:t>
            </a:r>
          </a:p>
          <a:p>
            <a:pPr marL="342900" lvl="1" indent="-342900">
              <a:buClr>
                <a:srgbClr val="8BB434">
                  <a:lumMod val="75000"/>
                </a:srgbClr>
              </a:buClr>
            </a:pPr>
            <a:r>
              <a:rPr lang="en-US" sz="2400" dirty="0">
                <a:solidFill>
                  <a:prstClr val="black"/>
                </a:solidFill>
              </a:rPr>
              <a:t>Exporter </a:t>
            </a:r>
            <a:r>
              <a:rPr lang="en-US" sz="2400" dirty="0" smtClean="0">
                <a:solidFill>
                  <a:prstClr val="black"/>
                </a:solidFill>
              </a:rPr>
              <a:t>should promptly apply </a:t>
            </a:r>
            <a:r>
              <a:rPr lang="en-US" sz="2400" dirty="0">
                <a:solidFill>
                  <a:prstClr val="black"/>
                </a:solidFill>
              </a:rPr>
              <a:t>to TDAP for any modification in his data</a:t>
            </a:r>
            <a:r>
              <a:rPr lang="en-US" sz="2400" dirty="0" smtClean="0">
                <a:solidFill>
                  <a:prstClr val="black"/>
                </a:solidFill>
              </a:rPr>
              <a:t>. TDAP will inform exporter after making modification(s).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Validity of REX registration is not limited in time (unless revoked by TDAP for any reason, like: </a:t>
            </a:r>
            <a:r>
              <a:rPr lang="en-US" sz="2200" dirty="0" smtClean="0">
                <a:solidFill>
                  <a:prstClr val="black"/>
                </a:solidFill>
              </a:rPr>
              <a:t>Exporter’s own request; Invalid SOO issuance; failure to meet REX conditions, or if exporter ceases to exist).</a:t>
            </a:r>
          </a:p>
          <a:p>
            <a:pPr marL="800100" lvl="2" indent="-342900"/>
            <a:endParaRPr lang="en-US" sz="2200" dirty="0" smtClean="0">
              <a:solidFill>
                <a:prstClr val="black"/>
              </a:solidFill>
            </a:endParaRPr>
          </a:p>
          <a:p>
            <a:pPr marL="342900" lvl="1" indent="-342900"/>
            <a:endParaRPr lang="en-US" sz="24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937" y="154782"/>
            <a:ext cx="7323667" cy="55721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 Narrow" panose="020B0606020202030204" pitchFamily="34" charset="0"/>
              </a:rPr>
              <a:t>4. Making Out Statement on Origin (SOO)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458200" cy="5562601"/>
          </a:xfrm>
        </p:spPr>
        <p:txBody>
          <a:bodyPr anchor="t">
            <a:noAutofit/>
          </a:bodyPr>
          <a:lstStyle/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Exporter </a:t>
            </a:r>
            <a:r>
              <a:rPr lang="en-US" sz="2400" dirty="0">
                <a:solidFill>
                  <a:prstClr val="black"/>
                </a:solidFill>
              </a:rPr>
              <a:t>making </a:t>
            </a:r>
            <a:r>
              <a:rPr lang="en-US" sz="2400" dirty="0" smtClean="0">
                <a:solidFill>
                  <a:prstClr val="black"/>
                </a:solidFill>
              </a:rPr>
              <a:t>SOO </a:t>
            </a:r>
            <a:r>
              <a:rPr lang="en-US" sz="2400" dirty="0">
                <a:solidFill>
                  <a:prstClr val="black"/>
                </a:solidFill>
              </a:rPr>
              <a:t>should be able </a:t>
            </a:r>
            <a:r>
              <a:rPr lang="en-US" sz="2400" dirty="0" smtClean="0">
                <a:solidFill>
                  <a:prstClr val="black"/>
                </a:solidFill>
              </a:rPr>
              <a:t>to:</a:t>
            </a:r>
          </a:p>
          <a:p>
            <a:pPr marL="914400" lvl="2" indent="-457200">
              <a:buFont typeface="+mj-lt"/>
              <a:buAutoNum type="alphaLcPeriod"/>
            </a:pPr>
            <a:r>
              <a:rPr lang="en-US" sz="2200" dirty="0" smtClean="0">
                <a:solidFill>
                  <a:prstClr val="black"/>
                </a:solidFill>
              </a:rPr>
              <a:t>declare </a:t>
            </a:r>
            <a:r>
              <a:rPr lang="en-US" sz="2200" dirty="0">
                <a:solidFill>
                  <a:prstClr val="black"/>
                </a:solidFill>
              </a:rPr>
              <a:t>and </a:t>
            </a:r>
            <a:r>
              <a:rPr lang="en-US" sz="2200" dirty="0" smtClean="0">
                <a:solidFill>
                  <a:prstClr val="black"/>
                </a:solidFill>
              </a:rPr>
              <a:t>prove origin </a:t>
            </a:r>
            <a:r>
              <a:rPr lang="en-US" sz="2200" dirty="0">
                <a:solidFill>
                  <a:prstClr val="black"/>
                </a:solidFill>
              </a:rPr>
              <a:t>of </a:t>
            </a:r>
            <a:r>
              <a:rPr lang="en-US" sz="2200" dirty="0" smtClean="0">
                <a:solidFill>
                  <a:prstClr val="black"/>
                </a:solidFill>
              </a:rPr>
              <a:t>goods, </a:t>
            </a:r>
            <a:r>
              <a:rPr lang="en-US" sz="2200" dirty="0">
                <a:solidFill>
                  <a:prstClr val="black"/>
                </a:solidFill>
              </a:rPr>
              <a:t>and </a:t>
            </a:r>
            <a:endParaRPr lang="en-US" sz="2200" dirty="0" smtClean="0">
              <a:solidFill>
                <a:prstClr val="black"/>
              </a:solidFill>
            </a:endParaRPr>
          </a:p>
          <a:p>
            <a:pPr marL="914400" lvl="2" indent="-457200">
              <a:buFont typeface="+mj-lt"/>
              <a:buAutoNum type="alphaLcPeriod"/>
            </a:pPr>
            <a:r>
              <a:rPr lang="en-US" sz="2200" dirty="0" smtClean="0">
                <a:solidFill>
                  <a:prstClr val="black"/>
                </a:solidFill>
              </a:rPr>
              <a:t>reply </a:t>
            </a:r>
            <a:r>
              <a:rPr lang="en-US" sz="2200" dirty="0">
                <a:solidFill>
                  <a:prstClr val="black"/>
                </a:solidFill>
              </a:rPr>
              <a:t>to request for verifications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</a:p>
          <a:p>
            <a:pPr marL="342900" lvl="1" indent="-342900"/>
            <a:r>
              <a:rPr lang="en-US" sz="2400" dirty="0">
                <a:solidFill>
                  <a:prstClr val="black"/>
                </a:solidFill>
              </a:rPr>
              <a:t>If </a:t>
            </a:r>
            <a:r>
              <a:rPr lang="en-US" sz="2400" dirty="0" smtClean="0">
                <a:solidFill>
                  <a:prstClr val="black"/>
                </a:solidFill>
              </a:rPr>
              <a:t>exporter </a:t>
            </a:r>
            <a:r>
              <a:rPr lang="en-US" sz="2400" dirty="0">
                <a:solidFill>
                  <a:prstClr val="black"/>
                </a:solidFill>
              </a:rPr>
              <a:t>making </a:t>
            </a:r>
            <a:r>
              <a:rPr lang="en-US" sz="2400" dirty="0" smtClean="0">
                <a:solidFill>
                  <a:prstClr val="black"/>
                </a:solidFill>
              </a:rPr>
              <a:t>SOO is not the producer</a:t>
            </a:r>
            <a:r>
              <a:rPr lang="en-US" sz="2400" dirty="0">
                <a:solidFill>
                  <a:prstClr val="black"/>
                </a:solidFill>
              </a:rPr>
              <a:t>, then he should have </a:t>
            </a:r>
            <a:r>
              <a:rPr lang="en-US" sz="2400" dirty="0" smtClean="0">
                <a:solidFill>
                  <a:prstClr val="black"/>
                </a:solidFill>
              </a:rPr>
              <a:t>all necessary documents/ supplier's declarations enabling him do (a) &amp; (b) above.</a:t>
            </a:r>
          </a:p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Text of the “SOO” (Refer: Annex-2, “REX Operational Guide”)</a:t>
            </a:r>
          </a:p>
          <a:p>
            <a:pPr marL="457200" lvl="2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“</a:t>
            </a:r>
            <a:r>
              <a:rPr lang="en-US" sz="2200" i="1" dirty="0">
                <a:solidFill>
                  <a:prstClr val="black"/>
                </a:solidFill>
              </a:rPr>
              <a:t>The exporter </a:t>
            </a:r>
            <a:r>
              <a:rPr lang="en-US" sz="2200" b="1" i="1" dirty="0" smtClean="0">
                <a:solidFill>
                  <a:prstClr val="black"/>
                </a:solidFill>
              </a:rPr>
              <a:t>Name</a:t>
            </a:r>
            <a:r>
              <a:rPr lang="en-US" sz="2200" i="1" dirty="0" smtClean="0">
                <a:solidFill>
                  <a:prstClr val="black"/>
                </a:solidFill>
              </a:rPr>
              <a:t> [</a:t>
            </a:r>
            <a:r>
              <a:rPr lang="en-US" sz="2200" b="1" i="1" dirty="0" smtClean="0">
                <a:solidFill>
                  <a:prstClr val="black"/>
                </a:solidFill>
              </a:rPr>
              <a:t>REX no.</a:t>
            </a:r>
            <a:r>
              <a:rPr lang="en-US" sz="2200" i="1" dirty="0" smtClean="0">
                <a:solidFill>
                  <a:prstClr val="black"/>
                </a:solidFill>
              </a:rPr>
              <a:t>; </a:t>
            </a:r>
            <a:r>
              <a:rPr lang="en-US" sz="2200" dirty="0" smtClean="0">
                <a:solidFill>
                  <a:prstClr val="black"/>
                </a:solidFill>
              </a:rPr>
              <a:t>additional details if “replacement SOO”] </a:t>
            </a:r>
            <a:r>
              <a:rPr lang="en-US" sz="2200" i="1" dirty="0">
                <a:solidFill>
                  <a:prstClr val="black"/>
                </a:solidFill>
              </a:rPr>
              <a:t>of the products covered by </a:t>
            </a:r>
            <a:r>
              <a:rPr lang="en-US" sz="2200" i="1" dirty="0" smtClean="0">
                <a:solidFill>
                  <a:prstClr val="black"/>
                </a:solidFill>
              </a:rPr>
              <a:t>this document </a:t>
            </a:r>
            <a:r>
              <a:rPr lang="en-US" sz="2200" i="1" dirty="0">
                <a:solidFill>
                  <a:prstClr val="black"/>
                </a:solidFill>
              </a:rPr>
              <a:t>declares that, except where otherwise clearly indicated, these products are of </a:t>
            </a:r>
            <a:r>
              <a:rPr lang="en-US" sz="2200" i="1" dirty="0" smtClean="0">
                <a:solidFill>
                  <a:prstClr val="black"/>
                </a:solidFill>
              </a:rPr>
              <a:t>Pakistan preferential </a:t>
            </a:r>
            <a:r>
              <a:rPr lang="en-US" sz="2200" i="1" dirty="0">
                <a:solidFill>
                  <a:prstClr val="black"/>
                </a:solidFill>
              </a:rPr>
              <a:t>origin according to rules of origin of the Generalized System of Preferences of </a:t>
            </a:r>
            <a:r>
              <a:rPr lang="en-US" sz="2200" i="1" dirty="0" smtClean="0">
                <a:solidFill>
                  <a:prstClr val="black"/>
                </a:solidFill>
              </a:rPr>
              <a:t>the European </a:t>
            </a:r>
            <a:r>
              <a:rPr lang="en-US" sz="2200" i="1" dirty="0">
                <a:solidFill>
                  <a:prstClr val="black"/>
                </a:solidFill>
              </a:rPr>
              <a:t>Union and that the origin criterion met is </a:t>
            </a:r>
            <a:r>
              <a:rPr lang="en-US" sz="2200" i="1" dirty="0" smtClean="0">
                <a:solidFill>
                  <a:prstClr val="black"/>
                </a:solidFill>
              </a:rPr>
              <a:t>…</a:t>
            </a:r>
            <a:r>
              <a:rPr lang="en-US" sz="2200" dirty="0" smtClean="0">
                <a:solidFill>
                  <a:prstClr val="black"/>
                </a:solidFill>
              </a:rPr>
              <a:t> ( </a:t>
            </a:r>
            <a:r>
              <a:rPr lang="en-US" sz="2200" b="1" i="1" dirty="0" smtClean="0">
                <a:solidFill>
                  <a:prstClr val="black"/>
                </a:solidFill>
              </a:rPr>
              <a:t>P</a:t>
            </a:r>
            <a:r>
              <a:rPr lang="en-US" sz="2200" dirty="0" smtClean="0">
                <a:solidFill>
                  <a:prstClr val="black"/>
                </a:solidFill>
              </a:rPr>
              <a:t>; or </a:t>
            </a:r>
            <a:r>
              <a:rPr lang="en-US" sz="2200" b="1" i="1" dirty="0" smtClean="0">
                <a:solidFill>
                  <a:prstClr val="black"/>
                </a:solidFill>
              </a:rPr>
              <a:t>W+HS Heading</a:t>
            </a:r>
            <a:r>
              <a:rPr lang="en-US" sz="2200" dirty="0" smtClean="0">
                <a:solidFill>
                  <a:prstClr val="black"/>
                </a:solidFill>
              </a:rPr>
              <a:t>, e.g. W ‘9618’ </a:t>
            </a:r>
            <a:r>
              <a:rPr lang="en-US" sz="2200" dirty="0">
                <a:solidFill>
                  <a:prstClr val="black"/>
                </a:solidFill>
              </a:rPr>
              <a:t>)”.</a:t>
            </a:r>
            <a:endParaRPr lang="en-US" sz="22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887" y="40482"/>
            <a:ext cx="7323667" cy="55721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Making Out Statement on Origin (SOO) – </a:t>
            </a:r>
            <a:r>
              <a:rPr lang="en-US" sz="2000" b="1" dirty="0" smtClean="0">
                <a:latin typeface="Arial Narrow" panose="020B0606020202030204" pitchFamily="34" charset="0"/>
              </a:rPr>
              <a:t>Contd.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6" y="866775"/>
            <a:ext cx="8858250" cy="5686425"/>
          </a:xfrm>
        </p:spPr>
        <p:txBody>
          <a:bodyPr anchor="t">
            <a:noAutofit/>
          </a:bodyPr>
          <a:lstStyle/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SOO is </a:t>
            </a:r>
            <a:r>
              <a:rPr lang="en-US" sz="2400" dirty="0">
                <a:solidFill>
                  <a:prstClr val="black"/>
                </a:solidFill>
              </a:rPr>
              <a:t>issued by typing, printing or </a:t>
            </a:r>
            <a:r>
              <a:rPr lang="en-US" sz="2400" dirty="0" smtClean="0">
                <a:solidFill>
                  <a:prstClr val="black"/>
                </a:solidFill>
              </a:rPr>
              <a:t>stamping </a:t>
            </a:r>
            <a:r>
              <a:rPr lang="en-US" sz="2400" u="sng" dirty="0" smtClean="0">
                <a:solidFill>
                  <a:prstClr val="black"/>
                </a:solidFill>
              </a:rPr>
              <a:t>text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on the </a:t>
            </a:r>
            <a:r>
              <a:rPr lang="en-US" sz="2400" dirty="0" smtClean="0">
                <a:solidFill>
                  <a:prstClr val="black"/>
                </a:solidFill>
              </a:rPr>
              <a:t>“</a:t>
            </a:r>
            <a:r>
              <a:rPr lang="en-US" sz="2400" b="1" dirty="0" smtClean="0">
                <a:solidFill>
                  <a:prstClr val="black"/>
                </a:solidFill>
              </a:rPr>
              <a:t>Invoice</a:t>
            </a:r>
            <a:r>
              <a:rPr lang="en-US" sz="2400" dirty="0" smtClean="0">
                <a:solidFill>
                  <a:prstClr val="black"/>
                </a:solidFill>
              </a:rPr>
              <a:t>” </a:t>
            </a:r>
            <a:r>
              <a:rPr lang="en-US" sz="2400" dirty="0">
                <a:solidFill>
                  <a:prstClr val="black"/>
                </a:solidFill>
              </a:rPr>
              <a:t>or another </a:t>
            </a:r>
            <a:r>
              <a:rPr lang="en-US" sz="2400" dirty="0" smtClean="0">
                <a:solidFill>
                  <a:prstClr val="black"/>
                </a:solidFill>
              </a:rPr>
              <a:t>“</a:t>
            </a:r>
            <a:r>
              <a:rPr lang="en-US" sz="2400" b="1" dirty="0">
                <a:solidFill>
                  <a:prstClr val="black"/>
                </a:solidFill>
              </a:rPr>
              <a:t>C</a:t>
            </a:r>
            <a:r>
              <a:rPr lang="en-US" sz="2400" b="1" dirty="0" smtClean="0">
                <a:solidFill>
                  <a:prstClr val="black"/>
                </a:solidFill>
              </a:rPr>
              <a:t>ommercial </a:t>
            </a:r>
            <a:r>
              <a:rPr lang="en-US" sz="2400" b="1" dirty="0">
                <a:solidFill>
                  <a:prstClr val="black"/>
                </a:solidFill>
              </a:rPr>
              <a:t>D</a:t>
            </a:r>
            <a:r>
              <a:rPr lang="en-US" sz="2400" b="1" dirty="0" smtClean="0">
                <a:solidFill>
                  <a:prstClr val="black"/>
                </a:solidFill>
              </a:rPr>
              <a:t>ocument</a:t>
            </a:r>
            <a:r>
              <a:rPr lang="en-US" sz="2400" dirty="0" smtClean="0">
                <a:solidFill>
                  <a:prstClr val="black"/>
                </a:solidFill>
              </a:rPr>
              <a:t>” (e.g. accompanying Delivery Note, Pro-forma Invoice, or Packing List) that clearly: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Identifies the Registered Exporter,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Describes consignment’s goods in detail for their identification &amp; origin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Identifies non-originating products; e.g. by:</a:t>
            </a:r>
          </a:p>
          <a:p>
            <a:pPr marL="1028700" lvl="3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indicating this in </a:t>
            </a:r>
            <a:r>
              <a:rPr lang="en-US" sz="2000" u="sng" dirty="0" smtClean="0">
                <a:solidFill>
                  <a:prstClr val="black"/>
                </a:solidFill>
              </a:rPr>
              <a:t>brackets</a:t>
            </a:r>
            <a:r>
              <a:rPr lang="en-US" sz="2000" dirty="0" smtClean="0">
                <a:solidFill>
                  <a:prstClr val="black"/>
                </a:solidFill>
              </a:rPr>
              <a:t> behind every product line, or </a:t>
            </a:r>
          </a:p>
          <a:p>
            <a:pPr marL="1028700" lvl="3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placing goods on Invoice under </a:t>
            </a:r>
            <a:r>
              <a:rPr lang="en-US" sz="2000" u="sng" dirty="0" smtClean="0">
                <a:solidFill>
                  <a:prstClr val="black"/>
                </a:solidFill>
              </a:rPr>
              <a:t>separate headings</a:t>
            </a:r>
            <a:r>
              <a:rPr lang="en-US" sz="2000" dirty="0" smtClean="0">
                <a:solidFill>
                  <a:prstClr val="black"/>
                </a:solidFill>
              </a:rPr>
              <a:t> of “originating goods” and “non-originating goods”, or</a:t>
            </a:r>
          </a:p>
          <a:p>
            <a:pPr marL="1028700" lvl="3" indent="-342900">
              <a:buFont typeface="Wingdings" panose="05000000000000000000" pitchFamily="2" charset="2"/>
              <a:buChar char="Ø"/>
            </a:pPr>
            <a:r>
              <a:rPr lang="en-US" sz="2000" u="sng" dirty="0" smtClean="0">
                <a:solidFill>
                  <a:prstClr val="black"/>
                </a:solidFill>
              </a:rPr>
              <a:t>numbering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the positions </a:t>
            </a:r>
            <a:r>
              <a:rPr lang="en-US" sz="2000" dirty="0" smtClean="0">
                <a:solidFill>
                  <a:prstClr val="black"/>
                </a:solidFill>
              </a:rPr>
              <a:t>consecutively and indicating </a:t>
            </a:r>
            <a:r>
              <a:rPr lang="en-US" sz="2000" dirty="0">
                <a:solidFill>
                  <a:prstClr val="black"/>
                </a:solidFill>
              </a:rPr>
              <a:t>which </a:t>
            </a:r>
            <a:r>
              <a:rPr lang="en-US" sz="2000" dirty="0" smtClean="0">
                <a:solidFill>
                  <a:prstClr val="black"/>
                </a:solidFill>
              </a:rPr>
              <a:t> numbers </a:t>
            </a:r>
            <a:r>
              <a:rPr lang="en-US" sz="2000" dirty="0">
                <a:solidFill>
                  <a:prstClr val="black"/>
                </a:solidFill>
              </a:rPr>
              <a:t>are originating </a:t>
            </a:r>
            <a:r>
              <a:rPr lang="en-US" sz="2000" dirty="0" smtClean="0">
                <a:solidFill>
                  <a:prstClr val="black"/>
                </a:solidFill>
              </a:rPr>
              <a:t>and non–originating goods.</a:t>
            </a:r>
          </a:p>
          <a:p>
            <a:pPr marL="342900" lvl="1" indent="-342900">
              <a:buClr>
                <a:srgbClr val="8BB434">
                  <a:lumMod val="75000"/>
                </a:srgbClr>
              </a:buClr>
            </a:pPr>
            <a:r>
              <a:rPr lang="en-US" sz="2400" dirty="0">
                <a:solidFill>
                  <a:prstClr val="black"/>
                </a:solidFill>
              </a:rPr>
              <a:t>No handwritten signature of exporter is required on SOO.</a:t>
            </a:r>
          </a:p>
          <a:p>
            <a:pPr marL="342900" lvl="1" indent="-342900"/>
            <a:endParaRPr lang="en-US" sz="22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53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887" y="202406"/>
            <a:ext cx="7323667" cy="55721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Making Out Statement on Origin (SOO) – </a:t>
            </a:r>
            <a:r>
              <a:rPr lang="en-US" sz="2000" b="1" dirty="0" smtClean="0">
                <a:latin typeface="Arial Narrow" panose="020B0606020202030204" pitchFamily="34" charset="0"/>
              </a:rPr>
              <a:t>Contd.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90" y="1164431"/>
            <a:ext cx="8246110" cy="5693569"/>
          </a:xfrm>
        </p:spPr>
        <p:txBody>
          <a:bodyPr anchor="t">
            <a:noAutofit/>
          </a:bodyPr>
          <a:lstStyle/>
          <a:p>
            <a:pPr marL="342900" lvl="1" indent="-342900"/>
            <a:r>
              <a:rPr lang="en-US" sz="2400" dirty="0">
                <a:solidFill>
                  <a:prstClr val="black"/>
                </a:solidFill>
              </a:rPr>
              <a:t>If </a:t>
            </a:r>
            <a:r>
              <a:rPr lang="en-US" sz="2400" dirty="0" smtClean="0">
                <a:solidFill>
                  <a:prstClr val="black"/>
                </a:solidFill>
              </a:rPr>
              <a:t>value </a:t>
            </a:r>
            <a:r>
              <a:rPr lang="en-US" sz="2400" dirty="0">
                <a:solidFill>
                  <a:prstClr val="black"/>
                </a:solidFill>
              </a:rPr>
              <a:t>of </a:t>
            </a:r>
            <a:r>
              <a:rPr lang="en-US" sz="2400" dirty="0" smtClean="0">
                <a:solidFill>
                  <a:prstClr val="black"/>
                </a:solidFill>
              </a:rPr>
              <a:t>“</a:t>
            </a:r>
            <a:r>
              <a:rPr lang="en-US" sz="2400" u="sng" dirty="0" smtClean="0">
                <a:solidFill>
                  <a:prstClr val="black"/>
                </a:solidFill>
              </a:rPr>
              <a:t>originating products</a:t>
            </a:r>
            <a:r>
              <a:rPr lang="en-US" sz="2400" dirty="0" smtClean="0">
                <a:solidFill>
                  <a:prstClr val="black"/>
                </a:solidFill>
              </a:rPr>
              <a:t>” in the consignment </a:t>
            </a:r>
            <a:r>
              <a:rPr lang="en-US" sz="2400" dirty="0">
                <a:solidFill>
                  <a:prstClr val="black"/>
                </a:solidFill>
              </a:rPr>
              <a:t>is </a:t>
            </a:r>
            <a:r>
              <a:rPr lang="en-US" sz="2400" dirty="0" smtClean="0">
                <a:solidFill>
                  <a:prstClr val="black"/>
                </a:solidFill>
              </a:rPr>
              <a:t>below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6,000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then any exporter, registered or </a:t>
            </a:r>
            <a:r>
              <a:rPr lang="en-US" sz="2400" dirty="0" smtClean="0">
                <a:solidFill>
                  <a:prstClr val="black"/>
                </a:solidFill>
              </a:rPr>
              <a:t>not, can </a:t>
            </a:r>
            <a:r>
              <a:rPr lang="en-US" sz="2400" dirty="0">
                <a:solidFill>
                  <a:prstClr val="black"/>
                </a:solidFill>
              </a:rPr>
              <a:t>make out </a:t>
            </a:r>
            <a:r>
              <a:rPr lang="en-US" sz="2400" dirty="0" smtClean="0">
                <a:solidFill>
                  <a:prstClr val="black"/>
                </a:solidFill>
              </a:rPr>
              <a:t>an SOO.</a:t>
            </a:r>
          </a:p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Stating REX no. is mandatory if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6,000</a:t>
            </a:r>
            <a:r>
              <a:rPr lang="en-US" sz="2400" dirty="0" smtClean="0">
                <a:solidFill>
                  <a:prstClr val="black"/>
                </a:solidFill>
              </a:rPr>
              <a:t> threshold is exceeded.</a:t>
            </a:r>
          </a:p>
          <a:p>
            <a:pPr marL="342900" lvl="1" indent="-342900">
              <a:buClr>
                <a:srgbClr val="8BB434">
                  <a:lumMod val="75000"/>
                </a:srgbClr>
              </a:buClr>
            </a:pPr>
            <a:r>
              <a:rPr lang="en-US" sz="2400" dirty="0">
                <a:solidFill>
                  <a:prstClr val="black"/>
                </a:solidFill>
              </a:rPr>
              <a:t>SOO on a label (permanently affixed to a commercial document) is only permitted if there is no doubt that the label has been affixed by the </a:t>
            </a:r>
            <a:r>
              <a:rPr lang="en-US" sz="2400" dirty="0" smtClean="0">
                <a:solidFill>
                  <a:prstClr val="black"/>
                </a:solidFill>
              </a:rPr>
              <a:t>registered exporter.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1" indent="-342900">
              <a:buClr>
                <a:srgbClr val="8BB434">
                  <a:lumMod val="75000"/>
                </a:srgbClr>
              </a:buClr>
            </a:pPr>
            <a:r>
              <a:rPr lang="en-US" sz="2400" dirty="0">
                <a:solidFill>
                  <a:prstClr val="black"/>
                </a:solidFill>
              </a:rPr>
              <a:t>SOO may be made on third parties’ commercial document if the commercial documents clearly identify the registered exporter.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342900" lvl="1" indent="-342900"/>
            <a:endParaRPr lang="en-US" sz="1800" dirty="0" smtClean="0">
              <a:solidFill>
                <a:prstClr val="black"/>
              </a:solidFill>
            </a:endParaRPr>
          </a:p>
          <a:p>
            <a:pPr marL="342900" lvl="1" indent="-342900"/>
            <a:endParaRPr lang="en-US" sz="22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64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887" y="309563"/>
            <a:ext cx="7323667" cy="55721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Making Out Statement on Origin (SOO) – </a:t>
            </a:r>
            <a:r>
              <a:rPr lang="en-US" sz="2000" b="1" dirty="0" smtClean="0">
                <a:latin typeface="Arial Narrow" panose="020B0606020202030204" pitchFamily="34" charset="0"/>
              </a:rPr>
              <a:t>Contd.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66775"/>
            <a:ext cx="8834438" cy="5253037"/>
          </a:xfrm>
        </p:spPr>
        <p:txBody>
          <a:bodyPr anchor="t">
            <a:noAutofit/>
          </a:bodyPr>
          <a:lstStyle/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A </a:t>
            </a:r>
            <a:r>
              <a:rPr lang="en-US" sz="2400" u="sng" dirty="0">
                <a:solidFill>
                  <a:prstClr val="black"/>
                </a:solidFill>
              </a:rPr>
              <a:t>transport </a:t>
            </a:r>
            <a:r>
              <a:rPr lang="en-US" sz="2400" u="sng" dirty="0" smtClean="0">
                <a:solidFill>
                  <a:prstClr val="black"/>
                </a:solidFill>
              </a:rPr>
              <a:t>document</a:t>
            </a:r>
            <a:r>
              <a:rPr lang="en-US" sz="2400" dirty="0" smtClean="0">
                <a:solidFill>
                  <a:prstClr val="black"/>
                </a:solidFill>
              </a:rPr>
              <a:t> (e.g. bill </a:t>
            </a:r>
            <a:r>
              <a:rPr lang="en-US" sz="2400" dirty="0">
                <a:solidFill>
                  <a:prstClr val="black"/>
                </a:solidFill>
              </a:rPr>
              <a:t>of lading or </a:t>
            </a:r>
            <a:r>
              <a:rPr lang="en-US" sz="2400" dirty="0" smtClean="0">
                <a:solidFill>
                  <a:prstClr val="black"/>
                </a:solidFill>
              </a:rPr>
              <a:t>airway bill) is not </a:t>
            </a:r>
            <a:r>
              <a:rPr lang="en-US" sz="2400" dirty="0">
                <a:solidFill>
                  <a:prstClr val="black"/>
                </a:solidFill>
              </a:rPr>
              <a:t>considered </a:t>
            </a:r>
            <a:r>
              <a:rPr lang="en-US" sz="2400" dirty="0" smtClean="0">
                <a:solidFill>
                  <a:prstClr val="black"/>
                </a:solidFill>
              </a:rPr>
              <a:t>a commercial document for SOO purposes as it </a:t>
            </a:r>
            <a:r>
              <a:rPr lang="en-US" sz="2400" dirty="0">
                <a:solidFill>
                  <a:prstClr val="black"/>
                </a:solidFill>
              </a:rPr>
              <a:t>is issued </a:t>
            </a:r>
            <a:r>
              <a:rPr lang="en-US" sz="2400" dirty="0" smtClean="0">
                <a:solidFill>
                  <a:prstClr val="black"/>
                </a:solidFill>
              </a:rPr>
              <a:t>by the </a:t>
            </a:r>
            <a:r>
              <a:rPr lang="en-US" sz="2400" dirty="0">
                <a:solidFill>
                  <a:prstClr val="black"/>
                </a:solidFill>
              </a:rPr>
              <a:t>carrier or forwarding </a:t>
            </a:r>
            <a:r>
              <a:rPr lang="en-US" sz="2400" dirty="0" smtClean="0">
                <a:solidFill>
                  <a:prstClr val="black"/>
                </a:solidFill>
              </a:rPr>
              <a:t>agency. Hence not fit for SOO issuance.</a:t>
            </a:r>
          </a:p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SOO may </a:t>
            </a:r>
            <a:r>
              <a:rPr lang="en-US" sz="2400" dirty="0">
                <a:solidFill>
                  <a:prstClr val="black"/>
                </a:solidFill>
              </a:rPr>
              <a:t>be submitted on a </a:t>
            </a:r>
            <a:r>
              <a:rPr lang="en-US" sz="2400" u="sng" dirty="0">
                <a:solidFill>
                  <a:prstClr val="black"/>
                </a:solidFill>
              </a:rPr>
              <a:t>separate sheet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of the </a:t>
            </a:r>
            <a:r>
              <a:rPr lang="en-US" sz="2400" dirty="0">
                <a:solidFill>
                  <a:prstClr val="black"/>
                </a:solidFill>
              </a:rPr>
              <a:t>commercial document, only if this sheet is an obvious part of </a:t>
            </a:r>
            <a:r>
              <a:rPr lang="en-US" sz="2400" dirty="0" smtClean="0">
                <a:solidFill>
                  <a:prstClr val="black"/>
                </a:solidFill>
              </a:rPr>
              <a:t>this document.</a:t>
            </a:r>
          </a:p>
          <a:p>
            <a:pPr marL="342900" lvl="1" indent="-342900"/>
            <a:r>
              <a:rPr lang="en-US" sz="2400" dirty="0">
                <a:solidFill>
                  <a:prstClr val="black"/>
                </a:solidFill>
              </a:rPr>
              <a:t>If </a:t>
            </a:r>
            <a:r>
              <a:rPr lang="en-US" sz="2400" dirty="0" smtClean="0">
                <a:solidFill>
                  <a:prstClr val="black"/>
                </a:solidFill>
              </a:rPr>
              <a:t>commercial </a:t>
            </a:r>
            <a:r>
              <a:rPr lang="en-US" sz="2400" dirty="0">
                <a:solidFill>
                  <a:prstClr val="black"/>
                </a:solidFill>
              </a:rPr>
              <a:t>document contains several pages, each page </a:t>
            </a:r>
            <a:r>
              <a:rPr lang="en-US" sz="2400" dirty="0" smtClean="0">
                <a:solidFill>
                  <a:prstClr val="black"/>
                </a:solidFill>
              </a:rPr>
              <a:t>must be </a:t>
            </a:r>
            <a:r>
              <a:rPr lang="en-US" sz="2400" u="sng" dirty="0">
                <a:solidFill>
                  <a:prstClr val="black"/>
                </a:solidFill>
              </a:rPr>
              <a:t>numbered</a:t>
            </a:r>
            <a:r>
              <a:rPr lang="en-US" sz="2400" dirty="0">
                <a:solidFill>
                  <a:prstClr val="black"/>
                </a:solidFill>
              </a:rPr>
              <a:t>, the total number of </a:t>
            </a:r>
            <a:r>
              <a:rPr lang="en-US" sz="2400" dirty="0" smtClean="0">
                <a:solidFill>
                  <a:prstClr val="black"/>
                </a:solidFill>
              </a:rPr>
              <a:t>pages </a:t>
            </a:r>
            <a:r>
              <a:rPr lang="en-US" sz="2400" dirty="0">
                <a:solidFill>
                  <a:prstClr val="black"/>
                </a:solidFill>
              </a:rPr>
              <a:t>must be </a:t>
            </a:r>
            <a:r>
              <a:rPr lang="en-US" sz="2400" dirty="0" smtClean="0">
                <a:solidFill>
                  <a:prstClr val="black"/>
                </a:solidFill>
              </a:rPr>
              <a:t>mentioned.</a:t>
            </a:r>
          </a:p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SOO shall be </a:t>
            </a:r>
            <a:r>
              <a:rPr lang="en-US" sz="2400" u="sng" dirty="0" smtClean="0">
                <a:solidFill>
                  <a:prstClr val="black"/>
                </a:solidFill>
              </a:rPr>
              <a:t>valid for 12 months</a:t>
            </a:r>
            <a:r>
              <a:rPr lang="en-US" sz="2400" dirty="0" smtClean="0">
                <a:solidFill>
                  <a:prstClr val="black"/>
                </a:solidFill>
              </a:rPr>
              <a:t> from the date of its making by the exporter.</a:t>
            </a:r>
          </a:p>
          <a:p>
            <a:pPr marL="342900" lvl="1" indent="-342900"/>
            <a:r>
              <a:rPr lang="en-US" sz="2400" dirty="0" smtClean="0">
                <a:solidFill>
                  <a:prstClr val="black"/>
                </a:solidFill>
              </a:rPr>
              <a:t>SOO may </a:t>
            </a:r>
            <a:r>
              <a:rPr lang="en-US" sz="2400" dirty="0">
                <a:solidFill>
                  <a:prstClr val="black"/>
                </a:solidFill>
              </a:rPr>
              <a:t>be made </a:t>
            </a:r>
            <a:r>
              <a:rPr lang="en-US" sz="2400" dirty="0" smtClean="0">
                <a:solidFill>
                  <a:prstClr val="black"/>
                </a:solidFill>
              </a:rPr>
              <a:t>after exportation</a:t>
            </a:r>
            <a:r>
              <a:rPr lang="en-US" sz="2400" dirty="0">
                <a:solidFill>
                  <a:prstClr val="black"/>
                </a:solidFill>
              </a:rPr>
              <a:t>(“</a:t>
            </a:r>
            <a:r>
              <a:rPr lang="en-US" sz="2400" u="sng" dirty="0">
                <a:solidFill>
                  <a:prstClr val="black"/>
                </a:solidFill>
              </a:rPr>
              <a:t>retrospective statement</a:t>
            </a:r>
            <a:r>
              <a:rPr lang="en-US" sz="2400" dirty="0">
                <a:solidFill>
                  <a:prstClr val="black"/>
                </a:solidFill>
              </a:rPr>
              <a:t>”)</a:t>
            </a:r>
            <a:r>
              <a:rPr lang="en-US" sz="2400" dirty="0" smtClean="0">
                <a:solidFill>
                  <a:prstClr val="black"/>
                </a:solidFill>
              </a:rPr>
              <a:t>, it will be </a:t>
            </a:r>
            <a:r>
              <a:rPr lang="en-US" sz="2400" dirty="0">
                <a:solidFill>
                  <a:prstClr val="black"/>
                </a:solidFill>
              </a:rPr>
              <a:t>admitted in the EU if presented </a:t>
            </a:r>
            <a:r>
              <a:rPr lang="en-US" sz="2400" dirty="0" smtClean="0">
                <a:solidFill>
                  <a:prstClr val="black"/>
                </a:solidFill>
              </a:rPr>
              <a:t>in the member state for release of goods no longer than </a:t>
            </a:r>
            <a:r>
              <a:rPr lang="en-US" sz="2400" u="sng" dirty="0">
                <a:solidFill>
                  <a:prstClr val="black"/>
                </a:solidFill>
              </a:rPr>
              <a:t>two years after the </a:t>
            </a:r>
            <a:r>
              <a:rPr lang="en-US" sz="2400" u="sng" dirty="0" smtClean="0">
                <a:solidFill>
                  <a:prstClr val="black"/>
                </a:solidFill>
              </a:rPr>
              <a:t>export</a:t>
            </a:r>
            <a:r>
              <a:rPr lang="en-US" sz="2400" dirty="0" smtClean="0">
                <a:solidFill>
                  <a:prstClr val="black"/>
                </a:solidFill>
              </a:rPr>
              <a:t>. </a:t>
            </a: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72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51" y="202406"/>
            <a:ext cx="7272339" cy="55721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 Narrow" panose="020B0606020202030204" pitchFamily="34" charset="0"/>
              </a:rPr>
              <a:t>5</a:t>
            </a:r>
            <a:r>
              <a:rPr lang="en-US" sz="2800" b="1" dirty="0" smtClean="0">
                <a:latin typeface="Arial Narrow" panose="020B0606020202030204" pitchFamily="34" charset="0"/>
              </a:rPr>
              <a:t>. Control of Registered Exporters &amp; Goods’ Origin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" y="759619"/>
            <a:ext cx="8605838" cy="6138864"/>
          </a:xfrm>
        </p:spPr>
        <p:txBody>
          <a:bodyPr anchor="t">
            <a:noAutofit/>
          </a:bodyPr>
          <a:lstStyle/>
          <a:p>
            <a:pPr marL="457200" lvl="1" indent="-45720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TDAP’s Responsibilities Under the REX System:</a:t>
            </a:r>
          </a:p>
          <a:p>
            <a:pPr marL="457200" lvl="1" indent="-457200">
              <a:buNone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200" dirty="0" smtClean="0">
                <a:solidFill>
                  <a:prstClr val="black"/>
                </a:solidFill>
              </a:rPr>
              <a:t>	T</a:t>
            </a:r>
            <a:r>
              <a:rPr lang="en-US" sz="2400" dirty="0" smtClean="0">
                <a:solidFill>
                  <a:prstClr val="black"/>
                </a:solidFill>
              </a:rPr>
              <a:t>o carry </a:t>
            </a:r>
            <a:r>
              <a:rPr lang="en-US" sz="2400" dirty="0">
                <a:solidFill>
                  <a:prstClr val="black"/>
                </a:solidFill>
              </a:rPr>
              <a:t>out checks </a:t>
            </a:r>
            <a:r>
              <a:rPr lang="en-US" sz="2400" dirty="0" smtClean="0">
                <a:solidFill>
                  <a:prstClr val="black"/>
                </a:solidFill>
              </a:rPr>
              <a:t>&amp; verifications </a:t>
            </a:r>
            <a:r>
              <a:rPr lang="en-US" sz="2400" dirty="0">
                <a:solidFill>
                  <a:prstClr val="black"/>
                </a:solidFill>
              </a:rPr>
              <a:t>of the originating </a:t>
            </a:r>
            <a:r>
              <a:rPr lang="en-US" sz="2400" dirty="0" smtClean="0">
                <a:solidFill>
                  <a:prstClr val="black"/>
                </a:solidFill>
              </a:rPr>
              <a:t>status of products mentioned on SOO, </a:t>
            </a:r>
            <a:r>
              <a:rPr lang="en-US" sz="2400" dirty="0">
                <a:solidFill>
                  <a:prstClr val="black"/>
                </a:solidFill>
              </a:rPr>
              <a:t>in accordance </a:t>
            </a:r>
            <a:r>
              <a:rPr lang="en-US" sz="2400" dirty="0" smtClean="0">
                <a:solidFill>
                  <a:prstClr val="black"/>
                </a:solidFill>
              </a:rPr>
              <a:t>with the ROO:</a:t>
            </a:r>
            <a:endParaRPr lang="en-US" dirty="0" smtClean="0">
              <a:solidFill>
                <a:prstClr val="black"/>
              </a:solidFill>
            </a:endParaRPr>
          </a:p>
          <a:p>
            <a:pPr marL="914400" lvl="2" indent="-457200">
              <a:buFont typeface="+mj-lt"/>
              <a:buAutoNum type="romanLcPeriod"/>
            </a:pPr>
            <a:r>
              <a:rPr lang="en-US" sz="2000" dirty="0" smtClean="0">
                <a:solidFill>
                  <a:prstClr val="black"/>
                </a:solidFill>
              </a:rPr>
              <a:t>Upon </a:t>
            </a:r>
            <a:r>
              <a:rPr lang="en-US" sz="2000" u="sng" dirty="0" smtClean="0">
                <a:solidFill>
                  <a:prstClr val="black"/>
                </a:solidFill>
              </a:rPr>
              <a:t>request</a:t>
            </a:r>
            <a:r>
              <a:rPr lang="en-US" sz="2000" dirty="0" smtClean="0">
                <a:solidFill>
                  <a:prstClr val="black"/>
                </a:solidFill>
              </a:rPr>
              <a:t> of </a:t>
            </a:r>
            <a:r>
              <a:rPr lang="en-US" sz="2000" dirty="0">
                <a:solidFill>
                  <a:prstClr val="black"/>
                </a:solidFill>
              </a:rPr>
              <a:t>the importing country </a:t>
            </a:r>
            <a:r>
              <a:rPr lang="en-US" sz="2000" dirty="0" smtClean="0">
                <a:solidFill>
                  <a:prstClr val="black"/>
                </a:solidFill>
              </a:rPr>
              <a:t>for verification </a:t>
            </a:r>
            <a:r>
              <a:rPr lang="en-US" sz="2000" dirty="0">
                <a:solidFill>
                  <a:prstClr val="black"/>
                </a:solidFill>
              </a:rPr>
              <a:t>of </a:t>
            </a:r>
            <a:r>
              <a:rPr lang="en-US" sz="2000" dirty="0" smtClean="0">
                <a:solidFill>
                  <a:prstClr val="black"/>
                </a:solidFill>
              </a:rPr>
              <a:t>SOOs.</a:t>
            </a:r>
            <a:endParaRPr lang="en-US" sz="2000" dirty="0">
              <a:solidFill>
                <a:prstClr val="black"/>
              </a:solidFill>
            </a:endParaRPr>
          </a:p>
          <a:p>
            <a:pPr marL="914400" lvl="2" indent="-457200">
              <a:buFont typeface="+mj-lt"/>
              <a:buAutoNum type="romanLcPeriod"/>
            </a:pPr>
            <a:r>
              <a:rPr lang="en-US" sz="2000" u="sng" dirty="0" smtClean="0">
                <a:solidFill>
                  <a:prstClr val="black"/>
                </a:solidFill>
              </a:rPr>
              <a:t>TDAP’s procedure</a:t>
            </a:r>
            <a:r>
              <a:rPr lang="en-US" sz="2000" dirty="0" smtClean="0">
                <a:solidFill>
                  <a:prstClr val="black"/>
                </a:solidFill>
              </a:rPr>
              <a:t>: choice of </a:t>
            </a:r>
            <a:r>
              <a:rPr lang="en-US" sz="2000" dirty="0">
                <a:solidFill>
                  <a:prstClr val="black"/>
                </a:solidFill>
              </a:rPr>
              <a:t>exporters</a:t>
            </a:r>
            <a:r>
              <a:rPr lang="en-US" sz="2000" dirty="0" smtClean="0">
                <a:solidFill>
                  <a:prstClr val="black"/>
                </a:solidFill>
              </a:rPr>
              <a:t>/ SOOs &amp; frequency of checks would depend on risk analysis (products, sectors,  and destinations).</a:t>
            </a:r>
          </a:p>
          <a:p>
            <a:pPr marL="0" lvl="2" indent="0">
              <a:buNone/>
            </a:pPr>
            <a:r>
              <a:rPr lang="en-US" sz="2000" b="1" dirty="0">
                <a:solidFill>
                  <a:schemeClr val="accent3"/>
                </a:solidFill>
              </a:rPr>
              <a:t>[</a:t>
            </a:r>
            <a:r>
              <a:rPr lang="en-US" sz="2000" b="1" i="1" u="sng" dirty="0" smtClean="0">
                <a:solidFill>
                  <a:schemeClr val="accent3"/>
                </a:solidFill>
              </a:rPr>
              <a:t>Note</a:t>
            </a:r>
            <a:r>
              <a:rPr lang="en-US" sz="2000" b="1" i="1" dirty="0" smtClean="0">
                <a:solidFill>
                  <a:schemeClr val="accent3"/>
                </a:solidFill>
              </a:rPr>
              <a:t>: For </a:t>
            </a:r>
            <a:r>
              <a:rPr lang="en-US" sz="2000" b="1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i="1" dirty="0" smtClean="0">
                <a:solidFill>
                  <a:schemeClr val="accent3"/>
                </a:solidFill>
              </a:rPr>
              <a:t>(ii), exporters will provide to TDAP copies of  all SOOs made by them  along with a Summary Statement  on a monthly basis by 15</a:t>
            </a:r>
            <a:r>
              <a:rPr lang="en-US" sz="2000" b="1" i="1" baseline="30000" dirty="0" smtClean="0">
                <a:solidFill>
                  <a:schemeClr val="accent3"/>
                </a:solidFill>
              </a:rPr>
              <a:t>th</a:t>
            </a:r>
            <a:r>
              <a:rPr lang="en-US" sz="2000" b="1" i="1" dirty="0" smtClean="0">
                <a:solidFill>
                  <a:schemeClr val="accent3"/>
                </a:solidFill>
              </a:rPr>
              <a:t> of a month.</a:t>
            </a:r>
          </a:p>
          <a:p>
            <a:pPr marL="457200" lvl="2" indent="-457200">
              <a:buNone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200" dirty="0" smtClean="0">
                <a:solidFill>
                  <a:prstClr val="black"/>
                </a:solidFill>
              </a:rPr>
              <a:t>	</a:t>
            </a:r>
            <a:r>
              <a:rPr lang="en-US" sz="2400" dirty="0" smtClean="0">
                <a:solidFill>
                  <a:prstClr val="black"/>
                </a:solidFill>
              </a:rPr>
              <a:t>TDAP will carry checks </a:t>
            </a:r>
            <a:r>
              <a:rPr lang="en-US" sz="2400" dirty="0">
                <a:solidFill>
                  <a:prstClr val="black"/>
                </a:solidFill>
              </a:rPr>
              <a:t>based on </a:t>
            </a:r>
            <a:r>
              <a:rPr lang="en-US" sz="2400" dirty="0" smtClean="0">
                <a:solidFill>
                  <a:prstClr val="black"/>
                </a:solidFill>
              </a:rPr>
              <a:t>exporter’s documents, or </a:t>
            </a:r>
            <a:r>
              <a:rPr lang="en-US" sz="2400" dirty="0">
                <a:solidFill>
                  <a:prstClr val="black"/>
                </a:solidFill>
              </a:rPr>
              <a:t>by inspections at </a:t>
            </a:r>
            <a:r>
              <a:rPr lang="en-US" sz="2400" u="sng" dirty="0" smtClean="0">
                <a:solidFill>
                  <a:prstClr val="black"/>
                </a:solidFill>
              </a:rPr>
              <a:t>exporter's</a:t>
            </a:r>
            <a:r>
              <a:rPr lang="en-US" sz="2400" dirty="0" smtClean="0">
                <a:solidFill>
                  <a:prstClr val="black"/>
                </a:solidFill>
              </a:rPr>
              <a:t> &amp; their </a:t>
            </a:r>
            <a:r>
              <a:rPr lang="en-US" sz="2400" u="sng" dirty="0" smtClean="0">
                <a:solidFill>
                  <a:prstClr val="black"/>
                </a:solidFill>
              </a:rPr>
              <a:t>suppliers</a:t>
            </a:r>
            <a:r>
              <a:rPr lang="en-US" sz="2400" dirty="0" smtClean="0">
                <a:solidFill>
                  <a:prstClr val="black"/>
                </a:solidFill>
              </a:rPr>
              <a:t> premises through: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914400" lvl="3" indent="-457200">
              <a:buFont typeface="+mj-lt"/>
              <a:buAutoNum type="romanLcPeriod"/>
            </a:pPr>
            <a:r>
              <a:rPr lang="en-US" sz="2000" dirty="0" smtClean="0">
                <a:solidFill>
                  <a:prstClr val="black"/>
                </a:solidFill>
              </a:rPr>
              <a:t>Checking SOOs for materials and products [in compliance of 1(</a:t>
            </a:r>
            <a:r>
              <a:rPr lang="en-US" sz="2000" dirty="0" err="1" smtClean="0">
                <a:solidFill>
                  <a:prstClr val="black"/>
                </a:solidFill>
              </a:rPr>
              <a:t>i</a:t>
            </a:r>
            <a:r>
              <a:rPr lang="en-US" sz="2000" dirty="0" smtClean="0">
                <a:solidFill>
                  <a:prstClr val="black"/>
                </a:solidFill>
              </a:rPr>
              <a:t>)]</a:t>
            </a:r>
          </a:p>
          <a:p>
            <a:pPr marL="914400" lvl="3" indent="-457200">
              <a:buFont typeface="+mj-lt"/>
              <a:buAutoNum type="romanLcPeriod"/>
            </a:pPr>
            <a:r>
              <a:rPr lang="en-US" sz="2000" dirty="0">
                <a:solidFill>
                  <a:prstClr val="black"/>
                </a:solidFill>
              </a:rPr>
              <a:t>Checking supplier´s declarations</a:t>
            </a:r>
            <a:r>
              <a:rPr lang="en-US" sz="2000" dirty="0" smtClean="0">
                <a:solidFill>
                  <a:prstClr val="black"/>
                </a:solidFill>
              </a:rPr>
              <a:t>, for goods/ materials purchased </a:t>
            </a:r>
            <a:r>
              <a:rPr lang="en-US" sz="2000" dirty="0">
                <a:solidFill>
                  <a:prstClr val="black"/>
                </a:solidFill>
              </a:rPr>
              <a:t>from other companies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 marL="914400" lvl="3" indent="-457200">
              <a:buFont typeface="+mj-lt"/>
              <a:buAutoNum type="romanLcPeriod"/>
            </a:pPr>
            <a:r>
              <a:rPr lang="en-US" sz="2000" dirty="0">
                <a:solidFill>
                  <a:prstClr val="black"/>
                </a:solidFill>
              </a:rPr>
              <a:t>Comparing </a:t>
            </a:r>
            <a:r>
              <a:rPr lang="en-US" sz="2000" dirty="0" smtClean="0">
                <a:solidFill>
                  <a:prstClr val="black"/>
                </a:solidFill>
              </a:rPr>
              <a:t>exporter's </a:t>
            </a:r>
            <a:r>
              <a:rPr lang="en-US" sz="2000" dirty="0">
                <a:solidFill>
                  <a:prstClr val="black"/>
                </a:solidFill>
              </a:rPr>
              <a:t>trade </a:t>
            </a:r>
            <a:r>
              <a:rPr lang="en-US" sz="2000" dirty="0" smtClean="0">
                <a:solidFill>
                  <a:prstClr val="black"/>
                </a:solidFill>
              </a:rPr>
              <a:t>flows (materials/ products) with relevant accounting record.</a:t>
            </a:r>
          </a:p>
          <a:p>
            <a:pPr marL="457200" lvl="2" indent="-457200">
              <a:buAutoNum type="arabicPeriod" startAt="2"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6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937" y="154782"/>
            <a:ext cx="7323667" cy="55721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Control of Registered Exporters &amp; Goods’ Origin </a:t>
            </a:r>
            <a:r>
              <a:rPr lang="en-US" sz="2000" b="1" dirty="0" smtClean="0">
                <a:latin typeface="Arial Narrow" panose="020B0606020202030204" pitchFamily="34" charset="0"/>
              </a:rPr>
              <a:t>(Contd.)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2025"/>
            <a:ext cx="8910638" cy="5133975"/>
          </a:xfrm>
        </p:spPr>
        <p:txBody>
          <a:bodyPr anchor="t">
            <a:noAutofit/>
          </a:bodyPr>
          <a:lstStyle/>
          <a:p>
            <a:pPr marL="457200" lvl="2" indent="-45720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3. 	</a:t>
            </a:r>
            <a:r>
              <a:rPr lang="en-US" sz="2400" dirty="0" smtClean="0">
                <a:solidFill>
                  <a:prstClr val="black"/>
                </a:solidFill>
              </a:rPr>
              <a:t>TDAP </a:t>
            </a:r>
            <a:r>
              <a:rPr lang="en-US" sz="2400" dirty="0">
                <a:solidFill>
                  <a:prstClr val="black"/>
                </a:solidFill>
              </a:rPr>
              <a:t>to regularly monitor </a:t>
            </a:r>
            <a:r>
              <a:rPr lang="en-US" sz="2400" u="sng" dirty="0">
                <a:solidFill>
                  <a:prstClr val="black"/>
                </a:solidFill>
              </a:rPr>
              <a:t>registration data</a:t>
            </a:r>
            <a:r>
              <a:rPr lang="en-US" sz="2400" dirty="0">
                <a:solidFill>
                  <a:prstClr val="black"/>
                </a:solidFill>
              </a:rPr>
              <a:t> of exporters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>
                <a:solidFill>
                  <a:prstClr val="black"/>
                </a:solidFill>
              </a:rPr>
              <a:t>ensure that it’s still up-to-date (the exporter exists, the address is unchanged, the contact person is valid).</a:t>
            </a:r>
          </a:p>
          <a:p>
            <a:pPr marL="457200" lvl="2" indent="-45720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4.	If irregularities found, </a:t>
            </a:r>
            <a:r>
              <a:rPr lang="en-US" sz="2400" dirty="0">
                <a:solidFill>
                  <a:prstClr val="black"/>
                </a:solidFill>
              </a:rPr>
              <a:t>TDAP may take </a:t>
            </a:r>
            <a:r>
              <a:rPr lang="en-US" sz="2400" dirty="0" smtClean="0">
                <a:solidFill>
                  <a:prstClr val="black"/>
                </a:solidFill>
              </a:rPr>
              <a:t>different measures:</a:t>
            </a:r>
          </a:p>
          <a:p>
            <a:pPr marL="800100" lvl="2" indent="-342900">
              <a:buNone/>
            </a:pPr>
            <a:r>
              <a:rPr lang="en-US" sz="2000" dirty="0" err="1" smtClean="0">
                <a:solidFill>
                  <a:prstClr val="black"/>
                </a:solidFill>
              </a:rPr>
              <a:t>i</a:t>
            </a:r>
            <a:r>
              <a:rPr lang="en-US" sz="2000" dirty="0" smtClean="0">
                <a:solidFill>
                  <a:prstClr val="black"/>
                </a:solidFill>
              </a:rPr>
              <a:t>. 	For </a:t>
            </a:r>
            <a:r>
              <a:rPr lang="en-US" sz="2000" dirty="0">
                <a:solidFill>
                  <a:prstClr val="black"/>
                </a:solidFill>
              </a:rPr>
              <a:t>discrepancies </a:t>
            </a:r>
            <a:r>
              <a:rPr lang="en-US" sz="2000" dirty="0" smtClean="0">
                <a:solidFill>
                  <a:prstClr val="black"/>
                </a:solidFill>
              </a:rPr>
              <a:t>not affecting proper functioning </a:t>
            </a:r>
            <a:r>
              <a:rPr lang="en-US" sz="2000" dirty="0">
                <a:solidFill>
                  <a:prstClr val="black"/>
                </a:solidFill>
              </a:rPr>
              <a:t>of the </a:t>
            </a:r>
            <a:r>
              <a:rPr lang="en-US" sz="2000" dirty="0" smtClean="0">
                <a:solidFill>
                  <a:prstClr val="black"/>
                </a:solidFill>
              </a:rPr>
              <a:t>registration </a:t>
            </a:r>
            <a:r>
              <a:rPr lang="en-US" sz="2000" dirty="0">
                <a:solidFill>
                  <a:prstClr val="black"/>
                </a:solidFill>
              </a:rPr>
              <a:t>(e.g. registered exporter </a:t>
            </a:r>
            <a:r>
              <a:rPr lang="en-US" sz="2000" dirty="0" smtClean="0">
                <a:solidFill>
                  <a:prstClr val="black"/>
                </a:solidFill>
              </a:rPr>
              <a:t>issues </a:t>
            </a:r>
            <a:r>
              <a:rPr lang="en-US" sz="2000" dirty="0">
                <a:solidFill>
                  <a:prstClr val="black"/>
                </a:solidFill>
              </a:rPr>
              <a:t>SOO for a product not in </a:t>
            </a:r>
            <a:r>
              <a:rPr lang="en-US" sz="2000" dirty="0" smtClean="0">
                <a:solidFill>
                  <a:prstClr val="black"/>
                </a:solidFill>
              </a:rPr>
              <a:t>his </a:t>
            </a:r>
            <a:r>
              <a:rPr lang="en-US" sz="2000" dirty="0">
                <a:solidFill>
                  <a:prstClr val="black"/>
                </a:solidFill>
              </a:rPr>
              <a:t>list of </a:t>
            </a:r>
            <a:r>
              <a:rPr lang="en-US" sz="2000" dirty="0" smtClean="0">
                <a:solidFill>
                  <a:prstClr val="black"/>
                </a:solidFill>
              </a:rPr>
              <a:t>products) asking registered exporter seek an </a:t>
            </a:r>
            <a:r>
              <a:rPr lang="en-US" sz="2000" dirty="0">
                <a:solidFill>
                  <a:prstClr val="black"/>
                </a:solidFill>
              </a:rPr>
              <a:t>update </a:t>
            </a:r>
            <a:r>
              <a:rPr lang="en-US" sz="2000" dirty="0" smtClean="0">
                <a:solidFill>
                  <a:prstClr val="black"/>
                </a:solidFill>
              </a:rPr>
              <a:t>to </a:t>
            </a:r>
            <a:r>
              <a:rPr lang="en-US" sz="2000" dirty="0">
                <a:solidFill>
                  <a:prstClr val="black"/>
                </a:solidFill>
              </a:rPr>
              <a:t>ensure future </a:t>
            </a:r>
            <a:r>
              <a:rPr lang="en-US" sz="2000" dirty="0" smtClean="0">
                <a:solidFill>
                  <a:prstClr val="black"/>
                </a:solidFill>
              </a:rPr>
              <a:t>compliance.</a:t>
            </a:r>
          </a:p>
          <a:p>
            <a:pPr marL="800100" lvl="2" indent="-342900">
              <a:buNone/>
            </a:pPr>
            <a:r>
              <a:rPr lang="en-US" sz="2000" dirty="0">
                <a:solidFill>
                  <a:prstClr val="black"/>
                </a:solidFill>
              </a:rPr>
              <a:t>ii.	Issue </a:t>
            </a:r>
            <a:r>
              <a:rPr lang="en-US" sz="2000" dirty="0" smtClean="0">
                <a:solidFill>
                  <a:prstClr val="black"/>
                </a:solidFill>
              </a:rPr>
              <a:t>progressive warnings </a:t>
            </a:r>
            <a:r>
              <a:rPr lang="en-US" sz="2000" dirty="0">
                <a:solidFill>
                  <a:prstClr val="black"/>
                </a:solidFill>
              </a:rPr>
              <a:t>to the registered exporter pointing out shortcomings in cases of minor </a:t>
            </a:r>
            <a:r>
              <a:rPr lang="en-US" sz="2000" dirty="0" smtClean="0">
                <a:solidFill>
                  <a:prstClr val="black"/>
                </a:solidFill>
              </a:rPr>
              <a:t>importance before taking any extreme step.</a:t>
            </a:r>
            <a:endParaRPr lang="en-US" sz="2000" dirty="0">
              <a:solidFill>
                <a:prstClr val="black"/>
              </a:solidFill>
            </a:endParaRPr>
          </a:p>
          <a:p>
            <a:pPr marL="800100" lvl="2" indent="-34290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iii</a:t>
            </a:r>
            <a:r>
              <a:rPr lang="en-US" sz="2000" dirty="0">
                <a:solidFill>
                  <a:prstClr val="black"/>
                </a:solidFill>
              </a:rPr>
              <a:t>. Revoking the registered </a:t>
            </a:r>
            <a:r>
              <a:rPr lang="en-US" sz="2000" dirty="0" smtClean="0">
                <a:solidFill>
                  <a:prstClr val="black"/>
                </a:solidFill>
              </a:rPr>
              <a:t>exporter for incorrect SOO issuance.</a:t>
            </a:r>
          </a:p>
          <a:p>
            <a:pPr marL="457200" lvl="2" indent="-45720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5.</a:t>
            </a: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2400" dirty="0" smtClean="0">
                <a:solidFill>
                  <a:prstClr val="black"/>
                </a:solidFill>
              </a:rPr>
              <a:t>REX </a:t>
            </a:r>
            <a:r>
              <a:rPr lang="en-US" sz="2400" dirty="0">
                <a:solidFill>
                  <a:prstClr val="black"/>
                </a:solidFill>
              </a:rPr>
              <a:t>System </a:t>
            </a:r>
            <a:r>
              <a:rPr lang="en-US" sz="2400" dirty="0" smtClean="0">
                <a:solidFill>
                  <a:prstClr val="black"/>
                </a:solidFill>
              </a:rPr>
              <a:t>data is </a:t>
            </a:r>
            <a:r>
              <a:rPr lang="en-US" sz="2400" dirty="0">
                <a:solidFill>
                  <a:prstClr val="black"/>
                </a:solidFill>
              </a:rPr>
              <a:t>published at: https://ec.europa.eu/taxation_customs/index_en 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32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937" y="154782"/>
            <a:ext cx="7323667" cy="55721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Control of Registered Exporters &amp; Goods’ Origin </a:t>
            </a:r>
            <a:r>
              <a:rPr lang="en-US" sz="2000" b="1" dirty="0" smtClean="0">
                <a:latin typeface="Arial Narrow" panose="020B0606020202030204" pitchFamily="34" charset="0"/>
              </a:rPr>
              <a:t>(Contd.)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31520"/>
            <a:ext cx="8793480" cy="5269230"/>
          </a:xfrm>
        </p:spPr>
        <p:txBody>
          <a:bodyPr anchor="t">
            <a:noAutofit/>
          </a:bodyPr>
          <a:lstStyle/>
          <a:p>
            <a:pPr marL="457200" lvl="2" indent="-457200">
              <a:buNone/>
            </a:pPr>
            <a:r>
              <a:rPr lang="en-US" sz="2800" b="1" u="sng" dirty="0" smtClean="0">
                <a:solidFill>
                  <a:prstClr val="black"/>
                </a:solidFill>
              </a:rPr>
              <a:t>Obligations of Exporters under the REX System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</a:p>
          <a:p>
            <a:pPr marL="0" lvl="2" indent="0">
              <a:buNone/>
            </a:pPr>
            <a:r>
              <a:rPr lang="en-US" sz="2400" b="1" dirty="0" smtClean="0">
                <a:solidFill>
                  <a:prstClr val="black"/>
                </a:solidFill>
              </a:rPr>
              <a:t>1. Provide copies of SOOs made &amp; statement to TDAP (monthly)</a:t>
            </a:r>
          </a:p>
          <a:p>
            <a:pPr marL="0" lvl="2" indent="0">
              <a:buNone/>
            </a:pPr>
            <a:r>
              <a:rPr lang="en-US" sz="2400" b="1" dirty="0" smtClean="0">
                <a:solidFill>
                  <a:prstClr val="black"/>
                </a:solidFill>
              </a:rPr>
              <a:t>2. Keep </a:t>
            </a:r>
            <a:r>
              <a:rPr lang="en-US" sz="2400" b="1" dirty="0">
                <a:solidFill>
                  <a:prstClr val="black"/>
                </a:solidFill>
              </a:rPr>
              <a:t>available:</a:t>
            </a:r>
          </a:p>
          <a:p>
            <a:pPr marL="685800" lvl="3" indent="-334963"/>
            <a:r>
              <a:rPr lang="en-US" sz="2400" dirty="0" smtClean="0">
                <a:solidFill>
                  <a:prstClr val="black"/>
                </a:solidFill>
              </a:rPr>
              <a:t>All </a:t>
            </a:r>
            <a:r>
              <a:rPr lang="en-US" sz="2400" dirty="0">
                <a:solidFill>
                  <a:prstClr val="black"/>
                </a:solidFill>
              </a:rPr>
              <a:t>evidence relating to the materials used in the manufacture</a:t>
            </a:r>
          </a:p>
          <a:p>
            <a:pPr marL="685800" lvl="3" indent="-334963"/>
            <a:r>
              <a:rPr lang="en-US" sz="2400" dirty="0" smtClean="0">
                <a:solidFill>
                  <a:prstClr val="black"/>
                </a:solidFill>
              </a:rPr>
              <a:t>All </a:t>
            </a:r>
            <a:r>
              <a:rPr lang="en-US" sz="2400" dirty="0">
                <a:solidFill>
                  <a:prstClr val="black"/>
                </a:solidFill>
              </a:rPr>
              <a:t>customs documentation relating to the materials used in the manufacture</a:t>
            </a:r>
          </a:p>
          <a:p>
            <a:pPr marL="685800" lvl="2" indent="-334963"/>
            <a:r>
              <a:rPr lang="en-US" sz="2400" dirty="0" smtClean="0">
                <a:solidFill>
                  <a:prstClr val="black"/>
                </a:solidFill>
              </a:rPr>
              <a:t>Records </a:t>
            </a:r>
            <a:r>
              <a:rPr lang="en-US" sz="2400" dirty="0">
                <a:solidFill>
                  <a:prstClr val="black"/>
                </a:solidFill>
              </a:rPr>
              <a:t>of:</a:t>
            </a:r>
          </a:p>
          <a:p>
            <a:pPr marL="685800" lvl="2" indent="-334963">
              <a:buNone/>
            </a:pPr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i</a:t>
            </a:r>
            <a:r>
              <a:rPr lang="en-US" sz="2000" dirty="0">
                <a:solidFill>
                  <a:prstClr val="black"/>
                </a:solidFill>
              </a:rPr>
              <a:t>) the </a:t>
            </a:r>
            <a:r>
              <a:rPr lang="en-US" sz="2000" dirty="0" smtClean="0">
                <a:solidFill>
                  <a:prstClr val="black"/>
                </a:solidFill>
              </a:rPr>
              <a:t>SOO they </a:t>
            </a:r>
            <a:r>
              <a:rPr lang="en-US" sz="2000" dirty="0">
                <a:solidFill>
                  <a:prstClr val="black"/>
                </a:solidFill>
              </a:rPr>
              <a:t>made out</a:t>
            </a:r>
          </a:p>
          <a:p>
            <a:pPr marL="685800" lvl="2" indent="-334963">
              <a:buNone/>
            </a:pPr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</a:rPr>
              <a:t>(</a:t>
            </a:r>
            <a:r>
              <a:rPr lang="en-US" sz="2000" dirty="0">
                <a:solidFill>
                  <a:prstClr val="black"/>
                </a:solidFill>
              </a:rPr>
              <a:t>ii) their originating and non-originating </a:t>
            </a:r>
            <a:r>
              <a:rPr lang="en-US" sz="2000" dirty="0" smtClean="0">
                <a:solidFill>
                  <a:prstClr val="black"/>
                </a:solidFill>
              </a:rPr>
              <a:t>materials</a:t>
            </a:r>
            <a:r>
              <a:rPr lang="en-US" sz="2000" dirty="0">
                <a:solidFill>
                  <a:prstClr val="black"/>
                </a:solidFill>
              </a:rPr>
              <a:t>, production </a:t>
            </a:r>
            <a:r>
              <a:rPr lang="en-US" sz="2000" dirty="0" smtClean="0">
                <a:solidFill>
                  <a:prstClr val="black"/>
                </a:solidFill>
              </a:rPr>
              <a:t>and stock accounts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i="1" dirty="0" smtClean="0">
                <a:solidFill>
                  <a:prstClr val="black"/>
                </a:solidFill>
              </a:rPr>
              <a:t>(</a:t>
            </a:r>
            <a:r>
              <a:rPr lang="en-US" sz="2000" i="1" dirty="0">
                <a:solidFill>
                  <a:prstClr val="black"/>
                </a:solidFill>
              </a:rPr>
              <a:t>for at least 3 years from the end of the calendar year in which the </a:t>
            </a:r>
            <a:r>
              <a:rPr lang="en-US" sz="2000" i="1" dirty="0" smtClean="0">
                <a:solidFill>
                  <a:prstClr val="black"/>
                </a:solidFill>
              </a:rPr>
              <a:t>SOO was </a:t>
            </a:r>
            <a:r>
              <a:rPr lang="en-US" sz="2000" i="1" dirty="0">
                <a:solidFill>
                  <a:prstClr val="black"/>
                </a:solidFill>
              </a:rPr>
              <a:t>made out, or longer if required by national law)</a:t>
            </a:r>
          </a:p>
          <a:p>
            <a:pPr marL="457200" lvl="2" indent="-457200"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15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937" y="154781"/>
            <a:ext cx="7323667" cy="902493"/>
          </a:xfrm>
        </p:spPr>
        <p:txBody>
          <a:bodyPr>
            <a:noAutofit/>
          </a:bodyPr>
          <a:lstStyle/>
          <a:p>
            <a:r>
              <a:rPr lang="en-US" sz="3200" b="1" dirty="0"/>
              <a:t>6</a:t>
            </a:r>
            <a:r>
              <a:rPr lang="en-US" sz="3200" b="1" dirty="0" smtClean="0"/>
              <a:t>. Publication of Registered Exporters’ Data on EU Website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936" y="1212056"/>
            <a:ext cx="7991263" cy="5043490"/>
          </a:xfrm>
        </p:spPr>
        <p:txBody>
          <a:bodyPr anchor="t">
            <a:noAutofit/>
          </a:bodyPr>
          <a:lstStyle/>
          <a:p>
            <a:pPr marL="0" indent="0">
              <a:buNone/>
              <a:defRPr/>
            </a:pPr>
            <a:r>
              <a:rPr lang="en-GB" altLang="en-US" dirty="0" smtClean="0">
                <a:cs typeface="Calibri" panose="020F0502020204030204" pitchFamily="34" charset="0"/>
              </a:rPr>
              <a:t>If the exporter consents (box 6 - Application Form), following data is made public on Internet: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3"/>
                </a:solidFill>
                <a:cs typeface="Arial" panose="020B0604020202020204" pitchFamily="34" charset="0"/>
              </a:rPr>
              <a:t>TIN number and REX number of the registered exporter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GB" dirty="0" smtClean="0">
                <a:cs typeface="Arial" panose="020B0604020202020204" pitchFamily="34" charset="0"/>
              </a:rPr>
              <a:t>Name of the registered exporter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GB" dirty="0" smtClean="0">
                <a:cs typeface="Arial" panose="020B0604020202020204" pitchFamily="34" charset="0"/>
              </a:rPr>
              <a:t>Address of the place where the registered exporter is established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GB" dirty="0" smtClean="0">
                <a:cs typeface="Arial" panose="020B0604020202020204" pitchFamily="34" charset="0"/>
              </a:rPr>
              <a:t>Contact </a:t>
            </a:r>
            <a:r>
              <a:rPr lang="en-GB" dirty="0">
                <a:cs typeface="Arial" panose="020B0604020202020204" pitchFamily="34" charset="0"/>
              </a:rPr>
              <a:t>details of the registered exporter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Indicative description of the goods which qualify for preferential treatment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/>
                </a:solidFill>
                <a:cs typeface="Arial" panose="020B0604020202020204" pitchFamily="34" charset="0"/>
              </a:rPr>
              <a:t>Date from which the registration is </a:t>
            </a:r>
            <a:r>
              <a:rPr lang="en-US" dirty="0" smtClean="0">
                <a:solidFill>
                  <a:schemeClr val="accent3"/>
                </a:solidFill>
                <a:cs typeface="Arial" panose="020B0604020202020204" pitchFamily="34" charset="0"/>
              </a:rPr>
              <a:t>valid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/>
                </a:solidFill>
                <a:cs typeface="Arial" panose="020B0604020202020204" pitchFamily="34" charset="0"/>
              </a:rPr>
              <a:t>Date of the revocation (if applicable)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Information </a:t>
            </a:r>
            <a:r>
              <a:rPr lang="en-US" dirty="0">
                <a:cs typeface="Arial" panose="020B0604020202020204" pitchFamily="34" charset="0"/>
              </a:rPr>
              <a:t>whether the registration applies to </a:t>
            </a:r>
            <a:r>
              <a:rPr lang="en-US" dirty="0" smtClean="0">
                <a:cs typeface="Arial" panose="020B0604020202020204" pitchFamily="34" charset="0"/>
              </a:rPr>
              <a:t>Switzerland/ Norway</a:t>
            </a:r>
          </a:p>
          <a:p>
            <a:pPr marL="0" lvl="1" indent="0">
              <a:buNone/>
            </a:pPr>
            <a:r>
              <a:rPr lang="en-US" b="1" i="1" dirty="0" smtClean="0">
                <a:cs typeface="Arial" panose="020B0604020202020204" pitchFamily="34" charset="0"/>
              </a:rPr>
              <a:t>	(</a:t>
            </a:r>
            <a:r>
              <a:rPr lang="en-US" b="1" i="1" u="sng" dirty="0" smtClean="0">
                <a:cs typeface="Arial" panose="020B0604020202020204" pitchFamily="34" charset="0"/>
              </a:rPr>
              <a:t>Note</a:t>
            </a:r>
            <a:r>
              <a:rPr lang="en-US" b="1" i="1" dirty="0" smtClean="0">
                <a:cs typeface="Arial" panose="020B0604020202020204" pitchFamily="34" charset="0"/>
              </a:rPr>
              <a:t>: Exporter’s </a:t>
            </a:r>
            <a:r>
              <a:rPr lang="en-US" b="1" i="1" dirty="0" smtClean="0">
                <a:solidFill>
                  <a:schemeClr val="accent3"/>
                </a:solidFill>
                <a:cs typeface="Arial" panose="020B0604020202020204" pitchFamily="34" charset="0"/>
              </a:rPr>
              <a:t>data displayed</a:t>
            </a:r>
            <a:r>
              <a:rPr lang="en-US" b="1" i="1" dirty="0" smtClean="0">
                <a:cs typeface="Arial" panose="020B0604020202020204" pitchFamily="34" charset="0"/>
              </a:rPr>
              <a:t> on Internet if consent not given)</a:t>
            </a:r>
          </a:p>
          <a:p>
            <a:pPr marL="0" lvl="1" indent="0">
              <a:buNone/>
            </a:pPr>
            <a:endParaRPr lang="en-GB" dirty="0">
              <a:cs typeface="Arial" panose="020B0604020202020204" pitchFamily="34" charset="0"/>
            </a:endParaRPr>
          </a:p>
          <a:p>
            <a:pPr marL="457200" lvl="2" indent="-457200"/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6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1913"/>
            <a:ext cx="6172200" cy="6238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Presentation Outline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040" y="685801"/>
            <a:ext cx="7807112" cy="5657847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1.	REX – Introduction</a:t>
            </a:r>
          </a:p>
          <a:p>
            <a:pPr marL="0" indent="0">
              <a:buNone/>
            </a:pPr>
            <a:r>
              <a:rPr lang="en-US" sz="2800" dirty="0" smtClean="0"/>
              <a:t>2.	Eligibility for Registration Under REX</a:t>
            </a:r>
          </a:p>
          <a:p>
            <a:pPr marL="0" indent="0">
              <a:buNone/>
            </a:pPr>
            <a:r>
              <a:rPr lang="en-US" sz="2800" dirty="0" smtClean="0"/>
              <a:t>3.	How to </a:t>
            </a:r>
            <a:r>
              <a:rPr lang="en-US" sz="2800" dirty="0"/>
              <a:t>B</a:t>
            </a:r>
            <a:r>
              <a:rPr lang="en-US" sz="2800" dirty="0" smtClean="0"/>
              <a:t>ecome a Registered Exporter?</a:t>
            </a:r>
          </a:p>
          <a:p>
            <a:pPr marL="0" indent="0">
              <a:buNone/>
            </a:pPr>
            <a:r>
              <a:rPr lang="en-US" sz="2800" dirty="0" smtClean="0"/>
              <a:t>	3A.		Completing REX Application Form</a:t>
            </a:r>
          </a:p>
          <a:p>
            <a:pPr marL="0" indent="0">
              <a:buNone/>
            </a:pPr>
            <a:r>
              <a:rPr lang="en-US" sz="2800" dirty="0" smtClean="0"/>
              <a:t>	3B.		Registration to REX by TDAP</a:t>
            </a:r>
          </a:p>
          <a:p>
            <a:pPr marL="0" indent="0">
              <a:buNone/>
            </a:pPr>
            <a:r>
              <a:rPr lang="en-US" sz="2800" dirty="0" smtClean="0"/>
              <a:t>4.	Making Out Statement on Origin (SOO)</a:t>
            </a:r>
          </a:p>
          <a:p>
            <a:pPr marL="0" indent="0">
              <a:buNone/>
            </a:pPr>
            <a:r>
              <a:rPr lang="en-US" sz="2800" dirty="0" smtClean="0"/>
              <a:t>5.	Control of Registered Exporters &amp; Goods’ Origin</a:t>
            </a:r>
          </a:p>
          <a:p>
            <a:pPr marL="0" indent="0">
              <a:buNone/>
            </a:pPr>
            <a:r>
              <a:rPr lang="en-US" sz="2800" dirty="0" smtClean="0"/>
              <a:t>6.	Publication of </a:t>
            </a:r>
            <a:r>
              <a:rPr lang="en-US" sz="2800" dirty="0" err="1" smtClean="0"/>
              <a:t>Regtd</a:t>
            </a:r>
            <a:r>
              <a:rPr lang="en-US" sz="2800" dirty="0" smtClean="0"/>
              <a:t>. Exporters’ Data on EU Website</a:t>
            </a:r>
          </a:p>
          <a:p>
            <a:pPr marL="0" indent="0">
              <a:buNone/>
            </a:pPr>
            <a:r>
              <a:rPr lang="en-US" sz="2800" dirty="0" smtClean="0"/>
              <a:t>7.	Why to Register Early Under REX?</a:t>
            </a:r>
          </a:p>
          <a:p>
            <a:pPr marL="0" indent="0">
              <a:buNone/>
            </a:pPr>
            <a:r>
              <a:rPr lang="en-US" sz="2800" dirty="0" smtClean="0"/>
              <a:t>8.	Trade Agreements – Increasing Constraints</a:t>
            </a:r>
          </a:p>
          <a:p>
            <a:pPr marL="0" indent="0">
              <a:buNone/>
            </a:pPr>
            <a:r>
              <a:rPr lang="en-US" sz="2800" dirty="0" smtClean="0"/>
              <a:t>9.	Things to Manage as a REX Exporter</a:t>
            </a:r>
          </a:p>
          <a:p>
            <a:pPr marL="0" indent="0">
              <a:buNone/>
            </a:pPr>
            <a:r>
              <a:rPr lang="en-US" sz="2800" dirty="0" smtClean="0"/>
              <a:t>10.	TDAP Assistance on Rules of Origin</a:t>
            </a: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9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367" y="61675"/>
            <a:ext cx="7323667" cy="54792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dirty="0" smtClean="0"/>
              <a:t>. Why to Register Early Under REX?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34" y="928450"/>
            <a:ext cx="8705532" cy="5381625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GB" dirty="0" smtClean="0">
                <a:cs typeface="Arial" panose="020B0604020202020204" pitchFamily="34" charset="0"/>
              </a:rPr>
              <a:t>Weak origin certification puts the EU </a:t>
            </a:r>
            <a:r>
              <a:rPr lang="en-GB" i="1" dirty="0" smtClean="0">
                <a:cs typeface="Arial" panose="020B0604020202020204" pitchFamily="34" charset="0"/>
              </a:rPr>
              <a:t>buyer</a:t>
            </a:r>
            <a:r>
              <a:rPr lang="en-GB" dirty="0" smtClean="0">
                <a:cs typeface="Arial" panose="020B0604020202020204" pitchFamily="34" charset="0"/>
              </a:rPr>
              <a:t> under </a:t>
            </a:r>
            <a:r>
              <a:rPr lang="en-GB" u="sng" dirty="0" smtClean="0">
                <a:cs typeface="Arial" panose="020B0604020202020204" pitchFamily="34" charset="0"/>
              </a:rPr>
              <a:t>direct risk</a:t>
            </a:r>
            <a:r>
              <a:rPr lang="en-GB" dirty="0" smtClean="0"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GB" i="1" dirty="0">
                <a:solidFill>
                  <a:prstClr val="black"/>
                </a:solidFill>
                <a:cs typeface="Arial" panose="020B0604020202020204" pitchFamily="34" charset="0"/>
              </a:rPr>
              <a:t>Buyers</a:t>
            </a: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 under REX have greater responsibility for ensuring correct origin certification (higher </a:t>
            </a:r>
            <a:r>
              <a:rPr lang="en-GB" u="sng" dirty="0">
                <a:solidFill>
                  <a:prstClr val="black"/>
                </a:solidFill>
                <a:cs typeface="Arial" panose="020B0604020202020204" pitchFamily="34" charset="0"/>
              </a:rPr>
              <a:t>comfort</a:t>
            </a: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 due to enhanced role).</a:t>
            </a:r>
            <a:endParaRPr lang="en-GB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 smtClean="0">
                <a:cs typeface="Arial" panose="020B0604020202020204" pitchFamily="34" charset="0"/>
              </a:rPr>
              <a:t>EU </a:t>
            </a:r>
            <a:r>
              <a:rPr lang="en-GB" i="1" dirty="0" smtClean="0">
                <a:cs typeface="Arial" panose="020B0604020202020204" pitchFamily="34" charset="0"/>
              </a:rPr>
              <a:t>Regulators &amp; Customs</a:t>
            </a:r>
            <a:r>
              <a:rPr lang="en-GB" dirty="0" smtClean="0">
                <a:cs typeface="Arial" panose="020B0604020202020204" pitchFamily="34" charset="0"/>
              </a:rPr>
              <a:t> have much greater </a:t>
            </a:r>
            <a:r>
              <a:rPr lang="en-GB" u="sng" dirty="0" smtClean="0">
                <a:cs typeface="Arial" panose="020B0604020202020204" pitchFamily="34" charset="0"/>
              </a:rPr>
              <a:t>faith</a:t>
            </a:r>
            <a:r>
              <a:rPr lang="en-GB" dirty="0" smtClean="0">
                <a:cs typeface="Arial" panose="020B0604020202020204" pitchFamily="34" charset="0"/>
              </a:rPr>
              <a:t> in origin certification under REX (so lesser verification requests).</a:t>
            </a:r>
          </a:p>
          <a:p>
            <a:pPr>
              <a:defRPr/>
            </a:pPr>
            <a:r>
              <a:rPr lang="en-GB" dirty="0" smtClean="0">
                <a:cs typeface="Arial" panose="020B0604020202020204" pitchFamily="34" charset="0"/>
              </a:rPr>
              <a:t>Thus, all other things being same, </a:t>
            </a:r>
            <a:r>
              <a:rPr lang="en-GB" i="1" dirty="0" smtClean="0">
                <a:cs typeface="Arial" panose="020B0604020202020204" pitchFamily="34" charset="0"/>
              </a:rPr>
              <a:t>buyer</a:t>
            </a:r>
            <a:r>
              <a:rPr lang="en-GB" dirty="0" smtClean="0">
                <a:cs typeface="Arial" panose="020B0604020202020204" pitchFamily="34" charset="0"/>
              </a:rPr>
              <a:t> </a:t>
            </a:r>
            <a:r>
              <a:rPr lang="en-GB" u="sng" dirty="0" smtClean="0">
                <a:cs typeface="Arial" panose="020B0604020202020204" pitchFamily="34" charset="0"/>
              </a:rPr>
              <a:t>may prefer</a:t>
            </a:r>
            <a:r>
              <a:rPr lang="en-GB" dirty="0" smtClean="0">
                <a:cs typeface="Arial" panose="020B0604020202020204" pitchFamily="34" charset="0"/>
              </a:rPr>
              <a:t> to source from REX countries &amp; exporters:</a:t>
            </a:r>
          </a:p>
          <a:p>
            <a:pPr marL="579438" lvl="1" indent="-346075">
              <a:buFont typeface="Wingdings" panose="05000000000000000000" pitchFamily="2" charset="2"/>
              <a:buChar char="Ø"/>
              <a:defRPr/>
            </a:pPr>
            <a:r>
              <a:rPr lang="en-GB" dirty="0" smtClean="0">
                <a:cs typeface="Arial" panose="020B0604020202020204" pitchFamily="34" charset="0"/>
              </a:rPr>
              <a:t>Pakistan is in first batch of REX (</a:t>
            </a:r>
            <a:r>
              <a:rPr lang="en-GB" b="1" u="sng" dirty="0" smtClean="0">
                <a:cs typeface="Arial" panose="020B0604020202020204" pitchFamily="34" charset="0"/>
              </a:rPr>
              <a:t>2017=38/77</a:t>
            </a:r>
            <a:r>
              <a:rPr lang="en-GB" dirty="0" smtClean="0">
                <a:cs typeface="Arial" panose="020B0604020202020204" pitchFamily="34" charset="0"/>
              </a:rPr>
              <a:t>, 2018=17, 2019=22)  - Edge</a:t>
            </a:r>
          </a:p>
          <a:p>
            <a:pPr marL="579438" lvl="1" indent="-346075">
              <a:buFont typeface="Wingdings" panose="05000000000000000000" pitchFamily="2" charset="2"/>
              <a:buChar char="Ø"/>
              <a:defRPr/>
            </a:pPr>
            <a:r>
              <a:rPr lang="en-GB" dirty="0" smtClean="0">
                <a:cs typeface="Arial" panose="020B0604020202020204" pitchFamily="34" charset="0"/>
              </a:rPr>
              <a:t>Pak. Cos. </a:t>
            </a:r>
            <a:r>
              <a:rPr lang="en-GB" dirty="0">
                <a:cs typeface="Arial" panose="020B0604020202020204" pitchFamily="34" charset="0"/>
              </a:rPr>
              <a:t>g</a:t>
            </a:r>
            <a:r>
              <a:rPr lang="en-GB" dirty="0" smtClean="0">
                <a:cs typeface="Arial" panose="020B0604020202020204" pitchFamily="34" charset="0"/>
              </a:rPr>
              <a:t>etting early REX  will have an edge (among Pak &amp;  batch-1 countries)</a:t>
            </a:r>
          </a:p>
          <a:p>
            <a:pPr marL="233363" lvl="1" indent="0">
              <a:buNone/>
              <a:defRPr/>
            </a:pPr>
            <a:r>
              <a:rPr lang="en-GB" u="sng" dirty="0" smtClean="0">
                <a:cs typeface="Arial" panose="020B0604020202020204" pitchFamily="34" charset="0"/>
              </a:rPr>
              <a:t>Evidence</a:t>
            </a:r>
            <a:r>
              <a:rPr lang="en-GB" dirty="0" smtClean="0">
                <a:cs typeface="Arial" panose="020B0604020202020204" pitchFamily="34" charset="0"/>
              </a:rPr>
              <a:t>: Buyers already pursuing Pakistani exporters for REX nos.</a:t>
            </a:r>
          </a:p>
          <a:p>
            <a:pPr marL="350838" lvl="1" indent="-346075">
              <a:defRPr/>
            </a:pPr>
            <a:r>
              <a:rPr lang="en-GB" sz="2400" dirty="0" smtClean="0">
                <a:cs typeface="Arial" panose="020B0604020202020204" pitchFamily="34" charset="0"/>
              </a:rPr>
              <a:t>REX allows more efficient origin certification (quicker, simpler)</a:t>
            </a:r>
          </a:p>
          <a:p>
            <a:pPr marL="350838" lvl="1" indent="-346075">
              <a:defRPr/>
            </a:pPr>
            <a:endParaRPr lang="en-GB" sz="2400" dirty="0" smtClean="0">
              <a:cs typeface="Arial" panose="020B0604020202020204" pitchFamily="34" charset="0"/>
            </a:endParaRPr>
          </a:p>
          <a:p>
            <a:pPr marL="579438" lvl="1" indent="-346075">
              <a:defRPr/>
            </a:pPr>
            <a:endParaRPr lang="en-GB" dirty="0">
              <a:cs typeface="Arial" panose="020B0604020202020204" pitchFamily="34" charset="0"/>
            </a:endParaRPr>
          </a:p>
          <a:p>
            <a:pPr marL="457200" lvl="2" indent="-457200"/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90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4781"/>
            <a:ext cx="7409605" cy="607219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Trade Agreements – Increasing Constraints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834438" cy="5636894"/>
          </a:xfrm>
        </p:spPr>
        <p:txBody>
          <a:bodyPr anchor="t">
            <a:noAutofit/>
          </a:bodyPr>
          <a:lstStyle/>
          <a:p>
            <a:pPr marL="342900" lvl="2" indent="-342900"/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Preferential Trade Agreements (PTAs, FTAs, GSPs, etc.) grant preferential market access.</a:t>
            </a:r>
          </a:p>
          <a:p>
            <a:pPr marL="342900" lvl="2" indent="-342900"/>
            <a:r>
              <a:rPr lang="en-US" sz="2000" b="1" i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from such agreements depend on following key factors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2" indent="-457200"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	Extent of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Tariff Concession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14400" lvl="3" indent="-457200"/>
            <a:r>
              <a:rPr lang="en-US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Depth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tariff concessions (extent of tariff eliminations &amp; tariff reductions).</a:t>
            </a:r>
          </a:p>
          <a:p>
            <a:pPr marL="914400" lvl="3" indent="-457200"/>
            <a:r>
              <a:rPr lang="en-US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Spread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tariff concessions (% of tariff lines covered)</a:t>
            </a:r>
          </a:p>
          <a:p>
            <a:pPr marL="914400" lvl="3" indent="-457200"/>
            <a:r>
              <a:rPr lang="en-US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Timelines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phasing for tariff concessions</a:t>
            </a:r>
          </a:p>
          <a:p>
            <a:pPr marL="457200" lvl="2" indent="-457200"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	Structure of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of Origin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Terms for grant of originating status (mainly for “substantially worked or processed” category)</a:t>
            </a:r>
          </a:p>
          <a:p>
            <a:pPr marL="457200" lvl="3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Heading/ Sub-Heading Change; (2) Value Addition (limit non-originating; mat. (3) Specific Processes (specific processes, transformation level)</a:t>
            </a:r>
          </a:p>
          <a:p>
            <a:pPr marL="457200" lvl="3" indent="0">
              <a:buNone/>
            </a:pPr>
            <a:r>
              <a:rPr lang="en-US" sz="1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(a) Insufficient Working/Processing; (b) Tolerances</a:t>
            </a:r>
          </a:p>
          <a:p>
            <a:pPr marL="0" lvl="2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	Exporter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Requirement &amp; Terms/ Documentation:</a:t>
            </a:r>
          </a:p>
          <a:p>
            <a:pPr marL="0" lvl="2" indent="0">
              <a:buNone/>
            </a:pPr>
            <a:r>
              <a:rPr lang="en-US" sz="20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Restrictive Aspects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Extent/ frequency of monitoring &amp; verification, documentation, timeframes, NTMs/ NTBs/ TBTs/ SPS/ Quotas</a:t>
            </a:r>
          </a:p>
        </p:txBody>
      </p:sp>
      <p:pic>
        <p:nvPicPr>
          <p:cNvPr id="4" name="Picture 3" descr="gop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67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4781"/>
            <a:ext cx="7409605" cy="912019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b="1" dirty="0" smtClean="0"/>
              <a:t>. Things to Manage as a REX Exporter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102" y="1371600"/>
            <a:ext cx="7467600" cy="5027294"/>
          </a:xfrm>
        </p:spPr>
        <p:txBody>
          <a:bodyPr anchor="t">
            <a:noAutofit/>
          </a:bodyPr>
          <a:lstStyle/>
          <a:p>
            <a:pPr marL="457200" lvl="1" indent="-449263"/>
            <a:r>
              <a:rPr lang="en-GB" sz="2400" dirty="0" smtClean="0">
                <a:cs typeface="Arial" panose="020B0604020202020204" pitchFamily="34" charset="0"/>
              </a:rPr>
              <a:t>Adequate &amp; correct </a:t>
            </a:r>
            <a:r>
              <a:rPr lang="en-GB" sz="2400" u="sng" dirty="0" smtClean="0">
                <a:cs typeface="Arial" panose="020B0604020202020204" pitchFamily="34" charset="0"/>
              </a:rPr>
              <a:t>understandin</a:t>
            </a:r>
            <a:r>
              <a:rPr lang="en-GB" sz="2400" dirty="0" smtClean="0">
                <a:cs typeface="Arial" panose="020B0604020202020204" pitchFamily="34" charset="0"/>
              </a:rPr>
              <a:t>g on EU-GSP ROO in respect of own products, raw/ sub-materials, and processes.</a:t>
            </a:r>
          </a:p>
          <a:p>
            <a:pPr marL="457200" lvl="1" indent="-457200"/>
            <a:r>
              <a:rPr lang="en-GB" sz="2400" dirty="0" smtClean="0">
                <a:cs typeface="Arial" panose="020B0604020202020204" pitchFamily="34" charset="0"/>
              </a:rPr>
              <a:t>Adopt possible cost effective </a:t>
            </a:r>
            <a:r>
              <a:rPr lang="en-GB" sz="2400" u="sng" dirty="0" smtClean="0">
                <a:cs typeface="Arial" panose="020B0604020202020204" pitchFamily="34" charset="0"/>
              </a:rPr>
              <a:t>measures</a:t>
            </a:r>
            <a:r>
              <a:rPr lang="en-GB" sz="2400" dirty="0" smtClean="0">
                <a:cs typeface="Arial" panose="020B0604020202020204" pitchFamily="34" charset="0"/>
              </a:rPr>
              <a:t> to meet ROO for product(s) to qualify as “Originating”, e.g.:</a:t>
            </a:r>
          </a:p>
          <a:p>
            <a:pPr marL="914400" lvl="2" indent="-449263">
              <a:buFont typeface="Wingdings" panose="05000000000000000000" pitchFamily="2" charset="2"/>
              <a:buChar char="Ø"/>
            </a:pPr>
            <a:r>
              <a:rPr lang="en-GB" sz="2200" dirty="0" smtClean="0">
                <a:cs typeface="Arial" panose="020B0604020202020204" pitchFamily="34" charset="0"/>
              </a:rPr>
              <a:t>Sourcing from other domestic suppliers</a:t>
            </a:r>
          </a:p>
          <a:p>
            <a:pPr marL="914400" lvl="2" indent="-449263">
              <a:buFont typeface="Wingdings" panose="05000000000000000000" pitchFamily="2" charset="2"/>
              <a:buChar char="Ø"/>
            </a:pPr>
            <a:r>
              <a:rPr lang="en-GB" sz="2200" dirty="0" smtClean="0">
                <a:cs typeface="Arial" panose="020B0604020202020204" pitchFamily="34" charset="0"/>
              </a:rPr>
              <a:t>Benefiting from “Cumulation Provisions” (regional, bilateral, etc.)</a:t>
            </a:r>
          </a:p>
          <a:p>
            <a:pPr marL="914400" lvl="2" indent="-449263">
              <a:buFont typeface="Wingdings" panose="05000000000000000000" pitchFamily="2" charset="2"/>
              <a:buChar char="Ø"/>
            </a:pPr>
            <a:r>
              <a:rPr lang="en-GB" sz="2200" dirty="0" smtClean="0">
                <a:cs typeface="Arial" panose="020B0604020202020204" pitchFamily="34" charset="0"/>
              </a:rPr>
              <a:t>Vertical integration, where feasible (additional stages in-house)</a:t>
            </a:r>
          </a:p>
          <a:p>
            <a:pPr marL="236538" lvl="2" indent="0">
              <a:buNone/>
            </a:pPr>
            <a:endParaRPr lang="en-GB" sz="2200" dirty="0">
              <a:cs typeface="Arial" panose="020B0604020202020204" pitchFamily="34" charset="0"/>
            </a:endParaRPr>
          </a:p>
          <a:p>
            <a:pPr marL="457200" lvl="2" indent="-457200"/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68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4781"/>
            <a:ext cx="7409605" cy="60721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Things to Manage as a REX Exporter </a:t>
            </a:r>
            <a:r>
              <a:rPr lang="en-US" sz="1800" b="1" dirty="0" smtClean="0"/>
              <a:t>(Contd.)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918" y="1021556"/>
            <a:ext cx="8066722" cy="5377339"/>
          </a:xfrm>
        </p:spPr>
        <p:txBody>
          <a:bodyPr anchor="t">
            <a:noAutofit/>
          </a:bodyPr>
          <a:lstStyle/>
          <a:p>
            <a:pPr marL="457200" lvl="2" indent="-457200"/>
            <a:r>
              <a:rPr lang="en-GB" sz="2400" dirty="0" smtClean="0">
                <a:cs typeface="Arial" panose="020B0604020202020204" pitchFamily="34" charset="0"/>
              </a:rPr>
              <a:t>Issue correct SOOs to:</a:t>
            </a:r>
          </a:p>
          <a:p>
            <a:pPr marL="914400" lvl="3" indent="-457200">
              <a:buFont typeface="Wingdings" panose="05000000000000000000" pitchFamily="2" charset="2"/>
              <a:buChar char="Ø"/>
            </a:pPr>
            <a:r>
              <a:rPr lang="en-GB" sz="2200" dirty="0" smtClean="0">
                <a:cs typeface="Arial" panose="020B0604020202020204" pitchFamily="34" charset="0"/>
              </a:rPr>
              <a:t>Provide adequate comfort to buyer(s), local monitoring authority (TDAP)</a:t>
            </a:r>
          </a:p>
          <a:p>
            <a:pPr marL="914400" lvl="3" indent="-457200">
              <a:buFont typeface="Wingdings" panose="05000000000000000000" pitchFamily="2" charset="2"/>
              <a:buChar char="Ø"/>
            </a:pPr>
            <a:r>
              <a:rPr lang="en-GB" sz="2200" dirty="0" smtClean="0">
                <a:cs typeface="Arial" panose="020B0604020202020204" pitchFamily="34" charset="0"/>
              </a:rPr>
              <a:t>Eliminate any REX revocation Threat (for incorrect SOO)</a:t>
            </a:r>
            <a:endParaRPr lang="en-GB" sz="2200" u="sng" dirty="0" smtClean="0">
              <a:cs typeface="Arial" panose="020B0604020202020204" pitchFamily="34" charset="0"/>
            </a:endParaRPr>
          </a:p>
          <a:p>
            <a:pPr marL="457200" lvl="3" indent="-449263"/>
            <a:r>
              <a:rPr lang="en-GB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Maintain simple/ </a:t>
            </a: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cost effective </a:t>
            </a:r>
            <a:r>
              <a:rPr lang="en-GB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systems </a:t>
            </a: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for meeting </a:t>
            </a:r>
            <a:r>
              <a:rPr lang="en-GB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documentation/ traceability requirements (w.r.t monitoring </a:t>
            </a:r>
            <a:r>
              <a:rPr lang="en-GB" sz="2400" dirty="0">
                <a:solidFill>
                  <a:prstClr val="black"/>
                </a:solidFill>
                <a:cs typeface="Arial" panose="020B0604020202020204" pitchFamily="34" charset="0"/>
              </a:rPr>
              <a:t>&amp; </a:t>
            </a:r>
            <a:r>
              <a:rPr lang="en-GB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verification).</a:t>
            </a:r>
          </a:p>
          <a:p>
            <a:pPr marL="457200" lvl="3" indent="-449263"/>
            <a:r>
              <a:rPr lang="en-GB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Documentation systems/ requirements will depend on:</a:t>
            </a:r>
          </a:p>
          <a:p>
            <a:pPr marL="914400" lvl="4" indent="-449263"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ROO applicable &amp; originating criteria</a:t>
            </a:r>
            <a:r>
              <a:rPr lang="en-GB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 w.r.t: Nature of products, in-house processing, nature &amp; sourcing of outside materials, etc.</a:t>
            </a:r>
            <a:endParaRPr lang="en-GB" sz="2200" dirty="0" smtClean="0">
              <a:cs typeface="Arial" panose="020B0604020202020204" pitchFamily="34" charset="0"/>
            </a:endParaRPr>
          </a:p>
          <a:p>
            <a:pPr marL="579438" lvl="2" indent="-342900"/>
            <a:endParaRPr lang="en-GB" sz="2200" dirty="0">
              <a:cs typeface="Arial" panose="020B0604020202020204" pitchFamily="34" charset="0"/>
            </a:endParaRPr>
          </a:p>
          <a:p>
            <a:pPr marL="457200" lvl="2" indent="-457200"/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57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937" y="154782"/>
            <a:ext cx="7323667" cy="5572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10. TDAP Assistance on Rules of Origin (ROO)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597" y="866775"/>
            <a:ext cx="8569641" cy="5229226"/>
          </a:xfrm>
        </p:spPr>
        <p:txBody>
          <a:bodyPr anchor="t">
            <a:noAutofit/>
          </a:bodyPr>
          <a:lstStyle/>
          <a:p>
            <a:pPr marL="342900" lvl="2" indent="-342900"/>
            <a:r>
              <a:rPr lang="en-US" sz="2400" dirty="0" smtClean="0">
                <a:solidFill>
                  <a:prstClr val="black"/>
                </a:solidFill>
              </a:rPr>
              <a:t>Assistance from TDAP is available for assessing originating status of exportable products w.r.t ROO of EU-GSP.</a:t>
            </a:r>
          </a:p>
          <a:p>
            <a:pPr marL="342900" lvl="2" indent="-342900"/>
            <a:r>
              <a:rPr lang="en-US" sz="2400" dirty="0" smtClean="0">
                <a:solidFill>
                  <a:prstClr val="black"/>
                </a:solidFill>
              </a:rPr>
              <a:t>Such assessment requires information on following parameters:</a:t>
            </a:r>
          </a:p>
          <a:p>
            <a:pPr marL="685800" lvl="3" indent="-342900">
              <a:buFont typeface="Wingdings" panose="05000000000000000000" pitchFamily="2" charset="2"/>
              <a:buChar char="Ø"/>
            </a:pPr>
            <a:r>
              <a:rPr lang="en-US" sz="2200" i="1" dirty="0" smtClean="0">
                <a:solidFill>
                  <a:prstClr val="black"/>
                </a:solidFill>
              </a:rPr>
              <a:t>HS code</a:t>
            </a:r>
            <a:r>
              <a:rPr lang="en-US" sz="2200" dirty="0" smtClean="0">
                <a:solidFill>
                  <a:prstClr val="black"/>
                </a:solidFill>
              </a:rPr>
              <a:t> and description of the </a:t>
            </a:r>
            <a:r>
              <a:rPr lang="en-US" sz="2200" u="sng" dirty="0" smtClean="0">
                <a:solidFill>
                  <a:prstClr val="black"/>
                </a:solidFill>
              </a:rPr>
              <a:t>finished product</a:t>
            </a:r>
            <a:r>
              <a:rPr lang="en-US" sz="2200" dirty="0" smtClean="0">
                <a:solidFill>
                  <a:prstClr val="black"/>
                </a:solidFill>
              </a:rPr>
              <a:t> and its ex-factory price per unit.</a:t>
            </a:r>
          </a:p>
          <a:p>
            <a:pPr marL="685800" lvl="3" indent="-342900">
              <a:buFont typeface="Wingdings" panose="05000000000000000000" pitchFamily="2" charset="2"/>
              <a:buChar char="Ø"/>
            </a:pPr>
            <a:r>
              <a:rPr lang="en-US" sz="2200" i="1" dirty="0" smtClean="0">
                <a:solidFill>
                  <a:prstClr val="black"/>
                </a:solidFill>
              </a:rPr>
              <a:t>HS Codes</a:t>
            </a:r>
            <a:r>
              <a:rPr lang="en-US" sz="2200" dirty="0" smtClean="0">
                <a:solidFill>
                  <a:prstClr val="black"/>
                </a:solidFill>
              </a:rPr>
              <a:t> and descriptions for each of the </a:t>
            </a:r>
            <a:r>
              <a:rPr lang="en-US" sz="2200" u="sng" dirty="0" smtClean="0">
                <a:solidFill>
                  <a:prstClr val="black"/>
                </a:solidFill>
              </a:rPr>
              <a:t>non-originating</a:t>
            </a:r>
            <a:r>
              <a:rPr lang="en-US" sz="2200" dirty="0" smtClean="0">
                <a:solidFill>
                  <a:prstClr val="black"/>
                </a:solidFill>
              </a:rPr>
              <a:t> (imported) materials along with the import value (cost to exporter) of each per unit of product. Preferably also mentioning countries from which materials are imported.</a:t>
            </a:r>
          </a:p>
          <a:p>
            <a:pPr marL="685800" lvl="3" indent="-34290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</a:rPr>
              <a:t>Detail of main </a:t>
            </a:r>
            <a:r>
              <a:rPr lang="en-US" sz="2200" i="1" dirty="0" smtClean="0">
                <a:solidFill>
                  <a:prstClr val="black"/>
                </a:solidFill>
              </a:rPr>
              <a:t>operations/ processes/ steps</a:t>
            </a:r>
            <a:r>
              <a:rPr lang="en-US" sz="2200" dirty="0" smtClean="0">
                <a:solidFill>
                  <a:prstClr val="black"/>
                </a:solidFill>
              </a:rPr>
              <a:t> carried in-house (or in Pakistan), particularly, on </a:t>
            </a:r>
            <a:r>
              <a:rPr lang="en-US" sz="2200" u="sng" dirty="0" smtClean="0">
                <a:solidFill>
                  <a:prstClr val="black"/>
                </a:solidFill>
              </a:rPr>
              <a:t>imported</a:t>
            </a:r>
            <a:r>
              <a:rPr lang="en-US" sz="2200" dirty="0" smtClean="0">
                <a:solidFill>
                  <a:prstClr val="black"/>
                </a:solidFill>
              </a:rPr>
              <a:t> content/ materials for obtaining the finished product.</a:t>
            </a:r>
          </a:p>
          <a:p>
            <a:pPr marL="342900" lvl="3" indent="0">
              <a:buNone/>
            </a:pPr>
            <a:r>
              <a:rPr lang="en-US" sz="2200" b="1" u="sng" dirty="0" smtClean="0">
                <a:solidFill>
                  <a:prstClr val="black"/>
                </a:solidFill>
              </a:rPr>
              <a:t>Note</a:t>
            </a:r>
            <a:r>
              <a:rPr lang="en-US" sz="2200" dirty="0" smtClean="0">
                <a:solidFill>
                  <a:prstClr val="black"/>
                </a:solidFill>
              </a:rPr>
              <a:t>: Besides values, weights are also required in case of products falling within HS Chapters 2(meat) and 4 to 24 (agro based products).   </a:t>
            </a: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68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04667" cy="37338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THANK YOU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For Further Information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3200" b="1" dirty="0" smtClean="0">
                <a:hlinkClick r:id="rId4"/>
              </a:rPr>
              <a:t>kamal.shahryar@tdap.gov.pk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(021 – 99207209)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80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853" y="84455"/>
            <a:ext cx="7704667" cy="829945"/>
          </a:xfrm>
        </p:spPr>
        <p:txBody>
          <a:bodyPr>
            <a:normAutofit fontScale="90000"/>
          </a:bodyPr>
          <a:lstStyle/>
          <a:p>
            <a:r>
              <a:rPr lang="fr-BE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fr-BE" sz="2700" b="1" dirty="0" smtClean="0"/>
              <a:t> </a:t>
            </a:r>
            <a:r>
              <a:rPr lang="fr-BE" sz="2700" b="1" dirty="0" err="1" smtClean="0"/>
              <a:t>Why</a:t>
            </a:r>
            <a:r>
              <a:rPr lang="fr-BE" sz="2700" b="1" dirty="0" smtClean="0"/>
              <a:t> to </a:t>
            </a:r>
            <a:r>
              <a:rPr lang="fr-BE" sz="2700" b="1" dirty="0" err="1" smtClean="0"/>
              <a:t>Register</a:t>
            </a:r>
            <a:r>
              <a:rPr lang="fr-BE" sz="2700" b="1" dirty="0" smtClean="0"/>
              <a:t> </a:t>
            </a:r>
            <a:r>
              <a:rPr lang="fr-BE" sz="2700" b="1" dirty="0" err="1" smtClean="0"/>
              <a:t>Early</a:t>
            </a:r>
            <a:r>
              <a:rPr lang="fr-BE" sz="2700" b="1" dirty="0" smtClean="0"/>
              <a:t> Under REX </a:t>
            </a:r>
            <a:r>
              <a:rPr lang="fr-BE" sz="2200" b="1" dirty="0" smtClean="0"/>
              <a:t>(</a:t>
            </a:r>
            <a:r>
              <a:rPr lang="fr-BE" sz="2200" b="1" dirty="0" err="1" smtClean="0"/>
              <a:t>Contd</a:t>
            </a:r>
            <a:r>
              <a:rPr lang="fr-BE" sz="2200" b="1" dirty="0" smtClean="0"/>
              <a:t>.)</a:t>
            </a: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sz="3600" b="1" dirty="0" err="1" smtClean="0"/>
              <a:t>Calendar</a:t>
            </a:r>
            <a:r>
              <a:rPr lang="fr-BE" sz="3600" b="1" dirty="0" smtClean="0"/>
              <a:t> of </a:t>
            </a:r>
            <a:r>
              <a:rPr lang="fr-BE" sz="3600" b="1" dirty="0" err="1"/>
              <a:t>I</a:t>
            </a:r>
            <a:r>
              <a:rPr lang="fr-BE" sz="3600" b="1" dirty="0" err="1" smtClean="0"/>
              <a:t>ntegration</a:t>
            </a:r>
            <a:r>
              <a:rPr lang="fr-BE" sz="3600" b="1" dirty="0" smtClean="0"/>
              <a:t> </a:t>
            </a:r>
            <a:r>
              <a:rPr lang="fr-BE" sz="3600" b="1" dirty="0" err="1" smtClean="0"/>
              <a:t>into</a:t>
            </a:r>
            <a:r>
              <a:rPr lang="fr-BE" sz="3600" b="1" dirty="0" smtClean="0"/>
              <a:t> REX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4705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b="1" i="0" u="sng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GB" i="0" dirty="0"/>
              <a:t> : Angola, Burundi, </a:t>
            </a:r>
            <a:r>
              <a:rPr lang="en-GB" b="1" i="0" dirty="0"/>
              <a:t>Bhutan</a:t>
            </a:r>
            <a:r>
              <a:rPr lang="en-GB" i="0" dirty="0" smtClean="0"/>
              <a:t>, DR </a:t>
            </a:r>
            <a:r>
              <a:rPr lang="en-GB" i="0" dirty="0"/>
              <a:t>Congo, </a:t>
            </a:r>
            <a:r>
              <a:rPr lang="en-GB" i="0" dirty="0" smtClean="0"/>
              <a:t>Central African Republic, </a:t>
            </a:r>
            <a:r>
              <a:rPr lang="en-GB" i="0" dirty="0"/>
              <a:t>Congo, </a:t>
            </a:r>
            <a:r>
              <a:rPr lang="en-GB" i="0" dirty="0" smtClean="0"/>
              <a:t>Cook Islands, </a:t>
            </a:r>
            <a:r>
              <a:rPr lang="en-GB" i="0" dirty="0"/>
              <a:t>Djibouti, </a:t>
            </a:r>
            <a:r>
              <a:rPr lang="en-GB" i="0" dirty="0" smtClean="0"/>
              <a:t>Ethiopia, Micronesia, Equatorial Guinea, Guinea-Bissau</a:t>
            </a:r>
            <a:r>
              <a:rPr lang="en-GB" i="0" dirty="0"/>
              <a:t>, </a:t>
            </a:r>
            <a:r>
              <a:rPr lang="en-GB" b="1" i="0" dirty="0" smtClean="0"/>
              <a:t>India</a:t>
            </a:r>
            <a:r>
              <a:rPr lang="en-GB" i="0" dirty="0" smtClean="0"/>
              <a:t>, </a:t>
            </a:r>
            <a:r>
              <a:rPr lang="en-GB" i="0" dirty="0"/>
              <a:t>Kenya, Kiribati, Comoros, Laos, Liberia, Mali, </a:t>
            </a:r>
            <a:r>
              <a:rPr lang="en-GB" b="1" i="0" dirty="0"/>
              <a:t>Nepal</a:t>
            </a:r>
            <a:r>
              <a:rPr lang="en-GB" i="0" dirty="0"/>
              <a:t>, Nauru, Niue, </a:t>
            </a:r>
            <a:r>
              <a:rPr lang="en-GB" b="1" i="0" dirty="0"/>
              <a:t>Pakistan</a:t>
            </a:r>
            <a:r>
              <a:rPr lang="en-GB" i="0" dirty="0"/>
              <a:t>, </a:t>
            </a:r>
            <a:r>
              <a:rPr lang="en-GB" i="0" dirty="0" smtClean="0"/>
              <a:t>Solomon Islands , </a:t>
            </a:r>
            <a:r>
              <a:rPr lang="en-GB" i="0" dirty="0"/>
              <a:t>Soudan, </a:t>
            </a:r>
            <a:r>
              <a:rPr lang="en-GB" i="0" dirty="0" smtClean="0"/>
              <a:t>Sierra </a:t>
            </a:r>
            <a:r>
              <a:rPr lang="en-GB" i="0" dirty="0"/>
              <a:t>Leone, </a:t>
            </a:r>
            <a:r>
              <a:rPr lang="en-GB" i="0" dirty="0" smtClean="0"/>
              <a:t>Somalia, South-Soudan</a:t>
            </a:r>
            <a:r>
              <a:rPr lang="en-GB" i="0" dirty="0"/>
              <a:t>, Sao Tomé </a:t>
            </a:r>
            <a:r>
              <a:rPr lang="en-GB" i="0" dirty="0" smtClean="0"/>
              <a:t>&amp; Principe</a:t>
            </a:r>
            <a:r>
              <a:rPr lang="en-GB" i="0" dirty="0"/>
              <a:t>, </a:t>
            </a:r>
            <a:r>
              <a:rPr lang="en-GB" i="0" dirty="0" smtClean="0"/>
              <a:t>Chad, </a:t>
            </a:r>
            <a:r>
              <a:rPr lang="en-GB" i="0" dirty="0"/>
              <a:t>Togo, </a:t>
            </a:r>
            <a:r>
              <a:rPr lang="en-GB" i="0" dirty="0" smtClean="0"/>
              <a:t>Tonga, Timor-Leste, </a:t>
            </a:r>
            <a:r>
              <a:rPr lang="en-GB" i="0" dirty="0"/>
              <a:t>Tuvalu, Yemen, </a:t>
            </a:r>
            <a:r>
              <a:rPr lang="en-GB" i="0" dirty="0" smtClean="0"/>
              <a:t>Zambia (</a:t>
            </a:r>
            <a:r>
              <a:rPr lang="en-GB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GB" i="0" dirty="0" smtClean="0"/>
              <a:t>)</a:t>
            </a:r>
            <a:endParaRPr lang="en-GB" i="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BE" b="1" i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fr-BE" i="0" dirty="0"/>
              <a:t>: </a:t>
            </a:r>
            <a:r>
              <a:rPr lang="fr-BE" b="1" i="0" dirty="0"/>
              <a:t>Afghanistan</a:t>
            </a:r>
            <a:r>
              <a:rPr lang="fr-BE" i="0" dirty="0"/>
              <a:t>, </a:t>
            </a:r>
            <a:r>
              <a:rPr lang="fr-BE" i="0" dirty="0" smtClean="0"/>
              <a:t>Armenia, Bolivia, </a:t>
            </a:r>
            <a:r>
              <a:rPr lang="fr-BE" i="0" dirty="0" err="1" smtClean="0"/>
              <a:t>Ivory</a:t>
            </a:r>
            <a:r>
              <a:rPr lang="fr-BE" i="0" dirty="0" smtClean="0"/>
              <a:t> </a:t>
            </a:r>
            <a:r>
              <a:rPr lang="fr-BE" i="0" dirty="0" err="1" smtClean="0"/>
              <a:t>Coast</a:t>
            </a:r>
            <a:r>
              <a:rPr lang="fr-BE" i="0" dirty="0" smtClean="0"/>
              <a:t>, </a:t>
            </a:r>
            <a:r>
              <a:rPr lang="fr-BE" i="0" dirty="0" err="1" smtClean="0"/>
              <a:t>Erithrea</a:t>
            </a:r>
            <a:r>
              <a:rPr lang="fr-BE" i="0" dirty="0" smtClean="0"/>
              <a:t>, </a:t>
            </a:r>
            <a:r>
              <a:rPr lang="fr-BE" i="0" dirty="0"/>
              <a:t>Ghana, </a:t>
            </a:r>
            <a:r>
              <a:rPr lang="fr-BE" i="0" dirty="0" err="1" smtClean="0"/>
              <a:t>Gambia</a:t>
            </a:r>
            <a:r>
              <a:rPr lang="fr-BE" i="0" dirty="0" smtClean="0"/>
              <a:t>, </a:t>
            </a:r>
            <a:r>
              <a:rPr lang="fr-BE" i="0" dirty="0" err="1" smtClean="0"/>
              <a:t>Guinea</a:t>
            </a:r>
            <a:r>
              <a:rPr lang="fr-BE" i="0" dirty="0" smtClean="0"/>
              <a:t>, </a:t>
            </a:r>
            <a:r>
              <a:rPr lang="fr-BE" b="1" i="0" dirty="0" smtClean="0"/>
              <a:t>Sri Lanka</a:t>
            </a:r>
            <a:r>
              <a:rPr lang="fr-BE" i="0" dirty="0" smtClean="0"/>
              <a:t>, Myanmar, </a:t>
            </a:r>
            <a:r>
              <a:rPr lang="fr-BE" i="0" dirty="0"/>
              <a:t>Malawi, Mozambique, Niger, Rwanda, </a:t>
            </a:r>
            <a:r>
              <a:rPr lang="fr-BE" i="0" dirty="0" err="1" smtClean="0"/>
              <a:t>Syria</a:t>
            </a:r>
            <a:r>
              <a:rPr lang="fr-BE" i="0" dirty="0" smtClean="0"/>
              <a:t>, </a:t>
            </a:r>
            <a:r>
              <a:rPr lang="fr-BE" i="0" dirty="0"/>
              <a:t>Swaziland, </a:t>
            </a:r>
            <a:r>
              <a:rPr lang="fr-BE" i="0" dirty="0" err="1" smtClean="0"/>
              <a:t>Tanzania</a:t>
            </a:r>
            <a:r>
              <a:rPr lang="fr-BE" i="0" dirty="0" smtClean="0"/>
              <a:t> (</a:t>
            </a:r>
            <a:r>
              <a:rPr lang="fr-BE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fr-BE" i="0" dirty="0" smtClean="0"/>
              <a:t>)</a:t>
            </a:r>
            <a:endParaRPr lang="fr-BE" i="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b="1" i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GB" i="0" dirty="0" smtClean="0"/>
              <a:t> </a:t>
            </a:r>
            <a:r>
              <a:rPr lang="en-GB" i="0" dirty="0"/>
              <a:t>: </a:t>
            </a:r>
            <a:r>
              <a:rPr lang="en-GB" b="1" i="0" dirty="0"/>
              <a:t>Bangladesh</a:t>
            </a:r>
            <a:r>
              <a:rPr lang="en-GB" i="0" dirty="0"/>
              <a:t>, Burkina-Faso, </a:t>
            </a:r>
            <a:r>
              <a:rPr lang="en-GB" i="0" dirty="0" smtClean="0"/>
              <a:t>Benin, Cap-Verde, Haiti, </a:t>
            </a:r>
            <a:r>
              <a:rPr lang="en-GB" b="1" i="0" dirty="0" smtClean="0"/>
              <a:t>Indonesia</a:t>
            </a:r>
            <a:r>
              <a:rPr lang="en-GB" i="0" dirty="0" smtClean="0"/>
              <a:t>, </a:t>
            </a:r>
            <a:r>
              <a:rPr lang="en-GB" i="0" dirty="0"/>
              <a:t>Kirghizstan, </a:t>
            </a:r>
            <a:r>
              <a:rPr lang="en-GB" i="0" dirty="0" smtClean="0"/>
              <a:t>Cambodia, </a:t>
            </a:r>
            <a:r>
              <a:rPr lang="en-GB" i="0" dirty="0"/>
              <a:t>Lesotho, Madagascar, </a:t>
            </a:r>
            <a:r>
              <a:rPr lang="en-GB" i="0" dirty="0" smtClean="0"/>
              <a:t>Mauritania, Mongolia, Nigeria, </a:t>
            </a:r>
            <a:r>
              <a:rPr lang="en-GB" b="1" i="0" dirty="0"/>
              <a:t>Philippines</a:t>
            </a:r>
            <a:r>
              <a:rPr lang="en-GB" i="0" dirty="0"/>
              <a:t>, Paraguay, </a:t>
            </a:r>
            <a:r>
              <a:rPr lang="en-GB" i="0" dirty="0" smtClean="0"/>
              <a:t>Senegal, Tajikistan, Uganda, Uzbekistan, </a:t>
            </a:r>
            <a:r>
              <a:rPr lang="en-GB" b="1" i="0" dirty="0" smtClean="0"/>
              <a:t>Vietnam</a:t>
            </a:r>
            <a:r>
              <a:rPr lang="en-GB" i="0" dirty="0"/>
              <a:t>, Vanuatu, </a:t>
            </a:r>
            <a:r>
              <a:rPr lang="en-GB" i="0" dirty="0" smtClean="0"/>
              <a:t>Samoa (</a:t>
            </a:r>
            <a:r>
              <a:rPr lang="en-GB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GB" i="0" dirty="0" smtClean="0"/>
              <a:t>).</a:t>
            </a:r>
          </a:p>
          <a:p>
            <a:pPr marL="0" indent="0">
              <a:buNone/>
              <a:defRPr/>
            </a:pPr>
            <a:r>
              <a:rPr lang="en-GB" i="0" dirty="0" smtClean="0"/>
              <a:t> </a:t>
            </a:r>
            <a:r>
              <a:rPr lang="en-GB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Total = 77</a:t>
            </a:r>
            <a:endParaRPr lang="en-GB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1912"/>
            <a:ext cx="6172200" cy="838199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sz="4400" b="1" dirty="0" smtClean="0">
                <a:latin typeface="Arial Narrow" panose="020B0606020202030204" pitchFamily="34" charset="0"/>
              </a:rPr>
              <a:t>1</a:t>
            </a:r>
            <a:r>
              <a:rPr lang="en-US" sz="4400" b="1" dirty="0" smtClean="0"/>
              <a:t>. REX - Introduction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942974"/>
            <a:ext cx="8254153" cy="5400674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System for </a:t>
            </a:r>
            <a:r>
              <a:rPr lang="en-US" sz="2800" dirty="0"/>
              <a:t>self-certification of origin </a:t>
            </a:r>
            <a:r>
              <a:rPr lang="en-US" sz="2800" dirty="0" smtClean="0"/>
              <a:t>by registered exporters as self declaration</a:t>
            </a:r>
            <a:r>
              <a:rPr lang="en-US" sz="2800" dirty="0">
                <a:solidFill>
                  <a:prstClr val="black"/>
                </a:solidFill>
              </a:rPr>
              <a:t>(instead of COO on Form-A thru TDAP</a:t>
            </a:r>
            <a:r>
              <a:rPr lang="en-US" sz="2800" dirty="0" smtClean="0">
                <a:solidFill>
                  <a:prstClr val="black"/>
                </a:solidFill>
              </a:rPr>
              <a:t>)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Exporters make </a:t>
            </a:r>
            <a:r>
              <a:rPr lang="en-US" sz="2800" dirty="0"/>
              <a:t>out </a:t>
            </a:r>
            <a:r>
              <a:rPr lang="en-US" sz="2800" dirty="0" smtClean="0"/>
              <a:t>“Statement on Origin (SOO)” on a “Commercial Document” that can identify exported products</a:t>
            </a:r>
            <a:r>
              <a:rPr lang="en-US" sz="2800" dirty="0" smtClean="0">
                <a:solidFill>
                  <a:prstClr val="black"/>
                </a:solidFill>
              </a:rPr>
              <a:t>, e.g.: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Invoice, 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Any other Commercial Document </a:t>
            </a:r>
          </a:p>
          <a:p>
            <a:r>
              <a:rPr lang="en-US" sz="2800" dirty="0" smtClean="0"/>
              <a:t>Rules of Origin (ROO) remain unchanged under REX</a:t>
            </a:r>
          </a:p>
          <a:p>
            <a:r>
              <a:rPr lang="en-US" sz="2800" dirty="0" smtClean="0"/>
              <a:t>Only the “</a:t>
            </a:r>
            <a:r>
              <a:rPr lang="en-US" sz="2800" u="sng" dirty="0" smtClean="0"/>
              <a:t>Origin Certification System</a:t>
            </a:r>
            <a:r>
              <a:rPr lang="en-US" sz="2800" dirty="0" smtClean="0"/>
              <a:t>” changes</a:t>
            </a:r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8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4" y="128589"/>
            <a:ext cx="7323667" cy="557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REX – Introduction </a:t>
            </a:r>
            <a:r>
              <a:rPr lang="en-US" sz="2000" b="1" dirty="0" smtClean="0"/>
              <a:t>(Contd.)</a:t>
            </a:r>
            <a:endParaRPr lang="en-US" sz="2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32" y="814390"/>
            <a:ext cx="8682038" cy="581501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ROO are laid </a:t>
            </a:r>
            <a:r>
              <a:rPr lang="en-US" sz="2800" dirty="0"/>
              <a:t>down </a:t>
            </a:r>
            <a:r>
              <a:rPr lang="en-US" sz="2800" dirty="0" smtClean="0"/>
              <a:t>in EU Custom’s Regulations: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Delegated </a:t>
            </a:r>
            <a:r>
              <a:rPr lang="en-US" sz="2400" dirty="0"/>
              <a:t>Regulation (EU) No </a:t>
            </a:r>
            <a:r>
              <a:rPr lang="en-US" sz="2400" dirty="0" smtClean="0"/>
              <a:t>2015/2446, </a:t>
            </a:r>
            <a:r>
              <a:rPr lang="en-US" sz="2400" dirty="0"/>
              <a:t>and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Implementing </a:t>
            </a:r>
            <a:r>
              <a:rPr lang="en-US" sz="2400" dirty="0"/>
              <a:t>Regulation (EU) No </a:t>
            </a:r>
            <a:r>
              <a:rPr lang="en-US" sz="2400" dirty="0" smtClean="0"/>
              <a:t>2015/2447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 smtClean="0"/>
              <a:t>Registration of an Exporter under REX is a one time formality, up-</a:t>
            </a:r>
            <a:r>
              <a:rPr lang="en-US" sz="2800" dirty="0" err="1" smtClean="0"/>
              <a:t>dations</a:t>
            </a:r>
            <a:r>
              <a:rPr lang="en-US" sz="2800" dirty="0" smtClean="0"/>
              <a:t> will continue during validity of Registration.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 smtClean="0"/>
              <a:t>After </a:t>
            </a:r>
            <a:r>
              <a:rPr lang="en-US" sz="2800" dirty="0" err="1" smtClean="0"/>
              <a:t>Regn</a:t>
            </a:r>
            <a:r>
              <a:rPr lang="en-US" sz="2800" dirty="0" smtClean="0"/>
              <a:t>. exporter issues SOO (COO discontinued).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 smtClean="0"/>
              <a:t>Pakistan to complete switchover to REX by Dec 2017 (or June 2018) when COO issuance by TDAP ends.</a:t>
            </a:r>
          </a:p>
          <a:p>
            <a:pPr marL="0" lvl="1" indent="0">
              <a:buNone/>
            </a:pPr>
            <a:r>
              <a:rPr lang="en-US" sz="2800" b="1" i="1" u="sng" dirty="0" smtClean="0"/>
              <a:t>For details</a:t>
            </a:r>
            <a:r>
              <a:rPr lang="en-US" sz="2800" i="1" dirty="0" smtClean="0"/>
              <a:t>:  Refer “REX Operational Guidance Document” on TDAP website.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8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4" y="128589"/>
            <a:ext cx="7323667" cy="557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REX – Introduction </a:t>
            </a:r>
            <a:r>
              <a:rPr lang="en-US" sz="2000" b="1" dirty="0" smtClean="0"/>
              <a:t>(Contd.)</a:t>
            </a:r>
            <a:endParaRPr lang="en-US" sz="2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4390"/>
            <a:ext cx="9005570" cy="604361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Basic difference between </a:t>
            </a:r>
            <a:r>
              <a:rPr lang="en-US" u="sng" dirty="0" smtClean="0"/>
              <a:t>REX</a:t>
            </a:r>
            <a:r>
              <a:rPr lang="en-US" dirty="0" smtClean="0"/>
              <a:t> and </a:t>
            </a:r>
            <a:r>
              <a:rPr lang="en-US" u="sng" dirty="0" smtClean="0"/>
              <a:t>existing</a:t>
            </a:r>
            <a:r>
              <a:rPr lang="en-US" dirty="0" smtClean="0"/>
              <a:t> EU-GSP origin certification system: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	COO issued by exporter himself rather than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body.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(exporter directly responsible &amp; accountable for COO quality).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	Only exporters with REX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eligible for GSP concession.</a:t>
            </a:r>
          </a:p>
          <a:p>
            <a:pPr marL="0" indent="0">
              <a:buNone/>
            </a:pPr>
            <a:r>
              <a:rPr lang="en-US" b="1" u="sng" dirty="0" smtClean="0">
                <a:cs typeface="Arial" panose="020B0604020202020204" pitchFamily="34" charset="0"/>
              </a:rPr>
              <a:t>CONCLUSIONS</a:t>
            </a:r>
            <a:r>
              <a:rPr lang="en-US" dirty="0" smtClean="0">
                <a:cs typeface="Arial" panose="020B0604020202020204" pitchFamily="34" charset="0"/>
              </a:rPr>
              <a:t>:</a:t>
            </a:r>
          </a:p>
          <a:p>
            <a:r>
              <a:rPr lang="en-US" u="sng" dirty="0" smtClean="0">
                <a:cs typeface="Arial" panose="020B0604020202020204" pitchFamily="34" charset="0"/>
              </a:rPr>
              <a:t>Under existing system:</a:t>
            </a:r>
            <a:r>
              <a:rPr lang="en-US" dirty="0" smtClean="0">
                <a:cs typeface="Arial" panose="020B0604020202020204" pitchFamily="34" charset="0"/>
              </a:rPr>
              <a:t> Govt. body (not the exporter) is responsible for quality of the COO. Moreover, under normal conditions GSP is not withdrawn from an individual exporter as a routine.</a:t>
            </a:r>
          </a:p>
          <a:p>
            <a:r>
              <a:rPr lang="en-US" u="sng" dirty="0" smtClean="0">
                <a:cs typeface="Arial" panose="020B0604020202020204" pitchFamily="34" charset="0"/>
              </a:rPr>
              <a:t>Under REX</a:t>
            </a:r>
            <a:r>
              <a:rPr lang="en-US" dirty="0" smtClean="0">
                <a:cs typeface="Arial" panose="020B0604020202020204" pitchFamily="34" charset="0"/>
              </a:rPr>
              <a:t>: Exporter directly responsible for SOO quality. Incorrect SOO may lead to his REX revocation and withdrawal of GSP benefit</a:t>
            </a:r>
          </a:p>
          <a:p>
            <a:pPr marL="0" indent="0">
              <a:buNone/>
            </a:pPr>
            <a:r>
              <a:rPr lang="en-US" b="1" u="sng" dirty="0" smtClean="0">
                <a:cs typeface="Arial" panose="020B0604020202020204" pitchFamily="34" charset="0"/>
              </a:rPr>
              <a:t>LESSON</a:t>
            </a:r>
            <a:r>
              <a:rPr lang="en-US" b="1" dirty="0" smtClean="0">
                <a:cs typeface="Arial" panose="020B0604020202020204" pitchFamily="34" charset="0"/>
              </a:rPr>
              <a:t>: </a:t>
            </a:r>
            <a:r>
              <a:rPr lang="en-US" dirty="0" smtClean="0">
                <a:cs typeface="Arial" panose="020B0604020202020204" pitchFamily="34" charset="0"/>
              </a:rPr>
              <a:t>REX system requires exporters to be very careful in: 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(1) Observing the GSP ROOs (to achieve originating status of products),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(2) Issuing correct SOOs, and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(3) Maintaining evidences/ documentation as proof of originating status</a:t>
            </a:r>
          </a:p>
          <a:p>
            <a:pPr marL="0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cs typeface="Arial" panose="020B0604020202020204" pitchFamily="34" charset="0"/>
            </a:endParaRPr>
          </a:p>
        </p:txBody>
      </p:sp>
      <p:pic>
        <p:nvPicPr>
          <p:cNvPr id="4" name="Picture 3" descr="gop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27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4" y="128589"/>
            <a:ext cx="7323667" cy="55721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 Narrow" panose="020B0606020202030204" pitchFamily="34" charset="0"/>
              </a:rPr>
              <a:t>2. </a:t>
            </a:r>
            <a:r>
              <a:rPr lang="en-US" sz="3200" b="1" dirty="0" smtClean="0"/>
              <a:t>Eligibility for Registration Under REX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14390"/>
            <a:ext cx="8305800" cy="6043610"/>
          </a:xfrm>
        </p:spPr>
        <p:txBody>
          <a:bodyPr anchor="t">
            <a:no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2000" dirty="0" smtClean="0"/>
              <a:t>Any </a:t>
            </a:r>
            <a:r>
              <a:rPr lang="en-US" sz="2000" dirty="0"/>
              <a:t>exporter, manufacturer or trader </a:t>
            </a:r>
            <a:r>
              <a:rPr lang="en-US" sz="2000" u="sng" dirty="0"/>
              <a:t>of originating goods</a:t>
            </a:r>
            <a:r>
              <a:rPr lang="en-US" sz="2000" dirty="0"/>
              <a:t>, </a:t>
            </a:r>
            <a:r>
              <a:rPr lang="en-US" sz="2000" u="sng" dirty="0"/>
              <a:t>permanently established in Pakistan or having headquarters in </a:t>
            </a:r>
            <a:r>
              <a:rPr lang="en-US" sz="2000" u="sng" dirty="0" smtClean="0"/>
              <a:t>Pakistan* </a:t>
            </a:r>
            <a:r>
              <a:rPr lang="en-US" sz="2000" dirty="0" smtClean="0"/>
              <a:t>can be </a:t>
            </a:r>
            <a:r>
              <a:rPr lang="en-US" sz="2000" dirty="0"/>
              <a:t>registered </a:t>
            </a:r>
            <a:r>
              <a:rPr lang="en-US" sz="2000" dirty="0" smtClean="0"/>
              <a:t>under REX if he holds evidence of  the </a:t>
            </a:r>
            <a:r>
              <a:rPr lang="en-US" sz="2000" dirty="0"/>
              <a:t>origin of the products he  intends to </a:t>
            </a:r>
            <a:r>
              <a:rPr lang="en-US" sz="2000" dirty="0" smtClean="0"/>
              <a:t>export (*Business NTN &amp; SECP Registration docs)</a:t>
            </a:r>
            <a:endParaRPr lang="en-US" sz="2000" dirty="0"/>
          </a:p>
          <a:p>
            <a:pPr marL="342900" indent="-342900">
              <a:buFont typeface="+mj-lt"/>
              <a:buAutoNum type="alphaLcPeriod"/>
            </a:pPr>
            <a:r>
              <a:rPr lang="en-US" sz="2000" dirty="0" smtClean="0"/>
              <a:t>Should be a reliable</a:t>
            </a:r>
            <a:r>
              <a:rPr lang="en-US" sz="2000" dirty="0"/>
              <a:t>, </a:t>
            </a:r>
            <a:r>
              <a:rPr lang="en-US" sz="2000" dirty="0" smtClean="0"/>
              <a:t>established, </a:t>
            </a:r>
            <a:r>
              <a:rPr lang="en-US" sz="2000" dirty="0"/>
              <a:t>and functional </a:t>
            </a:r>
            <a:r>
              <a:rPr lang="en-US" sz="2000" dirty="0" smtClean="0"/>
              <a:t>manufacturer/ trader not subject </a:t>
            </a:r>
            <a:r>
              <a:rPr lang="en-US" sz="2000" dirty="0"/>
              <a:t>to bankruptcy proceedings </a:t>
            </a:r>
            <a:r>
              <a:rPr lang="en-US" sz="2000" dirty="0" smtClean="0"/>
              <a:t>or </a:t>
            </a:r>
            <a:r>
              <a:rPr lang="en-US" sz="2000" dirty="0"/>
              <a:t>in arrears of customs duties </a:t>
            </a:r>
            <a:r>
              <a:rPr lang="en-US" sz="2000" dirty="0" smtClean="0"/>
              <a:t>&amp; </a:t>
            </a:r>
            <a:r>
              <a:rPr lang="en-US" sz="2000" dirty="0"/>
              <a:t>taxes.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000" dirty="0"/>
              <a:t>S</a:t>
            </a:r>
            <a:r>
              <a:rPr lang="en-US" sz="2000" dirty="0" smtClean="0"/>
              <a:t>hould </a:t>
            </a:r>
            <a:r>
              <a:rPr lang="en-US" sz="2000" dirty="0"/>
              <a:t>be able to submit </a:t>
            </a:r>
            <a:r>
              <a:rPr lang="en-US" sz="2000" dirty="0" smtClean="0"/>
              <a:t>at TDAP’s request, </a:t>
            </a:r>
            <a:r>
              <a:rPr lang="en-US" sz="2000" dirty="0"/>
              <a:t>all appropriate documents proving the originating status of the products concerned.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000" dirty="0" smtClean="0"/>
              <a:t>Should accept periodic monitoring &amp; verification by TDAP, </a:t>
            </a:r>
            <a:r>
              <a:rPr lang="en-US" sz="2000" dirty="0"/>
              <a:t>of his accounting </a:t>
            </a:r>
            <a:r>
              <a:rPr lang="en-US" sz="2000" dirty="0" smtClean="0"/>
              <a:t>records and manufacturing processes</a:t>
            </a:r>
            <a:endParaRPr lang="en-US" sz="2000" dirty="0"/>
          </a:p>
          <a:p>
            <a:pPr marL="342900" indent="-342900">
              <a:buFont typeface="+mj-lt"/>
              <a:buAutoNum type="alphaLcPeriod"/>
            </a:pPr>
            <a:r>
              <a:rPr lang="en-US" sz="2000" dirty="0" smtClean="0"/>
              <a:t>Should </a:t>
            </a:r>
            <a:r>
              <a:rPr lang="en-US" sz="2000" dirty="0"/>
              <a:t>keep for three years </a:t>
            </a:r>
            <a:r>
              <a:rPr lang="en-US" sz="2000" dirty="0" smtClean="0"/>
              <a:t>(starting end </a:t>
            </a:r>
            <a:r>
              <a:rPr lang="en-US" sz="2000" dirty="0"/>
              <a:t>of </a:t>
            </a:r>
            <a:r>
              <a:rPr lang="en-US" sz="2000" dirty="0" smtClean="0"/>
              <a:t>calendar </a:t>
            </a:r>
            <a:r>
              <a:rPr lang="en-US" sz="2000" dirty="0"/>
              <a:t>year </a:t>
            </a:r>
            <a:r>
              <a:rPr lang="en-US" sz="2000" dirty="0" smtClean="0"/>
              <a:t>of SOO issue) copies </a:t>
            </a:r>
            <a:r>
              <a:rPr lang="en-US" sz="2000" dirty="0"/>
              <a:t>of </a:t>
            </a:r>
            <a:r>
              <a:rPr lang="en-US" sz="2000" dirty="0" smtClean="0"/>
              <a:t>SOOs made by him along with relevant supporting docs.</a:t>
            </a:r>
            <a:endParaRPr lang="en-US" sz="2000" dirty="0"/>
          </a:p>
          <a:p>
            <a:pPr marL="342900" indent="-342900">
              <a:buFont typeface="+mj-lt"/>
              <a:buAutoNum type="alphaLcPeriod"/>
            </a:pPr>
            <a:r>
              <a:rPr lang="en-US" sz="2000" dirty="0" smtClean="0"/>
              <a:t>Should </a:t>
            </a:r>
            <a:r>
              <a:rPr lang="en-US" sz="2000" dirty="0"/>
              <a:t>assume the entire responsibility </a:t>
            </a:r>
            <a:r>
              <a:rPr lang="en-US" sz="2000" dirty="0" smtClean="0"/>
              <a:t>for </a:t>
            </a:r>
            <a:r>
              <a:rPr lang="en-US" sz="2000" dirty="0"/>
              <a:t>use of the registration number.</a:t>
            </a:r>
          </a:p>
          <a:p>
            <a:pPr marL="0" indent="0">
              <a:buNone/>
            </a:pPr>
            <a:r>
              <a:rPr lang="en-US" b="1" dirty="0" smtClean="0"/>
              <a:t>g</a:t>
            </a:r>
            <a:r>
              <a:rPr lang="en-US" sz="2000" dirty="0" smtClean="0"/>
              <a:t>.	Should </a:t>
            </a:r>
            <a:r>
              <a:rPr lang="en-US" sz="2000" dirty="0"/>
              <a:t>agree to inform </a:t>
            </a:r>
            <a:r>
              <a:rPr lang="en-US" sz="2000" dirty="0" smtClean="0"/>
              <a:t>TDAP of any </a:t>
            </a:r>
            <a:r>
              <a:rPr lang="en-US" sz="2000" dirty="0"/>
              <a:t>alterations </a:t>
            </a:r>
            <a:r>
              <a:rPr lang="en-US" sz="2000" dirty="0" smtClean="0"/>
              <a:t>in his </a:t>
            </a:r>
            <a:r>
              <a:rPr lang="en-US" sz="2000" dirty="0"/>
              <a:t>registration data.</a:t>
            </a:r>
          </a:p>
          <a:p>
            <a:pPr marL="0" indent="0">
              <a:buNone/>
            </a:pPr>
            <a:r>
              <a:rPr lang="en-US" sz="2000" b="1" i="1" dirty="0" smtClean="0"/>
              <a:t>(“a” to “g” to be looked into by TDAP while registering an exporter into REX)</a:t>
            </a:r>
            <a:endParaRPr lang="en-US" sz="2000" b="1" i="1" dirty="0"/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8589"/>
            <a:ext cx="7467600" cy="55721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 Narrow" panose="020B0606020202030204" pitchFamily="34" charset="0"/>
              </a:rPr>
              <a:t>3. How to Become a Registered Exporter?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4390"/>
            <a:ext cx="8853170" cy="6043609"/>
          </a:xfrm>
        </p:spPr>
        <p:txBody>
          <a:bodyPr anchor="t">
            <a:noAutofit/>
          </a:bodyPr>
          <a:lstStyle/>
          <a:p>
            <a:r>
              <a:rPr lang="en-US" dirty="0" smtClean="0"/>
              <a:t>REX Application Form to be completed </a:t>
            </a:r>
            <a:r>
              <a:rPr lang="en-US" u="sng" dirty="0" smtClean="0"/>
              <a:t>on-line</a:t>
            </a:r>
            <a:r>
              <a:rPr lang="en-US" dirty="0" smtClean="0"/>
              <a:t> using </a:t>
            </a:r>
            <a:r>
              <a:rPr lang="en-US" b="1" dirty="0" smtClean="0"/>
              <a:t>pre-application process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dirty="0" smtClean="0"/>
              <a:t>Manual Application Form: Acceptable only </a:t>
            </a:r>
            <a:r>
              <a:rPr lang="en-US" dirty="0"/>
              <a:t>in exceptional </a:t>
            </a:r>
            <a:r>
              <a:rPr lang="en-US" dirty="0" smtClean="0"/>
              <a:t>cases/ major constraints (risks: registration issues/ delays due to incomplete information, options/ flexibility N/A, entry errors).</a:t>
            </a:r>
            <a:endParaRPr lang="en-US" dirty="0"/>
          </a:p>
          <a:p>
            <a:r>
              <a:rPr lang="en-US" dirty="0" smtClean="0"/>
              <a:t>Exporters to print completed Form (filled online), then:</a:t>
            </a:r>
          </a:p>
          <a:p>
            <a:pPr marL="579438" lvl="1" indent="-350838">
              <a:buClr>
                <a:srgbClr val="8BB434">
                  <a:lumMod val="75000"/>
                </a:srgbClr>
              </a:buClr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Sign the completed Form at all relevant places</a:t>
            </a:r>
          </a:p>
          <a:p>
            <a:pPr marL="579438" lvl="1" indent="-350838">
              <a:buClr>
                <a:srgbClr val="8BB434">
                  <a:lumMod val="75000"/>
                </a:srgbClr>
              </a:buClr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Attach attested copies of </a:t>
            </a:r>
            <a:r>
              <a:rPr lang="en-US" dirty="0" err="1" smtClean="0">
                <a:solidFill>
                  <a:prstClr val="black"/>
                </a:solidFill>
              </a:rPr>
              <a:t>Co’s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r>
              <a:rPr lang="en-US" u="sng" dirty="0" smtClean="0">
                <a:solidFill>
                  <a:prstClr val="black"/>
                </a:solidFill>
              </a:rPr>
              <a:t>NTN</a:t>
            </a:r>
            <a:r>
              <a:rPr lang="en-US" dirty="0" smtClean="0">
                <a:solidFill>
                  <a:prstClr val="black"/>
                </a:solidFill>
              </a:rPr>
              <a:t> and </a:t>
            </a:r>
            <a:r>
              <a:rPr lang="en-US" u="sng" dirty="0" smtClean="0">
                <a:solidFill>
                  <a:prstClr val="black"/>
                </a:solidFill>
              </a:rPr>
              <a:t>Registratio</a:t>
            </a:r>
            <a:r>
              <a:rPr lang="en-US" dirty="0" smtClean="0">
                <a:solidFill>
                  <a:prstClr val="black"/>
                </a:solidFill>
              </a:rPr>
              <a:t>n Certificates (SECP).</a:t>
            </a:r>
          </a:p>
          <a:p>
            <a:pPr marL="579438" lvl="1" indent="-350838">
              <a:buFont typeface="+mj-lt"/>
              <a:buAutoNum type="arabicPeriod"/>
            </a:pPr>
            <a:r>
              <a:rPr lang="en-US" dirty="0" smtClean="0"/>
              <a:t>Get the Form endorsed by concerned Trade Body.</a:t>
            </a:r>
          </a:p>
          <a:p>
            <a:pPr marL="579438" lvl="1" indent="-350838">
              <a:buFont typeface="+mj-lt"/>
              <a:buAutoNum type="arabicPeriod"/>
            </a:pPr>
            <a:r>
              <a:rPr lang="en-US" dirty="0" smtClean="0"/>
              <a:t>Send to TDAP, HQ, Karachi (GSP </a:t>
            </a:r>
            <a:r>
              <a:rPr lang="en-US" dirty="0" err="1" smtClean="0"/>
              <a:t>Sectn</a:t>
            </a:r>
            <a:r>
              <a:rPr lang="en-US" dirty="0" smtClean="0"/>
              <a:t>). If exporter gives it to local TDAP office, they will send Forms same day to TDAP, HQ (by courier).</a:t>
            </a:r>
          </a:p>
          <a:p>
            <a:endParaRPr lang="en-US" dirty="0"/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07" y="154781"/>
            <a:ext cx="7323667" cy="55721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3A. Completing REX Application Form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056" y="841534"/>
            <a:ext cx="8601182" cy="5317331"/>
          </a:xfrm>
        </p:spPr>
        <p:txBody>
          <a:bodyPr anchor="t">
            <a:noAutofit/>
          </a:bodyPr>
          <a:lstStyle/>
          <a:p>
            <a:pPr marL="228600" indent="-228600"/>
            <a:r>
              <a:rPr lang="en-US" dirty="0" smtClean="0"/>
              <a:t> “Simple steps for Registration to REX System” – Document on TDAP website. TDAP Offices can assist.</a:t>
            </a:r>
          </a:p>
          <a:p>
            <a:pPr marL="228600" indent="-228600"/>
            <a:r>
              <a:rPr lang="en-US" dirty="0" smtClean="0"/>
              <a:t>Access REX Pre-application Form at Europa </a:t>
            </a:r>
            <a:r>
              <a:rPr lang="en-US" dirty="0"/>
              <a:t>website </a:t>
            </a:r>
            <a:r>
              <a:rPr lang="en-US" dirty="0" smtClean="0"/>
              <a:t>:   </a:t>
            </a:r>
            <a:r>
              <a:rPr lang="en-US" u="sng" spc="-5" dirty="0" smtClean="0">
                <a:solidFill>
                  <a:srgbClr val="0562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  <a:hlinkClick r:id="rId2"/>
              </a:rPr>
              <a:t>https</a:t>
            </a:r>
            <a:r>
              <a:rPr lang="en-US" u="sng" spc="-5" dirty="0">
                <a:solidFill>
                  <a:srgbClr val="0562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  <a:hlinkClick r:id="rId2"/>
              </a:rPr>
              <a:t>://customs.ec.europa.eu/rex-pa-ui/#/</a:t>
            </a:r>
            <a:r>
              <a:rPr lang="en-US" u="sng" spc="-5" dirty="0" smtClean="0">
                <a:solidFill>
                  <a:srgbClr val="0562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  <a:hlinkClick r:id="rId2"/>
              </a:rPr>
              <a:t>create-</a:t>
            </a:r>
            <a:r>
              <a:rPr lang="en-US" u="sng" spc="-5" dirty="0" smtClean="0">
                <a:solidFill>
                  <a:srgbClr val="0562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preapplication</a:t>
            </a:r>
            <a:r>
              <a:rPr lang="en-US" u="sng" spc="-5" dirty="0">
                <a:solidFill>
                  <a:srgbClr val="0562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/</a:t>
            </a:r>
            <a:r>
              <a:rPr lang="en-US" u="sng" spc="5" dirty="0">
                <a:solidFill>
                  <a:srgbClr val="0562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u="sng" dirty="0" smtClean="0"/>
              <a:t>Completing the REX Form Online</a:t>
            </a:r>
            <a:r>
              <a:rPr lang="en-US" dirty="0" smtClean="0"/>
              <a:t>:</a:t>
            </a:r>
            <a:endParaRPr lang="en-US" b="1" i="1" u="sng" dirty="0" smtClean="0"/>
          </a:p>
          <a:p>
            <a:r>
              <a:rPr lang="en-US" u="sng" dirty="0" smtClean="0"/>
              <a:t>Box 1</a:t>
            </a:r>
            <a:r>
              <a:rPr lang="en-US" dirty="0" smtClean="0"/>
              <a:t>: "Exporter information“ – </a:t>
            </a:r>
            <a:r>
              <a:rPr lang="en-US" dirty="0" err="1" smtClean="0"/>
              <a:t>appln</a:t>
            </a:r>
            <a:r>
              <a:rPr lang="en-US" dirty="0" smtClean="0"/>
              <a:t>. language, business name, address, tel., fax, email, &amp; TIN (Trader Identification No.) </a:t>
            </a:r>
          </a:p>
          <a:p>
            <a:pPr lvl="1"/>
            <a:r>
              <a:rPr lang="en-US" dirty="0" smtClean="0"/>
              <a:t>TIN: PK + </a:t>
            </a:r>
            <a:r>
              <a:rPr lang="en-US" dirty="0" err="1" smtClean="0"/>
              <a:t>Co’s</a:t>
            </a:r>
            <a:r>
              <a:rPr lang="en-US" dirty="0" smtClean="0"/>
              <a:t>. NTN (e.g</a:t>
            </a:r>
            <a:r>
              <a:rPr lang="en-US" dirty="0"/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PK26927584, </a:t>
            </a:r>
            <a:r>
              <a:rPr lang="en-US" dirty="0" smtClean="0">
                <a:cs typeface="Arial" panose="020B0604020202020204" pitchFamily="34" charset="0"/>
              </a:rPr>
              <a:t>no empty spaces or dashes</a:t>
            </a:r>
            <a:r>
              <a:rPr lang="en-US" dirty="0" smtClean="0"/>
              <a:t>) </a:t>
            </a:r>
          </a:p>
          <a:p>
            <a:pPr marL="288925" lvl="1"/>
            <a:r>
              <a:rPr lang="en-US" sz="2400" u="sng" dirty="0" smtClean="0"/>
              <a:t>Box 2</a:t>
            </a:r>
            <a:r>
              <a:rPr lang="en-US" sz="2400" dirty="0" smtClean="0"/>
              <a:t>: Contact details of “Exporter's Contact Person(s)“</a:t>
            </a:r>
          </a:p>
          <a:p>
            <a:pPr lvl="1"/>
            <a:r>
              <a:rPr lang="en-US" dirty="0" smtClean="0"/>
              <a:t>Contact </a:t>
            </a:r>
            <a:r>
              <a:rPr lang="en-US" dirty="0"/>
              <a:t>p</a:t>
            </a:r>
            <a:r>
              <a:rPr lang="en-US" dirty="0" smtClean="0"/>
              <a:t>erson name, address, tel. no., fax, email address. Multiple contact persons can be entered using [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</a:t>
            </a:r>
            <a:r>
              <a:rPr lang="en-US" dirty="0" smtClean="0"/>
              <a:t>] button</a:t>
            </a:r>
          </a:p>
          <a:p>
            <a:pPr marL="285750" lvl="1"/>
            <a:r>
              <a:rPr lang="en-US" sz="2400" u="sng" dirty="0">
                <a:solidFill>
                  <a:prstClr val="black"/>
                </a:solidFill>
              </a:rPr>
              <a:t>Box </a:t>
            </a:r>
            <a:r>
              <a:rPr lang="en-US" sz="2400" u="sng" dirty="0" smtClean="0">
                <a:solidFill>
                  <a:prstClr val="black"/>
                </a:solidFill>
              </a:rPr>
              <a:t>3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smtClean="0"/>
              <a:t>“Exporter's </a:t>
            </a:r>
            <a:r>
              <a:rPr lang="en-US" sz="2400" dirty="0"/>
              <a:t>business", i.e. if </a:t>
            </a:r>
            <a:r>
              <a:rPr lang="en-US" sz="2400" dirty="0" smtClean="0"/>
              <a:t>his main </a:t>
            </a:r>
            <a:r>
              <a:rPr lang="en-US" sz="2400" dirty="0"/>
              <a:t>activity is </a:t>
            </a:r>
            <a:r>
              <a:rPr lang="en-US" sz="2400" dirty="0" smtClean="0"/>
              <a:t>production, trading, or both (tick one or both boxes)</a:t>
            </a:r>
            <a:endParaRPr lang="en-US" sz="2400" b="1" i="1" u="sng" dirty="0" smtClean="0"/>
          </a:p>
        </p:txBody>
      </p:sp>
      <p:pic>
        <p:nvPicPr>
          <p:cNvPr id="4" name="Picture 3" descr="gop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127" y="171927"/>
            <a:ext cx="7323667" cy="55721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Completing REX Application Form </a:t>
            </a:r>
            <a:r>
              <a:rPr lang="en-US" sz="2000" b="1" dirty="0" smtClean="0">
                <a:latin typeface="Arial Narrow" panose="020B0606020202030204" pitchFamily="34" charset="0"/>
              </a:rPr>
              <a:t>(Contd.)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30" y="729139"/>
            <a:ext cx="8548370" cy="5871683"/>
          </a:xfrm>
        </p:spPr>
        <p:txBody>
          <a:bodyPr anchor="t">
            <a:noAutofit/>
          </a:bodyPr>
          <a:lstStyle/>
          <a:p>
            <a:pPr marL="288925" lvl="1" indent="-288925">
              <a:buClr>
                <a:srgbClr val="8BB434">
                  <a:lumMod val="75000"/>
                </a:srgbClr>
              </a:buClr>
            </a:pPr>
            <a:r>
              <a:rPr lang="en-US" sz="2400" u="sng" dirty="0">
                <a:solidFill>
                  <a:prstClr val="black"/>
                </a:solidFill>
              </a:rPr>
              <a:t>Box 4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Provide </a:t>
            </a:r>
            <a:r>
              <a:rPr lang="en-US" sz="2400" dirty="0">
                <a:solidFill>
                  <a:prstClr val="black"/>
                </a:solidFill>
              </a:rPr>
              <a:t>"indicative description of </a:t>
            </a:r>
            <a:r>
              <a:rPr lang="en-US" sz="2400" dirty="0" smtClean="0">
                <a:solidFill>
                  <a:prstClr val="black"/>
                </a:solidFill>
              </a:rPr>
              <a:t>goods“</a:t>
            </a:r>
            <a:endParaRPr lang="en-US" sz="2400" b="1" i="1" u="sng" dirty="0" smtClean="0">
              <a:solidFill>
                <a:prstClr val="black"/>
              </a:solidFill>
            </a:endParaRPr>
          </a:p>
          <a:p>
            <a:pPr marL="914400" lvl="2" indent="-457200">
              <a:buClr>
                <a:srgbClr val="8BB43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Enter </a:t>
            </a:r>
            <a:r>
              <a:rPr lang="en-US" sz="2000" dirty="0">
                <a:solidFill>
                  <a:prstClr val="black"/>
                </a:solidFill>
              </a:rPr>
              <a:t>2 or 4 digit HS Code (</a:t>
            </a:r>
            <a:r>
              <a:rPr lang="en-US" sz="2000" dirty="0" smtClean="0">
                <a:solidFill>
                  <a:prstClr val="black"/>
                </a:solidFill>
              </a:rPr>
              <a:t>Chapter, Heading)</a:t>
            </a:r>
          </a:p>
          <a:p>
            <a:pPr marL="914400" lvl="2" indent="-457200">
              <a:buClr>
                <a:srgbClr val="8BB43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Select corresponding description from choices (or reverse)</a:t>
            </a:r>
          </a:p>
          <a:p>
            <a:pPr marL="914400" lvl="2" indent="-457200">
              <a:buClr>
                <a:srgbClr val="8BB43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Additional products can </a:t>
            </a:r>
            <a:r>
              <a:rPr lang="en-US" sz="2000" dirty="0">
                <a:solidFill>
                  <a:prstClr val="black"/>
                </a:solidFill>
              </a:rPr>
              <a:t>be added using [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</a:t>
            </a:r>
            <a:r>
              <a:rPr lang="en-US" sz="2000" dirty="0">
                <a:solidFill>
                  <a:prstClr val="black"/>
                </a:solidFill>
              </a:rPr>
              <a:t>] button</a:t>
            </a:r>
          </a:p>
          <a:p>
            <a:pPr marL="285750" lvl="1"/>
            <a:r>
              <a:rPr lang="en-US" sz="2400" u="sng" dirty="0" smtClean="0"/>
              <a:t>Box </a:t>
            </a:r>
            <a:r>
              <a:rPr lang="en-US" sz="2400" u="sng" dirty="0"/>
              <a:t>5</a:t>
            </a:r>
            <a:r>
              <a:rPr lang="en-US" sz="2400" dirty="0"/>
              <a:t>: </a:t>
            </a:r>
            <a:r>
              <a:rPr lang="en-US" sz="2400" dirty="0" smtClean="0"/>
              <a:t>“</a:t>
            </a:r>
            <a:r>
              <a:rPr lang="en-US" sz="2400" i="1" dirty="0" smtClean="0"/>
              <a:t>Undertakings”</a:t>
            </a:r>
            <a:r>
              <a:rPr lang="en-US" sz="2400" dirty="0" smtClean="0"/>
              <a:t> </a:t>
            </a:r>
            <a:r>
              <a:rPr lang="en-US" sz="2400" dirty="0"/>
              <a:t>to be given by </a:t>
            </a:r>
            <a:r>
              <a:rPr lang="en-US" sz="2400" dirty="0" smtClean="0"/>
              <a:t>exporter (already given). Enter: place, name,  designation</a:t>
            </a:r>
          </a:p>
          <a:p>
            <a:pPr marL="285750" lvl="1">
              <a:buClr>
                <a:srgbClr val="8BB434">
                  <a:lumMod val="75000"/>
                </a:srgbClr>
              </a:buClr>
            </a:pPr>
            <a:r>
              <a:rPr lang="en-US" sz="2400" u="sng" dirty="0">
                <a:solidFill>
                  <a:prstClr val="black"/>
                </a:solidFill>
              </a:rPr>
              <a:t>Box 6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exporter’s “</a:t>
            </a:r>
            <a:r>
              <a:rPr lang="en-US" sz="2400" i="1" dirty="0" smtClean="0">
                <a:solidFill>
                  <a:prstClr val="black"/>
                </a:solidFill>
              </a:rPr>
              <a:t>Consent</a:t>
            </a:r>
            <a:r>
              <a:rPr lang="en-US" sz="2400" dirty="0" smtClean="0">
                <a:solidFill>
                  <a:prstClr val="black"/>
                </a:solidFill>
              </a:rPr>
              <a:t>” </a:t>
            </a:r>
            <a:r>
              <a:rPr lang="en-US" sz="2400" dirty="0">
                <a:solidFill>
                  <a:prstClr val="black"/>
                </a:solidFill>
              </a:rPr>
              <a:t>to publication of his data on   </a:t>
            </a:r>
            <a:r>
              <a:rPr lang="en-US" sz="2400" dirty="0" smtClean="0">
                <a:solidFill>
                  <a:prstClr val="black"/>
                </a:solidFill>
              </a:rPr>
              <a:t>EU website. [Tick]; then Enter: place, name, designation</a:t>
            </a:r>
            <a:endParaRPr lang="en-US" sz="2400" dirty="0">
              <a:solidFill>
                <a:prstClr val="black"/>
              </a:solidFill>
            </a:endParaRPr>
          </a:p>
          <a:p>
            <a:pPr marL="285750" lvl="1">
              <a:buClr>
                <a:srgbClr val="8BB434">
                  <a:lumMod val="75000"/>
                </a:srgbClr>
              </a:buClr>
            </a:pPr>
            <a:r>
              <a:rPr lang="en-US" u="sng" dirty="0" smtClean="0">
                <a:solidFill>
                  <a:prstClr val="black"/>
                </a:solidFill>
              </a:rPr>
              <a:t>Validate</a:t>
            </a:r>
            <a:r>
              <a:rPr lang="en-US" dirty="0" smtClean="0">
                <a:solidFill>
                  <a:prstClr val="black"/>
                </a:solidFill>
              </a:rPr>
              <a:t>: type text </a:t>
            </a:r>
            <a:r>
              <a:rPr lang="en-US" dirty="0">
                <a:solidFill>
                  <a:prstClr val="black"/>
                </a:solidFill>
              </a:rPr>
              <a:t>from “image” into </a:t>
            </a:r>
            <a:r>
              <a:rPr lang="en-US" dirty="0" smtClean="0">
                <a:solidFill>
                  <a:prstClr val="black"/>
                </a:solidFill>
              </a:rPr>
              <a:t>“</a:t>
            </a:r>
            <a:r>
              <a:rPr lang="en-US" dirty="0">
                <a:solidFill>
                  <a:prstClr val="black"/>
                </a:solidFill>
              </a:rPr>
              <a:t>box”. Click </a:t>
            </a:r>
            <a:r>
              <a:rPr lang="en-US" dirty="0" smtClean="0">
                <a:solidFill>
                  <a:prstClr val="black"/>
                </a:solidFill>
              </a:rPr>
              <a:t>[</a:t>
            </a:r>
            <a:r>
              <a:rPr lang="en-US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</a:t>
            </a:r>
            <a:r>
              <a:rPr lang="en-US" dirty="0" smtClean="0">
                <a:solidFill>
                  <a:prstClr val="black"/>
                </a:solidFill>
              </a:rPr>
              <a:t>] to </a:t>
            </a:r>
            <a:r>
              <a:rPr lang="en-US" dirty="0">
                <a:solidFill>
                  <a:prstClr val="black"/>
                </a:solidFill>
              </a:rPr>
              <a:t>complete </a:t>
            </a:r>
            <a:r>
              <a:rPr lang="en-US" dirty="0" smtClean="0">
                <a:solidFill>
                  <a:prstClr val="black"/>
                </a:solidFill>
              </a:rPr>
              <a:t>Form. Click [Print] to print Form (as pdf doc – in your “downloads”)</a:t>
            </a:r>
          </a:p>
          <a:p>
            <a:pPr marL="285750" lvl="1">
              <a:buClr>
                <a:srgbClr val="8BB434">
                  <a:lumMod val="75000"/>
                </a:srgbClr>
              </a:buClr>
            </a:pPr>
            <a:r>
              <a:rPr lang="en-US" u="sng" dirty="0" smtClean="0">
                <a:solidFill>
                  <a:prstClr val="black"/>
                </a:solidFill>
              </a:rPr>
              <a:t>Sign Printed Form</a:t>
            </a:r>
            <a:r>
              <a:rPr lang="en-US" dirty="0" smtClean="0">
                <a:solidFill>
                  <a:prstClr val="black"/>
                </a:solidFill>
              </a:rPr>
              <a:t>: at two places (Undertakings, Consent)</a:t>
            </a:r>
          </a:p>
          <a:p>
            <a:pPr marL="0" lvl="1" indent="0">
              <a:buClr>
                <a:srgbClr val="8BB434">
                  <a:lumMod val="75000"/>
                </a:srgbClr>
              </a:buClr>
              <a:buNone/>
            </a:pPr>
            <a:r>
              <a:rPr lang="en-US" i="1" dirty="0" smtClean="0">
                <a:solidFill>
                  <a:prstClr val="black"/>
                </a:solidFill>
              </a:rPr>
              <a:t>Specimen </a:t>
            </a:r>
            <a:r>
              <a:rPr lang="en-US" i="1" dirty="0">
                <a:solidFill>
                  <a:prstClr val="black"/>
                </a:solidFill>
              </a:rPr>
              <a:t>“</a:t>
            </a:r>
            <a:r>
              <a:rPr lang="en-US" i="1" dirty="0" err="1">
                <a:solidFill>
                  <a:prstClr val="black"/>
                </a:solidFill>
              </a:rPr>
              <a:t>Appln</a:t>
            </a:r>
            <a:r>
              <a:rPr lang="en-US" i="1" dirty="0">
                <a:solidFill>
                  <a:prstClr val="black"/>
                </a:solidFill>
              </a:rPr>
              <a:t> Form” completed online  </a:t>
            </a:r>
            <a:r>
              <a:rPr lang="en-US" i="1" dirty="0" smtClean="0">
                <a:solidFill>
                  <a:prstClr val="black"/>
                </a:solidFill>
              </a:rPr>
              <a:t>(Annex-3, </a:t>
            </a:r>
            <a:r>
              <a:rPr lang="en-US" i="1" dirty="0">
                <a:solidFill>
                  <a:prstClr val="black"/>
                </a:solidFill>
              </a:rPr>
              <a:t>“REX Guide</a:t>
            </a:r>
            <a:r>
              <a:rPr lang="en-US" i="1" dirty="0" smtClean="0">
                <a:solidFill>
                  <a:prstClr val="black"/>
                </a:solidFill>
              </a:rPr>
              <a:t>” -  website</a:t>
            </a:r>
            <a:r>
              <a:rPr lang="en-US" i="1" dirty="0">
                <a:solidFill>
                  <a:prstClr val="black"/>
                </a:solidFill>
              </a:rPr>
              <a:t>).</a:t>
            </a:r>
            <a:endParaRPr lang="en-US" i="1" dirty="0" smtClean="0">
              <a:solidFill>
                <a:prstClr val="black"/>
              </a:solidFill>
            </a:endParaRPr>
          </a:p>
          <a:p>
            <a:pPr marL="0" lvl="1" indent="0" algn="ctr">
              <a:buClr>
                <a:srgbClr val="8BB434">
                  <a:lumMod val="75000"/>
                </a:srgbClr>
              </a:buClr>
              <a:buNone/>
            </a:pPr>
            <a:r>
              <a:rPr lang="en-US" sz="2400" b="1" i="1" dirty="0" smtClean="0">
                <a:solidFill>
                  <a:prstClr val="black"/>
                </a:solidFill>
              </a:rPr>
              <a:t>Data entry by Exporter completes here.</a:t>
            </a:r>
            <a:endParaRPr lang="en-US" sz="2400" b="1" i="1" dirty="0">
              <a:solidFill>
                <a:prstClr val="black"/>
              </a:solidFill>
            </a:endParaRPr>
          </a:p>
          <a:p>
            <a:pPr marL="285750" lvl="1"/>
            <a:endParaRPr lang="en-US" sz="2400" dirty="0"/>
          </a:p>
        </p:txBody>
      </p:sp>
      <p:pic>
        <p:nvPicPr>
          <p:cNvPr id="4" name="Picture 3" descr="gop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94234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Picture 6" descr="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0"/>
            <a:ext cx="1104900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A107-7B07-4B71-A292-7D3D1A77DBB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3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10930</TotalTime>
  <Words>2557</Words>
  <Application>Microsoft Office PowerPoint</Application>
  <PresentationFormat>On-screen Show (4:3)</PresentationFormat>
  <Paragraphs>239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Narrow</vt:lpstr>
      <vt:lpstr>Calibri</vt:lpstr>
      <vt:lpstr>Corbel</vt:lpstr>
      <vt:lpstr>Symbol</vt:lpstr>
      <vt:lpstr>Times New Roman</vt:lpstr>
      <vt:lpstr>Wingdings</vt:lpstr>
      <vt:lpstr>Parallax</vt:lpstr>
      <vt:lpstr>Generalized System of Preferences (GSP) For EU  By   Kamal Shahryar</vt:lpstr>
      <vt:lpstr> Presentation Outline</vt:lpstr>
      <vt:lpstr> 1. REX - Introduction</vt:lpstr>
      <vt:lpstr>REX – Introduction (Contd.)</vt:lpstr>
      <vt:lpstr>REX – Introduction (Contd.)</vt:lpstr>
      <vt:lpstr>2. Eligibility for Registration Under REX</vt:lpstr>
      <vt:lpstr>3. How to Become a Registered Exporter?</vt:lpstr>
      <vt:lpstr>3A. Completing REX Application Form </vt:lpstr>
      <vt:lpstr>Completing REX Application Form (Contd.)</vt:lpstr>
      <vt:lpstr>3B. Registration to REX by TDAP</vt:lpstr>
      <vt:lpstr>Registration to REX by TDAP (Contd.) </vt:lpstr>
      <vt:lpstr>4. Making Out Statement on Origin (SOO)</vt:lpstr>
      <vt:lpstr>Making Out Statement on Origin (SOO) – Contd.</vt:lpstr>
      <vt:lpstr>Making Out Statement on Origin (SOO) – Contd.</vt:lpstr>
      <vt:lpstr>Making Out Statement on Origin (SOO) – Contd.</vt:lpstr>
      <vt:lpstr>5. Control of Registered Exporters &amp; Goods’ Origin</vt:lpstr>
      <vt:lpstr>Control of Registered Exporters &amp; Goods’ Origin (Contd.)</vt:lpstr>
      <vt:lpstr>Control of Registered Exporters &amp; Goods’ Origin (Contd.)</vt:lpstr>
      <vt:lpstr>6. Publication of Registered Exporters’ Data on EU Website</vt:lpstr>
      <vt:lpstr>7. Why to Register Early Under REX?</vt:lpstr>
      <vt:lpstr>8.  Trade Agreements – Increasing Constraints</vt:lpstr>
      <vt:lpstr>9. Things to Manage as a REX Exporter</vt:lpstr>
      <vt:lpstr>Things to Manage as a REX Exporter (Contd.)</vt:lpstr>
      <vt:lpstr>10. TDAP Assistance on Rules of Origin (ROO)</vt:lpstr>
      <vt:lpstr>THANK YOU  For Further Information kamal.shahryar@tdap.gov.pk (021 – 99207209)</vt:lpstr>
      <vt:lpstr>9. Why to Register Early Under REX (Contd.) Calendar of Integration into REX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</dc:creator>
  <cp:lastModifiedBy>Atqa</cp:lastModifiedBy>
  <cp:revision>1099</cp:revision>
  <cp:lastPrinted>2013-03-29T11:24:11Z</cp:lastPrinted>
  <dcterms:created xsi:type="dcterms:W3CDTF">2012-02-20T08:11:04Z</dcterms:created>
  <dcterms:modified xsi:type="dcterms:W3CDTF">2017-04-20T11:17:06Z</dcterms:modified>
</cp:coreProperties>
</file>