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997" r:id="rId1"/>
  </p:sldMasterIdLst>
  <p:notesMasterIdLst>
    <p:notesMasterId r:id="rId65"/>
  </p:notesMasterIdLst>
  <p:sldIdLst>
    <p:sldId id="256" r:id="rId2"/>
    <p:sldId id="257" r:id="rId3"/>
    <p:sldId id="258" r:id="rId4"/>
    <p:sldId id="259" r:id="rId5"/>
    <p:sldId id="260" r:id="rId6"/>
    <p:sldId id="269" r:id="rId7"/>
    <p:sldId id="270" r:id="rId8"/>
    <p:sldId id="261" r:id="rId9"/>
    <p:sldId id="262" r:id="rId10"/>
    <p:sldId id="263" r:id="rId11"/>
    <p:sldId id="264" r:id="rId12"/>
    <p:sldId id="265" r:id="rId13"/>
    <p:sldId id="266" r:id="rId14"/>
    <p:sldId id="267" r:id="rId15"/>
    <p:sldId id="272" r:id="rId16"/>
    <p:sldId id="268" r:id="rId17"/>
    <p:sldId id="271" r:id="rId18"/>
    <p:sldId id="273" r:id="rId19"/>
    <p:sldId id="274" r:id="rId20"/>
    <p:sldId id="275" r:id="rId21"/>
    <p:sldId id="276" r:id="rId22"/>
    <p:sldId id="277" r:id="rId23"/>
    <p:sldId id="278" r:id="rId24"/>
    <p:sldId id="311" r:id="rId25"/>
    <p:sldId id="393" r:id="rId26"/>
    <p:sldId id="395" r:id="rId27"/>
    <p:sldId id="396" r:id="rId28"/>
    <p:sldId id="397" r:id="rId29"/>
    <p:sldId id="279" r:id="rId30"/>
    <p:sldId id="280" r:id="rId31"/>
    <p:sldId id="281" r:id="rId32"/>
    <p:sldId id="282" r:id="rId33"/>
    <p:sldId id="283" r:id="rId34"/>
    <p:sldId id="284" r:id="rId35"/>
    <p:sldId id="285" r:id="rId36"/>
    <p:sldId id="286" r:id="rId37"/>
    <p:sldId id="287" r:id="rId38"/>
    <p:sldId id="288" r:id="rId39"/>
    <p:sldId id="289" r:id="rId40"/>
    <p:sldId id="306" r:id="rId41"/>
    <p:sldId id="308" r:id="rId42"/>
    <p:sldId id="321" r:id="rId43"/>
    <p:sldId id="320" r:id="rId44"/>
    <p:sldId id="322" r:id="rId45"/>
    <p:sldId id="323" r:id="rId46"/>
    <p:sldId id="375" r:id="rId47"/>
    <p:sldId id="374" r:id="rId48"/>
    <p:sldId id="372" r:id="rId49"/>
    <p:sldId id="377" r:id="rId50"/>
    <p:sldId id="386" r:id="rId51"/>
    <p:sldId id="385" r:id="rId52"/>
    <p:sldId id="384" r:id="rId53"/>
    <p:sldId id="383" r:id="rId54"/>
    <p:sldId id="324" r:id="rId55"/>
    <p:sldId id="325" r:id="rId56"/>
    <p:sldId id="326" r:id="rId57"/>
    <p:sldId id="327" r:id="rId58"/>
    <p:sldId id="328" r:id="rId59"/>
    <p:sldId id="330" r:id="rId60"/>
    <p:sldId id="399" r:id="rId61"/>
    <p:sldId id="400" r:id="rId62"/>
    <p:sldId id="401" r:id="rId63"/>
    <p:sldId id="331" r:id="rId64"/>
  </p:sldIdLst>
  <p:sldSz cx="9906000" cy="6858000" type="A4"/>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A8D0"/>
    <a:srgbClr val="9FD18B"/>
    <a:srgbClr val="BCBEC0"/>
    <a:srgbClr val="C3E2C1"/>
    <a:srgbClr val="DBE8F3"/>
    <a:srgbClr val="A1C5E0"/>
    <a:srgbClr val="E9F4E7"/>
    <a:srgbClr val="6AC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85" autoAdjust="0"/>
    <p:restoredTop sz="94434" autoAdjust="0"/>
  </p:normalViewPr>
  <p:slideViewPr>
    <p:cSldViewPr>
      <p:cViewPr varScale="1">
        <p:scale>
          <a:sx n="85" d="100"/>
          <a:sy n="85" d="100"/>
        </p:scale>
        <p:origin x="564" y="90"/>
      </p:cViewPr>
      <p:guideLst>
        <p:guide orient="horz" pos="2160"/>
        <p:guide pos="3120"/>
      </p:guideLst>
    </p:cSldViewPr>
  </p:slideViewPr>
  <p:notesTextViewPr>
    <p:cViewPr>
      <p:scale>
        <a:sx n="1" d="1"/>
        <a:sy n="1" d="1"/>
      </p:scale>
      <p:origin x="0" y="0"/>
    </p:cViewPr>
  </p:notesTextViewPr>
  <p:sorterViewPr>
    <p:cViewPr varScale="1">
      <p:scale>
        <a:sx n="100" d="100"/>
        <a:sy n="100" d="100"/>
      </p:scale>
      <p:origin x="0" y="-53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05DEE-6720-4907-ABCA-2BBE46F1F469}" type="doc">
      <dgm:prSet loTypeId="urn:microsoft.com/office/officeart/2005/8/layout/process2" loCatId="process" qsTypeId="urn:microsoft.com/office/officeart/2005/8/quickstyle/3d3" qsCatId="3D" csTypeId="urn:microsoft.com/office/officeart/2005/8/colors/accent1_2" csCatId="accent1" phldr="1"/>
      <dgm:spPr/>
    </dgm:pt>
    <dgm:pt modelId="{8856DAC2-D86B-4F01-B520-6AB545357017}">
      <dgm:prSet phldrT="[Text]" custT="1"/>
      <dgm:spPr/>
      <dgm:t>
        <a:bodyPr/>
        <a:lstStyle/>
        <a:p>
          <a:r>
            <a:rPr lang="en-US" sz="1800" dirty="0">
              <a:latin typeface="Arial" pitchFamily="34" charset="0"/>
              <a:cs typeface="Arial" pitchFamily="34" charset="0"/>
            </a:rPr>
            <a:t>Criminal charges punishable by imprisonment </a:t>
          </a:r>
          <a:endParaRPr lang="en-GB" sz="1800" dirty="0">
            <a:latin typeface="Arial" pitchFamily="34" charset="0"/>
            <a:cs typeface="Arial" pitchFamily="34" charset="0"/>
          </a:endParaRPr>
        </a:p>
      </dgm:t>
    </dgm:pt>
    <dgm:pt modelId="{47419A34-60D6-431A-B9EA-EF99408C4470}" type="parTrans" cxnId="{ADD605F5-2A54-44AF-958F-EE1BE3D306BF}">
      <dgm:prSet/>
      <dgm:spPr/>
      <dgm:t>
        <a:bodyPr/>
        <a:lstStyle/>
        <a:p>
          <a:endParaRPr lang="en-GB"/>
        </a:p>
      </dgm:t>
    </dgm:pt>
    <dgm:pt modelId="{D7044333-7FEA-40B9-AD35-2416188115C5}" type="sibTrans" cxnId="{ADD605F5-2A54-44AF-958F-EE1BE3D306BF}">
      <dgm:prSet custT="1"/>
      <dgm:spPr/>
      <dgm:t>
        <a:bodyPr/>
        <a:lstStyle/>
        <a:p>
          <a:endParaRPr lang="en-GB" sz="1800">
            <a:latin typeface="Arial" pitchFamily="34" charset="0"/>
            <a:cs typeface="Arial" pitchFamily="34" charset="0"/>
          </a:endParaRPr>
        </a:p>
      </dgm:t>
    </dgm:pt>
    <dgm:pt modelId="{972AB7B9-489A-45AB-8248-89C3C0C2B750}">
      <dgm:prSet phldrT="[Text]" custT="1"/>
      <dgm:spPr/>
      <dgm:t>
        <a:bodyPr/>
        <a:lstStyle/>
        <a:p>
          <a:r>
            <a:rPr lang="en-US" sz="1800" dirty="0">
              <a:latin typeface="Arial" pitchFamily="34" charset="0"/>
              <a:cs typeface="Arial" pitchFamily="34" charset="0"/>
            </a:rPr>
            <a:t>Fines </a:t>
          </a:r>
          <a:endParaRPr lang="en-GB" sz="1800" dirty="0">
            <a:latin typeface="Arial" pitchFamily="34" charset="0"/>
            <a:cs typeface="Arial" pitchFamily="34" charset="0"/>
          </a:endParaRPr>
        </a:p>
      </dgm:t>
    </dgm:pt>
    <dgm:pt modelId="{53802CA5-8B74-498A-ADE0-5E46726E3742}" type="parTrans" cxnId="{048D45CA-CCCE-42E2-AA84-25C72B171BAD}">
      <dgm:prSet/>
      <dgm:spPr/>
      <dgm:t>
        <a:bodyPr/>
        <a:lstStyle/>
        <a:p>
          <a:endParaRPr lang="en-GB"/>
        </a:p>
      </dgm:t>
    </dgm:pt>
    <dgm:pt modelId="{BF02529E-CF6C-4CCA-932E-0EC14C95CF1A}" type="sibTrans" cxnId="{048D45CA-CCCE-42E2-AA84-25C72B171BAD}">
      <dgm:prSet custT="1"/>
      <dgm:spPr/>
      <dgm:t>
        <a:bodyPr/>
        <a:lstStyle/>
        <a:p>
          <a:endParaRPr lang="en-GB" sz="1800">
            <a:latin typeface="Arial" pitchFamily="34" charset="0"/>
            <a:cs typeface="Arial" pitchFamily="34" charset="0"/>
          </a:endParaRPr>
        </a:p>
      </dgm:t>
    </dgm:pt>
    <dgm:pt modelId="{C6343BE6-B240-437F-AD14-5C0CE23958F3}">
      <dgm:prSet phldrT="[Text]" custT="1"/>
      <dgm:spPr/>
      <dgm:t>
        <a:bodyPr/>
        <a:lstStyle/>
        <a:p>
          <a:r>
            <a:rPr lang="en-US" sz="1800" dirty="0">
              <a:latin typeface="Arial" pitchFamily="34" charset="0"/>
              <a:cs typeface="Arial" pitchFamily="34" charset="0"/>
            </a:rPr>
            <a:t>Administrative penalties</a:t>
          </a:r>
          <a:endParaRPr lang="en-GB" sz="1800" dirty="0">
            <a:latin typeface="Arial" pitchFamily="34" charset="0"/>
            <a:cs typeface="Arial" pitchFamily="34" charset="0"/>
          </a:endParaRPr>
        </a:p>
      </dgm:t>
    </dgm:pt>
    <dgm:pt modelId="{8ECD638E-AA1F-4400-BFB8-CD486B720A51}" type="parTrans" cxnId="{15EE1FEB-ED9C-471D-8578-615753040E9E}">
      <dgm:prSet/>
      <dgm:spPr/>
      <dgm:t>
        <a:bodyPr/>
        <a:lstStyle/>
        <a:p>
          <a:endParaRPr lang="en-GB"/>
        </a:p>
      </dgm:t>
    </dgm:pt>
    <dgm:pt modelId="{D96F00BE-0794-4EF7-9DF7-649C1888F067}" type="sibTrans" cxnId="{15EE1FEB-ED9C-471D-8578-615753040E9E}">
      <dgm:prSet custT="1"/>
      <dgm:spPr/>
      <dgm:t>
        <a:bodyPr/>
        <a:lstStyle/>
        <a:p>
          <a:endParaRPr lang="en-GB" sz="1800">
            <a:latin typeface="Arial" pitchFamily="34" charset="0"/>
            <a:cs typeface="Arial" pitchFamily="34" charset="0"/>
          </a:endParaRPr>
        </a:p>
      </dgm:t>
    </dgm:pt>
    <dgm:pt modelId="{4B4AEAFE-8261-4092-A5CF-B75D3E4697B2}">
      <dgm:prSet phldrT="[Text]" custT="1"/>
      <dgm:spPr/>
      <dgm:t>
        <a:bodyPr/>
        <a:lstStyle/>
        <a:p>
          <a:r>
            <a:rPr lang="en-US" sz="1800" dirty="0">
              <a:latin typeface="Arial" pitchFamily="34" charset="0"/>
              <a:cs typeface="Arial" pitchFamily="34" charset="0"/>
            </a:rPr>
            <a:t>Reputational and regulatory damage</a:t>
          </a:r>
          <a:endParaRPr lang="en-GB" sz="1800" dirty="0">
            <a:latin typeface="Arial" pitchFamily="34" charset="0"/>
            <a:cs typeface="Arial" pitchFamily="34" charset="0"/>
          </a:endParaRPr>
        </a:p>
      </dgm:t>
    </dgm:pt>
    <dgm:pt modelId="{78CF7DAA-B89E-479F-BE46-E668A11D94A1}" type="parTrans" cxnId="{8C30C52F-50A9-4CC8-BAEE-83C110A9DE29}">
      <dgm:prSet/>
      <dgm:spPr/>
      <dgm:t>
        <a:bodyPr/>
        <a:lstStyle/>
        <a:p>
          <a:endParaRPr lang="en-GB"/>
        </a:p>
      </dgm:t>
    </dgm:pt>
    <dgm:pt modelId="{1B2651FE-8CA7-45E6-98DA-93778B684DE3}" type="sibTrans" cxnId="{8C30C52F-50A9-4CC8-BAEE-83C110A9DE29}">
      <dgm:prSet custT="1"/>
      <dgm:spPr/>
      <dgm:t>
        <a:bodyPr/>
        <a:lstStyle/>
        <a:p>
          <a:endParaRPr lang="en-GB" sz="1800">
            <a:latin typeface="Arial" pitchFamily="34" charset="0"/>
            <a:cs typeface="Arial" pitchFamily="34" charset="0"/>
          </a:endParaRPr>
        </a:p>
      </dgm:t>
    </dgm:pt>
    <dgm:pt modelId="{C1344C33-2950-4266-B075-9A6EAF6009BE}">
      <dgm:prSet phldrT="[Text]" custT="1"/>
      <dgm:spPr/>
      <dgm:t>
        <a:bodyPr/>
        <a:lstStyle/>
        <a:p>
          <a:r>
            <a:rPr lang="en-US" sz="1800" dirty="0">
              <a:latin typeface="Arial" pitchFamily="34" charset="0"/>
              <a:cs typeface="Arial" pitchFamily="34" charset="0"/>
            </a:rPr>
            <a:t>Loss of banking license </a:t>
          </a:r>
          <a:endParaRPr lang="en-GB" sz="1800" dirty="0">
            <a:latin typeface="Arial" pitchFamily="34" charset="0"/>
            <a:cs typeface="Arial" pitchFamily="34" charset="0"/>
          </a:endParaRPr>
        </a:p>
      </dgm:t>
    </dgm:pt>
    <dgm:pt modelId="{B6FB594E-3780-41A9-933C-487E09E5F47F}" type="parTrans" cxnId="{10A24427-19E3-406E-AB8A-0CE5E48E56EE}">
      <dgm:prSet/>
      <dgm:spPr/>
      <dgm:t>
        <a:bodyPr/>
        <a:lstStyle/>
        <a:p>
          <a:endParaRPr lang="en-GB"/>
        </a:p>
      </dgm:t>
    </dgm:pt>
    <dgm:pt modelId="{741FAC8C-7510-43FD-B84B-EF08D73CF86C}" type="sibTrans" cxnId="{10A24427-19E3-406E-AB8A-0CE5E48E56EE}">
      <dgm:prSet/>
      <dgm:spPr/>
      <dgm:t>
        <a:bodyPr/>
        <a:lstStyle/>
        <a:p>
          <a:endParaRPr lang="en-GB"/>
        </a:p>
      </dgm:t>
    </dgm:pt>
    <dgm:pt modelId="{0A98727F-5C41-42DC-802D-C6938B008133}" type="pres">
      <dgm:prSet presAssocID="{BCB05DEE-6720-4907-ABCA-2BBE46F1F469}" presName="linearFlow" presStyleCnt="0">
        <dgm:presLayoutVars>
          <dgm:resizeHandles val="exact"/>
        </dgm:presLayoutVars>
      </dgm:prSet>
      <dgm:spPr/>
    </dgm:pt>
    <dgm:pt modelId="{0D36C747-3CC5-49E0-9FC9-14FF83F9392E}" type="pres">
      <dgm:prSet presAssocID="{8856DAC2-D86B-4F01-B520-6AB545357017}" presName="node" presStyleLbl="node1" presStyleIdx="0" presStyleCnt="5" custScaleX="75287" custScaleY="45265">
        <dgm:presLayoutVars>
          <dgm:bulletEnabled val="1"/>
        </dgm:presLayoutVars>
      </dgm:prSet>
      <dgm:spPr/>
    </dgm:pt>
    <dgm:pt modelId="{49D467CB-1D96-4F19-B493-E4A04417847F}" type="pres">
      <dgm:prSet presAssocID="{D7044333-7FEA-40B9-AD35-2416188115C5}" presName="sibTrans" presStyleLbl="sibTrans2D1" presStyleIdx="0" presStyleCnt="4"/>
      <dgm:spPr/>
    </dgm:pt>
    <dgm:pt modelId="{B09FF392-45A8-4EF0-82A2-E2A987B810C7}" type="pres">
      <dgm:prSet presAssocID="{D7044333-7FEA-40B9-AD35-2416188115C5}" presName="connectorText" presStyleLbl="sibTrans2D1" presStyleIdx="0" presStyleCnt="4"/>
      <dgm:spPr/>
    </dgm:pt>
    <dgm:pt modelId="{4AD19067-314B-4D07-A53C-F7B70713BC4E}" type="pres">
      <dgm:prSet presAssocID="{972AB7B9-489A-45AB-8248-89C3C0C2B750}" presName="node" presStyleLbl="node1" presStyleIdx="1" presStyleCnt="5" custScaleX="75287" custScaleY="45265">
        <dgm:presLayoutVars>
          <dgm:bulletEnabled val="1"/>
        </dgm:presLayoutVars>
      </dgm:prSet>
      <dgm:spPr/>
    </dgm:pt>
    <dgm:pt modelId="{263D3673-FC64-4FEB-A5DB-F11FC98C3B36}" type="pres">
      <dgm:prSet presAssocID="{BF02529E-CF6C-4CCA-932E-0EC14C95CF1A}" presName="sibTrans" presStyleLbl="sibTrans2D1" presStyleIdx="1" presStyleCnt="4"/>
      <dgm:spPr/>
    </dgm:pt>
    <dgm:pt modelId="{8C6C9F1C-CDDD-4030-B933-F75EFCEC0B0B}" type="pres">
      <dgm:prSet presAssocID="{BF02529E-CF6C-4CCA-932E-0EC14C95CF1A}" presName="connectorText" presStyleLbl="sibTrans2D1" presStyleIdx="1" presStyleCnt="4"/>
      <dgm:spPr/>
    </dgm:pt>
    <dgm:pt modelId="{A729CB15-34C7-4D9D-99E1-5B314C466BF9}" type="pres">
      <dgm:prSet presAssocID="{C6343BE6-B240-437F-AD14-5C0CE23958F3}" presName="node" presStyleLbl="node1" presStyleIdx="2" presStyleCnt="5" custScaleX="75287" custScaleY="45265">
        <dgm:presLayoutVars>
          <dgm:bulletEnabled val="1"/>
        </dgm:presLayoutVars>
      </dgm:prSet>
      <dgm:spPr/>
    </dgm:pt>
    <dgm:pt modelId="{A60D8BEF-B9E5-4465-BFAC-4B766B882672}" type="pres">
      <dgm:prSet presAssocID="{D96F00BE-0794-4EF7-9DF7-649C1888F067}" presName="sibTrans" presStyleLbl="sibTrans2D1" presStyleIdx="2" presStyleCnt="4"/>
      <dgm:spPr/>
    </dgm:pt>
    <dgm:pt modelId="{3A314B91-40CF-4C62-8B2E-C8D0A665D167}" type="pres">
      <dgm:prSet presAssocID="{D96F00BE-0794-4EF7-9DF7-649C1888F067}" presName="connectorText" presStyleLbl="sibTrans2D1" presStyleIdx="2" presStyleCnt="4"/>
      <dgm:spPr/>
    </dgm:pt>
    <dgm:pt modelId="{255C069D-033E-49D1-BE28-52AEC923E72E}" type="pres">
      <dgm:prSet presAssocID="{4B4AEAFE-8261-4092-A5CF-B75D3E4697B2}" presName="node" presStyleLbl="node1" presStyleIdx="3" presStyleCnt="5" custScaleX="75287" custScaleY="45265">
        <dgm:presLayoutVars>
          <dgm:bulletEnabled val="1"/>
        </dgm:presLayoutVars>
      </dgm:prSet>
      <dgm:spPr/>
    </dgm:pt>
    <dgm:pt modelId="{B15817D1-D0DB-42BD-A11B-D26D3697D427}" type="pres">
      <dgm:prSet presAssocID="{1B2651FE-8CA7-45E6-98DA-93778B684DE3}" presName="sibTrans" presStyleLbl="sibTrans2D1" presStyleIdx="3" presStyleCnt="4"/>
      <dgm:spPr/>
    </dgm:pt>
    <dgm:pt modelId="{43ED3F5F-8D20-4028-8A02-7DA31ACE0A80}" type="pres">
      <dgm:prSet presAssocID="{1B2651FE-8CA7-45E6-98DA-93778B684DE3}" presName="connectorText" presStyleLbl="sibTrans2D1" presStyleIdx="3" presStyleCnt="4"/>
      <dgm:spPr/>
    </dgm:pt>
    <dgm:pt modelId="{21130C56-8979-4A01-8716-4EE45C111987}" type="pres">
      <dgm:prSet presAssocID="{C1344C33-2950-4266-B075-9A6EAF6009BE}" presName="node" presStyleLbl="node1" presStyleIdx="4" presStyleCnt="5" custScaleX="75287" custScaleY="45265">
        <dgm:presLayoutVars>
          <dgm:bulletEnabled val="1"/>
        </dgm:presLayoutVars>
      </dgm:prSet>
      <dgm:spPr/>
    </dgm:pt>
  </dgm:ptLst>
  <dgm:cxnLst>
    <dgm:cxn modelId="{7332ED0F-5535-4339-9F1D-5EEFD1BDB736}" type="presOf" srcId="{D7044333-7FEA-40B9-AD35-2416188115C5}" destId="{49D467CB-1D96-4F19-B493-E4A04417847F}" srcOrd="0" destOrd="0" presId="urn:microsoft.com/office/officeart/2005/8/layout/process2"/>
    <dgm:cxn modelId="{10A24427-19E3-406E-AB8A-0CE5E48E56EE}" srcId="{BCB05DEE-6720-4907-ABCA-2BBE46F1F469}" destId="{C1344C33-2950-4266-B075-9A6EAF6009BE}" srcOrd="4" destOrd="0" parTransId="{B6FB594E-3780-41A9-933C-487E09E5F47F}" sibTransId="{741FAC8C-7510-43FD-B84B-EF08D73CF86C}"/>
    <dgm:cxn modelId="{0BD9BE29-4CFE-4C71-9E55-2C392E28841D}" type="presOf" srcId="{D96F00BE-0794-4EF7-9DF7-649C1888F067}" destId="{3A314B91-40CF-4C62-8B2E-C8D0A665D167}" srcOrd="1" destOrd="0" presId="urn:microsoft.com/office/officeart/2005/8/layout/process2"/>
    <dgm:cxn modelId="{8C30C52F-50A9-4CC8-BAEE-83C110A9DE29}" srcId="{BCB05DEE-6720-4907-ABCA-2BBE46F1F469}" destId="{4B4AEAFE-8261-4092-A5CF-B75D3E4697B2}" srcOrd="3" destOrd="0" parTransId="{78CF7DAA-B89E-479F-BE46-E668A11D94A1}" sibTransId="{1B2651FE-8CA7-45E6-98DA-93778B684DE3}"/>
    <dgm:cxn modelId="{90E3D72F-FAB6-4DE6-991D-372E7F9AEDA5}" type="presOf" srcId="{1B2651FE-8CA7-45E6-98DA-93778B684DE3}" destId="{B15817D1-D0DB-42BD-A11B-D26D3697D427}" srcOrd="0" destOrd="0" presId="urn:microsoft.com/office/officeart/2005/8/layout/process2"/>
    <dgm:cxn modelId="{64B34738-E558-42F6-9EE1-B074F8C5F890}" type="presOf" srcId="{BCB05DEE-6720-4907-ABCA-2BBE46F1F469}" destId="{0A98727F-5C41-42DC-802D-C6938B008133}" srcOrd="0" destOrd="0" presId="urn:microsoft.com/office/officeart/2005/8/layout/process2"/>
    <dgm:cxn modelId="{A4836562-6622-46BE-96B0-A42007CF0DD8}" type="presOf" srcId="{BF02529E-CF6C-4CCA-932E-0EC14C95CF1A}" destId="{8C6C9F1C-CDDD-4030-B933-F75EFCEC0B0B}" srcOrd="1" destOrd="0" presId="urn:microsoft.com/office/officeart/2005/8/layout/process2"/>
    <dgm:cxn modelId="{142BC449-6B37-41EE-9177-BE3B668116DC}" type="presOf" srcId="{4B4AEAFE-8261-4092-A5CF-B75D3E4697B2}" destId="{255C069D-033E-49D1-BE28-52AEC923E72E}" srcOrd="0" destOrd="0" presId="urn:microsoft.com/office/officeart/2005/8/layout/process2"/>
    <dgm:cxn modelId="{9E5BC949-DC89-487A-8CE0-9510F563DD98}" type="presOf" srcId="{D96F00BE-0794-4EF7-9DF7-649C1888F067}" destId="{A60D8BEF-B9E5-4465-BFAC-4B766B882672}" srcOrd="0" destOrd="0" presId="urn:microsoft.com/office/officeart/2005/8/layout/process2"/>
    <dgm:cxn modelId="{9FA9AB4C-287F-4DB4-9123-1247AC05C933}" type="presOf" srcId="{C6343BE6-B240-437F-AD14-5C0CE23958F3}" destId="{A729CB15-34C7-4D9D-99E1-5B314C466BF9}" srcOrd="0" destOrd="0" presId="urn:microsoft.com/office/officeart/2005/8/layout/process2"/>
    <dgm:cxn modelId="{EB2C036E-853A-40E0-88AD-BAE8929E5303}" type="presOf" srcId="{972AB7B9-489A-45AB-8248-89C3C0C2B750}" destId="{4AD19067-314B-4D07-A53C-F7B70713BC4E}" srcOrd="0" destOrd="0" presId="urn:microsoft.com/office/officeart/2005/8/layout/process2"/>
    <dgm:cxn modelId="{FEF0BD71-272A-4855-AF4A-D7B01D41023D}" type="presOf" srcId="{C1344C33-2950-4266-B075-9A6EAF6009BE}" destId="{21130C56-8979-4A01-8716-4EE45C111987}" srcOrd="0" destOrd="0" presId="urn:microsoft.com/office/officeart/2005/8/layout/process2"/>
    <dgm:cxn modelId="{99B65C7B-2B60-4A12-9C19-C9389CBB3DE1}" type="presOf" srcId="{8856DAC2-D86B-4F01-B520-6AB545357017}" destId="{0D36C747-3CC5-49E0-9FC9-14FF83F9392E}" srcOrd="0" destOrd="0" presId="urn:microsoft.com/office/officeart/2005/8/layout/process2"/>
    <dgm:cxn modelId="{60B1B184-374C-4F46-9B3B-B2520C3F0174}" type="presOf" srcId="{BF02529E-CF6C-4CCA-932E-0EC14C95CF1A}" destId="{263D3673-FC64-4FEB-A5DB-F11FC98C3B36}" srcOrd="0" destOrd="0" presId="urn:microsoft.com/office/officeart/2005/8/layout/process2"/>
    <dgm:cxn modelId="{048D45CA-CCCE-42E2-AA84-25C72B171BAD}" srcId="{BCB05DEE-6720-4907-ABCA-2BBE46F1F469}" destId="{972AB7B9-489A-45AB-8248-89C3C0C2B750}" srcOrd="1" destOrd="0" parTransId="{53802CA5-8B74-498A-ADE0-5E46726E3742}" sibTransId="{BF02529E-CF6C-4CCA-932E-0EC14C95CF1A}"/>
    <dgm:cxn modelId="{14DE8ED0-B68C-48C7-9133-53B05DBF5A60}" type="presOf" srcId="{1B2651FE-8CA7-45E6-98DA-93778B684DE3}" destId="{43ED3F5F-8D20-4028-8A02-7DA31ACE0A80}" srcOrd="1" destOrd="0" presId="urn:microsoft.com/office/officeart/2005/8/layout/process2"/>
    <dgm:cxn modelId="{FA3198D8-A126-4659-9ED1-FF8810FCD641}" type="presOf" srcId="{D7044333-7FEA-40B9-AD35-2416188115C5}" destId="{B09FF392-45A8-4EF0-82A2-E2A987B810C7}" srcOrd="1" destOrd="0" presId="urn:microsoft.com/office/officeart/2005/8/layout/process2"/>
    <dgm:cxn modelId="{15EE1FEB-ED9C-471D-8578-615753040E9E}" srcId="{BCB05DEE-6720-4907-ABCA-2BBE46F1F469}" destId="{C6343BE6-B240-437F-AD14-5C0CE23958F3}" srcOrd="2" destOrd="0" parTransId="{8ECD638E-AA1F-4400-BFB8-CD486B720A51}" sibTransId="{D96F00BE-0794-4EF7-9DF7-649C1888F067}"/>
    <dgm:cxn modelId="{ADD605F5-2A54-44AF-958F-EE1BE3D306BF}" srcId="{BCB05DEE-6720-4907-ABCA-2BBE46F1F469}" destId="{8856DAC2-D86B-4F01-B520-6AB545357017}" srcOrd="0" destOrd="0" parTransId="{47419A34-60D6-431A-B9EA-EF99408C4470}" sibTransId="{D7044333-7FEA-40B9-AD35-2416188115C5}"/>
    <dgm:cxn modelId="{2C46E18F-1F35-4376-986A-34D490B4368E}" type="presParOf" srcId="{0A98727F-5C41-42DC-802D-C6938B008133}" destId="{0D36C747-3CC5-49E0-9FC9-14FF83F9392E}" srcOrd="0" destOrd="0" presId="urn:microsoft.com/office/officeart/2005/8/layout/process2"/>
    <dgm:cxn modelId="{289C2443-AA02-4C72-B371-3FD654E91712}" type="presParOf" srcId="{0A98727F-5C41-42DC-802D-C6938B008133}" destId="{49D467CB-1D96-4F19-B493-E4A04417847F}" srcOrd="1" destOrd="0" presId="urn:microsoft.com/office/officeart/2005/8/layout/process2"/>
    <dgm:cxn modelId="{CA66564E-A4A2-4EE1-A4EC-D189D1BEDAF1}" type="presParOf" srcId="{49D467CB-1D96-4F19-B493-E4A04417847F}" destId="{B09FF392-45A8-4EF0-82A2-E2A987B810C7}" srcOrd="0" destOrd="0" presId="urn:microsoft.com/office/officeart/2005/8/layout/process2"/>
    <dgm:cxn modelId="{AF7C1AB7-7265-43CF-B29D-7B47D160DC8F}" type="presParOf" srcId="{0A98727F-5C41-42DC-802D-C6938B008133}" destId="{4AD19067-314B-4D07-A53C-F7B70713BC4E}" srcOrd="2" destOrd="0" presId="urn:microsoft.com/office/officeart/2005/8/layout/process2"/>
    <dgm:cxn modelId="{EB3F0C2A-CD75-4226-B804-37E5E275E267}" type="presParOf" srcId="{0A98727F-5C41-42DC-802D-C6938B008133}" destId="{263D3673-FC64-4FEB-A5DB-F11FC98C3B36}" srcOrd="3" destOrd="0" presId="urn:microsoft.com/office/officeart/2005/8/layout/process2"/>
    <dgm:cxn modelId="{39B07884-72FC-4B2D-B1DB-AD08D4C0C1FE}" type="presParOf" srcId="{263D3673-FC64-4FEB-A5DB-F11FC98C3B36}" destId="{8C6C9F1C-CDDD-4030-B933-F75EFCEC0B0B}" srcOrd="0" destOrd="0" presId="urn:microsoft.com/office/officeart/2005/8/layout/process2"/>
    <dgm:cxn modelId="{AA334669-4090-4BEA-8E87-FD65E3E59A22}" type="presParOf" srcId="{0A98727F-5C41-42DC-802D-C6938B008133}" destId="{A729CB15-34C7-4D9D-99E1-5B314C466BF9}" srcOrd="4" destOrd="0" presId="urn:microsoft.com/office/officeart/2005/8/layout/process2"/>
    <dgm:cxn modelId="{926E6924-49A4-4BA9-88BD-AF08034F859B}" type="presParOf" srcId="{0A98727F-5C41-42DC-802D-C6938B008133}" destId="{A60D8BEF-B9E5-4465-BFAC-4B766B882672}" srcOrd="5" destOrd="0" presId="urn:microsoft.com/office/officeart/2005/8/layout/process2"/>
    <dgm:cxn modelId="{C30F7E72-19D8-45DA-B7C9-9B416FECD141}" type="presParOf" srcId="{A60D8BEF-B9E5-4465-BFAC-4B766B882672}" destId="{3A314B91-40CF-4C62-8B2E-C8D0A665D167}" srcOrd="0" destOrd="0" presId="urn:microsoft.com/office/officeart/2005/8/layout/process2"/>
    <dgm:cxn modelId="{8B6A68C3-DFA0-48BA-BB2B-6E30B10F81FB}" type="presParOf" srcId="{0A98727F-5C41-42DC-802D-C6938B008133}" destId="{255C069D-033E-49D1-BE28-52AEC923E72E}" srcOrd="6" destOrd="0" presId="urn:microsoft.com/office/officeart/2005/8/layout/process2"/>
    <dgm:cxn modelId="{7D7F0477-4C37-43E7-85F0-1A8000D05242}" type="presParOf" srcId="{0A98727F-5C41-42DC-802D-C6938B008133}" destId="{B15817D1-D0DB-42BD-A11B-D26D3697D427}" srcOrd="7" destOrd="0" presId="urn:microsoft.com/office/officeart/2005/8/layout/process2"/>
    <dgm:cxn modelId="{A41B1175-6A9D-4306-A73D-62BD7A24F591}" type="presParOf" srcId="{B15817D1-D0DB-42BD-A11B-D26D3697D427}" destId="{43ED3F5F-8D20-4028-8A02-7DA31ACE0A80}" srcOrd="0" destOrd="0" presId="urn:microsoft.com/office/officeart/2005/8/layout/process2"/>
    <dgm:cxn modelId="{ECB09E47-4B9D-4E01-9060-0D8B14356EDA}" type="presParOf" srcId="{0A98727F-5C41-42DC-802D-C6938B008133}" destId="{21130C56-8979-4A01-8716-4EE45C111987}"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6C747-3CC5-49E0-9FC9-14FF83F9392E}">
      <dsp:nvSpPr>
        <dsp:cNvPr id="0" name=""/>
        <dsp:cNvSpPr/>
      </dsp:nvSpPr>
      <dsp:spPr>
        <a:xfrm>
          <a:off x="2190265" y="4128"/>
          <a:ext cx="3277568" cy="492645"/>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itchFamily="34" charset="0"/>
              <a:cs typeface="Arial" pitchFamily="34" charset="0"/>
            </a:rPr>
            <a:t>Criminal charges punishable by imprisonment </a:t>
          </a:r>
          <a:endParaRPr lang="en-GB" sz="1800" kern="1200" dirty="0">
            <a:latin typeface="Arial" pitchFamily="34" charset="0"/>
            <a:cs typeface="Arial" pitchFamily="34" charset="0"/>
          </a:endParaRPr>
        </a:p>
      </dsp:txBody>
      <dsp:txXfrm>
        <a:off x="2204694" y="18557"/>
        <a:ext cx="3248710" cy="463787"/>
      </dsp:txXfrm>
    </dsp:sp>
    <dsp:sp modelId="{49D467CB-1D96-4F19-B493-E4A04417847F}">
      <dsp:nvSpPr>
        <dsp:cNvPr id="0" name=""/>
        <dsp:cNvSpPr/>
      </dsp:nvSpPr>
      <dsp:spPr>
        <a:xfrm rot="5400000">
          <a:off x="3624982" y="523983"/>
          <a:ext cx="408134" cy="48976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latin typeface="Arial" pitchFamily="34" charset="0"/>
            <a:cs typeface="Arial" pitchFamily="34" charset="0"/>
          </a:endParaRPr>
        </a:p>
      </dsp:txBody>
      <dsp:txXfrm rot="-5400000">
        <a:off x="3682121" y="564796"/>
        <a:ext cx="293857" cy="285694"/>
      </dsp:txXfrm>
    </dsp:sp>
    <dsp:sp modelId="{4AD19067-314B-4D07-A53C-F7B70713BC4E}">
      <dsp:nvSpPr>
        <dsp:cNvPr id="0" name=""/>
        <dsp:cNvSpPr/>
      </dsp:nvSpPr>
      <dsp:spPr>
        <a:xfrm>
          <a:off x="2190265" y="1040953"/>
          <a:ext cx="3277568" cy="492645"/>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itchFamily="34" charset="0"/>
              <a:cs typeface="Arial" pitchFamily="34" charset="0"/>
            </a:rPr>
            <a:t>Fines </a:t>
          </a:r>
          <a:endParaRPr lang="en-GB" sz="1800" kern="1200" dirty="0">
            <a:latin typeface="Arial" pitchFamily="34" charset="0"/>
            <a:cs typeface="Arial" pitchFamily="34" charset="0"/>
          </a:endParaRPr>
        </a:p>
      </dsp:txBody>
      <dsp:txXfrm>
        <a:off x="2204694" y="1055382"/>
        <a:ext cx="3248710" cy="463787"/>
      </dsp:txXfrm>
    </dsp:sp>
    <dsp:sp modelId="{263D3673-FC64-4FEB-A5DB-F11FC98C3B36}">
      <dsp:nvSpPr>
        <dsp:cNvPr id="0" name=""/>
        <dsp:cNvSpPr/>
      </dsp:nvSpPr>
      <dsp:spPr>
        <a:xfrm rot="5400000">
          <a:off x="3624982" y="1560807"/>
          <a:ext cx="408134" cy="48976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latin typeface="Arial" pitchFamily="34" charset="0"/>
            <a:cs typeface="Arial" pitchFamily="34" charset="0"/>
          </a:endParaRPr>
        </a:p>
      </dsp:txBody>
      <dsp:txXfrm rot="-5400000">
        <a:off x="3682121" y="1601620"/>
        <a:ext cx="293857" cy="285694"/>
      </dsp:txXfrm>
    </dsp:sp>
    <dsp:sp modelId="{A729CB15-34C7-4D9D-99E1-5B314C466BF9}">
      <dsp:nvSpPr>
        <dsp:cNvPr id="0" name=""/>
        <dsp:cNvSpPr/>
      </dsp:nvSpPr>
      <dsp:spPr>
        <a:xfrm>
          <a:off x="2190265" y="2077777"/>
          <a:ext cx="3277568" cy="492645"/>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itchFamily="34" charset="0"/>
              <a:cs typeface="Arial" pitchFamily="34" charset="0"/>
            </a:rPr>
            <a:t>Administrative penalties</a:t>
          </a:r>
          <a:endParaRPr lang="en-GB" sz="1800" kern="1200" dirty="0">
            <a:latin typeface="Arial" pitchFamily="34" charset="0"/>
            <a:cs typeface="Arial" pitchFamily="34" charset="0"/>
          </a:endParaRPr>
        </a:p>
      </dsp:txBody>
      <dsp:txXfrm>
        <a:off x="2204694" y="2092206"/>
        <a:ext cx="3248710" cy="463787"/>
      </dsp:txXfrm>
    </dsp:sp>
    <dsp:sp modelId="{A60D8BEF-B9E5-4465-BFAC-4B766B882672}">
      <dsp:nvSpPr>
        <dsp:cNvPr id="0" name=""/>
        <dsp:cNvSpPr/>
      </dsp:nvSpPr>
      <dsp:spPr>
        <a:xfrm rot="5400000">
          <a:off x="3624982" y="2597631"/>
          <a:ext cx="408134" cy="48976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latin typeface="Arial" pitchFamily="34" charset="0"/>
            <a:cs typeface="Arial" pitchFamily="34" charset="0"/>
          </a:endParaRPr>
        </a:p>
      </dsp:txBody>
      <dsp:txXfrm rot="-5400000">
        <a:off x="3682121" y="2638444"/>
        <a:ext cx="293857" cy="285694"/>
      </dsp:txXfrm>
    </dsp:sp>
    <dsp:sp modelId="{255C069D-033E-49D1-BE28-52AEC923E72E}">
      <dsp:nvSpPr>
        <dsp:cNvPr id="0" name=""/>
        <dsp:cNvSpPr/>
      </dsp:nvSpPr>
      <dsp:spPr>
        <a:xfrm>
          <a:off x="2190265" y="3114601"/>
          <a:ext cx="3277568" cy="492645"/>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itchFamily="34" charset="0"/>
              <a:cs typeface="Arial" pitchFamily="34" charset="0"/>
            </a:rPr>
            <a:t>Reputational and regulatory damage</a:t>
          </a:r>
          <a:endParaRPr lang="en-GB" sz="1800" kern="1200" dirty="0">
            <a:latin typeface="Arial" pitchFamily="34" charset="0"/>
            <a:cs typeface="Arial" pitchFamily="34" charset="0"/>
          </a:endParaRPr>
        </a:p>
      </dsp:txBody>
      <dsp:txXfrm>
        <a:off x="2204694" y="3129030"/>
        <a:ext cx="3248710" cy="463787"/>
      </dsp:txXfrm>
    </dsp:sp>
    <dsp:sp modelId="{B15817D1-D0DB-42BD-A11B-D26D3697D427}">
      <dsp:nvSpPr>
        <dsp:cNvPr id="0" name=""/>
        <dsp:cNvSpPr/>
      </dsp:nvSpPr>
      <dsp:spPr>
        <a:xfrm rot="5400000">
          <a:off x="3624982" y="3634455"/>
          <a:ext cx="408134" cy="48976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latin typeface="Arial" pitchFamily="34" charset="0"/>
            <a:cs typeface="Arial" pitchFamily="34" charset="0"/>
          </a:endParaRPr>
        </a:p>
      </dsp:txBody>
      <dsp:txXfrm rot="-5400000">
        <a:off x="3682121" y="3675268"/>
        <a:ext cx="293857" cy="285694"/>
      </dsp:txXfrm>
    </dsp:sp>
    <dsp:sp modelId="{21130C56-8979-4A01-8716-4EE45C111987}">
      <dsp:nvSpPr>
        <dsp:cNvPr id="0" name=""/>
        <dsp:cNvSpPr/>
      </dsp:nvSpPr>
      <dsp:spPr>
        <a:xfrm>
          <a:off x="2190265" y="4151425"/>
          <a:ext cx="3277568" cy="492645"/>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itchFamily="34" charset="0"/>
              <a:cs typeface="Arial" pitchFamily="34" charset="0"/>
            </a:rPr>
            <a:t>Loss of banking license </a:t>
          </a:r>
          <a:endParaRPr lang="en-GB" sz="1800" kern="1200" dirty="0">
            <a:latin typeface="Arial" pitchFamily="34" charset="0"/>
            <a:cs typeface="Arial" pitchFamily="34" charset="0"/>
          </a:endParaRPr>
        </a:p>
      </dsp:txBody>
      <dsp:txXfrm>
        <a:off x="2204694" y="4165854"/>
        <a:ext cx="3248710" cy="4637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B24119B-8ED1-43E9-BC6C-C83CF786147F}" type="datetimeFigureOut">
              <a:rPr lang="en-US"/>
              <a:pPr>
                <a:defRPr/>
              </a:pPr>
              <a:t>10/8/2019</a:t>
            </a:fld>
            <a:endParaRPr lang="en-CA"/>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89A4CC-400D-4E7A-8636-116236CC3B3C}"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AF8270-EA12-446D-B68E-B88F10D0A409}" type="slidenum">
              <a:rPr lang="en-CA" smtClean="0"/>
              <a:pPr/>
              <a:t>12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8" name="Google Shape;1209;g338d014721_0_351:notes"/>
          <p:cNvSpPr>
            <a:spLocks noGrp="1"/>
          </p:cNvSpPr>
          <p:nvPr>
            <p:ph type="body" idx="1"/>
          </p:nvPr>
        </p:nvSpPr>
        <p:spPr bwMode="auto">
          <a:noFill/>
        </p:spPr>
        <p:txBody>
          <a:bodyPr wrap="square" lIns="89917" tIns="44958" rIns="89917" bIns="44958" numCol="1" anchor="t" anchorCtr="0" compatLnSpc="1">
            <a:prstTxWarp prst="textNoShape">
              <a:avLst/>
            </a:prstTxWarp>
          </a:bodyPr>
          <a:lstStyle/>
          <a:p>
            <a:pPr eaLnBrk="1" hangingPunct="1">
              <a:spcBef>
                <a:spcPct val="0"/>
              </a:spcBef>
              <a:buClr>
                <a:srgbClr val="000000"/>
              </a:buClr>
            </a:pPr>
            <a:r>
              <a:rPr lang="en-US"/>
              <a:t>https://www.washingtonpost.com/business/economy/frances-bnp-paribas-to-pay-89-billion-to-us-for-money-laundering/2014/06/30/6d99d174-fc76-11e3-b1f4-8e77c632c07b_story.html?utm_term=.effcb5a9cb48</a:t>
            </a:r>
          </a:p>
          <a:p>
            <a:pPr eaLnBrk="1" hangingPunct="1">
              <a:spcBef>
                <a:spcPct val="0"/>
              </a:spcBef>
            </a:pPr>
            <a:endParaRPr lang="en-US"/>
          </a:p>
        </p:txBody>
      </p:sp>
      <p:sp>
        <p:nvSpPr>
          <p:cNvPr id="86019" name="Google Shape;1210;g338d014721_0_351:notes"/>
          <p:cNvSpPr>
            <a:spLocks noGrp="1" noRot="1" noChangeAspect="1" noTextEdit="1"/>
          </p:cNvSpPr>
          <p:nvPr>
            <p:ph type="sldImg" idx="2"/>
          </p:nvPr>
        </p:nvSpPr>
        <p:spPr bwMode="auto">
          <a:xfrm>
            <a:off x="952500" y="687388"/>
            <a:ext cx="4953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a:solidFill>
              <a:srgbClr val="000000"/>
            </a:solidFill>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2" name="Google Shape;1353;g338d014721_0_0:notes"/>
          <p:cNvSpPr>
            <a:spLocks noGrp="1"/>
          </p:cNvSpPr>
          <p:nvPr>
            <p:ph type="body" idx="1"/>
          </p:nvPr>
        </p:nvSpPr>
        <p:spPr bwMode="auto">
          <a:noFill/>
        </p:spPr>
        <p:txBody>
          <a:bodyPr wrap="square" lIns="89917" tIns="44958" rIns="89917" bIns="44958" numCol="1" anchor="t" anchorCtr="0" compatLnSpc="1">
            <a:prstTxWarp prst="textNoShape">
              <a:avLst/>
            </a:prstTxWarp>
          </a:bodyPr>
          <a:lstStyle/>
          <a:p>
            <a:pPr eaLnBrk="1" hangingPunct="1">
              <a:spcBef>
                <a:spcPct val="0"/>
              </a:spcBef>
              <a:buClr>
                <a:srgbClr val="000000"/>
              </a:buClr>
            </a:pPr>
            <a:r>
              <a:rPr lang="en-US"/>
              <a:t>http://news.trust.org//item/20140107121906-9yk6o/</a:t>
            </a:r>
          </a:p>
          <a:p>
            <a:pPr eaLnBrk="1" hangingPunct="1">
              <a:spcBef>
                <a:spcPct val="0"/>
              </a:spcBef>
              <a:buClr>
                <a:srgbClr val="000000"/>
              </a:buClr>
            </a:pPr>
            <a:endParaRPr lang="en-US"/>
          </a:p>
          <a:p>
            <a:pPr eaLnBrk="1" hangingPunct="1">
              <a:spcBef>
                <a:spcPct val="0"/>
              </a:spcBef>
              <a:buClr>
                <a:srgbClr val="000000"/>
              </a:buClr>
            </a:pPr>
            <a:r>
              <a:rPr lang="en-US"/>
              <a:t>http://www.gfintegrity.org/press-release/us400-billion-smuggled-into-china-from-hong-kong-through-trade-misinvoicing-since-2006/</a:t>
            </a:r>
          </a:p>
          <a:p>
            <a:pPr eaLnBrk="1" hangingPunct="1">
              <a:spcBef>
                <a:spcPct val="0"/>
              </a:spcBef>
            </a:pPr>
            <a:endParaRPr lang="en-US"/>
          </a:p>
        </p:txBody>
      </p:sp>
      <p:sp>
        <p:nvSpPr>
          <p:cNvPr id="87043" name="Google Shape;1354;g338d014721_0_0:notes"/>
          <p:cNvSpPr>
            <a:spLocks noGrp="1" noRot="1" noChangeAspect="1" noTextEdit="1"/>
          </p:cNvSpPr>
          <p:nvPr>
            <p:ph type="sldImg" idx="2"/>
          </p:nvPr>
        </p:nvSpPr>
        <p:spPr bwMode="auto">
          <a:xfrm>
            <a:off x="952500" y="687388"/>
            <a:ext cx="4953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a:solidFill>
              <a:srgbClr val="000000"/>
            </a:solidFill>
            <a:miter lim="800000"/>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41" name="Google Shape;1341;g3f9911c949_0_927:notes"/>
          <p:cNvSpPr txBox="1">
            <a:spLocks noGrp="1"/>
          </p:cNvSpPr>
          <p:nvPr>
            <p:ph type="body" idx="1"/>
          </p:nvPr>
        </p:nvSpPr>
        <p:spPr/>
        <p:txBody>
          <a:bodyPr spcFirstLastPara="1" wrap="square" lIns="89917" tIns="44958" rIns="89917" bIns="44958" anchor="t" anchorCtr="0">
            <a:noAutofit/>
          </a:bodyPr>
          <a:lstStyle/>
          <a:p>
            <a:pPr eaLnBrk="1" fontAlgn="auto" hangingPunct="1">
              <a:spcBef>
                <a:spcPts val="0"/>
              </a:spcBef>
              <a:spcAft>
                <a:spcPts val="0"/>
              </a:spcAft>
              <a:defRPr/>
            </a:pPr>
            <a:r>
              <a:rPr lang="en-US" dirty="0"/>
              <a:t>Speaker notes:</a:t>
            </a:r>
            <a:endParaRPr/>
          </a:p>
          <a:p>
            <a:pPr marL="547040" indent="-379889" eaLnBrk="1" fontAlgn="auto" hangingPunct="1">
              <a:spcBef>
                <a:spcPts val="0"/>
              </a:spcBef>
              <a:spcAft>
                <a:spcPts val="0"/>
              </a:spcAft>
              <a:buSzPts val="1400"/>
              <a:buFontTx/>
              <a:buChar char="-"/>
              <a:defRPr/>
            </a:pPr>
            <a:r>
              <a:rPr lang="en-US" dirty="0"/>
              <a:t>TBML is a complex issue</a:t>
            </a:r>
            <a:endParaRPr/>
          </a:p>
          <a:p>
            <a:pPr marL="547040" indent="-379889" eaLnBrk="1" fontAlgn="auto" hangingPunct="1">
              <a:spcBef>
                <a:spcPts val="0"/>
              </a:spcBef>
              <a:spcAft>
                <a:spcPts val="0"/>
              </a:spcAft>
              <a:buSzPts val="1400"/>
              <a:buFontTx/>
              <a:buChar char="-"/>
              <a:defRPr/>
            </a:pPr>
            <a:r>
              <a:rPr lang="en-US" dirty="0"/>
              <a:t>Detailed understanding of ship /market /commodities is required</a:t>
            </a:r>
            <a:endParaRPr/>
          </a:p>
          <a:p>
            <a:pPr marL="547040" indent="-379889" eaLnBrk="1" fontAlgn="auto" hangingPunct="1">
              <a:spcBef>
                <a:spcPts val="0"/>
              </a:spcBef>
              <a:spcAft>
                <a:spcPts val="0"/>
              </a:spcAft>
              <a:buSzPts val="1400"/>
              <a:buFontTx/>
              <a:buChar char="-"/>
              <a:defRPr/>
            </a:pPr>
            <a:r>
              <a:rPr lang="en-US" dirty="0"/>
              <a:t>Sharing of benchmarking information is essential</a:t>
            </a:r>
            <a:endParaRPr/>
          </a:p>
          <a:p>
            <a:pPr eaLnBrk="1" fontAlgn="auto" hangingPunct="1">
              <a:spcBef>
                <a:spcPts val="0"/>
              </a:spcBef>
              <a:spcAft>
                <a:spcPts val="0"/>
              </a:spcAft>
              <a:defRPr/>
            </a:pPr>
            <a:endParaRPr/>
          </a:p>
          <a:p>
            <a:pPr eaLnBrk="1" fontAlgn="auto" hangingPunct="1">
              <a:spcBef>
                <a:spcPts val="0"/>
              </a:spcBef>
              <a:spcAft>
                <a:spcPts val="0"/>
              </a:spcAft>
              <a:buClr>
                <a:schemeClr val="dk1"/>
              </a:buClr>
              <a:defRPr/>
            </a:pPr>
            <a:r>
              <a:rPr lang="en-US" sz="1300" dirty="0"/>
              <a:t>http://www.bbc.co.uk/news/world-latin-america-26210187</a:t>
            </a:r>
            <a:endParaRPr/>
          </a:p>
          <a:p>
            <a:pPr eaLnBrk="1" fontAlgn="auto" hangingPunct="1">
              <a:spcBef>
                <a:spcPts val="0"/>
              </a:spcBef>
              <a:spcAft>
                <a:spcPts val="0"/>
              </a:spcAft>
              <a:buClr>
                <a:schemeClr val="dk1"/>
              </a:buClr>
              <a:defRPr/>
            </a:pPr>
            <a:endParaRPr sz="1300"/>
          </a:p>
          <a:p>
            <a:pPr eaLnBrk="1" fontAlgn="auto" hangingPunct="1">
              <a:spcBef>
                <a:spcPts val="0"/>
              </a:spcBef>
              <a:spcAft>
                <a:spcPts val="0"/>
              </a:spcAft>
              <a:buClr>
                <a:schemeClr val="dk1"/>
              </a:buClr>
              <a:defRPr/>
            </a:pPr>
            <a:r>
              <a:rPr lang="en-US" sz="1300" dirty="0"/>
              <a:t>United Nations sanctions ban any country from providing arms to North Korea.</a:t>
            </a:r>
            <a:endParaRPr/>
          </a:p>
          <a:p>
            <a:pPr eaLnBrk="1" fontAlgn="auto" hangingPunct="1">
              <a:spcBef>
                <a:spcPts val="0"/>
              </a:spcBef>
              <a:spcAft>
                <a:spcPts val="0"/>
              </a:spcAft>
              <a:buClr>
                <a:schemeClr val="dk1"/>
              </a:buClr>
              <a:defRPr/>
            </a:pPr>
            <a:endParaRPr sz="1300"/>
          </a:p>
          <a:p>
            <a:pPr eaLnBrk="1" fontAlgn="auto" hangingPunct="1">
              <a:spcBef>
                <a:spcPts val="0"/>
              </a:spcBef>
              <a:spcAft>
                <a:spcPts val="0"/>
              </a:spcAft>
              <a:buClr>
                <a:schemeClr val="dk1"/>
              </a:buClr>
              <a:defRPr/>
            </a:pPr>
            <a:r>
              <a:rPr lang="en-US" sz="1300" b="1" dirty="0"/>
              <a:t>Soviet jets</a:t>
            </a:r>
            <a:endParaRPr/>
          </a:p>
          <a:p>
            <a:pPr eaLnBrk="1" fontAlgn="auto" hangingPunct="1">
              <a:spcBef>
                <a:spcPts val="0"/>
              </a:spcBef>
              <a:spcAft>
                <a:spcPts val="0"/>
              </a:spcAft>
              <a:buClr>
                <a:schemeClr val="dk1"/>
              </a:buClr>
              <a:defRPr/>
            </a:pPr>
            <a:endParaRPr sz="1300" b="1"/>
          </a:p>
          <a:p>
            <a:pPr eaLnBrk="1" fontAlgn="auto" hangingPunct="1">
              <a:spcBef>
                <a:spcPts val="0"/>
              </a:spcBef>
              <a:spcAft>
                <a:spcPts val="0"/>
              </a:spcAft>
              <a:buClr>
                <a:schemeClr val="dk1"/>
              </a:buClr>
              <a:defRPr/>
            </a:pPr>
            <a:r>
              <a:rPr lang="en-US" sz="1300" dirty="0"/>
              <a:t>The container ship was stopped near </a:t>
            </a:r>
            <a:r>
              <a:rPr lang="en-US" sz="1300" dirty="0" err="1"/>
              <a:t>Manzanillo</a:t>
            </a:r>
            <a:r>
              <a:rPr lang="en-US" sz="1300" dirty="0"/>
              <a:t>, on the Atlantic side of the canal, on 15 July under suspicion that it was carrying drugs.</a:t>
            </a:r>
            <a:endParaRPr/>
          </a:p>
          <a:p>
            <a:pPr eaLnBrk="1" fontAlgn="auto" hangingPunct="1">
              <a:spcBef>
                <a:spcPts val="0"/>
              </a:spcBef>
              <a:spcAft>
                <a:spcPts val="0"/>
              </a:spcAft>
              <a:buClr>
                <a:schemeClr val="dk1"/>
              </a:buClr>
              <a:defRPr/>
            </a:pPr>
            <a:endParaRPr sz="1300"/>
          </a:p>
          <a:p>
            <a:pPr eaLnBrk="1" fontAlgn="auto" hangingPunct="1">
              <a:spcBef>
                <a:spcPts val="0"/>
              </a:spcBef>
              <a:spcAft>
                <a:spcPts val="0"/>
              </a:spcAft>
              <a:buClr>
                <a:schemeClr val="dk1"/>
              </a:buClr>
              <a:defRPr/>
            </a:pPr>
            <a:r>
              <a:rPr lang="en-US" sz="1300" dirty="0"/>
              <a:t>It had disappeared from satellite tracking for a few days as it approached the Cuban capital, Havana, having departed from Russia's eastern coast three months earlier.</a:t>
            </a:r>
            <a:endParaRPr/>
          </a:p>
          <a:p>
            <a:pPr eaLnBrk="1" fontAlgn="auto" hangingPunct="1">
              <a:spcBef>
                <a:spcPts val="0"/>
              </a:spcBef>
              <a:spcAft>
                <a:spcPts val="0"/>
              </a:spcAft>
              <a:buClr>
                <a:schemeClr val="dk1"/>
              </a:buClr>
              <a:defRPr/>
            </a:pPr>
            <a:endParaRPr sz="1300"/>
          </a:p>
          <a:p>
            <a:pPr eaLnBrk="1" fontAlgn="auto" hangingPunct="1">
              <a:spcBef>
                <a:spcPts val="0"/>
              </a:spcBef>
              <a:spcAft>
                <a:spcPts val="0"/>
              </a:spcAft>
              <a:buClr>
                <a:schemeClr val="dk1"/>
              </a:buClr>
              <a:defRPr/>
            </a:pPr>
            <a:r>
              <a:rPr lang="en-US" sz="1300" dirty="0"/>
              <a:t>On searching the vessel, officials found military hardware including two Soviet-era MiG-21 fighter aircraft, air </a:t>
            </a:r>
            <a:r>
              <a:rPr lang="en-US" sz="1300" dirty="0" err="1"/>
              <a:t>defence</a:t>
            </a:r>
            <a:r>
              <a:rPr lang="en-US" sz="1300" dirty="0"/>
              <a:t> systems, missiles and command and control vehicles.</a:t>
            </a:r>
            <a:endParaRPr/>
          </a:p>
          <a:p>
            <a:pPr eaLnBrk="1" fontAlgn="auto" hangingPunct="1">
              <a:spcBef>
                <a:spcPts val="0"/>
              </a:spcBef>
              <a:spcAft>
                <a:spcPts val="0"/>
              </a:spcAft>
              <a:buClr>
                <a:schemeClr val="dk1"/>
              </a:buClr>
              <a:defRPr/>
            </a:pPr>
            <a:r>
              <a:rPr lang="en-US" sz="1300" dirty="0"/>
              <a:t>Cuban authorities said that the ship was carrying 240 </a:t>
            </a:r>
            <a:r>
              <a:rPr lang="en-US" sz="1300" dirty="0" err="1"/>
              <a:t>tonnes</a:t>
            </a:r>
            <a:r>
              <a:rPr lang="en-US" sz="1300" dirty="0"/>
              <a:t> of "obsolete" defensive weapons.</a:t>
            </a:r>
            <a:endParaRPr/>
          </a:p>
          <a:p>
            <a:pPr eaLnBrk="1" fontAlgn="auto" hangingPunct="1">
              <a:spcBef>
                <a:spcPts val="0"/>
              </a:spcBef>
              <a:spcAft>
                <a:spcPts val="0"/>
              </a:spcAft>
              <a:buClr>
                <a:schemeClr val="dk1"/>
              </a:buClr>
              <a:defRPr/>
            </a:pPr>
            <a:endParaRPr sz="1300"/>
          </a:p>
          <a:p>
            <a:pPr eaLnBrk="1" fontAlgn="auto" hangingPunct="1">
              <a:spcBef>
                <a:spcPts val="0"/>
              </a:spcBef>
              <a:spcAft>
                <a:spcPts val="0"/>
              </a:spcAft>
              <a:buClr>
                <a:schemeClr val="dk1"/>
              </a:buClr>
              <a:defRPr/>
            </a:pPr>
            <a:r>
              <a:rPr lang="en-US" sz="1300" dirty="0"/>
              <a:t>The North Korean government insisted the ageing weapons were simply being transferred to North Korea to be repaired, before returning them.</a:t>
            </a:r>
            <a:endParaRPr/>
          </a:p>
          <a:p>
            <a:pPr eaLnBrk="1" fontAlgn="auto" hangingPunct="1">
              <a:spcBef>
                <a:spcPts val="0"/>
              </a:spcBef>
              <a:spcAft>
                <a:spcPts val="0"/>
              </a:spcAft>
              <a:buClr>
                <a:schemeClr val="dk1"/>
              </a:buClr>
              <a:defRPr/>
            </a:pPr>
            <a:endParaRPr sz="1300"/>
          </a:p>
          <a:p>
            <a:pPr eaLnBrk="1" fontAlgn="auto" hangingPunct="1">
              <a:spcBef>
                <a:spcPts val="0"/>
              </a:spcBef>
              <a:spcAft>
                <a:spcPts val="0"/>
              </a:spcAft>
              <a:buClr>
                <a:schemeClr val="dk1"/>
              </a:buClr>
              <a:defRPr/>
            </a:pPr>
            <a:r>
              <a:rPr lang="en-US" sz="1300" dirty="0"/>
              <a:t>Panamanian officials quoted by Reuters news agency said the arms would probably be sold or given away and the sugar sold to companies interested in turning it into ethanol.</a:t>
            </a:r>
            <a:endParaRPr/>
          </a:p>
          <a:p>
            <a:pPr eaLnBrk="1" fontAlgn="auto" hangingPunct="1">
              <a:spcBef>
                <a:spcPts val="0"/>
              </a:spcBef>
              <a:spcAft>
                <a:spcPts val="0"/>
              </a:spcAft>
              <a:buClr>
                <a:schemeClr val="dk1"/>
              </a:buClr>
              <a:defRPr/>
            </a:pPr>
            <a:endParaRPr sz="1300"/>
          </a:p>
          <a:p>
            <a:pPr eaLnBrk="1" fontAlgn="auto" hangingPunct="1">
              <a:spcBef>
                <a:spcPts val="0"/>
              </a:spcBef>
              <a:spcAft>
                <a:spcPts val="0"/>
              </a:spcAft>
              <a:defRPr/>
            </a:pPr>
            <a:endParaRPr/>
          </a:p>
        </p:txBody>
      </p:sp>
      <p:sp>
        <p:nvSpPr>
          <p:cNvPr id="88067" name="Google Shape;1342;g3f9911c949_0_927:notes"/>
          <p:cNvSpPr>
            <a:spLocks noGrp="1" noRot="1" noChangeAspect="1" noTextEdit="1"/>
          </p:cNvSpPr>
          <p:nvPr>
            <p:ph type="sldImg" idx="2"/>
          </p:nvPr>
        </p:nvSpPr>
        <p:spPr bwMode="auto">
          <a:xfrm>
            <a:off x="952500" y="687388"/>
            <a:ext cx="4953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a:solidFill>
              <a:srgbClr val="000000"/>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889250" y="0"/>
            <a:ext cx="701675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Straight Connector 4"/>
          <p:cNvSpPr>
            <a:spLocks noChangeShapeType="1"/>
          </p:cNvSpPr>
          <p:nvPr/>
        </p:nvSpPr>
        <p:spPr bwMode="auto">
          <a:xfrm rot="16200000">
            <a:off x="-53975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a:defRPr/>
            </a:pPr>
            <a:endParaRPr lang="en-US"/>
          </a:p>
        </p:txBody>
      </p:sp>
      <p:sp>
        <p:nvSpPr>
          <p:cNvPr id="12" name="Title 11"/>
          <p:cNvSpPr>
            <a:spLocks noGrp="1"/>
          </p:cNvSpPr>
          <p:nvPr>
            <p:ph type="ctrTitle"/>
          </p:nvPr>
        </p:nvSpPr>
        <p:spPr>
          <a:xfrm>
            <a:off x="3647440" y="533400"/>
            <a:ext cx="5530850" cy="2868168"/>
          </a:xfrm>
        </p:spPr>
        <p:txBody>
          <a:bodyPr>
            <a:noAutofit/>
          </a:bodyPr>
          <a:lstStyle>
            <a:lvl1pPr algn="r">
              <a:defRPr sz="4200" b="1"/>
            </a:lvl1pPr>
            <a:extLst/>
          </a:lstStyle>
          <a:p>
            <a:r>
              <a:rPr lang="en-US"/>
              <a:t>Click to edit Master title style</a:t>
            </a:r>
          </a:p>
        </p:txBody>
      </p:sp>
      <p:sp>
        <p:nvSpPr>
          <p:cNvPr id="25" name="Subtitle 24"/>
          <p:cNvSpPr>
            <a:spLocks noGrp="1"/>
          </p:cNvSpPr>
          <p:nvPr>
            <p:ph type="subTitle" idx="1"/>
          </p:nvPr>
        </p:nvSpPr>
        <p:spPr>
          <a:xfrm>
            <a:off x="3633979" y="3539864"/>
            <a:ext cx="5541010"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30"/>
          <p:cNvSpPr>
            <a:spLocks noGrp="1"/>
          </p:cNvSpPr>
          <p:nvPr>
            <p:ph type="dt" sz="half" idx="10"/>
          </p:nvPr>
        </p:nvSpPr>
        <p:spPr>
          <a:xfrm>
            <a:off x="6361113" y="6557963"/>
            <a:ext cx="2168525" cy="227012"/>
          </a:xfrm>
        </p:spPr>
        <p:txBody>
          <a:bodyPr/>
          <a:lstStyle>
            <a:lvl1pPr>
              <a:defRPr lang="en-US" smtClean="0">
                <a:solidFill>
                  <a:srgbClr val="FFFFFF"/>
                </a:solidFill>
              </a:defRPr>
            </a:lvl1pPr>
            <a:extLst/>
          </a:lstStyle>
          <a:p>
            <a:pPr>
              <a:defRPr/>
            </a:pPr>
            <a:fld id="{F5286007-E7D6-4BB2-926C-7E5B384A507B}" type="datetimeFigureOut">
              <a:rPr lang="en-US"/>
              <a:pPr>
                <a:defRPr/>
              </a:pPr>
              <a:t>10/8/2019</a:t>
            </a:fld>
            <a:endParaRPr/>
          </a:p>
        </p:txBody>
      </p:sp>
      <p:sp>
        <p:nvSpPr>
          <p:cNvPr id="7" name="Footer Placeholder 17"/>
          <p:cNvSpPr>
            <a:spLocks noGrp="1"/>
          </p:cNvSpPr>
          <p:nvPr>
            <p:ph type="ftr" sz="quarter" idx="11"/>
          </p:nvPr>
        </p:nvSpPr>
        <p:spPr>
          <a:xfrm>
            <a:off x="3054350" y="6557963"/>
            <a:ext cx="3171825"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8537575" y="6556375"/>
            <a:ext cx="638175" cy="228600"/>
          </a:xfrm>
        </p:spPr>
        <p:txBody>
          <a:bodyPr/>
          <a:lstStyle>
            <a:lvl1pPr>
              <a:defRPr lang="en-US" smtClean="0">
                <a:solidFill>
                  <a:srgbClr val="FFFFFF"/>
                </a:solidFill>
              </a:defRPr>
            </a:lvl1pPr>
            <a:extLst/>
          </a:lstStyle>
          <a:p>
            <a:pPr>
              <a:defRPr/>
            </a:pPr>
            <a:fld id="{E3A06616-3A46-478B-8B5B-836890740ED6}" type="slidenum">
              <a:rPr/>
              <a:pPr>
                <a:defRPr/>
              </a:pPr>
              <a:t>‹#›</a:t>
            </a:fld>
            <a:endParaRPr sz="1400"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extLst/>
          </a:lstStyle>
          <a:p>
            <a:pPr>
              <a:defRPr/>
            </a:pPr>
            <a:fld id="{91A8ECE5-35C7-43BB-9C3C-BDFFF65C74DD}" type="datetimeFigureOut">
              <a:rPr lang="en-US"/>
              <a:pPr>
                <a:defRPr/>
              </a:pPr>
              <a:t>10/8/2019</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FA95230B-108B-4295-B486-E1E291DED17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9300" y="274956"/>
            <a:ext cx="1651000" cy="5851525"/>
          </a:xfrm>
        </p:spPr>
        <p:txBody>
          <a:bodyPr vert="eaVert" anchor="t"/>
          <a:lstStyle/>
          <a:p>
            <a:r>
              <a:rPr lang="en-US"/>
              <a:t>Click to edit Master title style</a:t>
            </a:r>
          </a:p>
        </p:txBody>
      </p:sp>
      <p:sp>
        <p:nvSpPr>
          <p:cNvPr id="3" name="Vertical Text Placeholder 2"/>
          <p:cNvSpPr>
            <a:spLocks noGrp="1"/>
          </p:cNvSpPr>
          <p:nvPr>
            <p:ph type="body" orient="vert" idx="1"/>
          </p:nvPr>
        </p:nvSpPr>
        <p:spPr>
          <a:xfrm>
            <a:off x="495300" y="274643"/>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95813" y="6557963"/>
            <a:ext cx="2170112" cy="227012"/>
          </a:xfrm>
        </p:spPr>
        <p:txBody>
          <a:bodyPr/>
          <a:lstStyle>
            <a:lvl1pPr>
              <a:defRPr/>
            </a:lvl1pPr>
            <a:extLst/>
          </a:lstStyle>
          <a:p>
            <a:pPr>
              <a:defRPr/>
            </a:pPr>
            <a:fld id="{81AE1763-2DAC-40E1-AEC4-85530DD9F93A}" type="datetimeFigureOut">
              <a:rPr lang="en-US"/>
              <a:pPr>
                <a:defRPr/>
              </a:pPr>
              <a:t>10/8/2019</a:t>
            </a:fld>
            <a:endParaRPr lang="en-US"/>
          </a:p>
        </p:txBody>
      </p:sp>
      <p:sp>
        <p:nvSpPr>
          <p:cNvPr id="5" name="Footer Placeholder 4"/>
          <p:cNvSpPr>
            <a:spLocks noGrp="1"/>
          </p:cNvSpPr>
          <p:nvPr>
            <p:ph type="ftr" sz="quarter" idx="11"/>
          </p:nvPr>
        </p:nvSpPr>
        <p:spPr>
          <a:xfrm>
            <a:off x="495300" y="6556375"/>
            <a:ext cx="3962400" cy="228600"/>
          </a:xfr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6775450" y="6553200"/>
            <a:ext cx="638175" cy="228600"/>
          </a:xfrm>
        </p:spPr>
        <p:txBody>
          <a:bodyPr/>
          <a:lstStyle>
            <a:lvl1pPr>
              <a:defRPr smtClean="0">
                <a:solidFill>
                  <a:schemeClr val="tx2"/>
                </a:solidFill>
              </a:defRPr>
            </a:lvl1pPr>
            <a:extLst/>
          </a:lstStyle>
          <a:p>
            <a:pPr>
              <a:defRPr/>
            </a:pPr>
            <a:fld id="{09F775ED-BEE3-4BAD-B9BD-29F57E3D50C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6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lide Green">
    <p:spTree>
      <p:nvGrpSpPr>
        <p:cNvPr id="1" name=""/>
        <p:cNvGrpSpPr/>
        <p:nvPr/>
      </p:nvGrpSpPr>
      <p:grpSpPr>
        <a:xfrm>
          <a:off x="0" y="0"/>
          <a:ext cx="0" cy="0"/>
          <a:chOff x="0" y="0"/>
          <a:chExt cx="0" cy="0"/>
        </a:xfrm>
      </p:grpSpPr>
      <p:pic>
        <p:nvPicPr>
          <p:cNvPr id="4" name="Picture 19" descr="SCWB_PPTcover-Grn.jpg"/>
          <p:cNvPicPr>
            <a:picLocks noChangeAspect="1"/>
          </p:cNvPicPr>
          <p:nvPr userDrawn="1"/>
        </p:nvPicPr>
        <p:blipFill>
          <a:blip r:embed="rId2"/>
          <a:srcRect b="2252"/>
          <a:stretch>
            <a:fillRect/>
          </a:stretch>
        </p:blipFill>
        <p:spPr bwMode="auto">
          <a:xfrm>
            <a:off x="0" y="12700"/>
            <a:ext cx="9909175" cy="6832600"/>
          </a:xfrm>
          <a:prstGeom prst="rect">
            <a:avLst/>
          </a:prstGeom>
          <a:noFill/>
          <a:ln w="9525">
            <a:noFill/>
            <a:miter lim="800000"/>
            <a:headEnd/>
            <a:tailEnd/>
          </a:ln>
        </p:spPr>
      </p:pic>
      <p:pic>
        <p:nvPicPr>
          <p:cNvPr id="5" name="Picture 20"/>
          <p:cNvPicPr>
            <a:picLocks noChangeAspect="1"/>
          </p:cNvPicPr>
          <p:nvPr userDrawn="1"/>
        </p:nvPicPr>
        <p:blipFill>
          <a:blip r:embed="rId3"/>
          <a:srcRect/>
          <a:stretch>
            <a:fillRect/>
          </a:stretch>
        </p:blipFill>
        <p:spPr bwMode="auto">
          <a:xfrm>
            <a:off x="8134350" y="246063"/>
            <a:ext cx="1449388" cy="554037"/>
          </a:xfrm>
          <a:prstGeom prst="rect">
            <a:avLst/>
          </a:prstGeom>
          <a:noFill/>
          <a:ln w="9525">
            <a:noFill/>
            <a:miter lim="800000"/>
            <a:headEnd/>
            <a:tailEnd/>
          </a:ln>
        </p:spPr>
      </p:pic>
      <p:pic>
        <p:nvPicPr>
          <p:cNvPr id="6" name="Picture 23"/>
          <p:cNvPicPr>
            <a:picLocks noChangeAspect="1"/>
          </p:cNvPicPr>
          <p:nvPr userDrawn="1"/>
        </p:nvPicPr>
        <p:blipFill>
          <a:blip r:embed="rId4"/>
          <a:srcRect/>
          <a:stretch>
            <a:fillRect/>
          </a:stretch>
        </p:blipFill>
        <p:spPr bwMode="auto">
          <a:xfrm>
            <a:off x="8134350" y="6283325"/>
            <a:ext cx="1449388" cy="227013"/>
          </a:xfrm>
          <a:prstGeom prst="rect">
            <a:avLst/>
          </a:prstGeom>
          <a:noFill/>
          <a:ln w="9525">
            <a:noFill/>
            <a:miter lim="800000"/>
            <a:headEnd/>
            <a:tailEnd/>
          </a:ln>
        </p:spPr>
      </p:pic>
      <p:pic>
        <p:nvPicPr>
          <p:cNvPr id="7" name="Picture 26" descr="Visual Identitiy Band"/>
          <p:cNvPicPr preferRelativeResize="0">
            <a:picLocks noChangeAspect="1" noChangeArrowheads="1"/>
          </p:cNvPicPr>
          <p:nvPr userDrawn="1"/>
        </p:nvPicPr>
        <p:blipFill>
          <a:blip r:embed="rId5"/>
          <a:srcRect/>
          <a:stretch>
            <a:fillRect/>
          </a:stretch>
        </p:blipFill>
        <p:spPr bwMode="auto">
          <a:xfrm>
            <a:off x="0" y="1039813"/>
            <a:ext cx="9906000" cy="47625"/>
          </a:xfrm>
          <a:prstGeom prst="rect">
            <a:avLst/>
          </a:prstGeom>
          <a:noFill/>
          <a:ln w="9525">
            <a:noFill/>
            <a:miter lim="800000"/>
            <a:headEnd/>
            <a:tailEnd/>
          </a:ln>
        </p:spPr>
      </p:pic>
      <p:sp>
        <p:nvSpPr>
          <p:cNvPr id="12" name="Title 1"/>
          <p:cNvSpPr>
            <a:spLocks noGrp="1"/>
          </p:cNvSpPr>
          <p:nvPr>
            <p:ph type="ctrTitle"/>
          </p:nvPr>
        </p:nvSpPr>
        <p:spPr>
          <a:xfrm>
            <a:off x="4251000" y="2008097"/>
            <a:ext cx="5316116" cy="1495525"/>
          </a:xfrm>
        </p:spPr>
        <p:txBody>
          <a:bodyPr/>
          <a:lstStyle>
            <a:lvl1pPr algn="r">
              <a:defRPr sz="3500" baseline="0">
                <a:solidFill>
                  <a:schemeClr val="bg1"/>
                </a:solidFill>
                <a:latin typeface="Cover Title"/>
              </a:defRPr>
            </a:lvl1pPr>
          </a:lstStyle>
          <a:p>
            <a:r>
              <a:rPr lang="en-US"/>
              <a:t>Click to edit Master title style</a:t>
            </a:r>
            <a:endParaRPr lang="en-US" dirty="0"/>
          </a:p>
        </p:txBody>
      </p:sp>
      <p:sp>
        <p:nvSpPr>
          <p:cNvPr id="13" name="Subtitle 2"/>
          <p:cNvSpPr>
            <a:spLocks noGrp="1"/>
          </p:cNvSpPr>
          <p:nvPr>
            <p:ph type="subTitle" idx="1"/>
          </p:nvPr>
        </p:nvSpPr>
        <p:spPr>
          <a:xfrm>
            <a:off x="4531893" y="3703460"/>
            <a:ext cx="5035223" cy="726458"/>
          </a:xfrm>
        </p:spPr>
        <p:txBody>
          <a:bodyPr>
            <a:normAutofit/>
          </a:bodyPr>
          <a:lstStyle>
            <a:lvl1pPr marL="0" indent="0" algn="r">
              <a:buNone/>
              <a:defRPr sz="2000" baseline="0">
                <a:solidFill>
                  <a:schemeClr val="bg1"/>
                </a:solidFill>
                <a:latin typeface="Cover Description"/>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Watermark">
    <p:spTree>
      <p:nvGrpSpPr>
        <p:cNvPr id="1" name=""/>
        <p:cNvGrpSpPr/>
        <p:nvPr/>
      </p:nvGrpSpPr>
      <p:grpSpPr>
        <a:xfrm>
          <a:off x="0" y="0"/>
          <a:ext cx="0" cy="0"/>
          <a:chOff x="0" y="0"/>
          <a:chExt cx="0" cy="0"/>
        </a:xfrm>
      </p:grpSpPr>
      <p:pic>
        <p:nvPicPr>
          <p:cNvPr id="6" name="Picture 19" descr="SCWB_PPT_Divider.jpg"/>
          <p:cNvPicPr>
            <a:picLocks noChangeAspect="1"/>
          </p:cNvPicPr>
          <p:nvPr userDrawn="1"/>
        </p:nvPicPr>
        <p:blipFill>
          <a:blip r:embed="rId2"/>
          <a:srcRect t="15121" b="2696"/>
          <a:stretch>
            <a:fillRect/>
          </a:stretch>
        </p:blipFill>
        <p:spPr bwMode="auto">
          <a:xfrm>
            <a:off x="1588" y="1087438"/>
            <a:ext cx="9904412" cy="5757862"/>
          </a:xfrm>
          <a:prstGeom prst="rect">
            <a:avLst/>
          </a:prstGeom>
          <a:noFill/>
          <a:ln w="9525">
            <a:noFill/>
            <a:miter lim="800000"/>
            <a:headEnd/>
            <a:tailEnd/>
          </a:ln>
        </p:spPr>
      </p:pic>
      <p:pic>
        <p:nvPicPr>
          <p:cNvPr id="7" name="Picture 20"/>
          <p:cNvPicPr>
            <a:picLocks noChangeAspect="1"/>
          </p:cNvPicPr>
          <p:nvPr userDrawn="1"/>
        </p:nvPicPr>
        <p:blipFill>
          <a:blip r:embed="rId3"/>
          <a:srcRect/>
          <a:stretch>
            <a:fillRect/>
          </a:stretch>
        </p:blipFill>
        <p:spPr bwMode="auto">
          <a:xfrm>
            <a:off x="323850" y="6370638"/>
            <a:ext cx="947738" cy="361950"/>
          </a:xfrm>
          <a:prstGeom prst="rect">
            <a:avLst/>
          </a:prstGeom>
          <a:noFill/>
          <a:ln w="9525">
            <a:noFill/>
            <a:miter lim="800000"/>
            <a:headEnd/>
            <a:tailEnd/>
          </a:ln>
        </p:spPr>
      </p:pic>
      <p:sp>
        <p:nvSpPr>
          <p:cNvPr id="4" name="Title 1"/>
          <p:cNvSpPr>
            <a:spLocks noGrp="1"/>
          </p:cNvSpPr>
          <p:nvPr>
            <p:ph type="ctrTitle"/>
          </p:nvPr>
        </p:nvSpPr>
        <p:spPr>
          <a:xfrm>
            <a:off x="340234" y="4833001"/>
            <a:ext cx="9259747" cy="1029600"/>
          </a:xfrm>
        </p:spPr>
        <p:txBody>
          <a:bodyPr anchor="t"/>
          <a:lstStyle>
            <a:lvl1pPr algn="l">
              <a:defRPr sz="3500" baseline="0">
                <a:solidFill>
                  <a:schemeClr val="accent5"/>
                </a:solidFill>
                <a:latin typeface="Cover Title"/>
              </a:defRPr>
            </a:lvl1pPr>
          </a:lstStyle>
          <a:p>
            <a:r>
              <a:rPr lang="en-US"/>
              <a:t>Click to edit Master title style</a:t>
            </a:r>
            <a:endParaRPr lang="en-US" dirty="0"/>
          </a:p>
        </p:txBody>
      </p:sp>
      <p:sp>
        <p:nvSpPr>
          <p:cNvPr id="5" name="Subtitle 2"/>
          <p:cNvSpPr>
            <a:spLocks noGrp="1"/>
          </p:cNvSpPr>
          <p:nvPr>
            <p:ph type="subTitle" idx="1"/>
          </p:nvPr>
        </p:nvSpPr>
        <p:spPr>
          <a:xfrm>
            <a:off x="340234" y="3709800"/>
            <a:ext cx="9243814" cy="966040"/>
          </a:xfrm>
        </p:spPr>
        <p:txBody>
          <a:bodyPr anchor="b">
            <a:normAutofit/>
          </a:bodyPr>
          <a:lstStyle>
            <a:lvl1pPr marL="0" indent="0" algn="l">
              <a:buNone/>
              <a:defRPr sz="2000" baseline="0">
                <a:solidFill>
                  <a:schemeClr val="tx1"/>
                </a:solidFill>
                <a:latin typeface="Cover Description"/>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Agenda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2"/>
          <p:cNvSpPr>
            <a:spLocks noGrp="1"/>
          </p:cNvSpPr>
          <p:nvPr>
            <p:ph idx="1"/>
          </p:nvPr>
        </p:nvSpPr>
        <p:spPr>
          <a:xfrm>
            <a:off x="324091" y="1323001"/>
            <a:ext cx="9259747" cy="4847010"/>
          </a:xfrm>
          <a:prstGeom prst="rect">
            <a:avLst/>
          </a:prstGeom>
        </p:spPr>
        <p:txBody>
          <a:bodyPr lIns="0" tIns="72000" rIns="0" bIns="0" rtlCol="0">
            <a:normAutofit/>
          </a:bodyPr>
          <a:lstStyle>
            <a:lvl1pPr marL="328142" marR="0" indent="-328142" algn="l" defTabSz="914400" rtl="0" eaLnBrk="1" fontAlgn="auto" latinLnBrk="0" hangingPunct="1">
              <a:lnSpc>
                <a:spcPct val="130000"/>
              </a:lnSpc>
              <a:spcBef>
                <a:spcPts val="0"/>
              </a:spcBef>
              <a:spcAft>
                <a:spcPts val="0"/>
              </a:spcAft>
              <a:buClr>
                <a:schemeClr val="accent3"/>
              </a:buClr>
              <a:buSzTx/>
              <a:buFont typeface="Arial" panose="020B0604020202020204" pitchFamily="34" charset="0"/>
              <a:buNone/>
              <a:tabLst>
                <a:tab pos="6164618" algn="r"/>
              </a:tabLst>
              <a:defRPr baseline="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ing &amp; 1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2"/>
          <p:cNvSpPr>
            <a:spLocks noGrp="1" noChangeAspect="1"/>
          </p:cNvSpPr>
          <p:nvPr>
            <p:ph idx="1"/>
          </p:nvPr>
        </p:nvSpPr>
        <p:spPr>
          <a:xfrm>
            <a:off x="324091" y="1323001"/>
            <a:ext cx="9259747" cy="4847010"/>
          </a:xfrm>
          <a:prstGeom prst="rect">
            <a:avLst/>
          </a:prstGeom>
        </p:spPr>
        <p:txBody>
          <a:bodyPr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amp; 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2"/>
          <p:cNvSpPr>
            <a:spLocks noGrp="1"/>
          </p:cNvSpPr>
          <p:nvPr>
            <p:ph idx="1"/>
          </p:nvPr>
        </p:nvSpPr>
        <p:spPr>
          <a:xfrm>
            <a:off x="324091" y="1323001"/>
            <a:ext cx="4488509" cy="4847010"/>
          </a:xfrm>
          <a:prstGeom prst="rect">
            <a:avLst/>
          </a:prstGeom>
        </p:spPr>
        <p:txBody>
          <a:bodyPr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idx="12"/>
          </p:nvPr>
        </p:nvSpPr>
        <p:spPr>
          <a:xfrm>
            <a:off x="5093400" y="1323001"/>
            <a:ext cx="4490438" cy="4847010"/>
          </a:xfrm>
          <a:prstGeom prst="rect">
            <a:avLst/>
          </a:prstGeom>
        </p:spPr>
        <p:txBody>
          <a:bodyPr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extLst/>
          </a:lstStyle>
          <a:p>
            <a:pPr>
              <a:defRPr/>
            </a:pPr>
            <a:fld id="{F60A979C-7A2C-4167-B563-E010FB3DB023}" type="datetimeFigureOut">
              <a:rPr lang="en-US"/>
              <a:pPr>
                <a:defRPr/>
              </a:pPr>
              <a:t>10/8/2019</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85E60771-02BC-472B-B6FA-FFF423B78F8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0" y="2821838"/>
            <a:ext cx="6776779" cy="1362075"/>
          </a:xfrm>
        </p:spPr>
        <p:txBody>
          <a:bodyPr anchor="t"/>
          <a:lstStyle>
            <a:lvl1pPr algn="r">
              <a:buNone/>
              <a:defRPr sz="4200" b="1" cap="all"/>
            </a:lvl1pPr>
            <a:extLst/>
          </a:lstStyle>
          <a:p>
            <a:r>
              <a:rPr lang="en-US"/>
              <a:t>Click to edit Master title style</a:t>
            </a:r>
          </a:p>
        </p:txBody>
      </p:sp>
      <p:sp>
        <p:nvSpPr>
          <p:cNvPr id="3" name="Text Placeholder 2"/>
          <p:cNvSpPr>
            <a:spLocks noGrp="1"/>
          </p:cNvSpPr>
          <p:nvPr>
            <p:ph type="body" idx="1"/>
          </p:nvPr>
        </p:nvSpPr>
        <p:spPr>
          <a:xfrm>
            <a:off x="1155700" y="1905001"/>
            <a:ext cx="6776779"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4" name="Date Placeholder 3"/>
          <p:cNvSpPr>
            <a:spLocks noGrp="1"/>
          </p:cNvSpPr>
          <p:nvPr>
            <p:ph type="dt" sz="half" idx="10"/>
          </p:nvPr>
        </p:nvSpPr>
        <p:spPr>
          <a:xfrm>
            <a:off x="5118100" y="6556375"/>
            <a:ext cx="2168525" cy="227013"/>
          </a:xfrm>
        </p:spPr>
        <p:txBody>
          <a:bodyPr/>
          <a:lstStyle>
            <a:lvl1pPr>
              <a:defRPr smtClean="0">
                <a:solidFill>
                  <a:schemeClr val="tx2"/>
                </a:solidFill>
              </a:defRPr>
            </a:lvl1pPr>
            <a:extLst/>
          </a:lstStyle>
          <a:p>
            <a:pPr>
              <a:defRPr/>
            </a:pPr>
            <a:fld id="{7492A3A3-835F-42C0-A5FE-32FB34770D3A}" type="datetimeFigureOut">
              <a:rPr lang="en-US"/>
              <a:pPr>
                <a:defRPr/>
              </a:pPr>
              <a:t>10/8/2019</a:t>
            </a:fld>
            <a:endParaRPr lang="en-US"/>
          </a:p>
        </p:txBody>
      </p:sp>
      <p:sp>
        <p:nvSpPr>
          <p:cNvPr id="5" name="Footer Placeholder 4"/>
          <p:cNvSpPr>
            <a:spLocks noGrp="1"/>
          </p:cNvSpPr>
          <p:nvPr>
            <p:ph type="ftr" sz="quarter" idx="11"/>
          </p:nvPr>
        </p:nvSpPr>
        <p:spPr>
          <a:xfrm>
            <a:off x="1879600" y="6556375"/>
            <a:ext cx="3136900" cy="228600"/>
          </a:xfrm>
        </p:spPr>
        <p:txBody>
          <a:bodyPr/>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7294563" y="6554788"/>
            <a:ext cx="638175" cy="228600"/>
          </a:xfrm>
        </p:spPr>
        <p:txBody>
          <a:bodyPr/>
          <a:lstStyle>
            <a:lvl1pPr>
              <a:defRPr/>
            </a:lvl1pPr>
            <a:extLst/>
          </a:lstStyle>
          <a:p>
            <a:pPr>
              <a:defRPr/>
            </a:pPr>
            <a:fld id="{382FC4D5-3BD7-4B52-A483-93B141E6DD76}"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20040"/>
            <a:ext cx="7845552" cy="1143000"/>
          </a:xfrm>
        </p:spPr>
        <p:txBody>
          <a:bodyPr/>
          <a:lstStyle/>
          <a:p>
            <a:r>
              <a:rPr lang="en-US"/>
              <a:t>Click to edit Master title style</a:t>
            </a:r>
          </a:p>
        </p:txBody>
      </p:sp>
      <p:sp>
        <p:nvSpPr>
          <p:cNvPr id="3" name="Content Placeholder 2"/>
          <p:cNvSpPr>
            <a:spLocks noGrp="1"/>
          </p:cNvSpPr>
          <p:nvPr>
            <p:ph sz="half" idx="1"/>
          </p:nvPr>
        </p:nvSpPr>
        <p:spPr>
          <a:xfrm>
            <a:off x="495300" y="1600201"/>
            <a:ext cx="381381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27042" y="1600201"/>
            <a:ext cx="381381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09CB6B8F-D69E-4E40-A87A-8F08EEFF7B52}" type="datetimeFigureOut">
              <a:rPr lang="en-US"/>
              <a:pPr>
                <a:defRPr/>
              </a:pPr>
              <a:t>10/8/2019</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59BF945D-788A-4D3E-9516-C29A5D05D43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320040"/>
            <a:ext cx="7845552"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95300" y="5867400"/>
            <a:ext cx="381381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527042" y="5867400"/>
            <a:ext cx="381381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95300" y="1711840"/>
            <a:ext cx="3813810" cy="4114800"/>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527042" y="1711840"/>
            <a:ext cx="3813810" cy="4114800"/>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6F3F0C84-0297-45A7-93BD-9D8B8A97F439}" type="datetimeFigureOut">
              <a:rPr lang="en-US"/>
              <a:pPr>
                <a:defRPr/>
              </a:pPr>
              <a:t>10/8/2019</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BBC1DED7-B165-4709-BF6E-7D1BB93925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320040"/>
            <a:ext cx="7845552"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F2BE9FDB-6B56-488B-B0E0-6B97D085A0E1}" type="datetimeFigureOut">
              <a:rPr lang="en-US"/>
              <a:pPr>
                <a:defRPr/>
              </a:pPr>
              <a:t>10/8/2019</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12FC7095-C247-4B23-BC40-14A7C52AAC1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solidFill>
                  <a:schemeClr val="tx2"/>
                </a:solidFill>
              </a:defRPr>
            </a:lvl1pPr>
            <a:extLst/>
          </a:lstStyle>
          <a:p>
            <a:pPr>
              <a:defRPr/>
            </a:pPr>
            <a:fld id="{954FA7F7-76FA-4D2A-AA15-4EB33EA0C650}" type="datetimeFigureOut">
              <a:rPr lang="en-US"/>
              <a:pPr>
                <a:defRPr/>
              </a:pPr>
              <a:t>10/8/2019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BDC87672-AFDC-48E1-B841-381127C710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6389370" cy="1173480"/>
          </a:xfrm>
        </p:spPr>
        <p:txBody>
          <a:bodyPr wrap="square"/>
          <a:lstStyle>
            <a:lvl1pPr algn="l">
              <a:buNone/>
              <a:defRPr lang="en-US" sz="2400" baseline="0" smtClean="0"/>
            </a:lvl1pPr>
            <a:extLst/>
          </a:lstStyle>
          <a:p>
            <a:r>
              <a:rPr lang="en-US"/>
              <a:t>Click to edit Master title style</a:t>
            </a:r>
          </a:p>
        </p:txBody>
      </p:sp>
      <p:sp>
        <p:nvSpPr>
          <p:cNvPr id="3" name="Text Placeholder 2"/>
          <p:cNvSpPr>
            <a:spLocks noGrp="1"/>
          </p:cNvSpPr>
          <p:nvPr>
            <p:ph type="body" idx="2"/>
          </p:nvPr>
        </p:nvSpPr>
        <p:spPr>
          <a:xfrm>
            <a:off x="495300" y="1497416"/>
            <a:ext cx="638937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95300" y="2133600"/>
            <a:ext cx="7842250" cy="4371752"/>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23CA8736-18F8-4FED-88AF-DEEE62E148C7}" type="datetimeFigureOut">
              <a:rPr lang="en-US"/>
              <a:pPr>
                <a:defRPr/>
              </a:pPr>
              <a:t>10/8/2019</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A94280D-9735-42F7-920B-AF40996B20F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647700" y="1004888"/>
            <a:ext cx="4679950"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rot="21420000">
            <a:off x="646113" y="998538"/>
            <a:ext cx="4679950"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5838189" y="1143000"/>
            <a:ext cx="371475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a:t>Click to edit Master title style</a:t>
            </a:r>
            <a:endParaRPr lang="en-US" dirty="0"/>
          </a:p>
        </p:txBody>
      </p:sp>
      <p:sp>
        <p:nvSpPr>
          <p:cNvPr id="4" name="Text Placeholder 3"/>
          <p:cNvSpPr>
            <a:spLocks noGrp="1"/>
          </p:cNvSpPr>
          <p:nvPr>
            <p:ph type="body" sz="half" idx="2"/>
          </p:nvPr>
        </p:nvSpPr>
        <p:spPr>
          <a:xfrm>
            <a:off x="5838189" y="3283634"/>
            <a:ext cx="371475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0" name="Picture Placeholder 9"/>
          <p:cNvSpPr>
            <a:spLocks noGrp="1"/>
          </p:cNvSpPr>
          <p:nvPr>
            <p:ph type="pic" idx="1"/>
          </p:nvPr>
        </p:nvSpPr>
        <p:spPr>
          <a:xfrm>
            <a:off x="718989" y="1041002"/>
            <a:ext cx="455676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2AE917CE-852D-490B-8085-16C79E3985A9}" type="datetimeFigureOut">
              <a:rPr lang="en-US"/>
              <a:pPr>
                <a:defRPr/>
              </a:pPr>
              <a:t>10/8/2019</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06270418-1CB9-4C30-B393-4C1018A7E1C1}"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832850" y="0"/>
            <a:ext cx="1073150" cy="6858000"/>
          </a:xfrm>
          <a:prstGeom prst="rect">
            <a:avLst/>
          </a:prstGeom>
          <a:blipFill>
            <a:blip r:embed="rId19">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itle Placeholder 2"/>
          <p:cNvSpPr>
            <a:spLocks noGrp="1"/>
          </p:cNvSpPr>
          <p:nvPr>
            <p:ph type="title"/>
          </p:nvPr>
        </p:nvSpPr>
        <p:spPr>
          <a:xfrm>
            <a:off x="495300" y="320675"/>
            <a:ext cx="7842250" cy="1143000"/>
          </a:xfrm>
          <a:prstGeom prst="rect">
            <a:avLst/>
          </a:prstGeom>
        </p:spPr>
        <p:txBody>
          <a:bodyPr vert="horz" lIns="45720" tIns="0" rIns="45720" bIns="0" anchor="b" anchorCtr="0">
            <a:normAutofit/>
          </a:bodyPr>
          <a:lstStyle/>
          <a:p>
            <a:r>
              <a:rPr lang="en-US"/>
              <a:t>Click to edit Master title style</a:t>
            </a:r>
          </a:p>
        </p:txBody>
      </p:sp>
      <p:sp>
        <p:nvSpPr>
          <p:cNvPr id="1030" name="Text Placeholder 30"/>
          <p:cNvSpPr>
            <a:spLocks noGrp="1"/>
          </p:cNvSpPr>
          <p:nvPr>
            <p:ph type="body" idx="1"/>
          </p:nvPr>
        </p:nvSpPr>
        <p:spPr bwMode="auto">
          <a:xfrm>
            <a:off x="495300" y="1609725"/>
            <a:ext cx="784225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Date Placeholder 26"/>
          <p:cNvSpPr>
            <a:spLocks noGrp="1"/>
          </p:cNvSpPr>
          <p:nvPr>
            <p:ph type="dt" sz="half" idx="2"/>
          </p:nvPr>
        </p:nvSpPr>
        <p:spPr>
          <a:xfrm>
            <a:off x="4598988" y="6557963"/>
            <a:ext cx="2170112" cy="227012"/>
          </a:xfrm>
          <a:prstGeom prst="rect">
            <a:avLst/>
          </a:prstGeom>
        </p:spPr>
        <p:txBody>
          <a:bodyPr vert="horz" tIns="0" bIns="0" anchor="b"/>
          <a:lstStyle>
            <a:lvl1pPr algn="l" eaLnBrk="1" latinLnBrk="0" hangingPunct="1">
              <a:defRPr kumimoji="0" sz="1000" smtClean="0">
                <a:solidFill>
                  <a:schemeClr val="tx2"/>
                </a:solidFill>
              </a:defRPr>
            </a:lvl1pPr>
            <a:extLst/>
          </a:lstStyle>
          <a:p>
            <a:pPr>
              <a:defRPr/>
            </a:pPr>
            <a:fld id="{5CCC90C7-7A57-4CEC-AB9C-4357CC5CF20A}" type="datetimeFigureOut">
              <a:rPr lang="en-US"/>
              <a:pPr>
                <a:defRPr/>
              </a:pPr>
              <a:t>10/8/2019</a:t>
            </a:fld>
            <a:endParaRPr lang="en-US" sz="1400" dirty="0"/>
          </a:p>
        </p:txBody>
      </p:sp>
      <p:sp>
        <p:nvSpPr>
          <p:cNvPr id="4" name="Footer Placeholder 3"/>
          <p:cNvSpPr>
            <a:spLocks noGrp="1"/>
          </p:cNvSpPr>
          <p:nvPr>
            <p:ph type="ftr" sz="quarter" idx="3"/>
          </p:nvPr>
        </p:nvSpPr>
        <p:spPr>
          <a:xfrm>
            <a:off x="495300" y="6557963"/>
            <a:ext cx="39624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US"/>
          </a:p>
        </p:txBody>
      </p:sp>
      <p:sp>
        <p:nvSpPr>
          <p:cNvPr id="16" name="Slide Number Placeholder 15"/>
          <p:cNvSpPr>
            <a:spLocks noGrp="1"/>
          </p:cNvSpPr>
          <p:nvPr>
            <p:ph type="sldNum" sz="quarter" idx="4"/>
          </p:nvPr>
        </p:nvSpPr>
        <p:spPr>
          <a:xfrm>
            <a:off x="6772275" y="6556375"/>
            <a:ext cx="638175" cy="228600"/>
          </a:xfrm>
          <a:prstGeom prst="rect">
            <a:avLst/>
          </a:prstGeom>
        </p:spPr>
        <p:txBody>
          <a:bodyPr vert="horz" lIns="0" tIns="0" rIns="0" bIns="0" anchor="b"/>
          <a:lstStyle>
            <a:lvl1pPr algn="r" eaLnBrk="1" latinLnBrk="0" hangingPunct="1">
              <a:defRPr kumimoji="0" sz="1100" smtClean="0">
                <a:solidFill>
                  <a:schemeClr val="tx2"/>
                </a:solidFill>
              </a:defRPr>
            </a:lvl1pPr>
            <a:extLst/>
          </a:lstStyle>
          <a:p>
            <a:pPr>
              <a:defRPr/>
            </a:pPr>
            <a:fld id="{8F9A5A09-6592-4FA4-8829-59624AD24439}" type="slidenum">
              <a:rPr lang="en-US"/>
              <a:pPr>
                <a:defRPr/>
              </a:pPr>
              <a:t>‹#›</a:t>
            </a:fld>
            <a:endParaRPr lang="en-US" sz="1400" dirty="0">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 id="2147484041" r:id="rId15"/>
    <p:sldLayoutId id="2147484042" r:id="rId16"/>
    <p:sldLayoutId id="2147484043" r:id="rId17"/>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defRPr>
      </a:lvl2pPr>
      <a:lvl3pPr algn="l" rtl="0" fontAlgn="base">
        <a:spcBef>
          <a:spcPct val="0"/>
        </a:spcBef>
        <a:spcAft>
          <a:spcPct val="0"/>
        </a:spcAft>
        <a:defRPr sz="3800" b="1">
          <a:solidFill>
            <a:schemeClr val="tx1"/>
          </a:solidFill>
          <a:latin typeface="Trebuchet MS" pitchFamily="34" charset="0"/>
        </a:defRPr>
      </a:lvl3pPr>
      <a:lvl4pPr algn="l" rtl="0" fontAlgn="base">
        <a:spcBef>
          <a:spcPct val="0"/>
        </a:spcBef>
        <a:spcAft>
          <a:spcPct val="0"/>
        </a:spcAft>
        <a:defRPr sz="3800" b="1">
          <a:solidFill>
            <a:schemeClr val="tx1"/>
          </a:solidFill>
          <a:latin typeface="Trebuchet MS" pitchFamily="34" charset="0"/>
        </a:defRPr>
      </a:lvl4pPr>
      <a:lvl5pPr algn="l" rtl="0" fontAlgn="base">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jmlsg.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p:txBody>
          <a:bodyPr/>
          <a:lstStyle/>
          <a:p>
            <a:pPr fontAlgn="auto">
              <a:spcAft>
                <a:spcPts val="0"/>
              </a:spcAft>
              <a:defRPr/>
            </a:pPr>
            <a:r>
              <a:rPr lang="en-GB" dirty="0"/>
              <a:t>RISK BASED APPROACH OF TRADE COMPLIANCE &amp; CONTROLS</a:t>
            </a:r>
          </a:p>
        </p:txBody>
      </p:sp>
      <p:sp>
        <p:nvSpPr>
          <p:cNvPr id="19459" name="Subtitle 2"/>
          <p:cNvSpPr>
            <a:spLocks noGrp="1"/>
          </p:cNvSpPr>
          <p:nvPr>
            <p:ph type="subTitle" idx="1"/>
          </p:nvPr>
        </p:nvSpPr>
        <p:spPr>
          <a:xfrm>
            <a:off x="533400" y="3886200"/>
            <a:ext cx="5365750" cy="1752600"/>
          </a:xfrm>
        </p:spPr>
        <p:txBody>
          <a:bodyPr/>
          <a:lstStyle/>
          <a:p>
            <a:pPr marL="63500"/>
            <a:br>
              <a:rPr lang="en-GB" dirty="0"/>
            </a:br>
            <a:r>
              <a:rPr lang="en-GB" dirty="0"/>
              <a:t>BY SALIM THOBANI</a:t>
            </a:r>
          </a:p>
          <a:p>
            <a:pPr marL="63500"/>
            <a:r>
              <a:rPr lang="en-GB" dirty="0"/>
              <a:t>MEEZAN BANK LTD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95300" y="320040"/>
            <a:ext cx="7842250" cy="1143000"/>
          </a:xfrm>
        </p:spPr>
        <p:txBody>
          <a:bodyPr>
            <a:normAutofit fontScale="90000"/>
          </a:bodyPr>
          <a:lstStyle/>
          <a:p>
            <a:pPr fontAlgn="auto">
              <a:spcAft>
                <a:spcPts val="0"/>
              </a:spcAft>
              <a:defRPr/>
            </a:pPr>
            <a:r>
              <a:rPr lang="en-GB" u="sng" dirty="0"/>
              <a:t>Risk Involved in </a:t>
            </a:r>
            <a:r>
              <a:rPr lang="en-GB" u="sng" dirty="0" err="1"/>
              <a:t>MoneyLaundering</a:t>
            </a:r>
            <a:endParaRPr lang="en-GB" u="sng" dirty="0"/>
          </a:p>
        </p:txBody>
      </p:sp>
      <p:sp>
        <p:nvSpPr>
          <p:cNvPr id="28675" name="Content Placeholder 2"/>
          <p:cNvSpPr>
            <a:spLocks noGrp="1"/>
          </p:cNvSpPr>
          <p:nvPr>
            <p:ph idx="1"/>
          </p:nvPr>
        </p:nvSpPr>
        <p:spPr>
          <a:xfrm>
            <a:off x="495300" y="2381250"/>
            <a:ext cx="8420100" cy="4324350"/>
          </a:xfrm>
        </p:spPr>
        <p:txBody>
          <a:bodyPr/>
          <a:lstStyle/>
          <a:p>
            <a:r>
              <a:rPr lang="en-US" u="sng">
                <a:latin typeface="Tahoma" pitchFamily="34" charset="0"/>
                <a:cs typeface="Tahoma" pitchFamily="34" charset="0"/>
              </a:rPr>
              <a:t>Concentration Risk </a:t>
            </a:r>
            <a:endParaRPr lang="en-GB" u="sng">
              <a:latin typeface="Tahoma" pitchFamily="34" charset="0"/>
              <a:cs typeface="Tahoma" pitchFamily="34" charset="0"/>
            </a:endParaRPr>
          </a:p>
          <a:p>
            <a:pPr lvl="1"/>
            <a:endParaRPr lang="en-GB" sz="2800">
              <a:solidFill>
                <a:schemeClr val="tx1"/>
              </a:solidFill>
              <a:latin typeface="Tahoma" pitchFamily="34" charset="0"/>
              <a:cs typeface="Tahoma" pitchFamily="34" charset="0"/>
            </a:endParaRPr>
          </a:p>
          <a:p>
            <a:pPr lvl="1"/>
            <a:r>
              <a:rPr lang="en-US" sz="2800">
                <a:solidFill>
                  <a:schemeClr val="tx1"/>
                </a:solidFill>
                <a:latin typeface="Tahoma" pitchFamily="34" charset="0"/>
                <a:cs typeface="Tahoma" pitchFamily="34" charset="0"/>
              </a:rPr>
              <a:t>Concentration risk is the potential for loss resulting from too much credit or loan exposure to one borrower. Lack of knowledge about a particular customer or who is behind the customer, or what the customer’s relationship is to other borrowers, can place a bank at risk in this regard.</a:t>
            </a:r>
            <a:r>
              <a:rPr lang="en-US" sz="2200">
                <a:latin typeface="Tahoma" pitchFamily="34" charset="0"/>
                <a:cs typeface="Tahoma" pitchFamily="34" charset="0"/>
              </a:rPr>
              <a:t>  </a:t>
            </a:r>
            <a:endParaRPr lang="en-GB" sz="2200">
              <a:latin typeface="Tahoma" pitchFamily="34" charset="0"/>
              <a:cs typeface="Tahoma" pitchFamily="34" charset="0"/>
            </a:endParaRPr>
          </a:p>
          <a:p>
            <a:endParaRPr lang="en-GB">
              <a:latin typeface="Tahoma" pitchFamily="34" charset="0"/>
              <a:cs typeface="Tahom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95300" y="320040"/>
            <a:ext cx="7842250" cy="1143000"/>
          </a:xfrm>
        </p:spPr>
        <p:txBody>
          <a:bodyPr>
            <a:normAutofit fontScale="90000"/>
          </a:bodyPr>
          <a:lstStyle/>
          <a:p>
            <a:pPr fontAlgn="auto">
              <a:spcAft>
                <a:spcPts val="0"/>
              </a:spcAft>
              <a:defRPr/>
            </a:pPr>
            <a:r>
              <a:rPr lang="en-GB" u="sng" dirty="0"/>
              <a:t>Risk Involved in </a:t>
            </a:r>
            <a:r>
              <a:rPr lang="en-GB" u="sng" dirty="0" err="1"/>
              <a:t>MoneyLaundering</a:t>
            </a:r>
            <a:endParaRPr lang="en-GB" u="sng" dirty="0"/>
          </a:p>
        </p:txBody>
      </p:sp>
      <p:sp>
        <p:nvSpPr>
          <p:cNvPr id="29699" name="Content Placeholder 2"/>
          <p:cNvSpPr>
            <a:spLocks noGrp="1"/>
          </p:cNvSpPr>
          <p:nvPr>
            <p:ph idx="1"/>
          </p:nvPr>
        </p:nvSpPr>
        <p:spPr/>
        <p:txBody>
          <a:bodyPr/>
          <a:lstStyle/>
          <a:p>
            <a:r>
              <a:rPr lang="en-US" u="sng">
                <a:latin typeface="Tahoma" pitchFamily="34" charset="0"/>
                <a:cs typeface="Tahoma" pitchFamily="34" charset="0"/>
              </a:rPr>
              <a:t>Legal Risk</a:t>
            </a:r>
          </a:p>
          <a:p>
            <a:pPr>
              <a:buFont typeface="Georgia" pitchFamily="18" charset="0"/>
              <a:buNone/>
            </a:pPr>
            <a:endParaRPr lang="en-GB" u="sng">
              <a:latin typeface="Tahoma" pitchFamily="34" charset="0"/>
              <a:cs typeface="Tahoma" pitchFamily="34" charset="0"/>
            </a:endParaRPr>
          </a:p>
          <a:p>
            <a:r>
              <a:rPr lang="en-US">
                <a:latin typeface="Tahoma" pitchFamily="34" charset="0"/>
                <a:cs typeface="Tahoma" pitchFamily="34" charset="0"/>
              </a:rPr>
              <a:t>Legal risk is the potential for lawsuits, adverse judgments, unenforceable contracts, fines and penalties generating losses, increased expenses for an institution, or even closure of such an institution. </a:t>
            </a:r>
            <a:endParaRPr lang="en-GB">
              <a:latin typeface="Tahoma" pitchFamily="34" charset="0"/>
              <a:cs typeface="Tahoma" pitchFamily="34" charset="0"/>
            </a:endParaRPr>
          </a:p>
          <a:p>
            <a:pPr>
              <a:buFont typeface="Georgia" pitchFamily="18" charset="0"/>
              <a:buNone/>
            </a:pPr>
            <a:endParaRPr lang="en-GB">
              <a:latin typeface="Tahoma" pitchFamily="34" charset="0"/>
              <a:cs typeface="Tahom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95300" y="320040"/>
            <a:ext cx="7842250" cy="1143000"/>
          </a:xfrm>
        </p:spPr>
        <p:txBody>
          <a:bodyPr/>
          <a:lstStyle/>
          <a:p>
            <a:pPr fontAlgn="auto">
              <a:spcAft>
                <a:spcPts val="0"/>
              </a:spcAft>
              <a:defRPr/>
            </a:pPr>
            <a:r>
              <a:rPr lang="en-GB" u="sng"/>
              <a:t>Customer Due Diligence (CDD)</a:t>
            </a:r>
          </a:p>
        </p:txBody>
      </p:sp>
      <p:sp>
        <p:nvSpPr>
          <p:cNvPr id="3" name="Content Placeholder 2"/>
          <p:cNvSpPr>
            <a:spLocks noGrp="1"/>
          </p:cNvSpPr>
          <p:nvPr>
            <p:ph idx="1"/>
          </p:nvPr>
        </p:nvSpPr>
        <p:spPr/>
        <p:txBody>
          <a:bodyPr>
            <a:normAutofit/>
          </a:bodyPr>
          <a:lstStyle/>
          <a:p>
            <a:pPr marL="365760" indent="-256032" fontAlgn="auto">
              <a:spcAft>
                <a:spcPts val="0"/>
              </a:spcAft>
              <a:buClr>
                <a:schemeClr val="accent3"/>
              </a:buClr>
              <a:buFont typeface="Georgia"/>
              <a:buChar char="•"/>
              <a:defRPr/>
            </a:pPr>
            <a:r>
              <a:rPr lang="en-GB" b="1" u="sng" dirty="0">
                <a:latin typeface="Tahoma" pitchFamily="34" charset="0"/>
                <a:ea typeface="Tahoma" pitchFamily="34" charset="0"/>
                <a:cs typeface="Tahoma" pitchFamily="34" charset="0"/>
              </a:rPr>
              <a:t>Customer Due Diligence (CDD)</a:t>
            </a:r>
            <a:r>
              <a:rPr lang="en-GB" dirty="0">
                <a:latin typeface="Tahoma" pitchFamily="34" charset="0"/>
                <a:ea typeface="Tahoma" pitchFamily="34" charset="0"/>
                <a:cs typeface="Tahoma" pitchFamily="34" charset="0"/>
              </a:rPr>
              <a:t> is a set of policies and procedures aim to:</a:t>
            </a:r>
          </a:p>
          <a:p>
            <a:pPr marL="514350" indent="-514350" fontAlgn="auto">
              <a:spcAft>
                <a:spcPts val="0"/>
              </a:spcAft>
              <a:buClr>
                <a:schemeClr val="accent3"/>
              </a:buClr>
              <a:buFont typeface="+mj-lt"/>
              <a:buAutoNum type="arabicPeriod"/>
              <a:defRPr/>
            </a:pPr>
            <a:r>
              <a:rPr lang="en-GB" dirty="0">
                <a:latin typeface="Tahoma" pitchFamily="34" charset="0"/>
                <a:ea typeface="Tahoma" pitchFamily="34" charset="0"/>
                <a:cs typeface="Tahoma" pitchFamily="34" charset="0"/>
              </a:rPr>
              <a:t>Identify the client and verify their identity</a:t>
            </a:r>
          </a:p>
          <a:p>
            <a:pPr marL="514350" indent="-514350" fontAlgn="auto">
              <a:spcAft>
                <a:spcPts val="0"/>
              </a:spcAft>
              <a:buClr>
                <a:schemeClr val="accent3"/>
              </a:buClr>
              <a:buFont typeface="+mj-lt"/>
              <a:buAutoNum type="arabicPeriod"/>
              <a:defRPr/>
            </a:pPr>
            <a:r>
              <a:rPr lang="en-GB" dirty="0">
                <a:latin typeface="Tahoma" pitchFamily="34" charset="0"/>
                <a:ea typeface="Tahoma" pitchFamily="34" charset="0"/>
                <a:cs typeface="Tahoma" pitchFamily="34" charset="0"/>
              </a:rPr>
              <a:t>To identify the beneficial owner and where relevant verify their identity.</a:t>
            </a:r>
          </a:p>
          <a:p>
            <a:pPr marL="514350" indent="-514350" fontAlgn="auto">
              <a:spcAft>
                <a:spcPts val="0"/>
              </a:spcAft>
              <a:buClr>
                <a:schemeClr val="accent3"/>
              </a:buClr>
              <a:buFont typeface="+mj-lt"/>
              <a:buAutoNum type="arabicPeriod"/>
              <a:defRPr/>
            </a:pPr>
            <a:r>
              <a:rPr lang="en-GB" dirty="0">
                <a:latin typeface="Tahoma" pitchFamily="34" charset="0"/>
                <a:ea typeface="Tahoma" pitchFamily="34" charset="0"/>
                <a:cs typeface="Tahoma" pitchFamily="34" charset="0"/>
              </a:rPr>
              <a:t>To obtain information on the purpose and intended nature of business relationship.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95300" y="320040"/>
            <a:ext cx="7842250" cy="1143000"/>
          </a:xfrm>
        </p:spPr>
        <p:txBody>
          <a:bodyPr/>
          <a:lstStyle/>
          <a:p>
            <a:pPr fontAlgn="auto">
              <a:spcAft>
                <a:spcPts val="0"/>
              </a:spcAft>
              <a:defRPr/>
            </a:pPr>
            <a:r>
              <a:rPr lang="en-GB" u="sng"/>
              <a:t>Customer Due Diligence (CDD)</a:t>
            </a:r>
          </a:p>
        </p:txBody>
      </p:sp>
      <p:sp>
        <p:nvSpPr>
          <p:cNvPr id="3" name="Content Placeholder 2"/>
          <p:cNvSpPr>
            <a:spLocks noGrp="1"/>
          </p:cNvSpPr>
          <p:nvPr>
            <p:ph idx="1"/>
          </p:nvPr>
        </p:nvSpPr>
        <p:spPr/>
        <p:txBody>
          <a:bodyPr>
            <a:normAutofit lnSpcReduction="10000"/>
          </a:bodyPr>
          <a:lstStyle/>
          <a:p>
            <a:pPr marL="365760" indent="-256032" fontAlgn="auto">
              <a:spcAft>
                <a:spcPts val="0"/>
              </a:spcAft>
              <a:buClr>
                <a:schemeClr val="accent3"/>
              </a:buClr>
              <a:buFont typeface="Georgia"/>
              <a:buChar char="•"/>
              <a:defRPr/>
            </a:pPr>
            <a:r>
              <a:rPr lang="en-GB" b="1" u="sng" dirty="0">
                <a:latin typeface="Tahoma" pitchFamily="34" charset="0"/>
                <a:ea typeface="Tahoma" pitchFamily="34" charset="0"/>
                <a:cs typeface="Tahoma" pitchFamily="34" charset="0"/>
              </a:rPr>
              <a:t>CDD Measures to be taken</a:t>
            </a:r>
          </a:p>
          <a:p>
            <a:pPr marL="365760" indent="-256032" fontAlgn="auto">
              <a:spcAft>
                <a:spcPts val="0"/>
              </a:spcAft>
              <a:buClr>
                <a:schemeClr val="accent3"/>
              </a:buClr>
              <a:buFont typeface="Georgia"/>
              <a:buChar char="•"/>
              <a:defRPr/>
            </a:pPr>
            <a:r>
              <a:rPr lang="en-US" dirty="0">
                <a:latin typeface="Tahoma" pitchFamily="34" charset="0"/>
                <a:ea typeface="Tahoma" pitchFamily="34" charset="0"/>
                <a:cs typeface="Tahoma" pitchFamily="34" charset="0"/>
              </a:rPr>
              <a:t>Identifying the customer and verifying that customer’s identity using reliable,</a:t>
            </a:r>
            <a:r>
              <a:rPr lang="en-GB" dirty="0">
                <a:latin typeface="Tahoma" pitchFamily="34" charset="0"/>
                <a:ea typeface="Tahoma" pitchFamily="34" charset="0"/>
                <a:cs typeface="Tahoma" pitchFamily="34" charset="0"/>
              </a:rPr>
              <a:t>independent source documents, data or information.</a:t>
            </a:r>
          </a:p>
          <a:p>
            <a:pPr marL="365760" indent="-256032" fontAlgn="auto">
              <a:spcAft>
                <a:spcPts val="0"/>
              </a:spcAft>
              <a:buClr>
                <a:schemeClr val="accent3"/>
              </a:buClr>
              <a:buFont typeface="Georgia"/>
              <a:buChar char="•"/>
              <a:defRPr/>
            </a:pPr>
            <a:r>
              <a:rPr lang="en-US" dirty="0">
                <a:latin typeface="Tahoma" pitchFamily="34" charset="0"/>
                <a:ea typeface="Tahoma" pitchFamily="34" charset="0"/>
                <a:cs typeface="Tahoma" pitchFamily="34" charset="0"/>
              </a:rPr>
              <a:t>Identifying the beneficial owner, and taking reasonable measures to verify the identity of the beneficial owner, such that the financial institution is satisfied that it knows who the beneficial owner is. For legal persons and arrangements this should include financial institutions understanding the ownership and control structure of the </a:t>
            </a:r>
            <a:r>
              <a:rPr lang="en-GB" dirty="0">
                <a:latin typeface="Tahoma" pitchFamily="34" charset="0"/>
                <a:ea typeface="Tahoma" pitchFamily="34" charset="0"/>
                <a:cs typeface="Tahoma" pitchFamily="34" charset="0"/>
              </a:rPr>
              <a:t>customer.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95300" y="320040"/>
            <a:ext cx="7842250" cy="1143000"/>
          </a:xfrm>
        </p:spPr>
        <p:txBody>
          <a:bodyPr/>
          <a:lstStyle/>
          <a:p>
            <a:pPr fontAlgn="auto">
              <a:spcAft>
                <a:spcPts val="0"/>
              </a:spcAft>
              <a:defRPr/>
            </a:pPr>
            <a:r>
              <a:rPr lang="en-GB" u="sng"/>
              <a:t>Customer Due Diligence (CDD) </a:t>
            </a:r>
          </a:p>
        </p:txBody>
      </p:sp>
      <p:sp>
        <p:nvSpPr>
          <p:cNvPr id="3" name="Content Placeholder 2"/>
          <p:cNvSpPr>
            <a:spLocks noGrp="1"/>
          </p:cNvSpPr>
          <p:nvPr>
            <p:ph idx="1"/>
          </p:nvPr>
        </p:nvSpPr>
        <p:spPr/>
        <p:txBody>
          <a:bodyPr>
            <a:normAutofit/>
          </a:bodyPr>
          <a:lstStyle/>
          <a:p>
            <a:pPr marL="365760" indent="-256032" fontAlgn="auto">
              <a:spcAft>
                <a:spcPts val="0"/>
              </a:spcAft>
              <a:buClr>
                <a:schemeClr val="accent3"/>
              </a:buClr>
              <a:buFont typeface="Georgia"/>
              <a:buChar char="•"/>
              <a:defRPr/>
            </a:pPr>
            <a:r>
              <a:rPr lang="en-US" dirty="0">
                <a:latin typeface="Tahoma" pitchFamily="34" charset="0"/>
                <a:ea typeface="Tahoma" pitchFamily="34" charset="0"/>
                <a:cs typeface="Tahoma" pitchFamily="34" charset="0"/>
              </a:rPr>
              <a:t>Understanding and, as appropriate, obtaining information on the purpose and intended nature of the business relationship.</a:t>
            </a:r>
          </a:p>
          <a:p>
            <a:pPr marL="365760" indent="-256032" fontAlgn="auto">
              <a:spcAft>
                <a:spcPts val="0"/>
              </a:spcAft>
              <a:buClr>
                <a:schemeClr val="accent3"/>
              </a:buClr>
              <a:buFont typeface="Georgia"/>
              <a:buChar char="•"/>
              <a:defRPr/>
            </a:pPr>
            <a:r>
              <a:rPr lang="en-US" dirty="0">
                <a:latin typeface="Tahoma" pitchFamily="34" charset="0"/>
                <a:ea typeface="Tahoma" pitchFamily="34" charset="0"/>
                <a:cs typeface="Tahoma" pitchFamily="34" charset="0"/>
              </a:rPr>
              <a:t>Conducting ongoing due diligence on the business relationship and scrutiny of transactions undertaken throughout the course of that relationship to ensure that the transactions being conducted are consistent with the institution’s knowledge of the customer, their business and risk profile, including, where necessary, the source of </a:t>
            </a:r>
            <a:r>
              <a:rPr lang="en-GB" dirty="0">
                <a:latin typeface="Tahoma" pitchFamily="34" charset="0"/>
                <a:ea typeface="Tahoma" pitchFamily="34" charset="0"/>
                <a:cs typeface="Tahoma" pitchFamily="34" charset="0"/>
              </a:rPr>
              <a:t>funds.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95300" y="320040"/>
            <a:ext cx="7842250" cy="1143000"/>
          </a:xfrm>
        </p:spPr>
        <p:txBody>
          <a:bodyPr/>
          <a:lstStyle/>
          <a:p>
            <a:pPr fontAlgn="auto">
              <a:spcAft>
                <a:spcPts val="0"/>
              </a:spcAft>
              <a:defRPr/>
            </a:pPr>
            <a:r>
              <a:rPr lang="en-GB" u="sng"/>
              <a:t>Categories of CDD</a:t>
            </a:r>
          </a:p>
        </p:txBody>
      </p:sp>
      <p:sp>
        <p:nvSpPr>
          <p:cNvPr id="33795" name="Content Placeholder 2"/>
          <p:cNvSpPr>
            <a:spLocks noGrp="1"/>
          </p:cNvSpPr>
          <p:nvPr>
            <p:ph idx="1"/>
          </p:nvPr>
        </p:nvSpPr>
        <p:spPr/>
        <p:txBody>
          <a:bodyPr/>
          <a:lstStyle/>
          <a:p>
            <a:r>
              <a:rPr lang="en-GB" u="sng">
                <a:latin typeface="Tahoma" pitchFamily="34" charset="0"/>
                <a:cs typeface="Tahoma" pitchFamily="34" charset="0"/>
              </a:rPr>
              <a:t>Standard Due Diligence (SDD):</a:t>
            </a:r>
          </a:p>
          <a:p>
            <a:pPr>
              <a:buFont typeface="Georgia" pitchFamily="18" charset="0"/>
              <a:buNone/>
            </a:pPr>
            <a:r>
              <a:rPr lang="en-GB" sz="2200">
                <a:latin typeface="Tahoma" pitchFamily="34" charset="0"/>
                <a:cs typeface="Tahoma" pitchFamily="34" charset="0"/>
              </a:rPr>
              <a:t>    SDD requires lower levels of CDD, monitoring and approval</a:t>
            </a:r>
          </a:p>
          <a:p>
            <a:r>
              <a:rPr lang="en-GB" u="sng">
                <a:latin typeface="Tahoma" pitchFamily="34" charset="0"/>
                <a:cs typeface="Tahoma" pitchFamily="34" charset="0"/>
              </a:rPr>
              <a:t>Enhanced Due Diligence (EDD):</a:t>
            </a:r>
          </a:p>
          <a:p>
            <a:pPr>
              <a:buFont typeface="Georgia" pitchFamily="18" charset="0"/>
              <a:buNone/>
            </a:pPr>
            <a:r>
              <a:rPr lang="en-GB">
                <a:latin typeface="Tahoma" pitchFamily="34" charset="0"/>
                <a:cs typeface="Tahoma" pitchFamily="34" charset="0"/>
              </a:rPr>
              <a:t>   EDD requires more in-depth and frequent scrutiny and review of customer.</a:t>
            </a:r>
          </a:p>
          <a:p>
            <a:pPr>
              <a:buFont typeface="Georgia" pitchFamily="18" charset="0"/>
              <a:buNone/>
            </a:pPr>
            <a:endParaRPr lang="en-GB">
              <a:latin typeface="Tahoma" pitchFamily="34" charset="0"/>
              <a:cs typeface="Tahoma"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95300" y="320040"/>
            <a:ext cx="7842250" cy="1143000"/>
          </a:xfrm>
        </p:spPr>
        <p:txBody>
          <a:bodyPr/>
          <a:lstStyle/>
          <a:p>
            <a:pPr fontAlgn="auto">
              <a:spcAft>
                <a:spcPts val="0"/>
              </a:spcAft>
              <a:defRPr/>
            </a:pPr>
            <a:r>
              <a:rPr lang="en-GB" u="sng"/>
              <a:t>Record Keeping</a:t>
            </a:r>
          </a:p>
        </p:txBody>
      </p:sp>
      <p:sp>
        <p:nvSpPr>
          <p:cNvPr id="34819" name="Content Placeholder 2"/>
          <p:cNvSpPr>
            <a:spLocks noGrp="1"/>
          </p:cNvSpPr>
          <p:nvPr>
            <p:ph idx="1"/>
          </p:nvPr>
        </p:nvSpPr>
        <p:spPr/>
        <p:txBody>
          <a:bodyPr/>
          <a:lstStyle/>
          <a:p>
            <a:r>
              <a:rPr lang="en-US">
                <a:latin typeface="Tahoma" pitchFamily="34" charset="0"/>
                <a:cs typeface="Tahoma" pitchFamily="34" charset="0"/>
              </a:rPr>
              <a:t>Financial institutions should be required to maintain sufficient record for at least five years, all necessary records on transactions, both domestic and international, to enable them to comply swiftly with information requests from the competent authorities.</a:t>
            </a:r>
          </a:p>
          <a:p>
            <a:endParaRPr lang="en-GB">
              <a:latin typeface="Tahoma" pitchFamily="34" charset="0"/>
              <a:cs typeface="Tahoma"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95300" y="320040"/>
            <a:ext cx="7842250" cy="1143000"/>
          </a:xfrm>
        </p:spPr>
        <p:txBody>
          <a:bodyPr>
            <a:normAutofit fontScale="90000"/>
          </a:bodyPr>
          <a:lstStyle/>
          <a:p>
            <a:pPr fontAlgn="auto">
              <a:spcAft>
                <a:spcPts val="0"/>
              </a:spcAft>
              <a:defRPr/>
            </a:pPr>
            <a:r>
              <a:rPr lang="en-GB" u="sng"/>
              <a:t>Regulation of CDD/AML In Pakistan</a:t>
            </a:r>
          </a:p>
        </p:txBody>
      </p:sp>
      <p:sp>
        <p:nvSpPr>
          <p:cNvPr id="35843" name="Content Placeholder 2"/>
          <p:cNvSpPr>
            <a:spLocks noGrp="1"/>
          </p:cNvSpPr>
          <p:nvPr>
            <p:ph idx="1"/>
          </p:nvPr>
        </p:nvSpPr>
        <p:spPr/>
        <p:txBody>
          <a:bodyPr/>
          <a:lstStyle/>
          <a:p>
            <a:r>
              <a:rPr lang="en-GB">
                <a:latin typeface="Tahoma" pitchFamily="34" charset="0"/>
                <a:cs typeface="Tahoma" pitchFamily="34" charset="0"/>
              </a:rPr>
              <a:t>AML/CFT Guidelines On Risk Based Approach For Banks/DFI’s Issued by State Bank of Pakistan</a:t>
            </a:r>
          </a:p>
          <a:p>
            <a:pPr>
              <a:buFont typeface="Georgia" pitchFamily="18" charset="0"/>
              <a:buNone/>
            </a:pPr>
            <a:endParaRPr lang="en-GB">
              <a:latin typeface="Tahoma" pitchFamily="34" charset="0"/>
              <a:cs typeface="Tahoma" pitchFamily="34" charset="0"/>
            </a:endParaRPr>
          </a:p>
          <a:p>
            <a:r>
              <a:rPr lang="en-GB">
                <a:latin typeface="Tahoma" pitchFamily="34" charset="0"/>
                <a:cs typeface="Tahoma" pitchFamily="34" charset="0"/>
              </a:rPr>
              <a:t>AML Act 2010 issued by Government Of Pakistan to counter Money Laundering and Terrorist Funding.</a:t>
            </a:r>
          </a:p>
          <a:p>
            <a:endParaRPr lang="en-GB">
              <a:latin typeface="Tahoma" pitchFamily="34" charset="0"/>
              <a:cs typeface="Tahoma" pitchFamily="34" charset="0"/>
            </a:endParaRPr>
          </a:p>
          <a:p>
            <a:r>
              <a:rPr lang="en-GB">
                <a:latin typeface="Tahoma" pitchFamily="34" charset="0"/>
                <a:cs typeface="Tahoma" pitchFamily="34" charset="0"/>
              </a:rPr>
              <a:t>AML Act to be revised in 2016.</a:t>
            </a:r>
          </a:p>
          <a:p>
            <a:endParaRPr lang="en-GB">
              <a:latin typeface="Tahoma" pitchFamily="34" charset="0"/>
              <a:cs typeface="Tahoma" pitchFamily="34" charset="0"/>
            </a:endParaRPr>
          </a:p>
          <a:p>
            <a:r>
              <a:rPr lang="en-GB">
                <a:latin typeface="Tahoma" pitchFamily="34" charset="0"/>
                <a:cs typeface="Tahoma" pitchFamily="34" charset="0"/>
              </a:rPr>
              <a:t>TBML Draft Policy 2019.</a:t>
            </a:r>
          </a:p>
          <a:p>
            <a:endParaRPr lang="en-GB">
              <a:latin typeface="Tahoma" pitchFamily="34" charset="0"/>
              <a:cs typeface="Tahoma"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95300" y="320040"/>
            <a:ext cx="7842250" cy="1143000"/>
          </a:xfrm>
        </p:spPr>
        <p:txBody>
          <a:bodyPr/>
          <a:lstStyle/>
          <a:p>
            <a:pPr fontAlgn="auto">
              <a:spcAft>
                <a:spcPts val="0"/>
              </a:spcAft>
              <a:defRPr/>
            </a:pPr>
            <a:r>
              <a:rPr lang="en-GB" u="sng"/>
              <a:t>Anti Money Laundering</a:t>
            </a:r>
          </a:p>
        </p:txBody>
      </p:sp>
      <p:sp>
        <p:nvSpPr>
          <p:cNvPr id="36867" name="Content Placeholder 2"/>
          <p:cNvSpPr>
            <a:spLocks noGrp="1"/>
          </p:cNvSpPr>
          <p:nvPr>
            <p:ph idx="1"/>
          </p:nvPr>
        </p:nvSpPr>
        <p:spPr/>
        <p:txBody>
          <a:bodyPr/>
          <a:lstStyle/>
          <a:p>
            <a:pPr>
              <a:buFont typeface="Wingdings" pitchFamily="2" charset="2"/>
              <a:buChar char="§"/>
            </a:pPr>
            <a:r>
              <a:rPr lang="en-GB" sz="2400">
                <a:latin typeface="Tahoma" pitchFamily="34" charset="0"/>
                <a:cs typeface="Tahoma" pitchFamily="34" charset="0"/>
              </a:rPr>
              <a:t>A set of procedures, laws or regulations designed to stop the practice of generating income through illegal actions. </a:t>
            </a:r>
          </a:p>
          <a:p>
            <a:pPr>
              <a:buFont typeface="Wingdings" pitchFamily="2" charset="2"/>
              <a:buChar char="§"/>
            </a:pPr>
            <a:endParaRPr lang="en-US" sz="2400">
              <a:latin typeface="Tahoma" pitchFamily="34" charset="0"/>
              <a:cs typeface="Tahoma" pitchFamily="34" charset="0"/>
            </a:endParaRPr>
          </a:p>
          <a:p>
            <a:pPr>
              <a:buFont typeface="Wingdings" pitchFamily="2" charset="2"/>
              <a:buChar char="§"/>
            </a:pPr>
            <a:r>
              <a:rPr lang="en-US" sz="2400">
                <a:latin typeface="Tahoma" pitchFamily="34" charset="0"/>
                <a:cs typeface="Tahoma" pitchFamily="34" charset="0"/>
              </a:rPr>
              <a:t>Anti Money Laundering processes and controls helps banks and financial institutions protect themselves and their reputation from the criminals</a:t>
            </a:r>
            <a:endParaRPr lang="en-GB" sz="2400">
              <a:latin typeface="Tahoma" pitchFamily="34" charset="0"/>
              <a:cs typeface="Tahom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95300" y="320040"/>
            <a:ext cx="7842250" cy="1143000"/>
          </a:xfrm>
        </p:spPr>
        <p:txBody>
          <a:bodyPr/>
          <a:lstStyle/>
          <a:p>
            <a:pPr fontAlgn="auto">
              <a:spcAft>
                <a:spcPts val="0"/>
              </a:spcAft>
              <a:defRPr/>
            </a:pPr>
            <a:r>
              <a:rPr lang="en-GB" sz="3400" u="sng"/>
              <a:t>Key Elements Of Anti-Money Laundering</a:t>
            </a:r>
          </a:p>
        </p:txBody>
      </p:sp>
      <p:sp>
        <p:nvSpPr>
          <p:cNvPr id="37891" name="Content Placeholder 2"/>
          <p:cNvSpPr>
            <a:spLocks noGrp="1"/>
          </p:cNvSpPr>
          <p:nvPr>
            <p:ph idx="1"/>
          </p:nvPr>
        </p:nvSpPr>
        <p:spPr/>
        <p:txBody>
          <a:bodyPr/>
          <a:lstStyle/>
          <a:p>
            <a:pPr>
              <a:lnSpc>
                <a:spcPct val="120000"/>
              </a:lnSpc>
              <a:buFont typeface="Georgia" pitchFamily="18" charset="0"/>
              <a:buNone/>
            </a:pPr>
            <a:r>
              <a:rPr lang="en-US" sz="2000">
                <a:latin typeface="Tahoma" pitchFamily="34" charset="0"/>
                <a:cs typeface="Tahoma" pitchFamily="34" charset="0"/>
              </a:rPr>
              <a:t>The AML Program plays a key role in combating crime by acting as a gatekeeper, preventing criminal gains from being placed within the financial system:</a:t>
            </a:r>
          </a:p>
          <a:p>
            <a:pPr>
              <a:lnSpc>
                <a:spcPct val="120000"/>
              </a:lnSpc>
            </a:pPr>
            <a:r>
              <a:rPr lang="en-US" sz="2000">
                <a:latin typeface="Tahoma" pitchFamily="34" charset="0"/>
                <a:cs typeface="Tahoma" pitchFamily="34" charset="0"/>
              </a:rPr>
              <a:t>A minimum, mandatory, standards for AML and CTF are set, based on the requirements of the UK Financial Services Authority (FSA) and industry guidance such as the Joint Money Laundering Steering Group (</a:t>
            </a:r>
            <a:r>
              <a:rPr lang="en-US" sz="2000">
                <a:latin typeface="Tahoma" pitchFamily="34" charset="0"/>
                <a:cs typeface="Tahoma" pitchFamily="34" charset="0"/>
                <a:hlinkClick r:id="rId2"/>
              </a:rPr>
              <a:t>JMLSG</a:t>
            </a:r>
            <a:r>
              <a:rPr lang="en-US" sz="2000">
                <a:latin typeface="Tahoma" pitchFamily="34" charset="0"/>
                <a:cs typeface="Tahoma" pitchFamily="34" charset="0"/>
              </a:rPr>
              <a:t>). </a:t>
            </a:r>
          </a:p>
          <a:p>
            <a:pPr>
              <a:lnSpc>
                <a:spcPct val="120000"/>
              </a:lnSpc>
            </a:pPr>
            <a:r>
              <a:rPr lang="en-US" sz="2000">
                <a:latin typeface="Tahoma" pitchFamily="34" charset="0"/>
                <a:cs typeface="Tahoma" pitchFamily="34" charset="0"/>
              </a:rPr>
              <a:t>A risk based due diligence is performed on all new customers, including verification of their identity and, where appropriate, an assessment of the source of their wealth and funds. </a:t>
            </a:r>
          </a:p>
          <a:p>
            <a:pPr>
              <a:lnSpc>
                <a:spcPct val="120000"/>
              </a:lnSpc>
            </a:pPr>
            <a:r>
              <a:rPr lang="en-US" sz="2000">
                <a:latin typeface="Tahoma" pitchFamily="34" charset="0"/>
                <a:cs typeface="Tahoma" pitchFamily="34" charset="0"/>
              </a:rPr>
              <a:t>Sophisticated software systems are used to monitor transactions for suspicious behavior associated with AML and CTF.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95300" y="320040"/>
            <a:ext cx="7842250" cy="1143000"/>
          </a:xfrm>
        </p:spPr>
        <p:txBody>
          <a:bodyPr/>
          <a:lstStyle/>
          <a:p>
            <a:pPr fontAlgn="auto">
              <a:spcAft>
                <a:spcPts val="0"/>
              </a:spcAft>
              <a:defRPr/>
            </a:pPr>
            <a:r>
              <a:rPr lang="en-GB" u="sng"/>
              <a:t>Workshop Flow</a:t>
            </a:r>
          </a:p>
        </p:txBody>
      </p:sp>
      <p:sp>
        <p:nvSpPr>
          <p:cNvPr id="20483" name="Content Placeholder 2"/>
          <p:cNvSpPr>
            <a:spLocks noGrp="1"/>
          </p:cNvSpPr>
          <p:nvPr>
            <p:ph idx="1"/>
          </p:nvPr>
        </p:nvSpPr>
        <p:spPr/>
        <p:txBody>
          <a:bodyPr/>
          <a:lstStyle/>
          <a:p>
            <a:r>
              <a:rPr lang="en-GB" sz="2200">
                <a:latin typeface="Tahoma" pitchFamily="34" charset="0"/>
                <a:cs typeface="Tahoma" pitchFamily="34" charset="0"/>
              </a:rPr>
              <a:t>Introduction and Objectives Of the Workshop</a:t>
            </a:r>
          </a:p>
          <a:p>
            <a:r>
              <a:rPr lang="en-GB" sz="2200">
                <a:latin typeface="Tahoma" pitchFamily="34" charset="0"/>
                <a:cs typeface="Tahoma" pitchFamily="34" charset="0"/>
              </a:rPr>
              <a:t>Process Of Anti Money Laundering</a:t>
            </a:r>
          </a:p>
          <a:p>
            <a:r>
              <a:rPr lang="en-GB" sz="2200">
                <a:latin typeface="Tahoma" pitchFamily="34" charset="0"/>
                <a:cs typeface="Tahoma" pitchFamily="34" charset="0"/>
              </a:rPr>
              <a:t>Practical Implementation of AML-Trade in Trade Products</a:t>
            </a:r>
          </a:p>
          <a:p>
            <a:r>
              <a:rPr lang="en-GB" sz="2200">
                <a:latin typeface="Tahoma" pitchFamily="34" charset="0"/>
                <a:cs typeface="Tahoma" pitchFamily="34" charset="0"/>
              </a:rPr>
              <a:t>AML Triggers and Red Flags</a:t>
            </a:r>
          </a:p>
          <a:p>
            <a:r>
              <a:rPr lang="en-GB" sz="2200">
                <a:latin typeface="Tahoma" pitchFamily="34" charset="0"/>
                <a:cs typeface="Tahoma" pitchFamily="34" charset="0"/>
              </a:rPr>
              <a:t>Case Studies</a:t>
            </a:r>
          </a:p>
          <a:p>
            <a:r>
              <a:rPr lang="en-GB" sz="2200">
                <a:latin typeface="Tahoma" pitchFamily="34" charset="0"/>
                <a:cs typeface="Tahoma" pitchFamily="34" charset="0"/>
              </a:rPr>
              <a:t>Question Answer Session</a:t>
            </a:r>
          </a:p>
          <a:p>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95300" y="320040"/>
            <a:ext cx="7842250" cy="1143000"/>
          </a:xfrm>
        </p:spPr>
        <p:txBody>
          <a:bodyPr/>
          <a:lstStyle/>
          <a:p>
            <a:pPr fontAlgn="auto">
              <a:spcAft>
                <a:spcPts val="0"/>
              </a:spcAft>
              <a:defRPr/>
            </a:pPr>
            <a:r>
              <a:rPr lang="en-GB" sz="3200" u="sng"/>
              <a:t>Key Elements Of Anti-Money Laundering</a:t>
            </a:r>
          </a:p>
        </p:txBody>
      </p:sp>
      <p:sp>
        <p:nvSpPr>
          <p:cNvPr id="38915" name="Content Placeholder 2"/>
          <p:cNvSpPr>
            <a:spLocks noGrp="1"/>
          </p:cNvSpPr>
          <p:nvPr>
            <p:ph idx="1"/>
          </p:nvPr>
        </p:nvSpPr>
        <p:spPr>
          <a:xfrm>
            <a:off x="495300" y="1981200"/>
            <a:ext cx="7842250" cy="4475163"/>
          </a:xfrm>
        </p:spPr>
        <p:txBody>
          <a:bodyPr/>
          <a:lstStyle/>
          <a:p>
            <a:pPr>
              <a:lnSpc>
                <a:spcPct val="80000"/>
              </a:lnSpc>
            </a:pPr>
            <a:r>
              <a:rPr lang="en-US" sz="2000">
                <a:latin typeface="Tahoma" pitchFamily="34" charset="0"/>
                <a:cs typeface="Tahoma" pitchFamily="34" charset="0"/>
              </a:rPr>
              <a:t>Ensure compliance with all suspicious activity reporting required by the regulators and law enforcement agencies in our markets.</a:t>
            </a:r>
          </a:p>
          <a:p>
            <a:pPr>
              <a:lnSpc>
                <a:spcPct val="80000"/>
              </a:lnSpc>
            </a:pPr>
            <a:endParaRPr lang="en-US" sz="2000">
              <a:latin typeface="Tahoma" pitchFamily="34" charset="0"/>
              <a:cs typeface="Tahoma" pitchFamily="34" charset="0"/>
            </a:endParaRPr>
          </a:p>
          <a:p>
            <a:pPr>
              <a:lnSpc>
                <a:spcPct val="80000"/>
              </a:lnSpc>
            </a:pPr>
            <a:r>
              <a:rPr lang="en-US" sz="2000">
                <a:latin typeface="Tahoma" pitchFamily="34" charset="0"/>
                <a:cs typeface="Tahoma" pitchFamily="34" charset="0"/>
              </a:rPr>
              <a:t>Ensure robust training programs for all staff concerned in handling investigations.</a:t>
            </a:r>
          </a:p>
          <a:p>
            <a:pPr>
              <a:lnSpc>
                <a:spcPct val="80000"/>
              </a:lnSpc>
            </a:pPr>
            <a:endParaRPr lang="en-US" sz="2000">
              <a:latin typeface="Tahoma" pitchFamily="34" charset="0"/>
              <a:cs typeface="Tahoma" pitchFamily="34" charset="0"/>
            </a:endParaRPr>
          </a:p>
          <a:p>
            <a:pPr>
              <a:lnSpc>
                <a:spcPct val="80000"/>
              </a:lnSpc>
            </a:pPr>
            <a:r>
              <a:rPr lang="en-US" sz="2000">
                <a:latin typeface="Tahoma" pitchFamily="34" charset="0"/>
                <a:cs typeface="Tahoma" pitchFamily="34" charset="0"/>
              </a:rPr>
              <a:t>The Trade Finance e-learning program aims to give, particularly Trade Finance staff, a detailed understanding of money laundering techniques in trade finance and equips staff with the knowledge to spot money laundering risks.</a:t>
            </a:r>
            <a:endParaRPr lang="en-GB" sz="2000">
              <a:latin typeface="Tahoma" pitchFamily="34" charset="0"/>
              <a:cs typeface="Tahoma" pitchFamily="34" charset="0"/>
            </a:endParaRPr>
          </a:p>
          <a:p>
            <a:endParaRPr lang="en-GB" sz="1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95300" y="320040"/>
            <a:ext cx="7842250" cy="1143000"/>
          </a:xfrm>
        </p:spPr>
        <p:txBody>
          <a:bodyPr/>
          <a:lstStyle/>
          <a:p>
            <a:pPr fontAlgn="auto">
              <a:spcAft>
                <a:spcPts val="0"/>
              </a:spcAft>
              <a:defRPr/>
            </a:pPr>
            <a:r>
              <a:rPr lang="en-GB" sz="3200" u="sng" dirty="0"/>
              <a:t>International Laws </a:t>
            </a:r>
            <a:r>
              <a:rPr lang="en-GB" sz="3200" u="sng" dirty="0" err="1"/>
              <a:t>andRegulations</a:t>
            </a:r>
            <a:r>
              <a:rPr lang="en-GB" sz="3200" u="sng" dirty="0"/>
              <a:t> on AML</a:t>
            </a:r>
          </a:p>
        </p:txBody>
      </p:sp>
      <p:sp>
        <p:nvSpPr>
          <p:cNvPr id="39939" name="Content Placeholder 2"/>
          <p:cNvSpPr>
            <a:spLocks noGrp="1"/>
          </p:cNvSpPr>
          <p:nvPr>
            <p:ph idx="1"/>
          </p:nvPr>
        </p:nvSpPr>
        <p:spPr>
          <a:xfrm>
            <a:off x="495300" y="2743200"/>
            <a:ext cx="7842250" cy="3713163"/>
          </a:xfrm>
        </p:spPr>
        <p:txBody>
          <a:bodyPr/>
          <a:lstStyle/>
          <a:p>
            <a:r>
              <a:rPr lang="en-GB">
                <a:latin typeface="Tahoma" pitchFamily="34" charset="0"/>
                <a:cs typeface="Tahoma" pitchFamily="34" charset="0"/>
              </a:rPr>
              <a:t>U.S. Patriot Act.</a:t>
            </a:r>
          </a:p>
          <a:p>
            <a:r>
              <a:rPr lang="en-GB">
                <a:latin typeface="Tahoma" pitchFamily="34" charset="0"/>
                <a:cs typeface="Tahoma" pitchFamily="34" charset="0"/>
              </a:rPr>
              <a:t>FATF Regulations.</a:t>
            </a:r>
          </a:p>
          <a:p>
            <a:r>
              <a:rPr lang="en-GB">
                <a:latin typeface="Tahoma" pitchFamily="34" charset="0"/>
                <a:cs typeface="Tahoma" pitchFamily="34" charset="0"/>
              </a:rPr>
              <a:t>Woflberg’s Standards on AML</a:t>
            </a:r>
          </a:p>
          <a:p>
            <a:pPr>
              <a:buFont typeface="Georgia" pitchFamily="18" charset="0"/>
              <a:buNone/>
            </a:pPr>
            <a:endParaRPr lang="en-GB">
              <a:latin typeface="Tahoma" pitchFamily="34" charset="0"/>
              <a:cs typeface="Tahom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95300" y="320040"/>
            <a:ext cx="7842250" cy="1143000"/>
          </a:xfrm>
        </p:spPr>
        <p:txBody>
          <a:bodyPr/>
          <a:lstStyle/>
          <a:p>
            <a:pPr fontAlgn="auto">
              <a:spcAft>
                <a:spcPts val="0"/>
              </a:spcAft>
              <a:defRPr/>
            </a:pPr>
            <a:r>
              <a:rPr lang="en-GB" u="sng"/>
              <a:t>Offence and Penalties</a:t>
            </a:r>
          </a:p>
        </p:txBody>
      </p:sp>
      <p:sp>
        <p:nvSpPr>
          <p:cNvPr id="3" name="Content Placeholder 2"/>
          <p:cNvSpPr>
            <a:spLocks noGrp="1"/>
          </p:cNvSpPr>
          <p:nvPr>
            <p:ph idx="1"/>
          </p:nvPr>
        </p:nvSpPr>
        <p:spPr>
          <a:xfrm>
            <a:off x="495300" y="2209800"/>
            <a:ext cx="8267700" cy="4246563"/>
          </a:xfrm>
        </p:spPr>
        <p:txBody>
          <a:bodyPr>
            <a:normAutofit/>
          </a:bodyPr>
          <a:lstStyle/>
          <a:p>
            <a:pPr marL="365760" indent="-256032" fontAlgn="auto">
              <a:spcAft>
                <a:spcPts val="0"/>
              </a:spcAft>
              <a:buClr>
                <a:schemeClr val="accent3"/>
              </a:buClr>
              <a:buFont typeface="Georgia"/>
              <a:buChar char="•"/>
              <a:defRPr/>
            </a:pPr>
            <a:r>
              <a:rPr lang="en-US" sz="2000" dirty="0">
                <a:latin typeface="Tahoma" pitchFamily="34" charset="0"/>
                <a:ea typeface="Tahoma" pitchFamily="34" charset="0"/>
                <a:cs typeface="Tahoma" pitchFamily="34" charset="0"/>
              </a:rPr>
              <a:t>A person shall be guilty of offence of money laundering, if the person:</a:t>
            </a:r>
          </a:p>
          <a:p>
            <a:pPr marL="365760" indent="-256032" fontAlgn="auto">
              <a:spcAft>
                <a:spcPts val="0"/>
              </a:spcAft>
              <a:buClr>
                <a:schemeClr val="accent3"/>
              </a:buClr>
              <a:buFont typeface="Georgia"/>
              <a:buNone/>
              <a:defRPr/>
            </a:pPr>
            <a:r>
              <a:rPr lang="en-US" sz="2000" dirty="0">
                <a:latin typeface="Tahoma" pitchFamily="34" charset="0"/>
                <a:ea typeface="Tahoma" pitchFamily="34" charset="0"/>
                <a:cs typeface="Tahoma" pitchFamily="34" charset="0"/>
              </a:rPr>
              <a:t>   (a) acquires, converts. possesses, uses or transfers property, knowing or having reason to believe that such property is proceeds of crime;</a:t>
            </a:r>
          </a:p>
          <a:p>
            <a:pPr marL="365760" indent="-256032" fontAlgn="auto">
              <a:spcAft>
                <a:spcPts val="0"/>
              </a:spcAft>
              <a:buClr>
                <a:schemeClr val="accent3"/>
              </a:buClr>
              <a:buFont typeface="Georgia"/>
              <a:buNone/>
              <a:defRPr/>
            </a:pPr>
            <a:r>
              <a:rPr lang="en-GB" sz="2000" dirty="0">
                <a:latin typeface="Tahoma" pitchFamily="34" charset="0"/>
                <a:ea typeface="Tahoma" pitchFamily="34" charset="0"/>
                <a:cs typeface="Tahoma" pitchFamily="34" charset="0"/>
              </a:rPr>
              <a:t>   (b) conceals or disguises the true nature, original location, disposition, </a:t>
            </a:r>
            <a:r>
              <a:rPr lang="en-US" sz="2000" dirty="0">
                <a:latin typeface="Tahoma" pitchFamily="34" charset="0"/>
                <a:ea typeface="Tahoma" pitchFamily="34" charset="0"/>
                <a:cs typeface="Tahoma" pitchFamily="34" charset="0"/>
              </a:rPr>
              <a:t>movement or ownership of property, knowing or having reason to believe ,that such property is proceeds of crime.</a:t>
            </a:r>
          </a:p>
          <a:p>
            <a:pPr marL="365760" indent="-256032" fontAlgn="auto">
              <a:spcAft>
                <a:spcPts val="0"/>
              </a:spcAft>
              <a:buClr>
                <a:schemeClr val="accent3"/>
              </a:buClr>
              <a:buFont typeface="Georgia"/>
              <a:buNone/>
              <a:defRPr/>
            </a:pPr>
            <a:r>
              <a:rPr lang="en-US" sz="2000" dirty="0">
                <a:latin typeface="Tahoma" pitchFamily="34" charset="0"/>
                <a:ea typeface="Tahoma" pitchFamily="34" charset="0"/>
                <a:cs typeface="Tahoma" pitchFamily="34" charset="0"/>
              </a:rPr>
              <a:t>   (c) holds. or possesses on behalf of any other person any property  knowing or having reason to believe. that such property is proceeds of crime</a:t>
            </a:r>
            <a:endParaRPr lang="en-GB" sz="2000" dirty="0">
              <a:latin typeface="Tahoma" pitchFamily="34" charset="0"/>
              <a:ea typeface="Tahoma" pitchFamily="34" charset="0"/>
              <a:cs typeface="Tahoma"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95300" y="320040"/>
            <a:ext cx="7842250" cy="1143000"/>
          </a:xfrm>
        </p:spPr>
        <p:txBody>
          <a:bodyPr/>
          <a:lstStyle/>
          <a:p>
            <a:pPr fontAlgn="auto">
              <a:spcAft>
                <a:spcPts val="0"/>
              </a:spcAft>
              <a:defRPr/>
            </a:pPr>
            <a:r>
              <a:rPr lang="en-GB" u="sng"/>
              <a:t>Offence and Penalties</a:t>
            </a:r>
          </a:p>
        </p:txBody>
      </p:sp>
      <p:sp>
        <p:nvSpPr>
          <p:cNvPr id="41987" name="Content Placeholder 2"/>
          <p:cNvSpPr>
            <a:spLocks noGrp="1"/>
          </p:cNvSpPr>
          <p:nvPr>
            <p:ph idx="1"/>
          </p:nvPr>
        </p:nvSpPr>
        <p:spPr>
          <a:xfrm>
            <a:off x="495300" y="2438400"/>
            <a:ext cx="7842250" cy="4017963"/>
          </a:xfrm>
        </p:spPr>
        <p:txBody>
          <a:bodyPr/>
          <a:lstStyle/>
          <a:p>
            <a:r>
              <a:rPr lang="en-GB" u="sng">
                <a:latin typeface="Tahoma" pitchFamily="34" charset="0"/>
                <a:cs typeface="Tahoma" pitchFamily="34" charset="0"/>
              </a:rPr>
              <a:t>Punishment for Money Laundering:</a:t>
            </a:r>
          </a:p>
          <a:p>
            <a:pPr>
              <a:buFont typeface="Wingdings 2" pitchFamily="18" charset="2"/>
              <a:buNone/>
            </a:pPr>
            <a:endParaRPr lang="en-GB" u="sng">
              <a:latin typeface="Tahoma" pitchFamily="34" charset="0"/>
              <a:cs typeface="Tahoma" pitchFamily="34" charset="0"/>
            </a:endParaRPr>
          </a:p>
          <a:p>
            <a:r>
              <a:rPr lang="en-GB" sz="2300">
                <a:latin typeface="Tahoma" pitchFamily="34" charset="0"/>
                <a:cs typeface="Tahoma" pitchFamily="34" charset="0"/>
              </a:rPr>
              <a:t>1- 10 years Imprisonment</a:t>
            </a:r>
          </a:p>
          <a:p>
            <a:r>
              <a:rPr lang="en-GB" sz="2300">
                <a:latin typeface="Tahoma" pitchFamily="34" charset="0"/>
                <a:cs typeface="Tahoma" pitchFamily="34" charset="0"/>
              </a:rPr>
              <a:t>Fine up to PKR. Two Million Rupees</a:t>
            </a:r>
          </a:p>
          <a:p>
            <a:endParaRPr lang="en-GB" sz="2300">
              <a:latin typeface="Tahoma" pitchFamily="34" charset="0"/>
              <a:cs typeface="Tahoma"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95300" y="320040"/>
            <a:ext cx="7842250" cy="1143000"/>
          </a:xfrm>
        </p:spPr>
        <p:txBody>
          <a:bodyPr/>
          <a:lstStyle/>
          <a:p>
            <a:pPr fontAlgn="auto">
              <a:spcAft>
                <a:spcPts val="0"/>
              </a:spcAft>
              <a:defRPr/>
            </a:pPr>
            <a:r>
              <a:rPr lang="en-GB" u="sng"/>
              <a:t>Offence and Penalties</a:t>
            </a:r>
          </a:p>
        </p:txBody>
      </p:sp>
      <p:graphicFrame>
        <p:nvGraphicFramePr>
          <p:cNvPr id="4" name="Content Placeholder 3"/>
          <p:cNvGraphicFramePr>
            <a:graphicFrameLocks noGrp="1"/>
          </p:cNvGraphicFramePr>
          <p:nvPr>
            <p:ph idx="1"/>
          </p:nvPr>
        </p:nvGraphicFramePr>
        <p:xfrm>
          <a:off x="1181100" y="2057400"/>
          <a:ext cx="76581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95300" y="320040"/>
            <a:ext cx="7842250" cy="1143000"/>
          </a:xfrm>
        </p:spPr>
        <p:txBody>
          <a:bodyPr/>
          <a:lstStyle/>
          <a:p>
            <a:pPr fontAlgn="auto">
              <a:spcAft>
                <a:spcPts val="0"/>
              </a:spcAft>
              <a:defRPr/>
            </a:pPr>
            <a:r>
              <a:rPr lang="en-CA"/>
              <a:t>SANCTION RISK</a:t>
            </a:r>
          </a:p>
        </p:txBody>
      </p:sp>
      <p:sp>
        <p:nvSpPr>
          <p:cNvPr id="44035" name="Content Placeholder 2"/>
          <p:cNvSpPr>
            <a:spLocks noGrp="1"/>
          </p:cNvSpPr>
          <p:nvPr>
            <p:ph idx="1"/>
          </p:nvPr>
        </p:nvSpPr>
        <p:spPr/>
        <p:txBody>
          <a:bodyPr/>
          <a:lstStyle/>
          <a:p>
            <a:r>
              <a:rPr lang="en-CA"/>
              <a:t>A large global financial institution faces a myriad of sanctions risks that vary from one jurisdictions and line of business to another . The risks also evolve as individual and entities subject to sanctions seek to evade control and new regulations are put in place to counter their efforts.</a:t>
            </a:r>
          </a:p>
          <a:p>
            <a:endParaRPr lang="en-CA"/>
          </a:p>
          <a:p>
            <a:pPr>
              <a:buFont typeface="Georgia" pitchFamily="18" charset="0"/>
              <a:buNone/>
            </a:pPr>
            <a:endParaRPr lang="en-C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95300" y="320040"/>
            <a:ext cx="7842250" cy="1143000"/>
          </a:xfrm>
        </p:spPr>
        <p:txBody>
          <a:bodyPr/>
          <a:lstStyle/>
          <a:p>
            <a:pPr fontAlgn="auto">
              <a:spcAft>
                <a:spcPts val="0"/>
              </a:spcAft>
              <a:defRPr/>
            </a:pPr>
            <a:r>
              <a:rPr lang="en-CA"/>
              <a:t>SANCTION RISKS</a:t>
            </a:r>
          </a:p>
        </p:txBody>
      </p:sp>
      <p:sp>
        <p:nvSpPr>
          <p:cNvPr id="45059" name="Content Placeholder 2"/>
          <p:cNvSpPr>
            <a:spLocks noGrp="1"/>
          </p:cNvSpPr>
          <p:nvPr>
            <p:ph idx="1"/>
          </p:nvPr>
        </p:nvSpPr>
        <p:spPr/>
        <p:txBody>
          <a:bodyPr/>
          <a:lstStyle/>
          <a:p>
            <a:r>
              <a:rPr lang="en-CA" dirty="0"/>
              <a:t>The following countries are sanction from different organizations like US, EU &amp; UN.</a:t>
            </a:r>
          </a:p>
          <a:p>
            <a:pPr>
              <a:buFont typeface="Wingdings" pitchFamily="2" charset="2"/>
              <a:buChar char="v"/>
            </a:pPr>
            <a:r>
              <a:rPr lang="en-CA" dirty="0"/>
              <a:t>Iran.</a:t>
            </a:r>
          </a:p>
          <a:p>
            <a:pPr>
              <a:buFont typeface="Wingdings" pitchFamily="2" charset="2"/>
              <a:buChar char="v"/>
            </a:pPr>
            <a:r>
              <a:rPr lang="en-CA" dirty="0"/>
              <a:t>North Korea</a:t>
            </a:r>
          </a:p>
          <a:p>
            <a:pPr>
              <a:buFont typeface="Wingdings" pitchFamily="2" charset="2"/>
              <a:buChar char="v"/>
            </a:pPr>
            <a:r>
              <a:rPr lang="en-CA" dirty="0"/>
              <a:t>Syria</a:t>
            </a:r>
          </a:p>
          <a:p>
            <a:pPr>
              <a:buFont typeface="Wingdings" pitchFamily="2" charset="2"/>
              <a:buChar char="v"/>
            </a:pPr>
            <a:r>
              <a:rPr lang="en-CA" dirty="0"/>
              <a:t>Sudan</a:t>
            </a:r>
          </a:p>
          <a:p>
            <a:pPr>
              <a:buFont typeface="Wingdings" pitchFamily="2" charset="2"/>
              <a:buChar char="v"/>
            </a:pPr>
            <a:r>
              <a:rPr lang="en-CA" dirty="0"/>
              <a:t>Cuba</a:t>
            </a:r>
          </a:p>
          <a:p>
            <a:pPr>
              <a:buFont typeface="Wingdings" pitchFamily="2" charset="2"/>
              <a:buChar char="v"/>
            </a:pPr>
            <a:r>
              <a:rPr lang="en-CA" dirty="0"/>
              <a:t>Myanmar</a:t>
            </a:r>
          </a:p>
          <a:p>
            <a:pPr>
              <a:buFont typeface="Wingdings" pitchFamily="2" charset="2"/>
              <a:buChar char="v"/>
            </a:pPr>
            <a:r>
              <a:rPr lang="en-CA" dirty="0"/>
              <a:t>Russia (Sect oral Sanction on Ukraine)</a:t>
            </a:r>
          </a:p>
          <a:p>
            <a:pPr marL="0" indent="0">
              <a:buNone/>
            </a:pPr>
            <a:r>
              <a:rPr lang="en-CA" sz="1600" dirty="0"/>
              <a:t>* Myanmar &amp; Sudan are not sanctioned but not suitable</a:t>
            </a:r>
          </a:p>
          <a:p>
            <a:pPr marL="0" indent="0">
              <a:buNone/>
            </a:pPr>
            <a:r>
              <a:rPr lang="en-CA" sz="1600" dirty="0"/>
              <a:t>* India and Israel are prohibited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95300" y="320040"/>
            <a:ext cx="7842250" cy="1143000"/>
          </a:xfrm>
        </p:spPr>
        <p:txBody>
          <a:bodyPr/>
          <a:lstStyle/>
          <a:p>
            <a:pPr fontAlgn="auto">
              <a:spcAft>
                <a:spcPts val="0"/>
              </a:spcAft>
              <a:defRPr/>
            </a:pPr>
            <a:r>
              <a:rPr lang="en-CA"/>
              <a:t>HIGH RISK COUNTRIES</a:t>
            </a:r>
          </a:p>
        </p:txBody>
      </p:sp>
      <p:sp>
        <p:nvSpPr>
          <p:cNvPr id="46083" name="Content Placeholder 2"/>
          <p:cNvSpPr>
            <a:spLocks noGrp="1"/>
          </p:cNvSpPr>
          <p:nvPr>
            <p:ph idx="1"/>
          </p:nvPr>
        </p:nvSpPr>
        <p:spPr/>
        <p:txBody>
          <a:bodyPr/>
          <a:lstStyle/>
          <a:p>
            <a:r>
              <a:rPr lang="en-CA"/>
              <a:t>FATF identifies jurisdictions with weak measures to combat money laundering and terrorist financing (AML/CFT) in to FATC public documents that are issued three times a year. The FATF’s process to publicly list countries with weak AML/CFT regimes has proved effective.</a:t>
            </a:r>
          </a:p>
          <a:p>
            <a:endParaRPr lang="en-CA"/>
          </a:p>
          <a:p>
            <a:r>
              <a:rPr lang="en-CA"/>
              <a:t>The following are the High Risk Countries identified by FATF which reuqired additional screening:-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95300" y="320040"/>
            <a:ext cx="7842250" cy="1143000"/>
          </a:xfrm>
        </p:spPr>
        <p:txBody>
          <a:bodyPr/>
          <a:lstStyle/>
          <a:p>
            <a:pPr fontAlgn="auto">
              <a:spcAft>
                <a:spcPts val="0"/>
              </a:spcAft>
              <a:defRPr/>
            </a:pPr>
            <a:r>
              <a:rPr lang="en-CA"/>
              <a:t>HIGH RISK COUNTRIES</a:t>
            </a:r>
          </a:p>
        </p:txBody>
      </p:sp>
      <p:sp>
        <p:nvSpPr>
          <p:cNvPr id="47107" name="Content Placeholder 2"/>
          <p:cNvSpPr>
            <a:spLocks noGrp="1"/>
          </p:cNvSpPr>
          <p:nvPr>
            <p:ph idx="1"/>
          </p:nvPr>
        </p:nvSpPr>
        <p:spPr/>
        <p:txBody>
          <a:bodyPr>
            <a:normAutofit lnSpcReduction="10000"/>
          </a:bodyPr>
          <a:lstStyle/>
          <a:p>
            <a:pPr marL="274320" indent="-274320" fontAlgn="auto">
              <a:spcAft>
                <a:spcPts val="0"/>
              </a:spcAft>
              <a:buFont typeface="Wingdings" pitchFamily="2" charset="2"/>
              <a:buChar char="v"/>
              <a:defRPr/>
            </a:pPr>
            <a:r>
              <a:rPr lang="en-CA" sz="1800"/>
              <a:t>Bahamas			</a:t>
            </a:r>
          </a:p>
          <a:p>
            <a:pPr marL="274320" indent="-274320" fontAlgn="auto">
              <a:spcAft>
                <a:spcPts val="0"/>
              </a:spcAft>
              <a:buFont typeface="Wingdings" pitchFamily="2" charset="2"/>
              <a:buChar char="v"/>
              <a:defRPr/>
            </a:pPr>
            <a:r>
              <a:rPr lang="en-CA" sz="1800"/>
              <a:t>Botswana</a:t>
            </a:r>
          </a:p>
          <a:p>
            <a:pPr marL="274320" indent="-274320" fontAlgn="auto">
              <a:spcAft>
                <a:spcPts val="0"/>
              </a:spcAft>
              <a:buFont typeface="Wingdings" pitchFamily="2" charset="2"/>
              <a:buChar char="v"/>
              <a:defRPr/>
            </a:pPr>
            <a:r>
              <a:rPr lang="en-CA" sz="1800"/>
              <a:t>Cambodia</a:t>
            </a:r>
          </a:p>
          <a:p>
            <a:pPr marL="274320" indent="-274320" fontAlgn="auto">
              <a:spcAft>
                <a:spcPts val="0"/>
              </a:spcAft>
              <a:buFont typeface="Wingdings" pitchFamily="2" charset="2"/>
              <a:buChar char="v"/>
              <a:defRPr/>
            </a:pPr>
            <a:r>
              <a:rPr lang="en-CA" sz="1800"/>
              <a:t>Democratic People’s Republic of Korea(DPRK)</a:t>
            </a:r>
          </a:p>
          <a:p>
            <a:pPr marL="274320" indent="-274320" fontAlgn="auto">
              <a:spcAft>
                <a:spcPts val="0"/>
              </a:spcAft>
              <a:buFont typeface="Wingdings" pitchFamily="2" charset="2"/>
              <a:buChar char="v"/>
              <a:defRPr/>
            </a:pPr>
            <a:r>
              <a:rPr lang="en-CA" sz="1800"/>
              <a:t>Ethiopia</a:t>
            </a:r>
          </a:p>
          <a:p>
            <a:pPr marL="274320" indent="-274320" fontAlgn="auto">
              <a:spcAft>
                <a:spcPts val="0"/>
              </a:spcAft>
              <a:buFont typeface="Wingdings" pitchFamily="2" charset="2"/>
              <a:buChar char="v"/>
              <a:defRPr/>
            </a:pPr>
            <a:r>
              <a:rPr lang="en-CA" sz="1800"/>
              <a:t>Ghana</a:t>
            </a:r>
          </a:p>
          <a:p>
            <a:pPr marL="274320" indent="-274320" fontAlgn="auto">
              <a:spcAft>
                <a:spcPts val="0"/>
              </a:spcAft>
              <a:buFont typeface="Wingdings" pitchFamily="2" charset="2"/>
              <a:buChar char="v"/>
              <a:defRPr/>
            </a:pPr>
            <a:r>
              <a:rPr lang="en-CA" sz="1800"/>
              <a:t>Pakistan</a:t>
            </a:r>
          </a:p>
          <a:p>
            <a:pPr marL="274320" indent="-274320" fontAlgn="auto">
              <a:spcAft>
                <a:spcPts val="0"/>
              </a:spcAft>
              <a:buFont typeface="Wingdings" pitchFamily="2" charset="2"/>
              <a:buChar char="v"/>
              <a:defRPr/>
            </a:pPr>
            <a:r>
              <a:rPr lang="en-CA" sz="1800"/>
              <a:t>Iran</a:t>
            </a:r>
          </a:p>
          <a:p>
            <a:pPr marL="274320" indent="-274320" fontAlgn="auto">
              <a:spcAft>
                <a:spcPts val="0"/>
              </a:spcAft>
              <a:buFont typeface="Wingdings" pitchFamily="2" charset="2"/>
              <a:buChar char="v"/>
              <a:defRPr/>
            </a:pPr>
            <a:r>
              <a:rPr lang="en-CA" sz="1800"/>
              <a:t>Panama</a:t>
            </a:r>
          </a:p>
          <a:p>
            <a:pPr marL="274320" indent="-274320" fontAlgn="auto">
              <a:spcAft>
                <a:spcPts val="0"/>
              </a:spcAft>
              <a:buFont typeface="Wingdings" pitchFamily="2" charset="2"/>
              <a:buChar char="v"/>
              <a:defRPr/>
            </a:pPr>
            <a:r>
              <a:rPr lang="en-CA" sz="1800"/>
              <a:t>Srilanka</a:t>
            </a:r>
          </a:p>
          <a:p>
            <a:pPr marL="274320" indent="-274320" fontAlgn="auto">
              <a:spcAft>
                <a:spcPts val="0"/>
              </a:spcAft>
              <a:buFont typeface="Wingdings" pitchFamily="2" charset="2"/>
              <a:buChar char="v"/>
              <a:defRPr/>
            </a:pPr>
            <a:r>
              <a:rPr lang="en-CA" sz="1800"/>
              <a:t>Syria</a:t>
            </a:r>
          </a:p>
          <a:p>
            <a:pPr marL="274320" indent="-274320" fontAlgn="auto">
              <a:spcAft>
                <a:spcPts val="0"/>
              </a:spcAft>
              <a:buFont typeface="Wingdings" pitchFamily="2" charset="2"/>
              <a:buChar char="v"/>
              <a:defRPr/>
            </a:pPr>
            <a:r>
              <a:rPr lang="en-CA" sz="1800"/>
              <a:t>Trinidad and Tobago</a:t>
            </a:r>
          </a:p>
          <a:p>
            <a:pPr marL="274320" indent="-274320" fontAlgn="auto">
              <a:spcAft>
                <a:spcPts val="0"/>
              </a:spcAft>
              <a:buFont typeface="Wingdings" pitchFamily="2" charset="2"/>
              <a:buChar char="v"/>
              <a:defRPr/>
            </a:pPr>
            <a:r>
              <a:rPr lang="en-CA" sz="1800"/>
              <a:t>Tunisia</a:t>
            </a:r>
          </a:p>
          <a:p>
            <a:pPr marL="274320" indent="-274320" fontAlgn="auto">
              <a:spcAft>
                <a:spcPts val="0"/>
              </a:spcAft>
              <a:buFont typeface="Wingdings" pitchFamily="2" charset="2"/>
              <a:buChar char="v"/>
              <a:defRPr/>
            </a:pPr>
            <a:r>
              <a:rPr lang="en-CA" sz="1800"/>
              <a:t>Yemen</a:t>
            </a:r>
          </a:p>
          <a:p>
            <a:pPr marL="274320" indent="-274320" fontAlgn="auto">
              <a:spcAft>
                <a:spcPts val="0"/>
              </a:spcAft>
              <a:buFont typeface="Georgia" pitchFamily="18" charset="0"/>
              <a:buNone/>
              <a:defRPr/>
            </a:pPr>
            <a:endParaRPr lang="en-CA"/>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762000"/>
            <a:ext cx="8915400" cy="609600"/>
          </a:xfrm>
        </p:spPr>
        <p:txBody>
          <a:bodyPr/>
          <a:lstStyle/>
          <a:p>
            <a:pPr fontAlgn="auto">
              <a:spcAft>
                <a:spcPts val="0"/>
              </a:spcAft>
              <a:defRPr/>
            </a:pPr>
            <a:r>
              <a:rPr lang="en-GB" u="sng" dirty="0">
                <a:latin typeface="Tahoma" pitchFamily="34" charset="0"/>
                <a:cs typeface="Tahoma" pitchFamily="34" charset="0"/>
              </a:rPr>
              <a:t>             RED FLAGS IN TBML</a:t>
            </a:r>
          </a:p>
        </p:txBody>
      </p:sp>
      <p:sp>
        <p:nvSpPr>
          <p:cNvPr id="48131" name="Content Placeholder 2"/>
          <p:cNvSpPr>
            <a:spLocks noGrp="1"/>
          </p:cNvSpPr>
          <p:nvPr>
            <p:ph idx="1"/>
          </p:nvPr>
        </p:nvSpPr>
        <p:spPr>
          <a:xfrm>
            <a:off x="381000" y="1676400"/>
            <a:ext cx="8001000" cy="457200"/>
          </a:xfrm>
        </p:spPr>
        <p:txBody>
          <a:bodyPr>
            <a:normAutofit lnSpcReduction="10000"/>
          </a:bodyPr>
          <a:lstStyle/>
          <a:p>
            <a:pPr marL="274320" indent="-274320" fontAlgn="auto">
              <a:spcAft>
                <a:spcPts val="0"/>
              </a:spcAft>
              <a:buFont typeface="Georgia" pitchFamily="18" charset="0"/>
              <a:buNone/>
              <a:defRPr/>
            </a:pPr>
            <a:r>
              <a:rPr lang="en-GB" u="sng" dirty="0">
                <a:latin typeface="Tahoma" pitchFamily="34" charset="0"/>
                <a:cs typeface="Tahoma" pitchFamily="34" charset="0"/>
              </a:rPr>
              <a:t>UNDER INVOICING</a:t>
            </a:r>
          </a:p>
        </p:txBody>
      </p:sp>
      <p:grpSp>
        <p:nvGrpSpPr>
          <p:cNvPr id="2" name="Group 7"/>
          <p:cNvGrpSpPr>
            <a:grpSpLocks/>
          </p:cNvGrpSpPr>
          <p:nvPr/>
        </p:nvGrpSpPr>
        <p:grpSpPr bwMode="auto">
          <a:xfrm>
            <a:off x="228600" y="3052763"/>
            <a:ext cx="2557463" cy="1366837"/>
            <a:chOff x="144" y="1387"/>
            <a:chExt cx="1611" cy="861"/>
          </a:xfrm>
        </p:grpSpPr>
        <p:sp>
          <p:nvSpPr>
            <p:cNvPr id="48148" name="Text Box 8"/>
            <p:cNvSpPr txBox="1">
              <a:spLocks noChangeArrowheads="1"/>
            </p:cNvSpPr>
            <p:nvPr/>
          </p:nvSpPr>
          <p:spPr bwMode="auto">
            <a:xfrm>
              <a:off x="301" y="1387"/>
              <a:ext cx="1209" cy="640"/>
            </a:xfrm>
            <a:prstGeom prst="rect">
              <a:avLst/>
            </a:prstGeom>
            <a:solidFill>
              <a:srgbClr val="000099">
                <a:alpha val="70195"/>
              </a:srgbClr>
            </a:solidFill>
            <a:ln w="9525">
              <a:miter lim="800000"/>
              <a:headEnd/>
              <a:tailEnd/>
            </a:ln>
            <a:scene3d>
              <a:camera prst="legacyPerspectiveTopRight"/>
              <a:lightRig rig="legacyFlat3" dir="b"/>
            </a:scene3d>
            <a:sp3d extrusionH="49200" prstMaterial="legacyMatte">
              <a:bevelT w="13500" h="13500" prst="angle"/>
              <a:bevelB w="13500" h="13500" prst="angle"/>
              <a:extrusionClr>
                <a:srgbClr val="C0C0C0"/>
              </a:extrusionClr>
            </a:sp3d>
          </p:spPr>
          <p:txBody>
            <a:bodyPr>
              <a:spAutoFit/>
              <a:flatTx/>
            </a:bodyPr>
            <a:lstStyle/>
            <a:p>
              <a:pPr algn="ctr">
                <a:spcBef>
                  <a:spcPct val="50000"/>
                </a:spcBef>
              </a:pPr>
              <a:r>
                <a:rPr lang="en-GB" sz="2400" b="1">
                  <a:solidFill>
                    <a:schemeClr val="bg1"/>
                  </a:solidFill>
                  <a:latin typeface="Tahoma" pitchFamily="34" charset="0"/>
                  <a:cs typeface="Tahoma" pitchFamily="34" charset="0"/>
                </a:rPr>
                <a:t>IMPORTER</a:t>
              </a:r>
            </a:p>
            <a:p>
              <a:pPr algn="ctr">
                <a:spcBef>
                  <a:spcPct val="50000"/>
                </a:spcBef>
              </a:pPr>
              <a:endParaRPr lang="en-US" sz="2400" b="1">
                <a:solidFill>
                  <a:schemeClr val="bg1"/>
                </a:solidFill>
                <a:latin typeface="Tahoma" pitchFamily="34" charset="0"/>
                <a:cs typeface="Tahoma" pitchFamily="34" charset="0"/>
              </a:endParaRPr>
            </a:p>
          </p:txBody>
        </p:sp>
        <p:sp>
          <p:nvSpPr>
            <p:cNvPr id="48149" name="Text Box 9"/>
            <p:cNvSpPr txBox="1">
              <a:spLocks noChangeArrowheads="1"/>
            </p:cNvSpPr>
            <p:nvPr/>
          </p:nvSpPr>
          <p:spPr bwMode="auto">
            <a:xfrm>
              <a:off x="144" y="1998"/>
              <a:ext cx="1611" cy="250"/>
            </a:xfrm>
            <a:prstGeom prst="rect">
              <a:avLst/>
            </a:prstGeom>
            <a:noFill/>
            <a:ln w="9525">
              <a:noFill/>
              <a:miter lim="800000"/>
              <a:headEnd/>
              <a:tailEnd/>
            </a:ln>
          </p:spPr>
          <p:txBody>
            <a:bodyPr>
              <a:spAutoFit/>
            </a:bodyPr>
            <a:lstStyle/>
            <a:p>
              <a:pPr algn="ctr">
                <a:spcBef>
                  <a:spcPct val="50000"/>
                </a:spcBef>
              </a:pPr>
              <a:r>
                <a:rPr lang="en-GB" sz="2000" b="1">
                  <a:solidFill>
                    <a:srgbClr val="333399"/>
                  </a:solidFill>
                  <a:latin typeface="Tahoma" pitchFamily="34" charset="0"/>
                  <a:cs typeface="Tahoma" pitchFamily="34" charset="0"/>
                </a:rPr>
                <a:t>COUNTRY B</a:t>
              </a:r>
              <a:endParaRPr lang="en-US" sz="2000" b="1">
                <a:solidFill>
                  <a:srgbClr val="333399"/>
                </a:solidFill>
                <a:latin typeface="Tahoma" pitchFamily="34" charset="0"/>
                <a:cs typeface="Tahoma" pitchFamily="34" charset="0"/>
              </a:endParaRPr>
            </a:p>
          </p:txBody>
        </p:sp>
      </p:grpSp>
      <p:grpSp>
        <p:nvGrpSpPr>
          <p:cNvPr id="3" name="Group 10"/>
          <p:cNvGrpSpPr>
            <a:grpSpLocks/>
          </p:cNvGrpSpPr>
          <p:nvPr/>
        </p:nvGrpSpPr>
        <p:grpSpPr bwMode="auto">
          <a:xfrm>
            <a:off x="6967538" y="2976563"/>
            <a:ext cx="2557462" cy="1366837"/>
            <a:chOff x="3388" y="1379"/>
            <a:chExt cx="1611" cy="861"/>
          </a:xfrm>
        </p:grpSpPr>
        <p:sp>
          <p:nvSpPr>
            <p:cNvPr id="48146" name="Text Box 11"/>
            <p:cNvSpPr txBox="1">
              <a:spLocks noChangeArrowheads="1"/>
            </p:cNvSpPr>
            <p:nvPr/>
          </p:nvSpPr>
          <p:spPr bwMode="auto">
            <a:xfrm>
              <a:off x="3605" y="1379"/>
              <a:ext cx="1209" cy="640"/>
            </a:xfrm>
            <a:prstGeom prst="rect">
              <a:avLst/>
            </a:prstGeom>
            <a:solidFill>
              <a:srgbClr val="FF0000">
                <a:alpha val="70195"/>
              </a:srgbClr>
            </a:solidFill>
            <a:ln w="9525">
              <a:miter lim="800000"/>
              <a:headEnd/>
              <a:tailEnd/>
            </a:ln>
            <a:scene3d>
              <a:camera prst="legacyPerspectiveTopRight"/>
              <a:lightRig rig="legacyFlat3" dir="b"/>
            </a:scene3d>
            <a:sp3d extrusionH="49200" prstMaterial="legacyMatte">
              <a:bevelT w="13500" h="13500" prst="angle"/>
              <a:bevelB w="13500" h="13500" prst="angle"/>
              <a:extrusionClr>
                <a:srgbClr val="C0C0C0"/>
              </a:extrusionClr>
            </a:sp3d>
          </p:spPr>
          <p:txBody>
            <a:bodyPr>
              <a:spAutoFit/>
              <a:flatTx/>
            </a:bodyPr>
            <a:lstStyle/>
            <a:p>
              <a:pPr algn="ctr">
                <a:spcBef>
                  <a:spcPct val="50000"/>
                </a:spcBef>
              </a:pPr>
              <a:r>
                <a:rPr lang="en-GB" sz="2400" b="1">
                  <a:solidFill>
                    <a:schemeClr val="bg1"/>
                  </a:solidFill>
                  <a:latin typeface="Tahoma" pitchFamily="34" charset="0"/>
                  <a:cs typeface="Tahoma" pitchFamily="34" charset="0"/>
                </a:rPr>
                <a:t>EXPORTER</a:t>
              </a:r>
            </a:p>
            <a:p>
              <a:pPr algn="ctr">
                <a:spcBef>
                  <a:spcPct val="50000"/>
                </a:spcBef>
              </a:pPr>
              <a:endParaRPr lang="en-US" sz="2400" b="1">
                <a:solidFill>
                  <a:schemeClr val="bg1"/>
                </a:solidFill>
                <a:latin typeface="Tahoma" pitchFamily="34" charset="0"/>
                <a:cs typeface="Tahoma" pitchFamily="34" charset="0"/>
              </a:endParaRPr>
            </a:p>
          </p:txBody>
        </p:sp>
        <p:sp>
          <p:nvSpPr>
            <p:cNvPr id="48147" name="Text Box 12"/>
            <p:cNvSpPr txBox="1">
              <a:spLocks noChangeArrowheads="1"/>
            </p:cNvSpPr>
            <p:nvPr/>
          </p:nvSpPr>
          <p:spPr bwMode="auto">
            <a:xfrm>
              <a:off x="3388" y="1990"/>
              <a:ext cx="1611" cy="250"/>
            </a:xfrm>
            <a:prstGeom prst="rect">
              <a:avLst/>
            </a:prstGeom>
            <a:noFill/>
            <a:ln w="9525">
              <a:noFill/>
              <a:miter lim="800000"/>
              <a:headEnd/>
              <a:tailEnd/>
            </a:ln>
          </p:spPr>
          <p:txBody>
            <a:bodyPr>
              <a:spAutoFit/>
            </a:bodyPr>
            <a:lstStyle/>
            <a:p>
              <a:pPr algn="ctr">
                <a:spcBef>
                  <a:spcPct val="50000"/>
                </a:spcBef>
              </a:pPr>
              <a:r>
                <a:rPr lang="en-GB" sz="2000" b="1">
                  <a:solidFill>
                    <a:srgbClr val="333399"/>
                  </a:solidFill>
                  <a:latin typeface="Tahoma" pitchFamily="34" charset="0"/>
                  <a:cs typeface="Tahoma" pitchFamily="34" charset="0"/>
                </a:rPr>
                <a:t>COUNTRY A</a:t>
              </a:r>
              <a:endParaRPr lang="en-US" sz="2000" b="1">
                <a:solidFill>
                  <a:srgbClr val="333399"/>
                </a:solidFill>
                <a:latin typeface="Tahoma" pitchFamily="34" charset="0"/>
                <a:cs typeface="Tahoma" pitchFamily="34" charset="0"/>
              </a:endParaRPr>
            </a:p>
          </p:txBody>
        </p:sp>
      </p:grpSp>
      <p:sp>
        <p:nvSpPr>
          <p:cNvPr id="48134" name="Text Box 15"/>
          <p:cNvSpPr txBox="1">
            <a:spLocks noChangeArrowheads="1"/>
          </p:cNvSpPr>
          <p:nvPr/>
        </p:nvSpPr>
        <p:spPr bwMode="auto">
          <a:xfrm>
            <a:off x="609600" y="4419600"/>
            <a:ext cx="1757363" cy="400050"/>
          </a:xfrm>
          <a:prstGeom prst="rect">
            <a:avLst/>
          </a:prstGeom>
          <a:noFill/>
          <a:ln w="9525" algn="ctr">
            <a:noFill/>
            <a:miter lim="800000"/>
            <a:headEnd/>
            <a:tailEnd/>
          </a:ln>
        </p:spPr>
        <p:txBody>
          <a:bodyPr>
            <a:spAutoFit/>
          </a:bodyPr>
          <a:lstStyle/>
          <a:p>
            <a:pPr algn="ctr">
              <a:spcBef>
                <a:spcPct val="50000"/>
              </a:spcBef>
            </a:pPr>
            <a:r>
              <a:rPr lang="en-GB" sz="2000" b="1">
                <a:solidFill>
                  <a:srgbClr val="003300"/>
                </a:solidFill>
                <a:latin typeface="Tahoma" pitchFamily="34" charset="0"/>
                <a:cs typeface="Tahoma" pitchFamily="34" charset="0"/>
              </a:rPr>
              <a:t>$1million</a:t>
            </a:r>
            <a:endParaRPr lang="en-US" sz="2000" b="1">
              <a:solidFill>
                <a:srgbClr val="003300"/>
              </a:solidFill>
              <a:latin typeface="Tahoma" pitchFamily="34" charset="0"/>
              <a:cs typeface="Tahoma" pitchFamily="34" charset="0"/>
            </a:endParaRPr>
          </a:p>
        </p:txBody>
      </p:sp>
      <p:grpSp>
        <p:nvGrpSpPr>
          <p:cNvPr id="4" name="Group 16"/>
          <p:cNvGrpSpPr>
            <a:grpSpLocks/>
          </p:cNvGrpSpPr>
          <p:nvPr/>
        </p:nvGrpSpPr>
        <p:grpSpPr bwMode="auto">
          <a:xfrm>
            <a:off x="2986088" y="4191000"/>
            <a:ext cx="3267075" cy="1676400"/>
            <a:chOff x="1536" y="2784"/>
            <a:chExt cx="2058" cy="1056"/>
          </a:xfrm>
        </p:grpSpPr>
        <p:sp>
          <p:nvSpPr>
            <p:cNvPr id="17" name="AutoShape 17"/>
            <p:cNvSpPr>
              <a:spLocks noChangeArrowheads="1"/>
            </p:cNvSpPr>
            <p:nvPr/>
          </p:nvSpPr>
          <p:spPr bwMode="auto">
            <a:xfrm>
              <a:off x="1536" y="2784"/>
              <a:ext cx="1980" cy="192"/>
            </a:xfrm>
            <a:prstGeom prst="leftArrow">
              <a:avLst>
                <a:gd name="adj1" fmla="val 50000"/>
                <a:gd name="adj2" fmla="val 458333"/>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en-US" sz="900">
                <a:solidFill>
                  <a:schemeClr val="bg1"/>
                </a:solidFill>
                <a:latin typeface="Tahoma" pitchFamily="34" charset="0"/>
                <a:ea typeface="Tahoma" pitchFamily="34" charset="0"/>
                <a:cs typeface="Tahoma" pitchFamily="34" charset="0"/>
              </a:endParaRPr>
            </a:p>
          </p:txBody>
        </p:sp>
        <p:sp>
          <p:nvSpPr>
            <p:cNvPr id="18" name="Text Box 18"/>
            <p:cNvSpPr txBox="1">
              <a:spLocks noChangeArrowheads="1"/>
            </p:cNvSpPr>
            <p:nvPr/>
          </p:nvSpPr>
          <p:spPr bwMode="auto">
            <a:xfrm>
              <a:off x="1686" y="3258"/>
              <a:ext cx="1908" cy="58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ct val="50000"/>
                </a:spcBef>
                <a:spcAft>
                  <a:spcPts val="0"/>
                </a:spcAft>
                <a:defRPr/>
              </a:pPr>
              <a:r>
                <a:rPr lang="en-GB" b="1" dirty="0">
                  <a:solidFill>
                    <a:schemeClr val="bg1"/>
                  </a:solidFill>
                  <a:latin typeface="Tahoma" pitchFamily="34" charset="0"/>
                  <a:ea typeface="Tahoma" pitchFamily="34" charset="0"/>
                  <a:cs typeface="Tahoma" pitchFamily="34" charset="0"/>
                </a:rPr>
                <a:t>INVOICE – 1,000,000 bottles at $1 each = $1m</a:t>
              </a:r>
              <a:endParaRPr lang="en-US" b="1" dirty="0">
                <a:solidFill>
                  <a:schemeClr val="bg1"/>
                </a:solidFill>
                <a:latin typeface="Tahoma" pitchFamily="34" charset="0"/>
                <a:ea typeface="Tahoma" pitchFamily="34" charset="0"/>
                <a:cs typeface="Tahoma" pitchFamily="34" charset="0"/>
              </a:endParaRPr>
            </a:p>
          </p:txBody>
        </p:sp>
      </p:grpSp>
      <p:grpSp>
        <p:nvGrpSpPr>
          <p:cNvPr id="5" name="Group 19"/>
          <p:cNvGrpSpPr>
            <a:grpSpLocks/>
          </p:cNvGrpSpPr>
          <p:nvPr/>
        </p:nvGrpSpPr>
        <p:grpSpPr bwMode="auto">
          <a:xfrm>
            <a:off x="2743200" y="2714625"/>
            <a:ext cx="3921125" cy="1247775"/>
            <a:chOff x="1612" y="1972"/>
            <a:chExt cx="1980" cy="531"/>
          </a:xfrm>
        </p:grpSpPr>
        <p:sp>
          <p:nvSpPr>
            <p:cNvPr id="20" name="AutoShape 20"/>
            <p:cNvSpPr>
              <a:spLocks noChangeArrowheads="1"/>
            </p:cNvSpPr>
            <p:nvPr/>
          </p:nvSpPr>
          <p:spPr bwMode="auto">
            <a:xfrm>
              <a:off x="1612" y="1972"/>
              <a:ext cx="1980" cy="108"/>
            </a:xfrm>
            <a:prstGeom prst="leftArrow">
              <a:avLst>
                <a:gd name="adj1" fmla="val 50000"/>
                <a:gd name="adj2" fmla="val 458333"/>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fontAlgn="auto">
                <a:spcBef>
                  <a:spcPts val="0"/>
                </a:spcBef>
                <a:spcAft>
                  <a:spcPts val="0"/>
                </a:spcAft>
                <a:defRPr/>
              </a:pPr>
              <a:endParaRPr lang="en-US" sz="900">
                <a:solidFill>
                  <a:schemeClr val="bg1"/>
                </a:solidFill>
                <a:latin typeface="Tahoma" pitchFamily="34" charset="0"/>
                <a:ea typeface="Tahoma" pitchFamily="34" charset="0"/>
                <a:cs typeface="Tahoma" pitchFamily="34" charset="0"/>
              </a:endParaRPr>
            </a:p>
          </p:txBody>
        </p:sp>
        <p:sp>
          <p:nvSpPr>
            <p:cNvPr id="21" name="Text Box 21"/>
            <p:cNvSpPr txBox="1">
              <a:spLocks noChangeArrowheads="1"/>
            </p:cNvSpPr>
            <p:nvPr/>
          </p:nvSpPr>
          <p:spPr bwMode="auto">
            <a:xfrm>
              <a:off x="1786" y="2108"/>
              <a:ext cx="1776" cy="39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ct val="50000"/>
                </a:spcBef>
                <a:spcAft>
                  <a:spcPts val="0"/>
                </a:spcAft>
                <a:defRPr/>
              </a:pPr>
              <a:r>
                <a:rPr lang="en-GB" b="1" dirty="0">
                  <a:solidFill>
                    <a:srgbClr val="003300"/>
                  </a:solidFill>
                  <a:latin typeface="Tahoma" pitchFamily="34" charset="0"/>
                  <a:ea typeface="Tahoma" pitchFamily="34" charset="0"/>
                  <a:cs typeface="Tahoma" pitchFamily="34" charset="0"/>
                </a:rPr>
                <a:t>PERFUME – 1,000,000 bottles actually worth $2 each = $2m</a:t>
              </a:r>
              <a:endParaRPr lang="en-US" b="1" dirty="0">
                <a:solidFill>
                  <a:srgbClr val="003300"/>
                </a:solidFill>
                <a:latin typeface="Tahoma" pitchFamily="34" charset="0"/>
                <a:ea typeface="Tahoma" pitchFamily="34" charset="0"/>
                <a:cs typeface="Tahoma" pitchFamily="34" charset="0"/>
              </a:endParaRPr>
            </a:p>
          </p:txBody>
        </p:sp>
      </p:grpSp>
      <p:grpSp>
        <p:nvGrpSpPr>
          <p:cNvPr id="6" name="Group 22"/>
          <p:cNvGrpSpPr>
            <a:grpSpLocks/>
          </p:cNvGrpSpPr>
          <p:nvPr/>
        </p:nvGrpSpPr>
        <p:grpSpPr bwMode="auto">
          <a:xfrm>
            <a:off x="3079750" y="1993900"/>
            <a:ext cx="3105150" cy="596900"/>
            <a:chOff x="1440" y="1061"/>
            <a:chExt cx="1956" cy="223"/>
          </a:xfrm>
        </p:grpSpPr>
        <p:sp>
          <p:nvSpPr>
            <p:cNvPr id="48140" name="AutoShape 23"/>
            <p:cNvSpPr>
              <a:spLocks noChangeArrowheads="1"/>
            </p:cNvSpPr>
            <p:nvPr/>
          </p:nvSpPr>
          <p:spPr bwMode="auto">
            <a:xfrm>
              <a:off x="1440" y="1188"/>
              <a:ext cx="1956" cy="96"/>
            </a:xfrm>
            <a:prstGeom prst="rightArrow">
              <a:avLst>
                <a:gd name="adj1" fmla="val 50000"/>
                <a:gd name="adj2" fmla="val 509375"/>
              </a:avLst>
            </a:prstGeom>
            <a:solidFill>
              <a:srgbClr val="000099"/>
            </a:solidFill>
            <a:ln w="9525" algn="ctr">
              <a:noFill/>
              <a:miter lim="800000"/>
              <a:headEnd/>
              <a:tailEnd/>
            </a:ln>
          </p:spPr>
          <p:txBody>
            <a:bodyPr wrap="none" anchor="ctr"/>
            <a:lstStyle/>
            <a:p>
              <a:endParaRPr lang="en-US" sz="900">
                <a:solidFill>
                  <a:schemeClr val="bg1"/>
                </a:solidFill>
                <a:latin typeface="Tahoma" pitchFamily="34" charset="0"/>
                <a:cs typeface="Tahoma" pitchFamily="34" charset="0"/>
              </a:endParaRPr>
            </a:p>
          </p:txBody>
        </p:sp>
        <p:sp>
          <p:nvSpPr>
            <p:cNvPr id="48141" name="Text Box 24"/>
            <p:cNvSpPr txBox="1">
              <a:spLocks noChangeArrowheads="1"/>
            </p:cNvSpPr>
            <p:nvPr/>
          </p:nvSpPr>
          <p:spPr bwMode="auto">
            <a:xfrm>
              <a:off x="1804" y="1061"/>
              <a:ext cx="1236" cy="138"/>
            </a:xfrm>
            <a:prstGeom prst="rect">
              <a:avLst/>
            </a:prstGeom>
            <a:noFill/>
            <a:ln w="9525" algn="ctr">
              <a:noFill/>
              <a:miter lim="800000"/>
              <a:headEnd/>
              <a:tailEnd/>
            </a:ln>
          </p:spPr>
          <p:txBody>
            <a:bodyPr>
              <a:spAutoFit/>
            </a:bodyPr>
            <a:lstStyle/>
            <a:p>
              <a:pPr>
                <a:spcBef>
                  <a:spcPct val="50000"/>
                </a:spcBef>
              </a:pPr>
              <a:r>
                <a:rPr lang="en-GB">
                  <a:solidFill>
                    <a:srgbClr val="003300"/>
                  </a:solidFill>
                  <a:latin typeface="Tahoma" pitchFamily="34" charset="0"/>
                  <a:cs typeface="Tahoma" pitchFamily="34" charset="0"/>
                </a:rPr>
                <a:t>PAYMENT</a:t>
              </a:r>
              <a:r>
                <a:rPr lang="en-GB" b="1">
                  <a:solidFill>
                    <a:srgbClr val="003300"/>
                  </a:solidFill>
                  <a:latin typeface="Tahoma" pitchFamily="34" charset="0"/>
                  <a:cs typeface="Tahoma" pitchFamily="34" charset="0"/>
                </a:rPr>
                <a:t> - $1m</a:t>
              </a:r>
              <a:endParaRPr lang="en-US" b="1">
                <a:solidFill>
                  <a:srgbClr val="003300"/>
                </a:solidFill>
                <a:latin typeface="Tahoma" pitchFamily="34" charset="0"/>
                <a:cs typeface="Tahoma" pitchFamily="34" charset="0"/>
              </a:endParaRPr>
            </a:p>
          </p:txBody>
        </p:sp>
      </p:grpSp>
      <p:sp>
        <p:nvSpPr>
          <p:cNvPr id="48138" name="Text Box 15"/>
          <p:cNvSpPr txBox="1">
            <a:spLocks noChangeArrowheads="1"/>
          </p:cNvSpPr>
          <p:nvPr/>
        </p:nvSpPr>
        <p:spPr bwMode="auto">
          <a:xfrm>
            <a:off x="7386638" y="2438400"/>
            <a:ext cx="1757362" cy="400050"/>
          </a:xfrm>
          <a:prstGeom prst="rect">
            <a:avLst/>
          </a:prstGeom>
          <a:noFill/>
          <a:ln w="9525" algn="ctr">
            <a:noFill/>
            <a:miter lim="800000"/>
            <a:headEnd/>
            <a:tailEnd/>
          </a:ln>
        </p:spPr>
        <p:txBody>
          <a:bodyPr>
            <a:spAutoFit/>
          </a:bodyPr>
          <a:lstStyle/>
          <a:p>
            <a:pPr algn="ctr">
              <a:spcBef>
                <a:spcPct val="50000"/>
              </a:spcBef>
            </a:pPr>
            <a:r>
              <a:rPr lang="en-GB" sz="2000" b="1">
                <a:solidFill>
                  <a:srgbClr val="003300"/>
                </a:solidFill>
                <a:latin typeface="Tahoma" pitchFamily="34" charset="0"/>
                <a:cs typeface="Tahoma" pitchFamily="34" charset="0"/>
              </a:rPr>
              <a:t>$1million</a:t>
            </a:r>
            <a:endParaRPr lang="en-US" sz="2000" b="1">
              <a:solidFill>
                <a:srgbClr val="003300"/>
              </a:solidFill>
              <a:latin typeface="Tahoma" pitchFamily="34" charset="0"/>
              <a:cs typeface="Tahoma" pitchFamily="34" charset="0"/>
            </a:endParaRPr>
          </a:p>
        </p:txBody>
      </p:sp>
      <p:sp>
        <p:nvSpPr>
          <p:cNvPr id="27" name="Text Box 12"/>
          <p:cNvSpPr txBox="1">
            <a:spLocks noChangeArrowheads="1"/>
          </p:cNvSpPr>
          <p:nvPr/>
        </p:nvSpPr>
        <p:spPr bwMode="auto">
          <a:xfrm>
            <a:off x="628650" y="6172200"/>
            <a:ext cx="8591550" cy="369888"/>
          </a:xfrm>
          <a:prstGeom prst="rect">
            <a:avLst/>
          </a:prstGeom>
          <a:noFill/>
          <a:ln w="9525" algn="ctr">
            <a:noFill/>
            <a:miter lim="800000"/>
            <a:headEnd/>
            <a:tailEnd/>
          </a:ln>
        </p:spPr>
        <p:txBody>
          <a:bodyPr>
            <a:spAutoFit/>
          </a:bodyPr>
          <a:lstStyle/>
          <a:p>
            <a:pPr algn="ctr">
              <a:spcBef>
                <a:spcPct val="50000"/>
              </a:spcBef>
            </a:pPr>
            <a:r>
              <a:rPr lang="en-GB" b="1"/>
              <a:t>SHIPMENT CORRECT: INVOICE VALUE MIS-STATED</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90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1600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1900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nodeType="withEffect">
                                  <p:stCondLst>
                                    <p:cond delay="2300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nodeType="withEffect">
                                  <p:stCondLst>
                                    <p:cond delay="2700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grpId="0" nodeType="withEffect">
                                  <p:stCondLst>
                                    <p:cond delay="3500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95300" y="320040"/>
            <a:ext cx="7842250" cy="1143000"/>
          </a:xfrm>
        </p:spPr>
        <p:txBody>
          <a:bodyPr/>
          <a:lstStyle/>
          <a:p>
            <a:pPr fontAlgn="auto">
              <a:spcAft>
                <a:spcPts val="0"/>
              </a:spcAft>
              <a:defRPr/>
            </a:pPr>
            <a:r>
              <a:rPr lang="en-GB" u="sng"/>
              <a:t>Background of this workshop</a:t>
            </a:r>
          </a:p>
        </p:txBody>
      </p:sp>
      <p:sp>
        <p:nvSpPr>
          <p:cNvPr id="3" name="Content Placeholder 2"/>
          <p:cNvSpPr>
            <a:spLocks noGrp="1"/>
          </p:cNvSpPr>
          <p:nvPr>
            <p:ph idx="1"/>
          </p:nvPr>
        </p:nvSpPr>
        <p:spPr/>
        <p:txBody>
          <a:bodyPr>
            <a:normAutofit/>
          </a:bodyPr>
          <a:lstStyle/>
          <a:p>
            <a:pPr marL="365760" indent="-256032" fontAlgn="auto">
              <a:spcAft>
                <a:spcPts val="0"/>
              </a:spcAft>
              <a:buClr>
                <a:schemeClr val="accent3"/>
              </a:buClr>
              <a:buFont typeface="Georgia"/>
              <a:buChar char="•"/>
              <a:defRPr/>
            </a:pPr>
            <a:r>
              <a:rPr lang="en-GB" sz="2000" dirty="0">
                <a:latin typeface="Tahoma" pitchFamily="34" charset="0"/>
                <a:ea typeface="Tahoma" pitchFamily="34" charset="0"/>
                <a:cs typeface="Tahoma" pitchFamily="34" charset="0"/>
              </a:rPr>
              <a:t>At the end of the workshop you will be able to understand the concept of;</a:t>
            </a:r>
          </a:p>
          <a:p>
            <a:pPr marL="514350" indent="-514350" fontAlgn="auto">
              <a:spcAft>
                <a:spcPts val="0"/>
              </a:spcAft>
              <a:buClr>
                <a:schemeClr val="accent3"/>
              </a:buClr>
              <a:buFont typeface="+mj-lt"/>
              <a:buAutoNum type="arabicPeriod"/>
              <a:defRPr/>
            </a:pPr>
            <a:r>
              <a:rPr lang="en-GB" sz="2000" dirty="0">
                <a:latin typeface="Tahoma" pitchFamily="34" charset="0"/>
                <a:ea typeface="Tahoma" pitchFamily="34" charset="0"/>
                <a:cs typeface="Tahoma" pitchFamily="34" charset="0"/>
              </a:rPr>
              <a:t>Money Laundering and Anti-Money Laundering Difference</a:t>
            </a:r>
          </a:p>
          <a:p>
            <a:pPr marL="514350" indent="-514350" fontAlgn="auto">
              <a:spcAft>
                <a:spcPts val="0"/>
              </a:spcAft>
              <a:buClr>
                <a:schemeClr val="accent3"/>
              </a:buClr>
              <a:buFont typeface="+mj-lt"/>
              <a:buAutoNum type="arabicPeriod"/>
              <a:defRPr/>
            </a:pPr>
            <a:r>
              <a:rPr lang="en-GB" sz="2000" dirty="0">
                <a:latin typeface="Tahoma" pitchFamily="34" charset="0"/>
                <a:ea typeface="Tahoma" pitchFamily="34" charset="0"/>
                <a:cs typeface="Tahoma" pitchFamily="34" charset="0"/>
              </a:rPr>
              <a:t>Customer Due Diligence (CDD)</a:t>
            </a:r>
          </a:p>
          <a:p>
            <a:pPr marL="514350" indent="-514350" fontAlgn="auto">
              <a:spcAft>
                <a:spcPts val="0"/>
              </a:spcAft>
              <a:buClr>
                <a:schemeClr val="accent3"/>
              </a:buClr>
              <a:buFont typeface="+mj-lt"/>
              <a:buAutoNum type="arabicPeriod"/>
              <a:defRPr/>
            </a:pPr>
            <a:r>
              <a:rPr lang="en-GB" sz="2000" dirty="0">
                <a:latin typeface="Tahoma" pitchFamily="34" charset="0"/>
                <a:ea typeface="Tahoma" pitchFamily="34" charset="0"/>
                <a:cs typeface="Tahoma" pitchFamily="34" charset="0"/>
              </a:rPr>
              <a:t>Local Regulations to counter Money Laundering.</a:t>
            </a:r>
          </a:p>
          <a:p>
            <a:pPr marL="514350" indent="-514350" fontAlgn="auto">
              <a:spcAft>
                <a:spcPts val="0"/>
              </a:spcAft>
              <a:buClr>
                <a:schemeClr val="accent3"/>
              </a:buClr>
              <a:buFont typeface="+mj-lt"/>
              <a:buAutoNum type="arabicPeriod"/>
              <a:defRPr/>
            </a:pPr>
            <a:r>
              <a:rPr lang="en-GB" sz="2000" dirty="0">
                <a:latin typeface="Tahoma" pitchFamily="34" charset="0"/>
                <a:ea typeface="Tahoma" pitchFamily="34" charset="0"/>
                <a:cs typeface="Tahoma" pitchFamily="34" charset="0"/>
              </a:rPr>
              <a:t>Red Flags and their implementations.</a:t>
            </a:r>
          </a:p>
          <a:p>
            <a:pPr marL="514350" indent="-514350" fontAlgn="auto">
              <a:spcAft>
                <a:spcPts val="0"/>
              </a:spcAft>
              <a:buClr>
                <a:schemeClr val="accent3"/>
              </a:buClr>
              <a:buFont typeface="+mj-lt"/>
              <a:buAutoNum type="arabicPeriod"/>
              <a:defRPr/>
            </a:pPr>
            <a:r>
              <a:rPr lang="en-GB" sz="2000" dirty="0">
                <a:latin typeface="Tahoma" pitchFamily="34" charset="0"/>
                <a:ea typeface="Tahoma" pitchFamily="34" charset="0"/>
                <a:cs typeface="Tahoma" pitchFamily="34" charset="0"/>
              </a:rPr>
              <a:t>Trade products that are being covered</a:t>
            </a:r>
          </a:p>
          <a:p>
            <a:pPr marL="514350" indent="-514350" fontAlgn="auto">
              <a:spcAft>
                <a:spcPts val="0"/>
              </a:spcAft>
              <a:buClr>
                <a:schemeClr val="accent3"/>
              </a:buClr>
              <a:buFont typeface="+mj-lt"/>
              <a:buAutoNum type="arabicPeriod"/>
              <a:defRPr/>
            </a:pPr>
            <a:r>
              <a:rPr lang="en-GB" sz="2000" dirty="0">
                <a:latin typeface="Tahoma" pitchFamily="34" charset="0"/>
                <a:ea typeface="Tahoma" pitchFamily="34" charset="0"/>
                <a:cs typeface="Tahoma" pitchFamily="34" charset="0"/>
              </a:rPr>
              <a:t>Detail of Red Flags</a:t>
            </a:r>
          </a:p>
          <a:p>
            <a:pPr marL="514350" indent="-514350" fontAlgn="auto">
              <a:spcAft>
                <a:spcPts val="0"/>
              </a:spcAft>
              <a:buClr>
                <a:schemeClr val="accent3"/>
              </a:buClr>
              <a:buFont typeface="+mj-lt"/>
              <a:buAutoNum type="arabicPeriod"/>
              <a:defRPr/>
            </a:pPr>
            <a:r>
              <a:rPr lang="en-GB" sz="2000" dirty="0">
                <a:latin typeface="Tahoma" pitchFamily="34" charset="0"/>
                <a:ea typeface="Tahoma" pitchFamily="34" charset="0"/>
                <a:cs typeface="Tahoma" pitchFamily="34" charset="0"/>
              </a:rPr>
              <a:t>Filing Suspicious Activity Reports (SAR) or</a:t>
            </a:r>
          </a:p>
          <a:p>
            <a:pPr marL="514350" indent="-514350" fontAlgn="auto">
              <a:spcAft>
                <a:spcPts val="0"/>
              </a:spcAft>
              <a:buClr>
                <a:schemeClr val="accent3"/>
              </a:buClr>
              <a:buFont typeface="Georgia"/>
              <a:buNone/>
              <a:defRPr/>
            </a:pPr>
            <a:r>
              <a:rPr lang="en-GB" sz="2000" dirty="0">
                <a:latin typeface="Tahoma" pitchFamily="34" charset="0"/>
                <a:ea typeface="Tahoma" pitchFamily="34" charset="0"/>
                <a:cs typeface="Tahoma" pitchFamily="34" charset="0"/>
              </a:rPr>
              <a:t>       Suspicious Transaction Report (STR) as per AML Act 2010.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95300" y="685800"/>
            <a:ext cx="8915400" cy="838200"/>
          </a:xfrm>
        </p:spPr>
        <p:txBody>
          <a:bodyPr/>
          <a:lstStyle/>
          <a:p>
            <a:pPr fontAlgn="auto">
              <a:spcAft>
                <a:spcPts val="0"/>
              </a:spcAft>
              <a:defRPr/>
            </a:pPr>
            <a:r>
              <a:rPr lang="en-GB" u="sng">
                <a:latin typeface="Tahoma" pitchFamily="34" charset="0"/>
                <a:cs typeface="Tahoma" pitchFamily="34" charset="0"/>
              </a:rPr>
              <a:t>             RED FLAGS IN TBML</a:t>
            </a:r>
          </a:p>
        </p:txBody>
      </p:sp>
      <p:sp>
        <p:nvSpPr>
          <p:cNvPr id="49155" name="Content Placeholder 2"/>
          <p:cNvSpPr>
            <a:spLocks noGrp="1"/>
          </p:cNvSpPr>
          <p:nvPr>
            <p:ph idx="1"/>
          </p:nvPr>
        </p:nvSpPr>
        <p:spPr>
          <a:xfrm>
            <a:off x="381000" y="1752600"/>
            <a:ext cx="8915400" cy="457200"/>
          </a:xfrm>
        </p:spPr>
        <p:txBody>
          <a:bodyPr>
            <a:normAutofit lnSpcReduction="10000"/>
          </a:bodyPr>
          <a:lstStyle/>
          <a:p>
            <a:pPr marL="274320" indent="-274320" fontAlgn="auto">
              <a:spcAft>
                <a:spcPts val="0"/>
              </a:spcAft>
              <a:buFont typeface="Wingdings 2"/>
              <a:buChar char=""/>
              <a:defRPr/>
            </a:pPr>
            <a:r>
              <a:rPr lang="en-GB" u="sng" dirty="0">
                <a:latin typeface="Tahoma" pitchFamily="34" charset="0"/>
                <a:cs typeface="Tahoma" pitchFamily="34" charset="0"/>
              </a:rPr>
              <a:t>Over-Invoicing:</a:t>
            </a:r>
          </a:p>
          <a:p>
            <a:pPr marL="274320" indent="-274320" fontAlgn="auto">
              <a:spcAft>
                <a:spcPts val="0"/>
              </a:spcAft>
              <a:buFont typeface="Georgia" pitchFamily="18" charset="0"/>
              <a:buNone/>
              <a:defRPr/>
            </a:pPr>
            <a:endParaRPr lang="en-GB" u="sng" dirty="0">
              <a:latin typeface="Tahoma" pitchFamily="34" charset="0"/>
              <a:cs typeface="Tahoma" pitchFamily="34" charset="0"/>
            </a:endParaRPr>
          </a:p>
        </p:txBody>
      </p:sp>
      <p:grpSp>
        <p:nvGrpSpPr>
          <p:cNvPr id="2" name="Group 7"/>
          <p:cNvGrpSpPr>
            <a:grpSpLocks/>
          </p:cNvGrpSpPr>
          <p:nvPr/>
        </p:nvGrpSpPr>
        <p:grpSpPr bwMode="auto">
          <a:xfrm>
            <a:off x="76200" y="2895600"/>
            <a:ext cx="2557463" cy="1563688"/>
            <a:chOff x="144" y="1387"/>
            <a:chExt cx="1611" cy="861"/>
          </a:xfrm>
        </p:grpSpPr>
        <p:sp>
          <p:nvSpPr>
            <p:cNvPr id="49170" name="Text Box 8"/>
            <p:cNvSpPr txBox="1">
              <a:spLocks noChangeArrowheads="1"/>
            </p:cNvSpPr>
            <p:nvPr/>
          </p:nvSpPr>
          <p:spPr bwMode="auto">
            <a:xfrm>
              <a:off x="301" y="1387"/>
              <a:ext cx="1209" cy="640"/>
            </a:xfrm>
            <a:prstGeom prst="rect">
              <a:avLst/>
            </a:prstGeom>
            <a:solidFill>
              <a:srgbClr val="000099">
                <a:alpha val="70195"/>
              </a:srgbClr>
            </a:solidFill>
            <a:ln w="9525">
              <a:miter lim="800000"/>
              <a:headEnd/>
              <a:tailEnd/>
            </a:ln>
            <a:scene3d>
              <a:camera prst="legacyPerspectiveTopRight"/>
              <a:lightRig rig="legacyFlat3" dir="b"/>
            </a:scene3d>
            <a:sp3d extrusionH="49200" prstMaterial="legacyMatte">
              <a:bevelT w="13500" h="13500" prst="angle"/>
              <a:bevelB w="13500" h="13500" prst="angle"/>
              <a:extrusionClr>
                <a:srgbClr val="C0C0C0"/>
              </a:extrusionClr>
            </a:sp3d>
          </p:spPr>
          <p:txBody>
            <a:bodyPr>
              <a:spAutoFit/>
              <a:flatTx/>
            </a:bodyPr>
            <a:lstStyle/>
            <a:p>
              <a:pPr algn="ctr">
                <a:spcBef>
                  <a:spcPct val="50000"/>
                </a:spcBef>
              </a:pPr>
              <a:r>
                <a:rPr lang="en-GB" sz="2400">
                  <a:solidFill>
                    <a:schemeClr val="bg1"/>
                  </a:solidFill>
                  <a:latin typeface="Tahoma" pitchFamily="34" charset="0"/>
                  <a:cs typeface="Tahoma" pitchFamily="34" charset="0"/>
                </a:rPr>
                <a:t>IMPORTER</a:t>
              </a:r>
            </a:p>
            <a:p>
              <a:pPr algn="ctr">
                <a:spcBef>
                  <a:spcPct val="50000"/>
                </a:spcBef>
              </a:pPr>
              <a:endParaRPr lang="en-US" sz="2400">
                <a:solidFill>
                  <a:schemeClr val="bg1"/>
                </a:solidFill>
                <a:latin typeface="Tahoma" pitchFamily="34" charset="0"/>
                <a:cs typeface="Tahoma" pitchFamily="34" charset="0"/>
              </a:endParaRPr>
            </a:p>
          </p:txBody>
        </p:sp>
        <p:sp>
          <p:nvSpPr>
            <p:cNvPr id="49171" name="Text Box 9"/>
            <p:cNvSpPr txBox="1">
              <a:spLocks noChangeArrowheads="1"/>
            </p:cNvSpPr>
            <p:nvPr/>
          </p:nvSpPr>
          <p:spPr bwMode="auto">
            <a:xfrm>
              <a:off x="144" y="1998"/>
              <a:ext cx="1611" cy="250"/>
            </a:xfrm>
            <a:prstGeom prst="rect">
              <a:avLst/>
            </a:prstGeom>
            <a:noFill/>
            <a:ln w="9525">
              <a:noFill/>
              <a:miter lim="800000"/>
              <a:headEnd/>
              <a:tailEnd/>
            </a:ln>
          </p:spPr>
          <p:txBody>
            <a:bodyPr>
              <a:spAutoFit/>
            </a:bodyPr>
            <a:lstStyle/>
            <a:p>
              <a:pPr algn="ctr">
                <a:spcBef>
                  <a:spcPct val="50000"/>
                </a:spcBef>
              </a:pPr>
              <a:r>
                <a:rPr lang="en-GB" sz="2000">
                  <a:solidFill>
                    <a:srgbClr val="333399"/>
                  </a:solidFill>
                  <a:latin typeface="Tahoma" pitchFamily="34" charset="0"/>
                  <a:cs typeface="Tahoma" pitchFamily="34" charset="0"/>
                </a:rPr>
                <a:t>COUNTRY C</a:t>
              </a:r>
              <a:endParaRPr lang="en-US" sz="2000">
                <a:solidFill>
                  <a:srgbClr val="333399"/>
                </a:solidFill>
                <a:latin typeface="Tahoma" pitchFamily="34" charset="0"/>
                <a:cs typeface="Tahoma" pitchFamily="34" charset="0"/>
              </a:endParaRPr>
            </a:p>
          </p:txBody>
        </p:sp>
      </p:grpSp>
      <p:grpSp>
        <p:nvGrpSpPr>
          <p:cNvPr id="3" name="Group 10"/>
          <p:cNvGrpSpPr>
            <a:grpSpLocks/>
          </p:cNvGrpSpPr>
          <p:nvPr/>
        </p:nvGrpSpPr>
        <p:grpSpPr bwMode="auto">
          <a:xfrm>
            <a:off x="6578600" y="2976563"/>
            <a:ext cx="2557463" cy="1366837"/>
            <a:chOff x="4144" y="1379"/>
            <a:chExt cx="1611" cy="861"/>
          </a:xfrm>
        </p:grpSpPr>
        <p:sp>
          <p:nvSpPr>
            <p:cNvPr id="49168" name="Text Box 11"/>
            <p:cNvSpPr txBox="1">
              <a:spLocks noChangeArrowheads="1"/>
            </p:cNvSpPr>
            <p:nvPr/>
          </p:nvSpPr>
          <p:spPr bwMode="auto">
            <a:xfrm>
              <a:off x="4289" y="1379"/>
              <a:ext cx="1209" cy="640"/>
            </a:xfrm>
            <a:prstGeom prst="rect">
              <a:avLst/>
            </a:prstGeom>
            <a:solidFill>
              <a:srgbClr val="FF0000">
                <a:alpha val="70195"/>
              </a:srgbClr>
            </a:solidFill>
            <a:ln w="9525">
              <a:miter lim="800000"/>
              <a:headEnd/>
              <a:tailEnd/>
            </a:ln>
            <a:scene3d>
              <a:camera prst="legacyPerspectiveTopRight"/>
              <a:lightRig rig="legacyFlat3" dir="b"/>
            </a:scene3d>
            <a:sp3d extrusionH="49200" prstMaterial="legacyMatte">
              <a:bevelT w="13500" h="13500" prst="angle"/>
              <a:bevelB w="13500" h="13500" prst="angle"/>
              <a:extrusionClr>
                <a:srgbClr val="C0C0C0"/>
              </a:extrusionClr>
            </a:sp3d>
          </p:spPr>
          <p:txBody>
            <a:bodyPr>
              <a:spAutoFit/>
              <a:flatTx/>
            </a:bodyPr>
            <a:lstStyle/>
            <a:p>
              <a:pPr algn="ctr">
                <a:spcBef>
                  <a:spcPct val="50000"/>
                </a:spcBef>
              </a:pPr>
              <a:r>
                <a:rPr lang="en-GB" sz="2400">
                  <a:solidFill>
                    <a:schemeClr val="bg1"/>
                  </a:solidFill>
                  <a:latin typeface="Tahoma" pitchFamily="34" charset="0"/>
                  <a:cs typeface="Tahoma" pitchFamily="34" charset="0"/>
                </a:rPr>
                <a:t>EXPORTER</a:t>
              </a:r>
            </a:p>
            <a:p>
              <a:pPr algn="ctr">
                <a:spcBef>
                  <a:spcPct val="50000"/>
                </a:spcBef>
              </a:pPr>
              <a:endParaRPr lang="en-US" sz="2400">
                <a:solidFill>
                  <a:schemeClr val="bg1"/>
                </a:solidFill>
                <a:latin typeface="Tahoma" pitchFamily="34" charset="0"/>
                <a:cs typeface="Tahoma" pitchFamily="34" charset="0"/>
              </a:endParaRPr>
            </a:p>
          </p:txBody>
        </p:sp>
        <p:sp>
          <p:nvSpPr>
            <p:cNvPr id="49169" name="Text Box 12"/>
            <p:cNvSpPr txBox="1">
              <a:spLocks noChangeArrowheads="1"/>
            </p:cNvSpPr>
            <p:nvPr/>
          </p:nvSpPr>
          <p:spPr bwMode="auto">
            <a:xfrm>
              <a:off x="4144" y="1990"/>
              <a:ext cx="1611" cy="250"/>
            </a:xfrm>
            <a:prstGeom prst="rect">
              <a:avLst/>
            </a:prstGeom>
            <a:noFill/>
            <a:ln w="9525">
              <a:noFill/>
              <a:miter lim="800000"/>
              <a:headEnd/>
              <a:tailEnd/>
            </a:ln>
          </p:spPr>
          <p:txBody>
            <a:bodyPr>
              <a:spAutoFit/>
            </a:bodyPr>
            <a:lstStyle/>
            <a:p>
              <a:pPr algn="ctr">
                <a:spcBef>
                  <a:spcPct val="50000"/>
                </a:spcBef>
              </a:pPr>
              <a:r>
                <a:rPr lang="en-GB" sz="2000">
                  <a:solidFill>
                    <a:srgbClr val="333399"/>
                  </a:solidFill>
                  <a:latin typeface="Tahoma" pitchFamily="34" charset="0"/>
                  <a:cs typeface="Tahoma" pitchFamily="34" charset="0"/>
                </a:rPr>
                <a:t>COUNTRY D</a:t>
              </a:r>
              <a:endParaRPr lang="en-US" sz="2000">
                <a:solidFill>
                  <a:srgbClr val="333399"/>
                </a:solidFill>
                <a:latin typeface="Tahoma" pitchFamily="34" charset="0"/>
                <a:cs typeface="Tahoma" pitchFamily="34" charset="0"/>
              </a:endParaRPr>
            </a:p>
          </p:txBody>
        </p:sp>
      </p:grpSp>
      <p:grpSp>
        <p:nvGrpSpPr>
          <p:cNvPr id="4" name="Group 13"/>
          <p:cNvGrpSpPr>
            <a:grpSpLocks/>
          </p:cNvGrpSpPr>
          <p:nvPr/>
        </p:nvGrpSpPr>
        <p:grpSpPr bwMode="auto">
          <a:xfrm>
            <a:off x="2819400" y="4484688"/>
            <a:ext cx="3238500" cy="1077912"/>
            <a:chOff x="1584" y="1956"/>
            <a:chExt cx="2040" cy="452"/>
          </a:xfrm>
        </p:grpSpPr>
        <p:sp>
          <p:nvSpPr>
            <p:cNvPr id="40" name="AutoShape 14"/>
            <p:cNvSpPr>
              <a:spLocks noChangeArrowheads="1"/>
            </p:cNvSpPr>
            <p:nvPr/>
          </p:nvSpPr>
          <p:spPr bwMode="auto">
            <a:xfrm>
              <a:off x="1584" y="1956"/>
              <a:ext cx="1980" cy="108"/>
            </a:xfrm>
            <a:prstGeom prst="leftArrow">
              <a:avLst>
                <a:gd name="adj1" fmla="val 50000"/>
                <a:gd name="adj2" fmla="val 458333"/>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en-US" sz="900">
                <a:solidFill>
                  <a:schemeClr val="bg1"/>
                </a:solidFill>
                <a:latin typeface="Tahoma" pitchFamily="34" charset="0"/>
                <a:ea typeface="Tahoma" pitchFamily="34" charset="0"/>
                <a:cs typeface="Tahoma" pitchFamily="34" charset="0"/>
              </a:endParaRPr>
            </a:p>
          </p:txBody>
        </p:sp>
        <p:sp>
          <p:nvSpPr>
            <p:cNvPr id="41" name="Text Box 15"/>
            <p:cNvSpPr txBox="1">
              <a:spLocks noChangeArrowheads="1"/>
            </p:cNvSpPr>
            <p:nvPr/>
          </p:nvSpPr>
          <p:spPr bwMode="auto">
            <a:xfrm>
              <a:off x="1704" y="2137"/>
              <a:ext cx="1920" cy="27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ct val="50000"/>
                </a:spcBef>
                <a:spcAft>
                  <a:spcPts val="0"/>
                </a:spcAft>
                <a:defRPr/>
              </a:pPr>
              <a:r>
                <a:rPr lang="en-GB" dirty="0">
                  <a:solidFill>
                    <a:schemeClr val="bg1"/>
                  </a:solidFill>
                  <a:latin typeface="Tahoma" pitchFamily="34" charset="0"/>
                  <a:ea typeface="Tahoma" pitchFamily="34" charset="0"/>
                  <a:cs typeface="Tahoma" pitchFamily="34" charset="0"/>
                </a:rPr>
                <a:t>INVOICE – 1,000,000 bottles at $3 each = $3m</a:t>
              </a:r>
              <a:endParaRPr lang="en-US" dirty="0">
                <a:solidFill>
                  <a:schemeClr val="bg1"/>
                </a:solidFill>
                <a:latin typeface="Tahoma" pitchFamily="34" charset="0"/>
                <a:ea typeface="Tahoma" pitchFamily="34" charset="0"/>
                <a:cs typeface="Tahoma" pitchFamily="34" charset="0"/>
              </a:endParaRPr>
            </a:p>
          </p:txBody>
        </p:sp>
      </p:grpSp>
      <p:grpSp>
        <p:nvGrpSpPr>
          <p:cNvPr id="5" name="Group 16"/>
          <p:cNvGrpSpPr>
            <a:grpSpLocks/>
          </p:cNvGrpSpPr>
          <p:nvPr/>
        </p:nvGrpSpPr>
        <p:grpSpPr bwMode="auto">
          <a:xfrm>
            <a:off x="2514600" y="2590800"/>
            <a:ext cx="3962400" cy="1371600"/>
            <a:chOff x="1612" y="1600"/>
            <a:chExt cx="1980" cy="543"/>
          </a:xfrm>
        </p:grpSpPr>
        <p:sp>
          <p:nvSpPr>
            <p:cNvPr id="43" name="AutoShape 17"/>
            <p:cNvSpPr>
              <a:spLocks noChangeArrowheads="1"/>
            </p:cNvSpPr>
            <p:nvPr/>
          </p:nvSpPr>
          <p:spPr bwMode="auto">
            <a:xfrm>
              <a:off x="1612" y="1600"/>
              <a:ext cx="1980" cy="108"/>
            </a:xfrm>
            <a:prstGeom prst="leftArrow">
              <a:avLst>
                <a:gd name="adj1" fmla="val 50000"/>
                <a:gd name="adj2" fmla="val 458333"/>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fontAlgn="auto">
                <a:spcBef>
                  <a:spcPts val="0"/>
                </a:spcBef>
                <a:spcAft>
                  <a:spcPts val="0"/>
                </a:spcAft>
                <a:defRPr/>
              </a:pPr>
              <a:endParaRPr lang="en-US" sz="900">
                <a:solidFill>
                  <a:schemeClr val="bg1"/>
                </a:solidFill>
                <a:latin typeface="Tahoma" pitchFamily="34" charset="0"/>
                <a:ea typeface="Tahoma" pitchFamily="34" charset="0"/>
                <a:cs typeface="Tahoma" pitchFamily="34" charset="0"/>
              </a:endParaRPr>
            </a:p>
          </p:txBody>
        </p:sp>
        <p:sp>
          <p:nvSpPr>
            <p:cNvPr id="44" name="Text Box 18"/>
            <p:cNvSpPr txBox="1">
              <a:spLocks noChangeArrowheads="1"/>
            </p:cNvSpPr>
            <p:nvPr/>
          </p:nvSpPr>
          <p:spPr bwMode="auto">
            <a:xfrm>
              <a:off x="1711" y="1736"/>
              <a:ext cx="1848" cy="40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ct val="50000"/>
                </a:spcBef>
                <a:spcAft>
                  <a:spcPts val="0"/>
                </a:spcAft>
                <a:defRPr/>
              </a:pPr>
              <a:r>
                <a:rPr lang="en-GB" dirty="0">
                  <a:solidFill>
                    <a:srgbClr val="003300"/>
                  </a:solidFill>
                  <a:latin typeface="Tahoma" pitchFamily="34" charset="0"/>
                  <a:ea typeface="Tahoma" pitchFamily="34" charset="0"/>
                  <a:cs typeface="Tahoma" pitchFamily="34" charset="0"/>
                </a:rPr>
                <a:t>PERFUME – 1,000,000 bottles actually worth $2 each = $2m</a:t>
              </a:r>
              <a:endParaRPr lang="en-US" dirty="0">
                <a:solidFill>
                  <a:srgbClr val="003300"/>
                </a:solidFill>
                <a:latin typeface="Tahoma" pitchFamily="34" charset="0"/>
                <a:ea typeface="Tahoma" pitchFamily="34" charset="0"/>
                <a:cs typeface="Tahoma" pitchFamily="34" charset="0"/>
              </a:endParaRPr>
            </a:p>
          </p:txBody>
        </p:sp>
      </p:grpSp>
      <p:grpSp>
        <p:nvGrpSpPr>
          <p:cNvPr id="6" name="Group 19"/>
          <p:cNvGrpSpPr>
            <a:grpSpLocks/>
          </p:cNvGrpSpPr>
          <p:nvPr/>
        </p:nvGrpSpPr>
        <p:grpSpPr bwMode="auto">
          <a:xfrm>
            <a:off x="2667000" y="2051050"/>
            <a:ext cx="3886200" cy="539750"/>
            <a:chOff x="1616" y="1298"/>
            <a:chExt cx="1984" cy="190"/>
          </a:xfrm>
        </p:grpSpPr>
        <p:sp>
          <p:nvSpPr>
            <p:cNvPr id="49162" name="AutoShape 20"/>
            <p:cNvSpPr>
              <a:spLocks noChangeArrowheads="1"/>
            </p:cNvSpPr>
            <p:nvPr/>
          </p:nvSpPr>
          <p:spPr bwMode="auto">
            <a:xfrm>
              <a:off x="1644" y="1392"/>
              <a:ext cx="1956" cy="96"/>
            </a:xfrm>
            <a:prstGeom prst="rightArrow">
              <a:avLst>
                <a:gd name="adj1" fmla="val 50000"/>
                <a:gd name="adj2" fmla="val 509375"/>
              </a:avLst>
            </a:prstGeom>
            <a:solidFill>
              <a:srgbClr val="000099"/>
            </a:solidFill>
            <a:ln w="9525" algn="ctr">
              <a:noFill/>
              <a:miter lim="800000"/>
              <a:headEnd/>
              <a:tailEnd/>
            </a:ln>
          </p:spPr>
          <p:txBody>
            <a:bodyPr wrap="none" anchor="ctr"/>
            <a:lstStyle/>
            <a:p>
              <a:endParaRPr lang="en-US" sz="900">
                <a:solidFill>
                  <a:schemeClr val="bg1"/>
                </a:solidFill>
                <a:latin typeface="Tahoma" pitchFamily="34" charset="0"/>
                <a:cs typeface="Tahoma" pitchFamily="34" charset="0"/>
              </a:endParaRPr>
            </a:p>
          </p:txBody>
        </p:sp>
        <p:sp>
          <p:nvSpPr>
            <p:cNvPr id="49163" name="Text Box 21"/>
            <p:cNvSpPr txBox="1">
              <a:spLocks noChangeArrowheads="1"/>
            </p:cNvSpPr>
            <p:nvPr/>
          </p:nvSpPr>
          <p:spPr bwMode="auto">
            <a:xfrm>
              <a:off x="1616" y="1298"/>
              <a:ext cx="1284" cy="130"/>
            </a:xfrm>
            <a:prstGeom prst="rect">
              <a:avLst/>
            </a:prstGeom>
            <a:noFill/>
            <a:ln w="9525" algn="ctr">
              <a:noFill/>
              <a:miter lim="800000"/>
              <a:headEnd/>
              <a:tailEnd/>
            </a:ln>
          </p:spPr>
          <p:txBody>
            <a:bodyPr>
              <a:spAutoFit/>
            </a:bodyPr>
            <a:lstStyle/>
            <a:p>
              <a:pPr>
                <a:spcBef>
                  <a:spcPct val="50000"/>
                </a:spcBef>
              </a:pPr>
              <a:r>
                <a:rPr lang="en-GB">
                  <a:solidFill>
                    <a:srgbClr val="003300"/>
                  </a:solidFill>
                  <a:latin typeface="Tahoma" pitchFamily="34" charset="0"/>
                  <a:cs typeface="Tahoma" pitchFamily="34" charset="0"/>
                </a:rPr>
                <a:t>PAYMENT - $3m</a:t>
              </a:r>
              <a:endParaRPr lang="en-US">
                <a:solidFill>
                  <a:srgbClr val="003300"/>
                </a:solidFill>
                <a:latin typeface="Tahoma" pitchFamily="34" charset="0"/>
                <a:cs typeface="Tahoma" pitchFamily="34" charset="0"/>
              </a:endParaRPr>
            </a:p>
          </p:txBody>
        </p:sp>
      </p:grpSp>
      <p:sp>
        <p:nvSpPr>
          <p:cNvPr id="68" name="Text Box 12"/>
          <p:cNvSpPr txBox="1">
            <a:spLocks noChangeArrowheads="1"/>
          </p:cNvSpPr>
          <p:nvPr/>
        </p:nvSpPr>
        <p:spPr bwMode="auto">
          <a:xfrm>
            <a:off x="704850" y="5802313"/>
            <a:ext cx="8591550" cy="369887"/>
          </a:xfrm>
          <a:prstGeom prst="rect">
            <a:avLst/>
          </a:prstGeom>
          <a:noFill/>
          <a:ln w="9525" algn="ctr">
            <a:noFill/>
            <a:miter lim="800000"/>
            <a:headEnd/>
            <a:tailEnd/>
          </a:ln>
        </p:spPr>
        <p:txBody>
          <a:bodyPr>
            <a:spAutoFit/>
          </a:bodyPr>
          <a:lstStyle/>
          <a:p>
            <a:pPr algn="ctr">
              <a:spcBef>
                <a:spcPct val="50000"/>
              </a:spcBef>
            </a:pPr>
            <a:r>
              <a:rPr lang="en-GB" b="1"/>
              <a:t>SHIPMENT CORRECT: INVOICE VALUE MIS-STATED</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1600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2300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nodeType="withEffect">
                                  <p:stCondLst>
                                    <p:cond delay="2900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nodeType="withEffect">
                                  <p:stCondLst>
                                    <p:cond delay="3000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par>
                                <p:cTn id="20" presetID="9" presetClass="entr" presetSubtype="0" fill="hold" grpId="0" nodeType="withEffect">
                                  <p:stCondLst>
                                    <p:cond delay="35000"/>
                                  </p:stCondLst>
                                  <p:childTnLst>
                                    <p:set>
                                      <p:cBhvr>
                                        <p:cTn id="21" dur="1" fill="hold">
                                          <p:stCondLst>
                                            <p:cond delay="0"/>
                                          </p:stCondLst>
                                        </p:cTn>
                                        <p:tgtEl>
                                          <p:spTgt spid="68"/>
                                        </p:tgtEl>
                                        <p:attrNameLst>
                                          <p:attrName>style.visibility</p:attrName>
                                        </p:attrNameLst>
                                      </p:cBhvr>
                                      <p:to>
                                        <p:strVal val="visible"/>
                                      </p:to>
                                    </p:set>
                                    <p:animEffect transition="in" filter="dissolv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95300" y="685800"/>
            <a:ext cx="8915400" cy="762000"/>
          </a:xfrm>
        </p:spPr>
        <p:txBody>
          <a:bodyPr/>
          <a:lstStyle/>
          <a:p>
            <a:pPr fontAlgn="auto">
              <a:spcAft>
                <a:spcPts val="0"/>
              </a:spcAft>
              <a:defRPr/>
            </a:pPr>
            <a:r>
              <a:rPr lang="en-GB" u="sng">
                <a:latin typeface="Tahoma" pitchFamily="34" charset="0"/>
                <a:cs typeface="Tahoma" pitchFamily="34" charset="0"/>
              </a:rPr>
              <a:t>             RED FLAGS IN TBML</a:t>
            </a:r>
          </a:p>
        </p:txBody>
      </p:sp>
      <p:grpSp>
        <p:nvGrpSpPr>
          <p:cNvPr id="2" name="Group 7"/>
          <p:cNvGrpSpPr>
            <a:grpSpLocks/>
          </p:cNvGrpSpPr>
          <p:nvPr/>
        </p:nvGrpSpPr>
        <p:grpSpPr bwMode="auto">
          <a:xfrm>
            <a:off x="373063" y="2667000"/>
            <a:ext cx="2557462" cy="1016000"/>
            <a:chOff x="144" y="1943"/>
            <a:chExt cx="1611" cy="640"/>
          </a:xfrm>
        </p:grpSpPr>
        <p:sp>
          <p:nvSpPr>
            <p:cNvPr id="50194" name="Text Box 8"/>
            <p:cNvSpPr txBox="1">
              <a:spLocks noChangeArrowheads="1"/>
            </p:cNvSpPr>
            <p:nvPr/>
          </p:nvSpPr>
          <p:spPr bwMode="auto">
            <a:xfrm>
              <a:off x="341" y="1943"/>
              <a:ext cx="1209" cy="640"/>
            </a:xfrm>
            <a:prstGeom prst="rect">
              <a:avLst/>
            </a:prstGeom>
            <a:solidFill>
              <a:srgbClr val="000099">
                <a:alpha val="70195"/>
              </a:srgbClr>
            </a:solidFill>
            <a:ln w="9525">
              <a:miter lim="800000"/>
              <a:headEnd/>
              <a:tailEnd/>
            </a:ln>
            <a:scene3d>
              <a:camera prst="legacyPerspectiveTopRight"/>
              <a:lightRig rig="legacyFlat3" dir="b"/>
            </a:scene3d>
            <a:sp3d extrusionH="49200" prstMaterial="legacyMatte">
              <a:bevelT w="13500" h="13500" prst="angle"/>
              <a:bevelB w="13500" h="13500" prst="angle"/>
              <a:extrusionClr>
                <a:srgbClr val="C0C0C0"/>
              </a:extrusionClr>
            </a:sp3d>
          </p:spPr>
          <p:txBody>
            <a:bodyPr>
              <a:spAutoFit/>
              <a:flatTx/>
            </a:bodyPr>
            <a:lstStyle/>
            <a:p>
              <a:pPr algn="ctr">
                <a:spcBef>
                  <a:spcPct val="50000"/>
                </a:spcBef>
              </a:pPr>
              <a:r>
                <a:rPr lang="en-GB" sz="2400">
                  <a:solidFill>
                    <a:schemeClr val="bg1"/>
                  </a:solidFill>
                  <a:latin typeface="Tahoma" pitchFamily="34" charset="0"/>
                  <a:cs typeface="Tahoma" pitchFamily="34" charset="0"/>
                </a:rPr>
                <a:t>IMPORTER</a:t>
              </a:r>
            </a:p>
            <a:p>
              <a:pPr algn="ctr">
                <a:spcBef>
                  <a:spcPct val="50000"/>
                </a:spcBef>
              </a:pPr>
              <a:endParaRPr lang="en-US" sz="2400">
                <a:latin typeface="Tahoma" pitchFamily="34" charset="0"/>
                <a:cs typeface="Tahoma" pitchFamily="34" charset="0"/>
              </a:endParaRPr>
            </a:p>
          </p:txBody>
        </p:sp>
        <p:sp>
          <p:nvSpPr>
            <p:cNvPr id="50195" name="Text Box 9"/>
            <p:cNvSpPr txBox="1">
              <a:spLocks noChangeArrowheads="1"/>
            </p:cNvSpPr>
            <p:nvPr/>
          </p:nvSpPr>
          <p:spPr bwMode="auto">
            <a:xfrm>
              <a:off x="144" y="2322"/>
              <a:ext cx="1611" cy="250"/>
            </a:xfrm>
            <a:prstGeom prst="rect">
              <a:avLst/>
            </a:prstGeom>
            <a:noFill/>
            <a:ln w="9525">
              <a:noFill/>
              <a:miter lim="800000"/>
              <a:headEnd/>
              <a:tailEnd/>
            </a:ln>
          </p:spPr>
          <p:txBody>
            <a:bodyPr>
              <a:spAutoFit/>
            </a:bodyPr>
            <a:lstStyle/>
            <a:p>
              <a:pPr algn="ctr">
                <a:spcBef>
                  <a:spcPct val="50000"/>
                </a:spcBef>
              </a:pPr>
              <a:r>
                <a:rPr lang="en-GB" sz="2000">
                  <a:latin typeface="Tahoma" pitchFamily="34" charset="0"/>
                  <a:cs typeface="Tahoma" pitchFamily="34" charset="0"/>
                </a:rPr>
                <a:t>COUNTRY B</a:t>
              </a:r>
              <a:endParaRPr lang="en-US" sz="2000">
                <a:latin typeface="Tahoma" pitchFamily="34" charset="0"/>
                <a:cs typeface="Tahoma" pitchFamily="34" charset="0"/>
              </a:endParaRPr>
            </a:p>
          </p:txBody>
        </p:sp>
      </p:grpSp>
      <p:grpSp>
        <p:nvGrpSpPr>
          <p:cNvPr id="3" name="Group 10"/>
          <p:cNvGrpSpPr>
            <a:grpSpLocks/>
          </p:cNvGrpSpPr>
          <p:nvPr/>
        </p:nvGrpSpPr>
        <p:grpSpPr bwMode="auto">
          <a:xfrm>
            <a:off x="7196138" y="2667000"/>
            <a:ext cx="2557462" cy="1016000"/>
            <a:chOff x="3388" y="1943"/>
            <a:chExt cx="1611" cy="640"/>
          </a:xfrm>
        </p:grpSpPr>
        <p:sp>
          <p:nvSpPr>
            <p:cNvPr id="50192" name="Text Box 11"/>
            <p:cNvSpPr txBox="1">
              <a:spLocks noChangeArrowheads="1"/>
            </p:cNvSpPr>
            <p:nvPr/>
          </p:nvSpPr>
          <p:spPr bwMode="auto">
            <a:xfrm>
              <a:off x="3703" y="1943"/>
              <a:ext cx="1209" cy="640"/>
            </a:xfrm>
            <a:prstGeom prst="rect">
              <a:avLst/>
            </a:prstGeom>
            <a:solidFill>
              <a:srgbClr val="FF0000">
                <a:alpha val="70195"/>
              </a:srgbClr>
            </a:solidFill>
            <a:ln w="9525">
              <a:miter lim="800000"/>
              <a:headEnd/>
              <a:tailEnd/>
            </a:ln>
            <a:scene3d>
              <a:camera prst="legacyPerspectiveTopRight"/>
              <a:lightRig rig="legacyFlat3" dir="b"/>
            </a:scene3d>
            <a:sp3d extrusionH="49200" prstMaterial="legacyMatte">
              <a:bevelT w="13500" h="13500" prst="angle"/>
              <a:bevelB w="13500" h="13500" prst="angle"/>
              <a:extrusionClr>
                <a:srgbClr val="C0C0C0"/>
              </a:extrusionClr>
            </a:sp3d>
          </p:spPr>
          <p:txBody>
            <a:bodyPr>
              <a:spAutoFit/>
              <a:flatTx/>
            </a:bodyPr>
            <a:lstStyle/>
            <a:p>
              <a:pPr algn="ctr">
                <a:spcBef>
                  <a:spcPct val="50000"/>
                </a:spcBef>
              </a:pPr>
              <a:r>
                <a:rPr lang="en-GB" sz="2400">
                  <a:solidFill>
                    <a:schemeClr val="bg1"/>
                  </a:solidFill>
                  <a:latin typeface="Tahoma" pitchFamily="34" charset="0"/>
                  <a:cs typeface="Tahoma" pitchFamily="34" charset="0"/>
                </a:rPr>
                <a:t>EXPORTER</a:t>
              </a:r>
            </a:p>
            <a:p>
              <a:pPr algn="ctr">
                <a:spcBef>
                  <a:spcPct val="50000"/>
                </a:spcBef>
              </a:pPr>
              <a:endParaRPr lang="en-US" sz="2400">
                <a:latin typeface="Tahoma" pitchFamily="34" charset="0"/>
                <a:cs typeface="Tahoma" pitchFamily="34" charset="0"/>
              </a:endParaRPr>
            </a:p>
          </p:txBody>
        </p:sp>
        <p:sp>
          <p:nvSpPr>
            <p:cNvPr id="50193" name="Text Box 12"/>
            <p:cNvSpPr txBox="1">
              <a:spLocks noChangeArrowheads="1"/>
            </p:cNvSpPr>
            <p:nvPr/>
          </p:nvSpPr>
          <p:spPr bwMode="auto">
            <a:xfrm>
              <a:off x="3388" y="2314"/>
              <a:ext cx="1611" cy="250"/>
            </a:xfrm>
            <a:prstGeom prst="rect">
              <a:avLst/>
            </a:prstGeom>
            <a:noFill/>
            <a:ln w="9525">
              <a:noFill/>
              <a:miter lim="800000"/>
              <a:headEnd/>
              <a:tailEnd/>
            </a:ln>
          </p:spPr>
          <p:txBody>
            <a:bodyPr>
              <a:spAutoFit/>
            </a:bodyPr>
            <a:lstStyle/>
            <a:p>
              <a:pPr algn="ctr">
                <a:spcBef>
                  <a:spcPct val="50000"/>
                </a:spcBef>
              </a:pPr>
              <a:r>
                <a:rPr lang="en-GB" sz="2000">
                  <a:latin typeface="Tahoma" pitchFamily="34" charset="0"/>
                  <a:cs typeface="Tahoma" pitchFamily="34" charset="0"/>
                </a:rPr>
                <a:t>COUNTRY A</a:t>
              </a:r>
              <a:endParaRPr lang="en-US" sz="2000">
                <a:latin typeface="Tahoma" pitchFamily="34" charset="0"/>
                <a:cs typeface="Tahoma" pitchFamily="34" charset="0"/>
              </a:endParaRPr>
            </a:p>
          </p:txBody>
        </p:sp>
      </p:grpSp>
      <p:grpSp>
        <p:nvGrpSpPr>
          <p:cNvPr id="4" name="Group 16"/>
          <p:cNvGrpSpPr>
            <a:grpSpLocks/>
          </p:cNvGrpSpPr>
          <p:nvPr/>
        </p:nvGrpSpPr>
        <p:grpSpPr bwMode="auto">
          <a:xfrm>
            <a:off x="2743200" y="4800600"/>
            <a:ext cx="4513263" cy="933450"/>
            <a:chOff x="1584" y="2280"/>
            <a:chExt cx="2843" cy="588"/>
          </a:xfrm>
        </p:grpSpPr>
        <p:sp>
          <p:nvSpPr>
            <p:cNvPr id="17" name="AutoShape 17"/>
            <p:cNvSpPr>
              <a:spLocks noChangeArrowheads="1"/>
            </p:cNvSpPr>
            <p:nvPr/>
          </p:nvSpPr>
          <p:spPr bwMode="auto">
            <a:xfrm>
              <a:off x="1584" y="2280"/>
              <a:ext cx="2795" cy="144"/>
            </a:xfrm>
            <a:prstGeom prst="leftArrow">
              <a:avLst>
                <a:gd name="adj1" fmla="val 50000"/>
                <a:gd name="adj2" fmla="val 458333"/>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en-US" sz="900">
                <a:solidFill>
                  <a:schemeClr val="tx1"/>
                </a:solidFill>
                <a:latin typeface="Tahoma" pitchFamily="34" charset="0"/>
                <a:ea typeface="Tahoma" pitchFamily="34" charset="0"/>
                <a:cs typeface="Tahoma" pitchFamily="34" charset="0"/>
              </a:endParaRPr>
            </a:p>
          </p:txBody>
        </p:sp>
        <p:sp>
          <p:nvSpPr>
            <p:cNvPr id="18" name="Text Box 18"/>
            <p:cNvSpPr txBox="1">
              <a:spLocks noChangeArrowheads="1"/>
            </p:cNvSpPr>
            <p:nvPr/>
          </p:nvSpPr>
          <p:spPr bwMode="auto">
            <a:xfrm>
              <a:off x="1798" y="2461"/>
              <a:ext cx="2629" cy="40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ct val="50000"/>
                </a:spcBef>
                <a:spcAft>
                  <a:spcPts val="0"/>
                </a:spcAft>
                <a:defRPr/>
              </a:pPr>
              <a:r>
                <a:rPr lang="en-GB" dirty="0">
                  <a:solidFill>
                    <a:schemeClr val="bg1"/>
                  </a:solidFill>
                  <a:latin typeface="Tahoma" pitchFamily="34" charset="0"/>
                  <a:ea typeface="Tahoma" pitchFamily="34" charset="0"/>
                  <a:cs typeface="Tahoma" pitchFamily="34" charset="0"/>
                </a:rPr>
                <a:t>INVOICE – 1,000,000 bottles at $2 each = $2m</a:t>
              </a:r>
              <a:endParaRPr lang="en-US" dirty="0">
                <a:solidFill>
                  <a:schemeClr val="bg1"/>
                </a:solidFill>
                <a:latin typeface="Tahoma" pitchFamily="34" charset="0"/>
                <a:ea typeface="Tahoma" pitchFamily="34" charset="0"/>
                <a:cs typeface="Tahoma" pitchFamily="34" charset="0"/>
              </a:endParaRPr>
            </a:p>
          </p:txBody>
        </p:sp>
      </p:grpSp>
      <p:grpSp>
        <p:nvGrpSpPr>
          <p:cNvPr id="5" name="Group 19"/>
          <p:cNvGrpSpPr>
            <a:grpSpLocks/>
          </p:cNvGrpSpPr>
          <p:nvPr/>
        </p:nvGrpSpPr>
        <p:grpSpPr bwMode="auto">
          <a:xfrm>
            <a:off x="2743200" y="2743200"/>
            <a:ext cx="4408488" cy="1524000"/>
            <a:chOff x="1531" y="1911"/>
            <a:chExt cx="2777" cy="571"/>
          </a:xfrm>
        </p:grpSpPr>
        <p:sp>
          <p:nvSpPr>
            <p:cNvPr id="20" name="AutoShape 20"/>
            <p:cNvSpPr>
              <a:spLocks noChangeArrowheads="1"/>
            </p:cNvSpPr>
            <p:nvPr/>
          </p:nvSpPr>
          <p:spPr bwMode="auto">
            <a:xfrm>
              <a:off x="1531" y="2378"/>
              <a:ext cx="2700" cy="104"/>
            </a:xfrm>
            <a:prstGeom prst="leftArrow">
              <a:avLst>
                <a:gd name="adj1" fmla="val 50000"/>
                <a:gd name="adj2" fmla="val 458333"/>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en-US" sz="900">
                <a:solidFill>
                  <a:schemeClr val="tx1"/>
                </a:solidFill>
                <a:latin typeface="Tahoma" pitchFamily="34" charset="0"/>
                <a:ea typeface="Tahoma" pitchFamily="34" charset="0"/>
                <a:cs typeface="Tahoma" pitchFamily="34" charset="0"/>
              </a:endParaRPr>
            </a:p>
          </p:txBody>
        </p:sp>
        <p:sp>
          <p:nvSpPr>
            <p:cNvPr id="21" name="Text Box 21"/>
            <p:cNvSpPr txBox="1">
              <a:spLocks noChangeArrowheads="1"/>
            </p:cNvSpPr>
            <p:nvPr/>
          </p:nvSpPr>
          <p:spPr bwMode="auto">
            <a:xfrm>
              <a:off x="1627" y="1911"/>
              <a:ext cx="2681" cy="40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ct val="50000"/>
                </a:spcBef>
                <a:spcAft>
                  <a:spcPts val="0"/>
                </a:spcAft>
                <a:defRPr/>
              </a:pPr>
              <a:r>
                <a:rPr lang="en-GB" dirty="0">
                  <a:solidFill>
                    <a:schemeClr val="bg1"/>
                  </a:solidFill>
                  <a:latin typeface="Tahoma" pitchFamily="34" charset="0"/>
                  <a:ea typeface="Tahoma" pitchFamily="34" charset="0"/>
                  <a:cs typeface="Tahoma" pitchFamily="34" charset="0"/>
                </a:rPr>
                <a:t>PERFUME – 1,500,000 bottles worth $2 each = $3m</a:t>
              </a:r>
              <a:endParaRPr lang="en-US" dirty="0">
                <a:solidFill>
                  <a:schemeClr val="bg1"/>
                </a:solidFill>
                <a:latin typeface="Tahoma" pitchFamily="34" charset="0"/>
                <a:ea typeface="Tahoma" pitchFamily="34" charset="0"/>
                <a:cs typeface="Tahoma" pitchFamily="34" charset="0"/>
              </a:endParaRPr>
            </a:p>
          </p:txBody>
        </p:sp>
      </p:grpSp>
      <p:grpSp>
        <p:nvGrpSpPr>
          <p:cNvPr id="6" name="Group 22"/>
          <p:cNvGrpSpPr>
            <a:grpSpLocks/>
          </p:cNvGrpSpPr>
          <p:nvPr/>
        </p:nvGrpSpPr>
        <p:grpSpPr bwMode="auto">
          <a:xfrm>
            <a:off x="2743200" y="1981200"/>
            <a:ext cx="3810000" cy="477838"/>
            <a:chOff x="1616" y="1511"/>
            <a:chExt cx="1984" cy="301"/>
          </a:xfrm>
        </p:grpSpPr>
        <p:sp>
          <p:nvSpPr>
            <p:cNvPr id="50186" name="AutoShape 23"/>
            <p:cNvSpPr>
              <a:spLocks noChangeArrowheads="1"/>
            </p:cNvSpPr>
            <p:nvPr/>
          </p:nvSpPr>
          <p:spPr bwMode="auto">
            <a:xfrm>
              <a:off x="1644" y="1716"/>
              <a:ext cx="1956" cy="96"/>
            </a:xfrm>
            <a:prstGeom prst="rightArrow">
              <a:avLst>
                <a:gd name="adj1" fmla="val 50000"/>
                <a:gd name="adj2" fmla="val 509375"/>
              </a:avLst>
            </a:prstGeom>
            <a:solidFill>
              <a:srgbClr val="000099"/>
            </a:solidFill>
            <a:ln w="9525" algn="ctr">
              <a:noFill/>
              <a:miter lim="800000"/>
              <a:headEnd/>
              <a:tailEnd/>
            </a:ln>
          </p:spPr>
          <p:txBody>
            <a:bodyPr wrap="none" anchor="ctr"/>
            <a:lstStyle/>
            <a:p>
              <a:endParaRPr lang="en-US" sz="900">
                <a:latin typeface="Tahoma" pitchFamily="34" charset="0"/>
                <a:cs typeface="Tahoma" pitchFamily="34" charset="0"/>
              </a:endParaRPr>
            </a:p>
          </p:txBody>
        </p:sp>
        <p:sp>
          <p:nvSpPr>
            <p:cNvPr id="50187" name="Text Box 24"/>
            <p:cNvSpPr txBox="1">
              <a:spLocks noChangeArrowheads="1"/>
            </p:cNvSpPr>
            <p:nvPr/>
          </p:nvSpPr>
          <p:spPr bwMode="auto">
            <a:xfrm>
              <a:off x="1616" y="1511"/>
              <a:ext cx="1080" cy="233"/>
            </a:xfrm>
            <a:prstGeom prst="rect">
              <a:avLst/>
            </a:prstGeom>
            <a:noFill/>
            <a:ln w="9525" algn="ctr">
              <a:noFill/>
              <a:miter lim="800000"/>
              <a:headEnd/>
              <a:tailEnd/>
            </a:ln>
          </p:spPr>
          <p:txBody>
            <a:bodyPr>
              <a:spAutoFit/>
            </a:bodyPr>
            <a:lstStyle/>
            <a:p>
              <a:pPr>
                <a:spcBef>
                  <a:spcPct val="50000"/>
                </a:spcBef>
              </a:pPr>
              <a:r>
                <a:rPr lang="en-GB">
                  <a:latin typeface="Tahoma" pitchFamily="34" charset="0"/>
                  <a:cs typeface="Tahoma" pitchFamily="34" charset="0"/>
                </a:rPr>
                <a:t>PAYMENT - $2m</a:t>
              </a:r>
              <a:endParaRPr lang="en-US">
                <a:latin typeface="Tahoma" pitchFamily="34" charset="0"/>
                <a:cs typeface="Tahoma" pitchFamily="34" charset="0"/>
              </a:endParaRPr>
            </a:p>
          </p:txBody>
        </p:sp>
      </p:grpSp>
      <p:sp>
        <p:nvSpPr>
          <p:cNvPr id="25" name="Text Box 12"/>
          <p:cNvSpPr txBox="1">
            <a:spLocks noChangeArrowheads="1"/>
          </p:cNvSpPr>
          <p:nvPr/>
        </p:nvSpPr>
        <p:spPr bwMode="auto">
          <a:xfrm>
            <a:off x="838200" y="5943600"/>
            <a:ext cx="8591550" cy="400050"/>
          </a:xfrm>
          <a:prstGeom prst="rect">
            <a:avLst/>
          </a:prstGeom>
          <a:noFill/>
          <a:ln w="9525" algn="ctr">
            <a:noFill/>
            <a:miter lim="800000"/>
            <a:headEnd/>
            <a:tailEnd/>
          </a:ln>
        </p:spPr>
        <p:txBody>
          <a:bodyPr>
            <a:spAutoFit/>
          </a:bodyPr>
          <a:lstStyle/>
          <a:p>
            <a:pPr algn="ctr">
              <a:spcBef>
                <a:spcPct val="50000"/>
              </a:spcBef>
            </a:pPr>
            <a:r>
              <a:rPr lang="en-GB" sz="2000">
                <a:latin typeface="Tahoma" pitchFamily="34" charset="0"/>
                <a:cs typeface="Tahoma" pitchFamily="34" charset="0"/>
              </a:rPr>
              <a:t>INVOICE VALUE CORRECT: SHIPMENT AMOUNT MIS-STATED</a:t>
            </a:r>
            <a:endParaRPr lang="en-US" sz="2000">
              <a:latin typeface="Tahoma" pitchFamily="34" charset="0"/>
              <a:cs typeface="Tahoma" pitchFamily="34" charset="0"/>
            </a:endParaRPr>
          </a:p>
        </p:txBody>
      </p:sp>
      <p:sp>
        <p:nvSpPr>
          <p:cNvPr id="50185" name="Rectangle 25"/>
          <p:cNvSpPr>
            <a:spLocks noChangeArrowheads="1"/>
          </p:cNvSpPr>
          <p:nvPr/>
        </p:nvSpPr>
        <p:spPr bwMode="auto">
          <a:xfrm>
            <a:off x="533400" y="1371600"/>
            <a:ext cx="8534400" cy="369888"/>
          </a:xfrm>
          <a:prstGeom prst="rect">
            <a:avLst/>
          </a:prstGeom>
          <a:noFill/>
          <a:ln w="9525">
            <a:noFill/>
            <a:miter lim="800000"/>
            <a:headEnd/>
            <a:tailEnd/>
          </a:ln>
        </p:spPr>
        <p:txBody>
          <a:bodyPr>
            <a:spAutoFit/>
          </a:bodyPr>
          <a:lstStyle/>
          <a:p>
            <a:r>
              <a:rPr lang="en-GB" u="sng">
                <a:latin typeface="Tahoma" pitchFamily="34" charset="0"/>
                <a:cs typeface="Tahoma" pitchFamily="34" charset="0"/>
              </a:rPr>
              <a:t>Over-Shipment/ Over Supply of Goods and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40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700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1000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nodeType="withEffect">
                                  <p:stCondLst>
                                    <p:cond delay="2000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nodeType="withEffect">
                                  <p:stCondLst>
                                    <p:cond delay="2700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grpId="0" nodeType="withEffect">
                                  <p:stCondLst>
                                    <p:cond delay="4300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609600"/>
            <a:ext cx="8915400" cy="685800"/>
          </a:xfrm>
        </p:spPr>
        <p:txBody>
          <a:bodyPr/>
          <a:lstStyle/>
          <a:p>
            <a:pPr fontAlgn="auto">
              <a:spcAft>
                <a:spcPts val="0"/>
              </a:spcAft>
              <a:defRPr/>
            </a:pPr>
            <a:r>
              <a:rPr lang="en-GB" u="sng" dirty="0">
                <a:latin typeface="Tahoma" pitchFamily="34" charset="0"/>
                <a:cs typeface="Tahoma" pitchFamily="34" charset="0"/>
              </a:rPr>
              <a:t>              RED FLAGS IN TBML</a:t>
            </a:r>
          </a:p>
        </p:txBody>
      </p:sp>
      <p:sp>
        <p:nvSpPr>
          <p:cNvPr id="3" name="Content Placeholder 2"/>
          <p:cNvSpPr>
            <a:spLocks noGrp="1"/>
          </p:cNvSpPr>
          <p:nvPr>
            <p:ph idx="1"/>
          </p:nvPr>
        </p:nvSpPr>
        <p:spPr>
          <a:xfrm>
            <a:off x="381000" y="1371600"/>
            <a:ext cx="8915400" cy="493713"/>
          </a:xfrm>
        </p:spPr>
        <p:txBody>
          <a:bodyPr>
            <a:normAutofit/>
          </a:bodyPr>
          <a:lstStyle/>
          <a:p>
            <a:pPr marL="365760" indent="-256032" fontAlgn="auto">
              <a:spcAft>
                <a:spcPts val="0"/>
              </a:spcAft>
              <a:buClr>
                <a:schemeClr val="accent3"/>
              </a:buClr>
              <a:buFont typeface="Georgia"/>
              <a:buChar char="•"/>
              <a:defRPr/>
            </a:pPr>
            <a:r>
              <a:rPr lang="en-GB" sz="2400" u="sng" dirty="0">
                <a:latin typeface="Tahoma" pitchFamily="34" charset="0"/>
                <a:ea typeface="Tahoma" pitchFamily="34" charset="0"/>
                <a:cs typeface="Tahoma" pitchFamily="34" charset="0"/>
              </a:rPr>
              <a:t>Under-Shipment / Under Supply of Goods and Services</a:t>
            </a:r>
            <a:r>
              <a:rPr lang="en-GB" u="sng" dirty="0">
                <a:latin typeface="Tahoma" pitchFamily="34" charset="0"/>
                <a:ea typeface="Tahoma" pitchFamily="34" charset="0"/>
                <a:cs typeface="Tahoma" pitchFamily="34" charset="0"/>
              </a:rPr>
              <a:t>:</a:t>
            </a:r>
          </a:p>
        </p:txBody>
      </p:sp>
      <p:grpSp>
        <p:nvGrpSpPr>
          <p:cNvPr id="2" name="Group 7"/>
          <p:cNvGrpSpPr>
            <a:grpSpLocks/>
          </p:cNvGrpSpPr>
          <p:nvPr/>
        </p:nvGrpSpPr>
        <p:grpSpPr bwMode="auto">
          <a:xfrm>
            <a:off x="373063" y="3357563"/>
            <a:ext cx="2557462" cy="1366837"/>
            <a:chOff x="144" y="1711"/>
            <a:chExt cx="1611" cy="861"/>
          </a:xfrm>
        </p:grpSpPr>
        <p:sp>
          <p:nvSpPr>
            <p:cNvPr id="51218" name="Text Box 8"/>
            <p:cNvSpPr txBox="1">
              <a:spLocks noChangeArrowheads="1"/>
            </p:cNvSpPr>
            <p:nvPr/>
          </p:nvSpPr>
          <p:spPr bwMode="auto">
            <a:xfrm>
              <a:off x="301" y="1711"/>
              <a:ext cx="1209" cy="640"/>
            </a:xfrm>
            <a:prstGeom prst="rect">
              <a:avLst/>
            </a:prstGeom>
            <a:solidFill>
              <a:srgbClr val="000099">
                <a:alpha val="70195"/>
              </a:srgbClr>
            </a:solidFill>
            <a:ln w="9525">
              <a:miter lim="800000"/>
              <a:headEnd/>
              <a:tailEnd/>
            </a:ln>
            <a:scene3d>
              <a:camera prst="legacyPerspectiveTopRight"/>
              <a:lightRig rig="legacyFlat3" dir="b"/>
            </a:scene3d>
            <a:sp3d extrusionH="49200" prstMaterial="legacyMatte">
              <a:bevelT w="13500" h="13500" prst="angle"/>
              <a:bevelB w="13500" h="13500" prst="angle"/>
              <a:extrusionClr>
                <a:srgbClr val="C0C0C0"/>
              </a:extrusionClr>
            </a:sp3d>
          </p:spPr>
          <p:txBody>
            <a:bodyPr>
              <a:spAutoFit/>
              <a:flatTx/>
            </a:bodyPr>
            <a:lstStyle/>
            <a:p>
              <a:pPr algn="ctr">
                <a:spcBef>
                  <a:spcPct val="50000"/>
                </a:spcBef>
              </a:pPr>
              <a:r>
                <a:rPr lang="en-GB" sz="2400">
                  <a:solidFill>
                    <a:schemeClr val="bg1"/>
                  </a:solidFill>
                  <a:latin typeface="Tahoma" pitchFamily="34" charset="0"/>
                  <a:cs typeface="Tahoma" pitchFamily="34" charset="0"/>
                </a:rPr>
                <a:t>IMPORTER</a:t>
              </a:r>
            </a:p>
            <a:p>
              <a:pPr algn="ctr">
                <a:spcBef>
                  <a:spcPct val="50000"/>
                </a:spcBef>
              </a:pPr>
              <a:endParaRPr lang="en-US" sz="2400">
                <a:latin typeface="Tahoma" pitchFamily="34" charset="0"/>
                <a:cs typeface="Tahoma" pitchFamily="34" charset="0"/>
              </a:endParaRPr>
            </a:p>
          </p:txBody>
        </p:sp>
        <p:sp>
          <p:nvSpPr>
            <p:cNvPr id="51219" name="Text Box 9"/>
            <p:cNvSpPr txBox="1">
              <a:spLocks noChangeArrowheads="1"/>
            </p:cNvSpPr>
            <p:nvPr/>
          </p:nvSpPr>
          <p:spPr bwMode="auto">
            <a:xfrm>
              <a:off x="144" y="2322"/>
              <a:ext cx="1611" cy="250"/>
            </a:xfrm>
            <a:prstGeom prst="rect">
              <a:avLst/>
            </a:prstGeom>
            <a:noFill/>
            <a:ln w="9525">
              <a:noFill/>
              <a:miter lim="800000"/>
              <a:headEnd/>
              <a:tailEnd/>
            </a:ln>
          </p:spPr>
          <p:txBody>
            <a:bodyPr>
              <a:spAutoFit/>
            </a:bodyPr>
            <a:lstStyle/>
            <a:p>
              <a:pPr algn="ctr">
                <a:spcBef>
                  <a:spcPct val="50000"/>
                </a:spcBef>
              </a:pPr>
              <a:r>
                <a:rPr lang="en-GB" sz="2000">
                  <a:latin typeface="Tahoma" pitchFamily="34" charset="0"/>
                  <a:cs typeface="Tahoma" pitchFamily="34" charset="0"/>
                </a:rPr>
                <a:t>COUNTRY B</a:t>
              </a:r>
              <a:endParaRPr lang="en-US" sz="2000">
                <a:latin typeface="Tahoma" pitchFamily="34" charset="0"/>
                <a:cs typeface="Tahoma" pitchFamily="34" charset="0"/>
              </a:endParaRPr>
            </a:p>
          </p:txBody>
        </p:sp>
      </p:grpSp>
      <p:grpSp>
        <p:nvGrpSpPr>
          <p:cNvPr id="4" name="Group 10"/>
          <p:cNvGrpSpPr>
            <a:grpSpLocks/>
          </p:cNvGrpSpPr>
          <p:nvPr/>
        </p:nvGrpSpPr>
        <p:grpSpPr bwMode="auto">
          <a:xfrm>
            <a:off x="7196138" y="3344863"/>
            <a:ext cx="2557462" cy="1366837"/>
            <a:chOff x="3388" y="1703"/>
            <a:chExt cx="1611" cy="861"/>
          </a:xfrm>
        </p:grpSpPr>
        <p:sp>
          <p:nvSpPr>
            <p:cNvPr id="51216" name="Text Box 11"/>
            <p:cNvSpPr txBox="1">
              <a:spLocks noChangeArrowheads="1"/>
            </p:cNvSpPr>
            <p:nvPr/>
          </p:nvSpPr>
          <p:spPr bwMode="auto">
            <a:xfrm>
              <a:off x="3605" y="1703"/>
              <a:ext cx="1209" cy="640"/>
            </a:xfrm>
            <a:prstGeom prst="rect">
              <a:avLst/>
            </a:prstGeom>
            <a:solidFill>
              <a:srgbClr val="FF0000">
                <a:alpha val="70195"/>
              </a:srgbClr>
            </a:solidFill>
            <a:ln w="9525">
              <a:miter lim="800000"/>
              <a:headEnd/>
              <a:tailEnd/>
            </a:ln>
            <a:scene3d>
              <a:camera prst="legacyPerspectiveTopRight"/>
              <a:lightRig rig="legacyFlat3" dir="b"/>
            </a:scene3d>
            <a:sp3d extrusionH="49200" prstMaterial="legacyMatte">
              <a:bevelT w="13500" h="13500" prst="angle"/>
              <a:bevelB w="13500" h="13500" prst="angle"/>
              <a:extrusionClr>
                <a:srgbClr val="C0C0C0"/>
              </a:extrusionClr>
            </a:sp3d>
          </p:spPr>
          <p:txBody>
            <a:bodyPr>
              <a:spAutoFit/>
              <a:flatTx/>
            </a:bodyPr>
            <a:lstStyle/>
            <a:p>
              <a:pPr algn="ctr">
                <a:spcBef>
                  <a:spcPct val="50000"/>
                </a:spcBef>
              </a:pPr>
              <a:r>
                <a:rPr lang="en-GB" sz="2400">
                  <a:solidFill>
                    <a:schemeClr val="bg1"/>
                  </a:solidFill>
                  <a:latin typeface="Tahoma" pitchFamily="34" charset="0"/>
                  <a:cs typeface="Tahoma" pitchFamily="34" charset="0"/>
                </a:rPr>
                <a:t>EXPORTER</a:t>
              </a:r>
            </a:p>
            <a:p>
              <a:pPr algn="ctr">
                <a:spcBef>
                  <a:spcPct val="50000"/>
                </a:spcBef>
              </a:pPr>
              <a:endParaRPr lang="en-US" sz="2400">
                <a:latin typeface="Tahoma" pitchFamily="34" charset="0"/>
                <a:cs typeface="Tahoma" pitchFamily="34" charset="0"/>
              </a:endParaRPr>
            </a:p>
          </p:txBody>
        </p:sp>
        <p:sp>
          <p:nvSpPr>
            <p:cNvPr id="51217" name="Text Box 12"/>
            <p:cNvSpPr txBox="1">
              <a:spLocks noChangeArrowheads="1"/>
            </p:cNvSpPr>
            <p:nvPr/>
          </p:nvSpPr>
          <p:spPr bwMode="auto">
            <a:xfrm>
              <a:off x="3388" y="2314"/>
              <a:ext cx="1611" cy="250"/>
            </a:xfrm>
            <a:prstGeom prst="rect">
              <a:avLst/>
            </a:prstGeom>
            <a:noFill/>
            <a:ln w="9525">
              <a:noFill/>
              <a:miter lim="800000"/>
              <a:headEnd/>
              <a:tailEnd/>
            </a:ln>
          </p:spPr>
          <p:txBody>
            <a:bodyPr>
              <a:spAutoFit/>
            </a:bodyPr>
            <a:lstStyle/>
            <a:p>
              <a:pPr algn="ctr">
                <a:spcBef>
                  <a:spcPct val="50000"/>
                </a:spcBef>
              </a:pPr>
              <a:r>
                <a:rPr lang="en-GB" sz="2000">
                  <a:latin typeface="Tahoma" pitchFamily="34" charset="0"/>
                  <a:cs typeface="Tahoma" pitchFamily="34" charset="0"/>
                </a:rPr>
                <a:t>COUNTRY A</a:t>
              </a:r>
              <a:endParaRPr lang="en-US" sz="2000">
                <a:latin typeface="Tahoma" pitchFamily="34" charset="0"/>
                <a:cs typeface="Tahoma" pitchFamily="34" charset="0"/>
              </a:endParaRPr>
            </a:p>
          </p:txBody>
        </p:sp>
      </p:grpSp>
      <p:grpSp>
        <p:nvGrpSpPr>
          <p:cNvPr id="5" name="Group 16"/>
          <p:cNvGrpSpPr>
            <a:grpSpLocks/>
          </p:cNvGrpSpPr>
          <p:nvPr/>
        </p:nvGrpSpPr>
        <p:grpSpPr bwMode="auto">
          <a:xfrm>
            <a:off x="2649538" y="3810000"/>
            <a:ext cx="4513262" cy="933450"/>
            <a:chOff x="1584" y="2280"/>
            <a:chExt cx="2843" cy="588"/>
          </a:xfrm>
        </p:grpSpPr>
        <p:sp>
          <p:nvSpPr>
            <p:cNvPr id="12" name="AutoShape 17"/>
            <p:cNvSpPr>
              <a:spLocks noChangeArrowheads="1"/>
            </p:cNvSpPr>
            <p:nvPr/>
          </p:nvSpPr>
          <p:spPr bwMode="auto">
            <a:xfrm>
              <a:off x="1584" y="2280"/>
              <a:ext cx="2795" cy="144"/>
            </a:xfrm>
            <a:prstGeom prst="leftArrow">
              <a:avLst>
                <a:gd name="adj1" fmla="val 50000"/>
                <a:gd name="adj2" fmla="val 458333"/>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en-US" sz="900">
                <a:solidFill>
                  <a:schemeClr val="tx1"/>
                </a:solidFill>
                <a:latin typeface="Tahoma" pitchFamily="34" charset="0"/>
                <a:ea typeface="Tahoma" pitchFamily="34" charset="0"/>
                <a:cs typeface="Tahoma" pitchFamily="34" charset="0"/>
              </a:endParaRPr>
            </a:p>
          </p:txBody>
        </p:sp>
        <p:sp>
          <p:nvSpPr>
            <p:cNvPr id="13" name="Text Box 18"/>
            <p:cNvSpPr txBox="1">
              <a:spLocks noChangeArrowheads="1"/>
            </p:cNvSpPr>
            <p:nvPr/>
          </p:nvSpPr>
          <p:spPr bwMode="auto">
            <a:xfrm>
              <a:off x="1798" y="2461"/>
              <a:ext cx="2629" cy="40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ct val="50000"/>
                </a:spcBef>
                <a:spcAft>
                  <a:spcPts val="0"/>
                </a:spcAft>
                <a:defRPr/>
              </a:pPr>
              <a:r>
                <a:rPr lang="en-GB" dirty="0">
                  <a:solidFill>
                    <a:schemeClr val="bg1"/>
                  </a:solidFill>
                  <a:latin typeface="Tahoma" pitchFamily="34" charset="0"/>
                  <a:ea typeface="Tahoma" pitchFamily="34" charset="0"/>
                  <a:cs typeface="Tahoma" pitchFamily="34" charset="0"/>
                </a:rPr>
                <a:t>INVOICE – 1,500,000 bottles at $2 each = $2m</a:t>
              </a:r>
              <a:endParaRPr lang="en-US" dirty="0">
                <a:solidFill>
                  <a:schemeClr val="bg1"/>
                </a:solidFill>
                <a:latin typeface="Tahoma" pitchFamily="34" charset="0"/>
                <a:ea typeface="Tahoma" pitchFamily="34" charset="0"/>
                <a:cs typeface="Tahoma" pitchFamily="34" charset="0"/>
              </a:endParaRPr>
            </a:p>
          </p:txBody>
        </p:sp>
      </p:grpSp>
      <p:grpSp>
        <p:nvGrpSpPr>
          <p:cNvPr id="6" name="Group 19"/>
          <p:cNvGrpSpPr>
            <a:grpSpLocks/>
          </p:cNvGrpSpPr>
          <p:nvPr/>
        </p:nvGrpSpPr>
        <p:grpSpPr bwMode="auto">
          <a:xfrm>
            <a:off x="2724150" y="2730500"/>
            <a:ext cx="4438650" cy="896938"/>
            <a:chOff x="1519" y="1842"/>
            <a:chExt cx="2796" cy="565"/>
          </a:xfrm>
        </p:grpSpPr>
        <p:sp>
          <p:nvSpPr>
            <p:cNvPr id="15" name="AutoShape 20"/>
            <p:cNvSpPr>
              <a:spLocks noChangeArrowheads="1"/>
            </p:cNvSpPr>
            <p:nvPr/>
          </p:nvSpPr>
          <p:spPr bwMode="auto">
            <a:xfrm>
              <a:off x="1519" y="1842"/>
              <a:ext cx="2700" cy="104"/>
            </a:xfrm>
            <a:prstGeom prst="leftArrow">
              <a:avLst>
                <a:gd name="adj1" fmla="val 50000"/>
                <a:gd name="adj2" fmla="val 458333"/>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en-US" sz="900">
                <a:solidFill>
                  <a:schemeClr val="tx1"/>
                </a:solidFill>
                <a:latin typeface="Tahoma" pitchFamily="34" charset="0"/>
                <a:ea typeface="Tahoma" pitchFamily="34" charset="0"/>
                <a:cs typeface="Tahoma" pitchFamily="34" charset="0"/>
              </a:endParaRPr>
            </a:p>
          </p:txBody>
        </p:sp>
        <p:sp>
          <p:nvSpPr>
            <p:cNvPr id="16" name="Text Box 21"/>
            <p:cNvSpPr txBox="1">
              <a:spLocks noChangeArrowheads="1"/>
            </p:cNvSpPr>
            <p:nvPr/>
          </p:nvSpPr>
          <p:spPr bwMode="auto">
            <a:xfrm>
              <a:off x="1634" y="2000"/>
              <a:ext cx="2681" cy="40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ct val="50000"/>
                </a:spcBef>
                <a:spcAft>
                  <a:spcPts val="0"/>
                </a:spcAft>
                <a:defRPr/>
              </a:pPr>
              <a:r>
                <a:rPr lang="en-GB" dirty="0">
                  <a:solidFill>
                    <a:schemeClr val="bg1"/>
                  </a:solidFill>
                  <a:latin typeface="Tahoma" pitchFamily="34" charset="0"/>
                  <a:ea typeface="Tahoma" pitchFamily="34" charset="0"/>
                  <a:cs typeface="Tahoma" pitchFamily="34" charset="0"/>
                </a:rPr>
                <a:t>PERFUME – 1,000,000 bottles worth $2 each = $2m</a:t>
              </a:r>
              <a:endParaRPr lang="en-US" dirty="0">
                <a:solidFill>
                  <a:schemeClr val="bg1"/>
                </a:solidFill>
                <a:latin typeface="Tahoma" pitchFamily="34" charset="0"/>
                <a:ea typeface="Tahoma" pitchFamily="34" charset="0"/>
                <a:cs typeface="Tahoma" pitchFamily="34" charset="0"/>
              </a:endParaRPr>
            </a:p>
          </p:txBody>
        </p:sp>
      </p:grpSp>
      <p:grpSp>
        <p:nvGrpSpPr>
          <p:cNvPr id="7" name="Group 22"/>
          <p:cNvGrpSpPr>
            <a:grpSpLocks/>
          </p:cNvGrpSpPr>
          <p:nvPr/>
        </p:nvGrpSpPr>
        <p:grpSpPr bwMode="auto">
          <a:xfrm>
            <a:off x="2971800" y="1981200"/>
            <a:ext cx="3810000" cy="477838"/>
            <a:chOff x="1616" y="1511"/>
            <a:chExt cx="1984" cy="301"/>
          </a:xfrm>
        </p:grpSpPr>
        <p:sp>
          <p:nvSpPr>
            <p:cNvPr id="51210" name="AutoShape 23"/>
            <p:cNvSpPr>
              <a:spLocks noChangeArrowheads="1"/>
            </p:cNvSpPr>
            <p:nvPr/>
          </p:nvSpPr>
          <p:spPr bwMode="auto">
            <a:xfrm>
              <a:off x="1644" y="1716"/>
              <a:ext cx="1956" cy="96"/>
            </a:xfrm>
            <a:prstGeom prst="rightArrow">
              <a:avLst>
                <a:gd name="adj1" fmla="val 50000"/>
                <a:gd name="adj2" fmla="val 509375"/>
              </a:avLst>
            </a:prstGeom>
            <a:solidFill>
              <a:srgbClr val="000099"/>
            </a:solidFill>
            <a:ln w="9525" algn="ctr">
              <a:noFill/>
              <a:miter lim="800000"/>
              <a:headEnd/>
              <a:tailEnd/>
            </a:ln>
          </p:spPr>
          <p:txBody>
            <a:bodyPr wrap="none" anchor="ctr"/>
            <a:lstStyle/>
            <a:p>
              <a:endParaRPr lang="en-US" sz="900">
                <a:latin typeface="Tahoma" pitchFamily="34" charset="0"/>
                <a:cs typeface="Tahoma" pitchFamily="34" charset="0"/>
              </a:endParaRPr>
            </a:p>
          </p:txBody>
        </p:sp>
        <p:sp>
          <p:nvSpPr>
            <p:cNvPr id="51211" name="Text Box 24"/>
            <p:cNvSpPr txBox="1">
              <a:spLocks noChangeArrowheads="1"/>
            </p:cNvSpPr>
            <p:nvPr/>
          </p:nvSpPr>
          <p:spPr bwMode="auto">
            <a:xfrm>
              <a:off x="1616" y="1511"/>
              <a:ext cx="1080" cy="233"/>
            </a:xfrm>
            <a:prstGeom prst="rect">
              <a:avLst/>
            </a:prstGeom>
            <a:noFill/>
            <a:ln w="9525" algn="ctr">
              <a:noFill/>
              <a:miter lim="800000"/>
              <a:headEnd/>
              <a:tailEnd/>
            </a:ln>
          </p:spPr>
          <p:txBody>
            <a:bodyPr>
              <a:spAutoFit/>
            </a:bodyPr>
            <a:lstStyle/>
            <a:p>
              <a:pPr>
                <a:spcBef>
                  <a:spcPct val="50000"/>
                </a:spcBef>
              </a:pPr>
              <a:r>
                <a:rPr lang="en-GB">
                  <a:latin typeface="Tahoma" pitchFamily="34" charset="0"/>
                  <a:cs typeface="Tahoma" pitchFamily="34" charset="0"/>
                </a:rPr>
                <a:t>PAYMENT - $3m</a:t>
              </a:r>
              <a:endParaRPr lang="en-US">
                <a:latin typeface="Tahoma" pitchFamily="34" charset="0"/>
                <a:cs typeface="Tahoma" pitchFamily="34" charset="0"/>
              </a:endParaRPr>
            </a:p>
          </p:txBody>
        </p:sp>
      </p:grpSp>
      <p:sp>
        <p:nvSpPr>
          <p:cNvPr id="20" name="Text Box 12"/>
          <p:cNvSpPr txBox="1">
            <a:spLocks noChangeArrowheads="1"/>
          </p:cNvSpPr>
          <p:nvPr/>
        </p:nvSpPr>
        <p:spPr bwMode="auto">
          <a:xfrm>
            <a:off x="628650" y="5470525"/>
            <a:ext cx="8591550" cy="396875"/>
          </a:xfrm>
          <a:prstGeom prst="rect">
            <a:avLst/>
          </a:prstGeom>
          <a:noFill/>
          <a:ln w="9525" algn="ctr">
            <a:noFill/>
            <a:miter lim="800000"/>
            <a:headEnd/>
            <a:tailEnd/>
          </a:ln>
        </p:spPr>
        <p:txBody>
          <a:bodyPr>
            <a:spAutoFit/>
          </a:bodyPr>
          <a:lstStyle/>
          <a:p>
            <a:pPr algn="ctr">
              <a:spcBef>
                <a:spcPct val="50000"/>
              </a:spcBef>
            </a:pPr>
            <a:r>
              <a:rPr lang="en-GB" sz="2000">
                <a:latin typeface="Tahoma" pitchFamily="34" charset="0"/>
                <a:cs typeface="Tahoma" pitchFamily="34" charset="0"/>
              </a:rPr>
              <a:t>INVOICE VALUE CORRECT: SHIPMENT AMOUNT MIS-STATED</a:t>
            </a:r>
            <a:endParaRPr lang="en-US" sz="200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4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700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1000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nodeType="withEffect">
                                  <p:stCondLst>
                                    <p:cond delay="2000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nodeType="withEffect">
                                  <p:stCondLst>
                                    <p:cond delay="2700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grpId="0" nodeType="withEffect">
                                  <p:stCondLst>
                                    <p:cond delay="4300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95300" y="457200"/>
            <a:ext cx="8915400" cy="762000"/>
          </a:xfrm>
        </p:spPr>
        <p:txBody>
          <a:bodyPr/>
          <a:lstStyle/>
          <a:p>
            <a:pPr fontAlgn="auto">
              <a:spcAft>
                <a:spcPts val="0"/>
              </a:spcAft>
              <a:defRPr/>
            </a:pPr>
            <a:r>
              <a:rPr lang="en-GB" u="sng" dirty="0">
                <a:latin typeface="Tahoma" pitchFamily="34" charset="0"/>
                <a:cs typeface="Tahoma" pitchFamily="34" charset="0"/>
              </a:rPr>
              <a:t>              RED FLAGS IN TBML</a:t>
            </a:r>
          </a:p>
        </p:txBody>
      </p:sp>
      <p:sp>
        <p:nvSpPr>
          <p:cNvPr id="52227" name="Content Placeholder 2"/>
          <p:cNvSpPr>
            <a:spLocks noGrp="1"/>
          </p:cNvSpPr>
          <p:nvPr>
            <p:ph idx="1"/>
          </p:nvPr>
        </p:nvSpPr>
        <p:spPr>
          <a:xfrm>
            <a:off x="457200" y="1295400"/>
            <a:ext cx="8915400" cy="4324350"/>
          </a:xfrm>
        </p:spPr>
        <p:txBody>
          <a:bodyPr/>
          <a:lstStyle/>
          <a:p>
            <a:r>
              <a:rPr lang="en-GB" sz="2400" u="sng">
                <a:latin typeface="Tahoma" pitchFamily="34" charset="0"/>
                <a:cs typeface="Tahoma" pitchFamily="34" charset="0"/>
              </a:rPr>
              <a:t>Falsifying Descriptions / Goods described as of Low Quality:</a:t>
            </a:r>
          </a:p>
          <a:p>
            <a:pPr>
              <a:buFont typeface="Georgia" pitchFamily="18" charset="0"/>
              <a:buNone/>
            </a:pPr>
            <a:endParaRPr lang="en-GB" sz="2400" u="sng">
              <a:latin typeface="Tahoma" pitchFamily="34" charset="0"/>
              <a:cs typeface="Tahoma" pitchFamily="34" charset="0"/>
            </a:endParaRPr>
          </a:p>
        </p:txBody>
      </p:sp>
      <p:grpSp>
        <p:nvGrpSpPr>
          <p:cNvPr id="2" name="Group 7"/>
          <p:cNvGrpSpPr>
            <a:grpSpLocks/>
          </p:cNvGrpSpPr>
          <p:nvPr/>
        </p:nvGrpSpPr>
        <p:grpSpPr bwMode="auto">
          <a:xfrm>
            <a:off x="990600" y="3505200"/>
            <a:ext cx="2557463" cy="1366838"/>
            <a:chOff x="144" y="1387"/>
            <a:chExt cx="1611" cy="861"/>
          </a:xfrm>
        </p:grpSpPr>
        <p:sp>
          <p:nvSpPr>
            <p:cNvPr id="52243" name="Text Box 8"/>
            <p:cNvSpPr txBox="1">
              <a:spLocks noChangeArrowheads="1"/>
            </p:cNvSpPr>
            <p:nvPr/>
          </p:nvSpPr>
          <p:spPr bwMode="auto">
            <a:xfrm>
              <a:off x="301" y="1387"/>
              <a:ext cx="1209" cy="640"/>
            </a:xfrm>
            <a:prstGeom prst="rect">
              <a:avLst/>
            </a:prstGeom>
            <a:solidFill>
              <a:srgbClr val="000099">
                <a:alpha val="70195"/>
              </a:srgbClr>
            </a:solidFill>
            <a:ln w="9525">
              <a:miter lim="800000"/>
              <a:headEnd/>
              <a:tailEnd/>
            </a:ln>
            <a:scene3d>
              <a:camera prst="legacyPerspectiveTopRight"/>
              <a:lightRig rig="legacyFlat3" dir="b"/>
            </a:scene3d>
            <a:sp3d extrusionH="49200" prstMaterial="legacyMatte">
              <a:bevelT w="13500" h="13500" prst="angle"/>
              <a:bevelB w="13500" h="13500" prst="angle"/>
              <a:extrusionClr>
                <a:srgbClr val="C0C0C0"/>
              </a:extrusionClr>
            </a:sp3d>
          </p:spPr>
          <p:txBody>
            <a:bodyPr>
              <a:spAutoFit/>
              <a:flatTx/>
            </a:bodyPr>
            <a:lstStyle/>
            <a:p>
              <a:pPr algn="ctr">
                <a:spcBef>
                  <a:spcPct val="50000"/>
                </a:spcBef>
              </a:pPr>
              <a:r>
                <a:rPr lang="en-GB" sz="2400">
                  <a:solidFill>
                    <a:schemeClr val="bg1"/>
                  </a:solidFill>
                  <a:latin typeface="Tahoma" pitchFamily="34" charset="0"/>
                  <a:cs typeface="Tahoma" pitchFamily="34" charset="0"/>
                </a:rPr>
                <a:t>IMPORTER</a:t>
              </a:r>
            </a:p>
            <a:p>
              <a:pPr algn="ctr">
                <a:spcBef>
                  <a:spcPct val="50000"/>
                </a:spcBef>
              </a:pPr>
              <a:endParaRPr lang="en-US" sz="2400">
                <a:latin typeface="Tahoma" pitchFamily="34" charset="0"/>
                <a:cs typeface="Tahoma" pitchFamily="34" charset="0"/>
              </a:endParaRPr>
            </a:p>
          </p:txBody>
        </p:sp>
        <p:sp>
          <p:nvSpPr>
            <p:cNvPr id="52244" name="Text Box 9"/>
            <p:cNvSpPr txBox="1">
              <a:spLocks noChangeArrowheads="1"/>
            </p:cNvSpPr>
            <p:nvPr/>
          </p:nvSpPr>
          <p:spPr bwMode="auto">
            <a:xfrm>
              <a:off x="144" y="1998"/>
              <a:ext cx="1611" cy="250"/>
            </a:xfrm>
            <a:prstGeom prst="rect">
              <a:avLst/>
            </a:prstGeom>
            <a:noFill/>
            <a:ln w="9525">
              <a:noFill/>
              <a:miter lim="800000"/>
              <a:headEnd/>
              <a:tailEnd/>
            </a:ln>
          </p:spPr>
          <p:txBody>
            <a:bodyPr>
              <a:spAutoFit/>
            </a:bodyPr>
            <a:lstStyle/>
            <a:p>
              <a:pPr algn="ctr">
                <a:spcBef>
                  <a:spcPct val="50000"/>
                </a:spcBef>
              </a:pPr>
              <a:r>
                <a:rPr lang="en-GB" sz="2000">
                  <a:latin typeface="Tahoma" pitchFamily="34" charset="0"/>
                  <a:cs typeface="Tahoma" pitchFamily="34" charset="0"/>
                </a:rPr>
                <a:t>COUNTRY B</a:t>
              </a:r>
              <a:endParaRPr lang="en-US" sz="2000">
                <a:latin typeface="Tahoma" pitchFamily="34" charset="0"/>
                <a:cs typeface="Tahoma" pitchFamily="34" charset="0"/>
              </a:endParaRPr>
            </a:p>
          </p:txBody>
        </p:sp>
      </p:grpSp>
      <p:grpSp>
        <p:nvGrpSpPr>
          <p:cNvPr id="3" name="Group 10"/>
          <p:cNvGrpSpPr>
            <a:grpSpLocks/>
          </p:cNvGrpSpPr>
          <p:nvPr/>
        </p:nvGrpSpPr>
        <p:grpSpPr bwMode="auto">
          <a:xfrm>
            <a:off x="6891338" y="3509963"/>
            <a:ext cx="2557462" cy="1366837"/>
            <a:chOff x="3388" y="1379"/>
            <a:chExt cx="1611" cy="861"/>
          </a:xfrm>
        </p:grpSpPr>
        <p:sp>
          <p:nvSpPr>
            <p:cNvPr id="52241" name="Text Box 11"/>
            <p:cNvSpPr txBox="1">
              <a:spLocks noChangeArrowheads="1"/>
            </p:cNvSpPr>
            <p:nvPr/>
          </p:nvSpPr>
          <p:spPr bwMode="auto">
            <a:xfrm>
              <a:off x="3605" y="1379"/>
              <a:ext cx="1209" cy="640"/>
            </a:xfrm>
            <a:prstGeom prst="rect">
              <a:avLst/>
            </a:prstGeom>
            <a:solidFill>
              <a:srgbClr val="FF0000">
                <a:alpha val="70195"/>
              </a:srgbClr>
            </a:solidFill>
            <a:ln w="9525">
              <a:miter lim="800000"/>
              <a:headEnd/>
              <a:tailEnd/>
            </a:ln>
            <a:scene3d>
              <a:camera prst="legacyPerspectiveTopRight"/>
              <a:lightRig rig="legacyFlat3" dir="b"/>
            </a:scene3d>
            <a:sp3d extrusionH="49200" prstMaterial="legacyMatte">
              <a:bevelT w="13500" h="13500" prst="angle"/>
              <a:bevelB w="13500" h="13500" prst="angle"/>
              <a:extrusionClr>
                <a:srgbClr val="C0C0C0"/>
              </a:extrusionClr>
            </a:sp3d>
          </p:spPr>
          <p:txBody>
            <a:bodyPr>
              <a:spAutoFit/>
              <a:flatTx/>
            </a:bodyPr>
            <a:lstStyle/>
            <a:p>
              <a:pPr algn="ctr">
                <a:spcBef>
                  <a:spcPct val="50000"/>
                </a:spcBef>
              </a:pPr>
              <a:r>
                <a:rPr lang="en-GB" sz="2400">
                  <a:solidFill>
                    <a:schemeClr val="bg1"/>
                  </a:solidFill>
                  <a:latin typeface="Tahoma" pitchFamily="34" charset="0"/>
                  <a:cs typeface="Tahoma" pitchFamily="34" charset="0"/>
                </a:rPr>
                <a:t>EXPORTER</a:t>
              </a:r>
            </a:p>
            <a:p>
              <a:pPr algn="ctr">
                <a:spcBef>
                  <a:spcPct val="50000"/>
                </a:spcBef>
              </a:pPr>
              <a:endParaRPr lang="en-US" sz="2400">
                <a:latin typeface="Tahoma" pitchFamily="34" charset="0"/>
                <a:cs typeface="Tahoma" pitchFamily="34" charset="0"/>
              </a:endParaRPr>
            </a:p>
          </p:txBody>
        </p:sp>
        <p:sp>
          <p:nvSpPr>
            <p:cNvPr id="52242" name="Text Box 12"/>
            <p:cNvSpPr txBox="1">
              <a:spLocks noChangeArrowheads="1"/>
            </p:cNvSpPr>
            <p:nvPr/>
          </p:nvSpPr>
          <p:spPr bwMode="auto">
            <a:xfrm>
              <a:off x="3388" y="1990"/>
              <a:ext cx="1611" cy="250"/>
            </a:xfrm>
            <a:prstGeom prst="rect">
              <a:avLst/>
            </a:prstGeom>
            <a:noFill/>
            <a:ln w="9525">
              <a:noFill/>
              <a:miter lim="800000"/>
              <a:headEnd/>
              <a:tailEnd/>
            </a:ln>
          </p:spPr>
          <p:txBody>
            <a:bodyPr>
              <a:spAutoFit/>
            </a:bodyPr>
            <a:lstStyle/>
            <a:p>
              <a:pPr algn="ctr">
                <a:spcBef>
                  <a:spcPct val="50000"/>
                </a:spcBef>
              </a:pPr>
              <a:r>
                <a:rPr lang="en-GB" sz="2000">
                  <a:latin typeface="Tahoma" pitchFamily="34" charset="0"/>
                  <a:cs typeface="Tahoma" pitchFamily="34" charset="0"/>
                </a:rPr>
                <a:t>COUNTRY A</a:t>
              </a:r>
              <a:endParaRPr lang="en-US" sz="2000">
                <a:latin typeface="Tahoma" pitchFamily="34" charset="0"/>
                <a:cs typeface="Tahoma" pitchFamily="34" charset="0"/>
              </a:endParaRPr>
            </a:p>
          </p:txBody>
        </p:sp>
      </p:grpSp>
      <p:grpSp>
        <p:nvGrpSpPr>
          <p:cNvPr id="4" name="Group 13"/>
          <p:cNvGrpSpPr>
            <a:grpSpLocks/>
          </p:cNvGrpSpPr>
          <p:nvPr/>
        </p:nvGrpSpPr>
        <p:grpSpPr bwMode="auto">
          <a:xfrm>
            <a:off x="3581400" y="4240213"/>
            <a:ext cx="3192463" cy="1246187"/>
            <a:chOff x="1565" y="2184"/>
            <a:chExt cx="2011" cy="785"/>
          </a:xfrm>
        </p:grpSpPr>
        <p:sp>
          <p:nvSpPr>
            <p:cNvPr id="11" name="AutoShape 14"/>
            <p:cNvSpPr>
              <a:spLocks noChangeArrowheads="1"/>
            </p:cNvSpPr>
            <p:nvPr/>
          </p:nvSpPr>
          <p:spPr bwMode="auto">
            <a:xfrm>
              <a:off x="1584" y="2184"/>
              <a:ext cx="1992" cy="108"/>
            </a:xfrm>
            <a:prstGeom prst="leftArrow">
              <a:avLst>
                <a:gd name="adj1" fmla="val 50000"/>
                <a:gd name="adj2" fmla="val 461111"/>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en-US" sz="900">
                <a:solidFill>
                  <a:schemeClr val="tx1"/>
                </a:solidFill>
                <a:latin typeface="Tahoma" pitchFamily="34" charset="0"/>
                <a:ea typeface="Tahoma" pitchFamily="34" charset="0"/>
                <a:cs typeface="Tahoma" pitchFamily="34" charset="0"/>
              </a:endParaRPr>
            </a:p>
          </p:txBody>
        </p:sp>
        <p:sp>
          <p:nvSpPr>
            <p:cNvPr id="12" name="Text Box 15"/>
            <p:cNvSpPr txBox="1">
              <a:spLocks noChangeArrowheads="1"/>
            </p:cNvSpPr>
            <p:nvPr/>
          </p:nvSpPr>
          <p:spPr bwMode="auto">
            <a:xfrm>
              <a:off x="1565" y="2387"/>
              <a:ext cx="2004" cy="58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ct val="50000"/>
                </a:spcBef>
                <a:spcAft>
                  <a:spcPts val="0"/>
                </a:spcAft>
                <a:defRPr/>
              </a:pPr>
              <a:r>
                <a:rPr lang="en-GB" dirty="0">
                  <a:solidFill>
                    <a:schemeClr val="bg1"/>
                  </a:solidFill>
                  <a:latin typeface="Tahoma" pitchFamily="34" charset="0"/>
                  <a:ea typeface="Tahoma" pitchFamily="34" charset="0"/>
                  <a:cs typeface="Tahoma" pitchFamily="34" charset="0"/>
                </a:rPr>
                <a:t>INVOICE – 1,000,000 bottles of standard perfume at $2 each = $2m</a:t>
              </a:r>
              <a:endParaRPr lang="en-US" dirty="0">
                <a:solidFill>
                  <a:schemeClr val="bg1"/>
                </a:solidFill>
                <a:latin typeface="Tahoma" pitchFamily="34" charset="0"/>
                <a:ea typeface="Tahoma" pitchFamily="34" charset="0"/>
                <a:cs typeface="Tahoma" pitchFamily="34" charset="0"/>
              </a:endParaRPr>
            </a:p>
          </p:txBody>
        </p:sp>
      </p:grpSp>
      <p:grpSp>
        <p:nvGrpSpPr>
          <p:cNvPr id="5" name="Group 16"/>
          <p:cNvGrpSpPr>
            <a:grpSpLocks/>
          </p:cNvGrpSpPr>
          <p:nvPr/>
        </p:nvGrpSpPr>
        <p:grpSpPr bwMode="auto">
          <a:xfrm>
            <a:off x="3708400" y="2146300"/>
            <a:ext cx="3149600" cy="457200"/>
            <a:chOff x="1616" y="1200"/>
            <a:chExt cx="1984" cy="288"/>
          </a:xfrm>
        </p:grpSpPr>
        <p:sp>
          <p:nvSpPr>
            <p:cNvPr id="52237" name="AutoShape 17"/>
            <p:cNvSpPr>
              <a:spLocks noChangeArrowheads="1"/>
            </p:cNvSpPr>
            <p:nvPr/>
          </p:nvSpPr>
          <p:spPr bwMode="auto">
            <a:xfrm>
              <a:off x="1644" y="1392"/>
              <a:ext cx="1956" cy="96"/>
            </a:xfrm>
            <a:prstGeom prst="rightArrow">
              <a:avLst>
                <a:gd name="adj1" fmla="val 50000"/>
                <a:gd name="adj2" fmla="val 509375"/>
              </a:avLst>
            </a:prstGeom>
            <a:solidFill>
              <a:srgbClr val="000099"/>
            </a:solidFill>
            <a:ln w="9525" algn="ctr">
              <a:noFill/>
              <a:miter lim="800000"/>
              <a:headEnd/>
              <a:tailEnd/>
            </a:ln>
          </p:spPr>
          <p:txBody>
            <a:bodyPr wrap="none" anchor="ctr"/>
            <a:lstStyle/>
            <a:p>
              <a:endParaRPr lang="en-US" sz="900">
                <a:latin typeface="Tahoma" pitchFamily="34" charset="0"/>
                <a:cs typeface="Tahoma" pitchFamily="34" charset="0"/>
              </a:endParaRPr>
            </a:p>
          </p:txBody>
        </p:sp>
        <p:sp>
          <p:nvSpPr>
            <p:cNvPr id="52238" name="Text Box 18"/>
            <p:cNvSpPr txBox="1">
              <a:spLocks noChangeArrowheads="1"/>
            </p:cNvSpPr>
            <p:nvPr/>
          </p:nvSpPr>
          <p:spPr bwMode="auto">
            <a:xfrm>
              <a:off x="1616" y="1200"/>
              <a:ext cx="1224" cy="233"/>
            </a:xfrm>
            <a:prstGeom prst="rect">
              <a:avLst/>
            </a:prstGeom>
            <a:noFill/>
            <a:ln w="9525" algn="ctr">
              <a:noFill/>
              <a:miter lim="800000"/>
              <a:headEnd/>
              <a:tailEnd/>
            </a:ln>
          </p:spPr>
          <p:txBody>
            <a:bodyPr>
              <a:spAutoFit/>
            </a:bodyPr>
            <a:lstStyle/>
            <a:p>
              <a:pPr>
                <a:spcBef>
                  <a:spcPct val="50000"/>
                </a:spcBef>
              </a:pPr>
              <a:r>
                <a:rPr lang="en-GB">
                  <a:latin typeface="Tahoma" pitchFamily="34" charset="0"/>
                  <a:cs typeface="Tahoma" pitchFamily="34" charset="0"/>
                </a:rPr>
                <a:t>PAYMENT - $2m</a:t>
              </a:r>
              <a:endParaRPr lang="en-US">
                <a:latin typeface="Tahoma" pitchFamily="34" charset="0"/>
                <a:cs typeface="Tahoma" pitchFamily="34" charset="0"/>
              </a:endParaRPr>
            </a:p>
          </p:txBody>
        </p:sp>
      </p:grpSp>
      <p:grpSp>
        <p:nvGrpSpPr>
          <p:cNvPr id="6" name="Group 23"/>
          <p:cNvGrpSpPr>
            <a:grpSpLocks/>
          </p:cNvGrpSpPr>
          <p:nvPr/>
        </p:nvGrpSpPr>
        <p:grpSpPr bwMode="auto">
          <a:xfrm>
            <a:off x="3482975" y="2662238"/>
            <a:ext cx="3295650" cy="1284287"/>
            <a:chOff x="1528" y="1588"/>
            <a:chExt cx="2076" cy="809"/>
          </a:xfrm>
        </p:grpSpPr>
        <p:sp>
          <p:nvSpPr>
            <p:cNvPr id="20" name="AutoShape 24"/>
            <p:cNvSpPr>
              <a:spLocks noChangeArrowheads="1"/>
            </p:cNvSpPr>
            <p:nvPr/>
          </p:nvSpPr>
          <p:spPr bwMode="auto">
            <a:xfrm>
              <a:off x="1528" y="1588"/>
              <a:ext cx="2076" cy="108"/>
            </a:xfrm>
            <a:prstGeom prst="leftArrow">
              <a:avLst>
                <a:gd name="adj1" fmla="val 50000"/>
                <a:gd name="adj2" fmla="val 480556"/>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en-US" sz="900">
                <a:solidFill>
                  <a:schemeClr val="tx1"/>
                </a:solidFill>
                <a:latin typeface="Tahoma" pitchFamily="34" charset="0"/>
                <a:ea typeface="Tahoma" pitchFamily="34" charset="0"/>
                <a:cs typeface="Tahoma" pitchFamily="34" charset="0"/>
              </a:endParaRPr>
            </a:p>
          </p:txBody>
        </p:sp>
        <p:sp>
          <p:nvSpPr>
            <p:cNvPr id="22" name="Text Box 26"/>
            <p:cNvSpPr txBox="1">
              <a:spLocks noChangeArrowheads="1"/>
            </p:cNvSpPr>
            <p:nvPr/>
          </p:nvSpPr>
          <p:spPr bwMode="auto">
            <a:xfrm>
              <a:off x="1619" y="1815"/>
              <a:ext cx="1932" cy="58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ct val="50000"/>
                </a:spcBef>
                <a:spcAft>
                  <a:spcPts val="0"/>
                </a:spcAft>
                <a:defRPr/>
              </a:pPr>
              <a:r>
                <a:rPr lang="en-GB" dirty="0">
                  <a:solidFill>
                    <a:schemeClr val="bg1"/>
                  </a:solidFill>
                  <a:latin typeface="Tahoma" pitchFamily="34" charset="0"/>
                  <a:ea typeface="Tahoma" pitchFamily="34" charset="0"/>
                  <a:cs typeface="Tahoma" pitchFamily="34" charset="0"/>
                </a:rPr>
                <a:t>SHIPMENT – 1,000,000 bottles of Chanel No.5 worth $3 </a:t>
              </a:r>
              <a:r>
                <a:rPr lang="en-GB" i="1" dirty="0">
                  <a:solidFill>
                    <a:schemeClr val="bg1"/>
                  </a:solidFill>
                  <a:latin typeface="Tahoma" pitchFamily="34" charset="0"/>
                  <a:ea typeface="Tahoma" pitchFamily="34" charset="0"/>
                  <a:cs typeface="Tahoma" pitchFamily="34" charset="0"/>
                </a:rPr>
                <a:t>each</a:t>
              </a:r>
              <a:r>
                <a:rPr lang="en-GB" dirty="0">
                  <a:solidFill>
                    <a:schemeClr val="bg1"/>
                  </a:solidFill>
                  <a:latin typeface="Tahoma" pitchFamily="34" charset="0"/>
                  <a:ea typeface="Tahoma" pitchFamily="34" charset="0"/>
                  <a:cs typeface="Tahoma" pitchFamily="34" charset="0"/>
                </a:rPr>
                <a:t> = $3m</a:t>
              </a:r>
              <a:endParaRPr lang="en-US" dirty="0">
                <a:solidFill>
                  <a:schemeClr val="bg1"/>
                </a:solidFill>
                <a:latin typeface="Tahoma" pitchFamily="34" charset="0"/>
                <a:ea typeface="Tahoma" pitchFamily="34" charset="0"/>
                <a:cs typeface="Tahoma" pitchFamily="34" charset="0"/>
              </a:endParaRPr>
            </a:p>
          </p:txBody>
        </p:sp>
      </p:grpSp>
      <p:cxnSp>
        <p:nvCxnSpPr>
          <p:cNvPr id="25" name="Straight Arrow Connector 24"/>
          <p:cNvCxnSpPr/>
          <p:nvPr/>
        </p:nvCxnSpPr>
        <p:spPr>
          <a:xfrm>
            <a:off x="6096000" y="3581400"/>
            <a:ext cx="3048000" cy="16002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6" name="Text Box 12"/>
          <p:cNvSpPr txBox="1">
            <a:spLocks noChangeArrowheads="1"/>
          </p:cNvSpPr>
          <p:nvPr/>
        </p:nvSpPr>
        <p:spPr bwMode="auto">
          <a:xfrm>
            <a:off x="704850" y="5867400"/>
            <a:ext cx="8591550" cy="396875"/>
          </a:xfrm>
          <a:prstGeom prst="rect">
            <a:avLst/>
          </a:prstGeom>
          <a:noFill/>
          <a:ln w="9525" algn="ctr">
            <a:noFill/>
            <a:miter lim="800000"/>
            <a:headEnd/>
            <a:tailEnd/>
          </a:ln>
        </p:spPr>
        <p:txBody>
          <a:bodyPr>
            <a:spAutoFit/>
          </a:bodyPr>
          <a:lstStyle/>
          <a:p>
            <a:pPr algn="ctr">
              <a:spcBef>
                <a:spcPct val="50000"/>
              </a:spcBef>
            </a:pPr>
            <a:r>
              <a:rPr lang="en-GB" sz="2000" b="1"/>
              <a:t>BOTH SHIPMENT AND INVOICE VALUE MIS-STATED</a:t>
            </a:r>
            <a:endParaRPr lang="en-US"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90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1200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1500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nodeType="withEffect">
                                  <p:stCondLst>
                                    <p:cond delay="2700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nodeType="withEffect">
                                  <p:stCondLst>
                                    <p:cond delay="3600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par>
                                <p:cTn id="20" presetID="9" presetClass="entr" presetSubtype="0" fill="hold" grpId="0" nodeType="withEffect">
                                  <p:stCondLst>
                                    <p:cond delay="52000"/>
                                  </p:stCondLst>
                                  <p:childTnLst>
                                    <p:set>
                                      <p:cBhvr>
                                        <p:cTn id="21" dur="1" fill="hold">
                                          <p:stCondLst>
                                            <p:cond delay="0"/>
                                          </p:stCondLst>
                                        </p:cTn>
                                        <p:tgtEl>
                                          <p:spTgt spid="26"/>
                                        </p:tgtEl>
                                        <p:attrNameLst>
                                          <p:attrName>style.visibility</p:attrName>
                                        </p:attrNameLst>
                                      </p:cBhvr>
                                      <p:to>
                                        <p:strVal val="visible"/>
                                      </p:to>
                                    </p:set>
                                    <p:animEffect transition="in" filter="dissolv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228600" y="1143000"/>
            <a:ext cx="8686800" cy="4324350"/>
          </a:xfrm>
        </p:spPr>
        <p:txBody>
          <a:bodyPr/>
          <a:lstStyle/>
          <a:p>
            <a:r>
              <a:rPr lang="en-GB" u="sng">
                <a:latin typeface="Tahoma" pitchFamily="34" charset="0"/>
                <a:cs typeface="Tahoma" pitchFamily="34" charset="0"/>
              </a:rPr>
              <a:t>Goods described as of Better Quality:</a:t>
            </a:r>
          </a:p>
        </p:txBody>
      </p:sp>
      <p:sp>
        <p:nvSpPr>
          <p:cNvPr id="53251" name="Title 1"/>
          <p:cNvSpPr txBox="1">
            <a:spLocks/>
          </p:cNvSpPr>
          <p:nvPr/>
        </p:nvSpPr>
        <p:spPr bwMode="auto">
          <a:xfrm>
            <a:off x="723900" y="152400"/>
            <a:ext cx="8420100" cy="1143000"/>
          </a:xfrm>
          <a:prstGeom prst="rect">
            <a:avLst/>
          </a:prstGeom>
          <a:noFill/>
          <a:ln w="9525">
            <a:noFill/>
            <a:miter lim="800000"/>
            <a:headEnd/>
            <a:tailEnd/>
          </a:ln>
        </p:spPr>
        <p:txBody>
          <a:bodyPr bIns="91440" anchor="b"/>
          <a:lstStyle/>
          <a:p>
            <a:r>
              <a:rPr lang="en-GB" sz="4000" u="sng">
                <a:latin typeface="Tahoma" pitchFamily="34" charset="0"/>
                <a:cs typeface="Tahoma" pitchFamily="34" charset="0"/>
              </a:rPr>
              <a:t>            RED FLAGS IN TBML</a:t>
            </a:r>
            <a:endParaRPr lang="en-GB" sz="4000">
              <a:solidFill>
                <a:schemeClr val="tx2"/>
              </a:solidFill>
              <a:latin typeface="Tahoma" pitchFamily="34" charset="0"/>
              <a:cs typeface="Tahoma" pitchFamily="34" charset="0"/>
            </a:endParaRPr>
          </a:p>
        </p:txBody>
      </p:sp>
      <p:grpSp>
        <p:nvGrpSpPr>
          <p:cNvPr id="2" name="Group 7"/>
          <p:cNvGrpSpPr>
            <a:grpSpLocks/>
          </p:cNvGrpSpPr>
          <p:nvPr/>
        </p:nvGrpSpPr>
        <p:grpSpPr bwMode="auto">
          <a:xfrm>
            <a:off x="990600" y="3581400"/>
            <a:ext cx="2557463" cy="1366838"/>
            <a:chOff x="144" y="1387"/>
            <a:chExt cx="1611" cy="861"/>
          </a:xfrm>
        </p:grpSpPr>
        <p:sp>
          <p:nvSpPr>
            <p:cNvPr id="53267" name="Text Box 8"/>
            <p:cNvSpPr txBox="1">
              <a:spLocks noChangeArrowheads="1"/>
            </p:cNvSpPr>
            <p:nvPr/>
          </p:nvSpPr>
          <p:spPr bwMode="auto">
            <a:xfrm>
              <a:off x="301" y="1387"/>
              <a:ext cx="1209" cy="640"/>
            </a:xfrm>
            <a:prstGeom prst="rect">
              <a:avLst/>
            </a:prstGeom>
            <a:solidFill>
              <a:srgbClr val="000099">
                <a:alpha val="70195"/>
              </a:srgbClr>
            </a:solidFill>
            <a:ln w="9525">
              <a:miter lim="800000"/>
              <a:headEnd/>
              <a:tailEnd/>
            </a:ln>
            <a:scene3d>
              <a:camera prst="legacyPerspectiveTopRight"/>
              <a:lightRig rig="legacyFlat3" dir="b"/>
            </a:scene3d>
            <a:sp3d extrusionH="49200" prstMaterial="legacyMatte">
              <a:bevelT w="13500" h="13500" prst="angle"/>
              <a:bevelB w="13500" h="13500" prst="angle"/>
              <a:extrusionClr>
                <a:srgbClr val="C0C0C0"/>
              </a:extrusionClr>
            </a:sp3d>
          </p:spPr>
          <p:txBody>
            <a:bodyPr>
              <a:spAutoFit/>
              <a:flatTx/>
            </a:bodyPr>
            <a:lstStyle/>
            <a:p>
              <a:pPr algn="ctr">
                <a:spcBef>
                  <a:spcPct val="50000"/>
                </a:spcBef>
              </a:pPr>
              <a:r>
                <a:rPr lang="en-GB" sz="2400">
                  <a:solidFill>
                    <a:schemeClr val="bg1"/>
                  </a:solidFill>
                  <a:latin typeface="Tahoma" pitchFamily="34" charset="0"/>
                  <a:cs typeface="Tahoma" pitchFamily="34" charset="0"/>
                </a:rPr>
                <a:t>IMPORTER</a:t>
              </a:r>
            </a:p>
            <a:p>
              <a:pPr algn="ctr">
                <a:spcBef>
                  <a:spcPct val="50000"/>
                </a:spcBef>
              </a:pPr>
              <a:endParaRPr lang="en-US" sz="2400">
                <a:latin typeface="Tahoma" pitchFamily="34" charset="0"/>
                <a:cs typeface="Tahoma" pitchFamily="34" charset="0"/>
              </a:endParaRPr>
            </a:p>
          </p:txBody>
        </p:sp>
        <p:sp>
          <p:nvSpPr>
            <p:cNvPr id="53268" name="Text Box 9"/>
            <p:cNvSpPr txBox="1">
              <a:spLocks noChangeArrowheads="1"/>
            </p:cNvSpPr>
            <p:nvPr/>
          </p:nvSpPr>
          <p:spPr bwMode="auto">
            <a:xfrm>
              <a:off x="144" y="1998"/>
              <a:ext cx="1611" cy="250"/>
            </a:xfrm>
            <a:prstGeom prst="rect">
              <a:avLst/>
            </a:prstGeom>
            <a:noFill/>
            <a:ln w="9525">
              <a:noFill/>
              <a:miter lim="800000"/>
              <a:headEnd/>
              <a:tailEnd/>
            </a:ln>
          </p:spPr>
          <p:txBody>
            <a:bodyPr>
              <a:spAutoFit/>
            </a:bodyPr>
            <a:lstStyle/>
            <a:p>
              <a:pPr algn="ctr">
                <a:spcBef>
                  <a:spcPct val="50000"/>
                </a:spcBef>
              </a:pPr>
              <a:r>
                <a:rPr lang="en-GB" sz="2000">
                  <a:latin typeface="Tahoma" pitchFamily="34" charset="0"/>
                  <a:cs typeface="Tahoma" pitchFamily="34" charset="0"/>
                </a:rPr>
                <a:t>COUNTRY B</a:t>
              </a:r>
              <a:endParaRPr lang="en-US" sz="2000">
                <a:latin typeface="Tahoma" pitchFamily="34" charset="0"/>
                <a:cs typeface="Tahoma" pitchFamily="34" charset="0"/>
              </a:endParaRPr>
            </a:p>
          </p:txBody>
        </p:sp>
      </p:grpSp>
      <p:grpSp>
        <p:nvGrpSpPr>
          <p:cNvPr id="3" name="Group 10"/>
          <p:cNvGrpSpPr>
            <a:grpSpLocks/>
          </p:cNvGrpSpPr>
          <p:nvPr/>
        </p:nvGrpSpPr>
        <p:grpSpPr bwMode="auto">
          <a:xfrm>
            <a:off x="6891338" y="3586163"/>
            <a:ext cx="2557462" cy="1366837"/>
            <a:chOff x="3388" y="1379"/>
            <a:chExt cx="1611" cy="861"/>
          </a:xfrm>
        </p:grpSpPr>
        <p:sp>
          <p:nvSpPr>
            <p:cNvPr id="53265" name="Text Box 11"/>
            <p:cNvSpPr txBox="1">
              <a:spLocks noChangeArrowheads="1"/>
            </p:cNvSpPr>
            <p:nvPr/>
          </p:nvSpPr>
          <p:spPr bwMode="auto">
            <a:xfrm>
              <a:off x="3605" y="1379"/>
              <a:ext cx="1209" cy="640"/>
            </a:xfrm>
            <a:prstGeom prst="rect">
              <a:avLst/>
            </a:prstGeom>
            <a:solidFill>
              <a:srgbClr val="FF0000">
                <a:alpha val="70195"/>
              </a:srgbClr>
            </a:solidFill>
            <a:ln w="9525">
              <a:miter lim="800000"/>
              <a:headEnd/>
              <a:tailEnd/>
            </a:ln>
            <a:scene3d>
              <a:camera prst="legacyPerspectiveTopRight"/>
              <a:lightRig rig="legacyFlat3" dir="b"/>
            </a:scene3d>
            <a:sp3d extrusionH="49200" prstMaterial="legacyMatte">
              <a:bevelT w="13500" h="13500" prst="angle"/>
              <a:bevelB w="13500" h="13500" prst="angle"/>
              <a:extrusionClr>
                <a:srgbClr val="C0C0C0"/>
              </a:extrusionClr>
            </a:sp3d>
          </p:spPr>
          <p:txBody>
            <a:bodyPr>
              <a:spAutoFit/>
              <a:flatTx/>
            </a:bodyPr>
            <a:lstStyle/>
            <a:p>
              <a:pPr algn="ctr">
                <a:spcBef>
                  <a:spcPct val="50000"/>
                </a:spcBef>
              </a:pPr>
              <a:r>
                <a:rPr lang="en-GB" sz="2400">
                  <a:solidFill>
                    <a:schemeClr val="bg1"/>
                  </a:solidFill>
                  <a:latin typeface="Tahoma" pitchFamily="34" charset="0"/>
                  <a:cs typeface="Tahoma" pitchFamily="34" charset="0"/>
                </a:rPr>
                <a:t>EXPORTER</a:t>
              </a:r>
            </a:p>
            <a:p>
              <a:pPr algn="ctr">
                <a:spcBef>
                  <a:spcPct val="50000"/>
                </a:spcBef>
              </a:pPr>
              <a:endParaRPr lang="en-US" sz="2400">
                <a:latin typeface="Tahoma" pitchFamily="34" charset="0"/>
                <a:cs typeface="Tahoma" pitchFamily="34" charset="0"/>
              </a:endParaRPr>
            </a:p>
          </p:txBody>
        </p:sp>
        <p:sp>
          <p:nvSpPr>
            <p:cNvPr id="53266" name="Text Box 12"/>
            <p:cNvSpPr txBox="1">
              <a:spLocks noChangeArrowheads="1"/>
            </p:cNvSpPr>
            <p:nvPr/>
          </p:nvSpPr>
          <p:spPr bwMode="auto">
            <a:xfrm>
              <a:off x="3388" y="1990"/>
              <a:ext cx="1611" cy="250"/>
            </a:xfrm>
            <a:prstGeom prst="rect">
              <a:avLst/>
            </a:prstGeom>
            <a:noFill/>
            <a:ln w="9525">
              <a:noFill/>
              <a:miter lim="800000"/>
              <a:headEnd/>
              <a:tailEnd/>
            </a:ln>
          </p:spPr>
          <p:txBody>
            <a:bodyPr>
              <a:spAutoFit/>
            </a:bodyPr>
            <a:lstStyle/>
            <a:p>
              <a:pPr algn="ctr">
                <a:spcBef>
                  <a:spcPct val="50000"/>
                </a:spcBef>
              </a:pPr>
              <a:r>
                <a:rPr lang="en-GB" sz="2000">
                  <a:latin typeface="Tahoma" pitchFamily="34" charset="0"/>
                  <a:cs typeface="Tahoma" pitchFamily="34" charset="0"/>
                </a:rPr>
                <a:t>COUNTRY A</a:t>
              </a:r>
              <a:endParaRPr lang="en-US" sz="2000">
                <a:latin typeface="Tahoma" pitchFamily="34" charset="0"/>
                <a:cs typeface="Tahoma" pitchFamily="34" charset="0"/>
              </a:endParaRPr>
            </a:p>
          </p:txBody>
        </p:sp>
      </p:grpSp>
      <p:grpSp>
        <p:nvGrpSpPr>
          <p:cNvPr id="4" name="Group 13"/>
          <p:cNvGrpSpPr>
            <a:grpSpLocks/>
          </p:cNvGrpSpPr>
          <p:nvPr/>
        </p:nvGrpSpPr>
        <p:grpSpPr bwMode="auto">
          <a:xfrm>
            <a:off x="3581400" y="4240213"/>
            <a:ext cx="3192463" cy="1246187"/>
            <a:chOff x="1565" y="2184"/>
            <a:chExt cx="2011" cy="785"/>
          </a:xfrm>
        </p:grpSpPr>
        <p:sp>
          <p:nvSpPr>
            <p:cNvPr id="13" name="AutoShape 14"/>
            <p:cNvSpPr>
              <a:spLocks noChangeArrowheads="1"/>
            </p:cNvSpPr>
            <p:nvPr/>
          </p:nvSpPr>
          <p:spPr bwMode="auto">
            <a:xfrm>
              <a:off x="1584" y="2184"/>
              <a:ext cx="1992" cy="108"/>
            </a:xfrm>
            <a:prstGeom prst="leftArrow">
              <a:avLst>
                <a:gd name="adj1" fmla="val 50000"/>
                <a:gd name="adj2" fmla="val 461111"/>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en-US" sz="900">
                <a:solidFill>
                  <a:schemeClr val="tx1"/>
                </a:solidFill>
                <a:latin typeface="Tahoma" pitchFamily="34" charset="0"/>
                <a:ea typeface="Tahoma" pitchFamily="34" charset="0"/>
                <a:cs typeface="Tahoma" pitchFamily="34" charset="0"/>
              </a:endParaRPr>
            </a:p>
          </p:txBody>
        </p:sp>
        <p:sp>
          <p:nvSpPr>
            <p:cNvPr id="14" name="Text Box 15"/>
            <p:cNvSpPr txBox="1">
              <a:spLocks noChangeArrowheads="1"/>
            </p:cNvSpPr>
            <p:nvPr/>
          </p:nvSpPr>
          <p:spPr bwMode="auto">
            <a:xfrm>
              <a:off x="1565" y="2387"/>
              <a:ext cx="2004" cy="58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ct val="50000"/>
                </a:spcBef>
                <a:spcAft>
                  <a:spcPts val="0"/>
                </a:spcAft>
                <a:defRPr/>
              </a:pPr>
              <a:r>
                <a:rPr lang="en-GB" dirty="0">
                  <a:solidFill>
                    <a:schemeClr val="bg1"/>
                  </a:solidFill>
                  <a:latin typeface="Tahoma" pitchFamily="34" charset="0"/>
                  <a:ea typeface="Tahoma" pitchFamily="34" charset="0"/>
                  <a:cs typeface="Tahoma" pitchFamily="34" charset="0"/>
                </a:rPr>
                <a:t>INVOICE – 1,000,000 bottles of standard perfume at $3 each = $3m</a:t>
              </a:r>
              <a:endParaRPr lang="en-US" dirty="0">
                <a:solidFill>
                  <a:schemeClr val="bg1"/>
                </a:solidFill>
                <a:latin typeface="Tahoma" pitchFamily="34" charset="0"/>
                <a:ea typeface="Tahoma" pitchFamily="34" charset="0"/>
                <a:cs typeface="Tahoma" pitchFamily="34" charset="0"/>
              </a:endParaRPr>
            </a:p>
          </p:txBody>
        </p:sp>
      </p:grpSp>
      <p:grpSp>
        <p:nvGrpSpPr>
          <p:cNvPr id="5" name="Group 16"/>
          <p:cNvGrpSpPr>
            <a:grpSpLocks/>
          </p:cNvGrpSpPr>
          <p:nvPr/>
        </p:nvGrpSpPr>
        <p:grpSpPr bwMode="auto">
          <a:xfrm>
            <a:off x="3708400" y="2146300"/>
            <a:ext cx="3149600" cy="457200"/>
            <a:chOff x="1616" y="1200"/>
            <a:chExt cx="1984" cy="288"/>
          </a:xfrm>
        </p:grpSpPr>
        <p:sp>
          <p:nvSpPr>
            <p:cNvPr id="53261" name="AutoShape 17"/>
            <p:cNvSpPr>
              <a:spLocks noChangeArrowheads="1"/>
            </p:cNvSpPr>
            <p:nvPr/>
          </p:nvSpPr>
          <p:spPr bwMode="auto">
            <a:xfrm>
              <a:off x="1644" y="1392"/>
              <a:ext cx="1956" cy="96"/>
            </a:xfrm>
            <a:prstGeom prst="rightArrow">
              <a:avLst>
                <a:gd name="adj1" fmla="val 50000"/>
                <a:gd name="adj2" fmla="val 509375"/>
              </a:avLst>
            </a:prstGeom>
            <a:solidFill>
              <a:srgbClr val="000099"/>
            </a:solidFill>
            <a:ln w="9525" algn="ctr">
              <a:noFill/>
              <a:miter lim="800000"/>
              <a:headEnd/>
              <a:tailEnd/>
            </a:ln>
          </p:spPr>
          <p:txBody>
            <a:bodyPr wrap="none" anchor="ctr"/>
            <a:lstStyle/>
            <a:p>
              <a:endParaRPr lang="en-US" sz="900">
                <a:latin typeface="Tahoma" pitchFamily="34" charset="0"/>
                <a:cs typeface="Tahoma" pitchFamily="34" charset="0"/>
              </a:endParaRPr>
            </a:p>
          </p:txBody>
        </p:sp>
        <p:sp>
          <p:nvSpPr>
            <p:cNvPr id="53262" name="Text Box 18"/>
            <p:cNvSpPr txBox="1">
              <a:spLocks noChangeArrowheads="1"/>
            </p:cNvSpPr>
            <p:nvPr/>
          </p:nvSpPr>
          <p:spPr bwMode="auto">
            <a:xfrm>
              <a:off x="1616" y="1200"/>
              <a:ext cx="1224" cy="233"/>
            </a:xfrm>
            <a:prstGeom prst="rect">
              <a:avLst/>
            </a:prstGeom>
            <a:noFill/>
            <a:ln w="9525" algn="ctr">
              <a:noFill/>
              <a:miter lim="800000"/>
              <a:headEnd/>
              <a:tailEnd/>
            </a:ln>
          </p:spPr>
          <p:txBody>
            <a:bodyPr>
              <a:spAutoFit/>
            </a:bodyPr>
            <a:lstStyle/>
            <a:p>
              <a:pPr>
                <a:spcBef>
                  <a:spcPct val="50000"/>
                </a:spcBef>
              </a:pPr>
              <a:r>
                <a:rPr lang="en-GB">
                  <a:latin typeface="Tahoma" pitchFamily="34" charset="0"/>
                  <a:cs typeface="Tahoma" pitchFamily="34" charset="0"/>
                </a:rPr>
                <a:t>PAYMENT - $2m</a:t>
              </a:r>
              <a:endParaRPr lang="en-US">
                <a:latin typeface="Tahoma" pitchFamily="34" charset="0"/>
                <a:cs typeface="Tahoma" pitchFamily="34" charset="0"/>
              </a:endParaRPr>
            </a:p>
          </p:txBody>
        </p:sp>
      </p:grpSp>
      <p:grpSp>
        <p:nvGrpSpPr>
          <p:cNvPr id="6" name="Group 23"/>
          <p:cNvGrpSpPr>
            <a:grpSpLocks/>
          </p:cNvGrpSpPr>
          <p:nvPr/>
        </p:nvGrpSpPr>
        <p:grpSpPr bwMode="auto">
          <a:xfrm>
            <a:off x="3482975" y="2662238"/>
            <a:ext cx="3295650" cy="1284287"/>
            <a:chOff x="1528" y="1588"/>
            <a:chExt cx="2076" cy="809"/>
          </a:xfrm>
        </p:grpSpPr>
        <p:sp>
          <p:nvSpPr>
            <p:cNvPr id="19" name="AutoShape 24"/>
            <p:cNvSpPr>
              <a:spLocks noChangeArrowheads="1"/>
            </p:cNvSpPr>
            <p:nvPr/>
          </p:nvSpPr>
          <p:spPr bwMode="auto">
            <a:xfrm>
              <a:off x="1528" y="1588"/>
              <a:ext cx="2076" cy="108"/>
            </a:xfrm>
            <a:prstGeom prst="leftArrow">
              <a:avLst>
                <a:gd name="adj1" fmla="val 50000"/>
                <a:gd name="adj2" fmla="val 480556"/>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en-US" sz="900">
                <a:solidFill>
                  <a:schemeClr val="tx1"/>
                </a:solidFill>
                <a:latin typeface="Tahoma" pitchFamily="34" charset="0"/>
                <a:ea typeface="Tahoma" pitchFamily="34" charset="0"/>
                <a:cs typeface="Tahoma" pitchFamily="34" charset="0"/>
              </a:endParaRPr>
            </a:p>
          </p:txBody>
        </p:sp>
        <p:sp>
          <p:nvSpPr>
            <p:cNvPr id="20" name="Text Box 26"/>
            <p:cNvSpPr txBox="1">
              <a:spLocks noChangeArrowheads="1"/>
            </p:cNvSpPr>
            <p:nvPr/>
          </p:nvSpPr>
          <p:spPr bwMode="auto">
            <a:xfrm>
              <a:off x="1619" y="1815"/>
              <a:ext cx="1932" cy="58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ct val="50000"/>
                </a:spcBef>
                <a:spcAft>
                  <a:spcPts val="0"/>
                </a:spcAft>
                <a:defRPr/>
              </a:pPr>
              <a:r>
                <a:rPr lang="en-GB" dirty="0">
                  <a:solidFill>
                    <a:schemeClr val="bg1"/>
                  </a:solidFill>
                  <a:latin typeface="Tahoma" pitchFamily="34" charset="0"/>
                  <a:ea typeface="Tahoma" pitchFamily="34" charset="0"/>
                  <a:cs typeface="Tahoma" pitchFamily="34" charset="0"/>
                </a:rPr>
                <a:t>SHIPMENT – 1,000,000 bottles of Standard Perfume worth $2 </a:t>
              </a:r>
              <a:r>
                <a:rPr lang="en-GB" i="1" dirty="0">
                  <a:solidFill>
                    <a:schemeClr val="bg1"/>
                  </a:solidFill>
                  <a:latin typeface="Tahoma" pitchFamily="34" charset="0"/>
                  <a:ea typeface="Tahoma" pitchFamily="34" charset="0"/>
                  <a:cs typeface="Tahoma" pitchFamily="34" charset="0"/>
                </a:rPr>
                <a:t>each</a:t>
              </a:r>
              <a:r>
                <a:rPr lang="en-GB" dirty="0">
                  <a:solidFill>
                    <a:schemeClr val="bg1"/>
                  </a:solidFill>
                  <a:latin typeface="Tahoma" pitchFamily="34" charset="0"/>
                  <a:ea typeface="Tahoma" pitchFamily="34" charset="0"/>
                  <a:cs typeface="Tahoma" pitchFamily="34" charset="0"/>
                </a:rPr>
                <a:t> = $2m</a:t>
              </a:r>
              <a:endParaRPr lang="en-US" dirty="0">
                <a:solidFill>
                  <a:schemeClr val="bg1"/>
                </a:solidFill>
                <a:latin typeface="Tahoma" pitchFamily="34" charset="0"/>
                <a:ea typeface="Tahoma" pitchFamily="34" charset="0"/>
                <a:cs typeface="Tahoma" pitchFamily="34" charset="0"/>
              </a:endParaRPr>
            </a:p>
          </p:txBody>
        </p:sp>
      </p:grpSp>
      <p:cxnSp>
        <p:nvCxnSpPr>
          <p:cNvPr id="21" name="Straight Arrow Connector 20"/>
          <p:cNvCxnSpPr/>
          <p:nvPr/>
        </p:nvCxnSpPr>
        <p:spPr>
          <a:xfrm>
            <a:off x="6096000" y="3581400"/>
            <a:ext cx="3048000" cy="16002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 name="Text Box 12"/>
          <p:cNvSpPr txBox="1">
            <a:spLocks noChangeArrowheads="1"/>
          </p:cNvSpPr>
          <p:nvPr/>
        </p:nvSpPr>
        <p:spPr bwMode="auto">
          <a:xfrm>
            <a:off x="704850" y="5867400"/>
            <a:ext cx="8591550" cy="396875"/>
          </a:xfrm>
          <a:prstGeom prst="rect">
            <a:avLst/>
          </a:prstGeom>
          <a:noFill/>
          <a:ln w="9525" algn="ctr">
            <a:noFill/>
            <a:miter lim="800000"/>
            <a:headEnd/>
            <a:tailEnd/>
          </a:ln>
        </p:spPr>
        <p:txBody>
          <a:bodyPr>
            <a:spAutoFit/>
          </a:bodyPr>
          <a:lstStyle/>
          <a:p>
            <a:pPr algn="ctr">
              <a:spcBef>
                <a:spcPct val="50000"/>
              </a:spcBef>
            </a:pPr>
            <a:r>
              <a:rPr lang="en-GB" sz="2000" b="1"/>
              <a:t>BOTH SHIPMENT AND INVOICE VALUE MIS-STATED</a:t>
            </a:r>
            <a:endParaRPr lang="en-US"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90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1200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1500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nodeType="withEffect">
                                  <p:stCondLst>
                                    <p:cond delay="2700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nodeType="withEffect">
                                  <p:stCondLst>
                                    <p:cond delay="3600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par>
                                <p:cTn id="20" presetID="9" presetClass="entr" presetSubtype="0" fill="hold" grpId="0" nodeType="withEffect">
                                  <p:stCondLst>
                                    <p:cond delay="5200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95300" y="990600"/>
            <a:ext cx="8915400" cy="1066800"/>
          </a:xfrm>
        </p:spPr>
        <p:txBody>
          <a:bodyPr>
            <a:normAutofit fontScale="90000"/>
          </a:bodyPr>
          <a:lstStyle/>
          <a:p>
            <a:pPr fontAlgn="auto">
              <a:spcAft>
                <a:spcPts val="0"/>
              </a:spcAft>
              <a:defRPr/>
            </a:pPr>
            <a:r>
              <a:rPr lang="en-GB" dirty="0">
                <a:latin typeface="Tahoma" pitchFamily="34" charset="0"/>
                <a:cs typeface="Tahoma" pitchFamily="34" charset="0"/>
              </a:rPr>
              <a:t>             </a:t>
            </a:r>
            <a:r>
              <a:rPr lang="en-GB" u="sng" dirty="0">
                <a:latin typeface="Tahoma" pitchFamily="34" charset="0"/>
                <a:cs typeface="Tahoma" pitchFamily="34" charset="0"/>
              </a:rPr>
              <a:t>RED FLAGS IN TBML</a:t>
            </a:r>
            <a:br>
              <a:rPr lang="en-GB" u="sng" dirty="0">
                <a:latin typeface="Tahoma" pitchFamily="34" charset="0"/>
                <a:cs typeface="Tahoma" pitchFamily="34" charset="0"/>
              </a:rPr>
            </a:br>
            <a:endParaRPr lang="en-GB" u="sng" dirty="0"/>
          </a:p>
        </p:txBody>
      </p:sp>
      <p:sp>
        <p:nvSpPr>
          <p:cNvPr id="3" name="Content Placeholder 2"/>
          <p:cNvSpPr>
            <a:spLocks noGrp="1"/>
          </p:cNvSpPr>
          <p:nvPr>
            <p:ph idx="1"/>
          </p:nvPr>
        </p:nvSpPr>
        <p:spPr>
          <a:xfrm>
            <a:off x="228600" y="1981200"/>
            <a:ext cx="8686800" cy="4592638"/>
          </a:xfrm>
        </p:spPr>
        <p:txBody>
          <a:bodyPr>
            <a:normAutofit/>
          </a:bodyPr>
          <a:lstStyle/>
          <a:p>
            <a:pPr marL="365760" indent="-256032" fontAlgn="auto">
              <a:spcAft>
                <a:spcPts val="0"/>
              </a:spcAft>
              <a:buClr>
                <a:schemeClr val="accent3"/>
              </a:buClr>
              <a:buFont typeface="Georgia"/>
              <a:buChar char="•"/>
              <a:defRPr/>
            </a:pPr>
            <a:r>
              <a:rPr lang="en-US" sz="2400" b="1" u="sng" dirty="0">
                <a:latin typeface="Tahoma" pitchFamily="34" charset="0"/>
                <a:ea typeface="Tahoma" pitchFamily="34" charset="0"/>
                <a:cs typeface="Tahoma" pitchFamily="34" charset="0"/>
              </a:rPr>
              <a:t>TRANSACTION DOES NOT MAKE ECONOMIC SENSE:-</a:t>
            </a:r>
          </a:p>
          <a:p>
            <a:pPr marL="365760" indent="-256032" fontAlgn="auto">
              <a:spcAft>
                <a:spcPts val="0"/>
              </a:spcAft>
              <a:buClr>
                <a:schemeClr val="accent3"/>
              </a:buClr>
              <a:buFont typeface="Georgia"/>
              <a:buChar char="•"/>
              <a:defRPr/>
            </a:pPr>
            <a:endParaRPr lang="en-US" sz="2400" b="1" u="sng" dirty="0">
              <a:latin typeface="Tahoma" pitchFamily="34" charset="0"/>
              <a:ea typeface="Tahoma" pitchFamily="34" charset="0"/>
              <a:cs typeface="Tahoma" pitchFamily="34" charset="0"/>
            </a:endParaRPr>
          </a:p>
          <a:p>
            <a:pPr marL="365760" indent="-256032" fontAlgn="auto">
              <a:spcAft>
                <a:spcPts val="0"/>
              </a:spcAft>
              <a:buClr>
                <a:schemeClr val="accent3"/>
              </a:buClr>
              <a:buFont typeface="Georgia"/>
              <a:buChar char="•"/>
              <a:defRPr/>
            </a:pPr>
            <a:r>
              <a:rPr lang="en-US" sz="2400" dirty="0">
                <a:latin typeface="Tahoma" pitchFamily="34" charset="0"/>
                <a:ea typeface="Tahoma" pitchFamily="34" charset="0"/>
                <a:cs typeface="Tahoma" pitchFamily="34" charset="0"/>
              </a:rPr>
              <a:t>Sometime trade transaction does not make economic sense and it need to trigger at the time of processing of transaction. Examples:-</a:t>
            </a:r>
          </a:p>
          <a:p>
            <a:pPr marL="365760" indent="-256032" fontAlgn="auto">
              <a:spcAft>
                <a:spcPts val="0"/>
              </a:spcAft>
              <a:buClr>
                <a:schemeClr val="accent3"/>
              </a:buClr>
              <a:buFont typeface="Georgia"/>
              <a:buChar char="•"/>
              <a:defRPr/>
            </a:pPr>
            <a:endParaRPr lang="en-US" sz="2400" dirty="0">
              <a:latin typeface="Tahoma" pitchFamily="34" charset="0"/>
              <a:ea typeface="Tahoma" pitchFamily="34" charset="0"/>
              <a:cs typeface="Tahoma" pitchFamily="34" charset="0"/>
            </a:endParaRPr>
          </a:p>
          <a:p>
            <a:pPr marL="365760" indent="-256032" fontAlgn="auto">
              <a:spcAft>
                <a:spcPts val="0"/>
              </a:spcAft>
              <a:buClr>
                <a:schemeClr val="accent3"/>
              </a:buClr>
              <a:buFont typeface="Wingdings" pitchFamily="2" charset="2"/>
              <a:buChar char="v"/>
              <a:defRPr/>
            </a:pPr>
            <a:r>
              <a:rPr lang="en-US" sz="2400" dirty="0">
                <a:latin typeface="Tahoma" pitchFamily="34" charset="0"/>
                <a:ea typeface="Tahoma" pitchFamily="34" charset="0"/>
                <a:cs typeface="Tahoma" pitchFamily="34" charset="0"/>
              </a:rPr>
              <a:t>Oil import by Saudi Arabia from any other country.</a:t>
            </a:r>
          </a:p>
          <a:p>
            <a:pPr marL="365760" indent="-256032" fontAlgn="auto">
              <a:spcAft>
                <a:spcPts val="0"/>
              </a:spcAft>
              <a:buClr>
                <a:schemeClr val="accent3"/>
              </a:buClr>
              <a:buFont typeface="Wingdings" pitchFamily="2" charset="2"/>
              <a:buChar char="v"/>
              <a:defRPr/>
            </a:pPr>
            <a:r>
              <a:rPr lang="en-US" sz="2400" dirty="0">
                <a:latin typeface="Tahoma" pitchFamily="34" charset="0"/>
                <a:ea typeface="Tahoma" pitchFamily="34" charset="0"/>
                <a:cs typeface="Tahoma" pitchFamily="34" charset="0"/>
              </a:rPr>
              <a:t>A car retailer exports or import wheat from/to any country.</a:t>
            </a:r>
          </a:p>
          <a:p>
            <a:pPr marL="365760" indent="-256032" fontAlgn="auto">
              <a:spcAft>
                <a:spcPts val="0"/>
              </a:spcAft>
              <a:buClr>
                <a:schemeClr val="accent3"/>
              </a:buClr>
              <a:buFont typeface="Wingdings" pitchFamily="2" charset="2"/>
              <a:buChar char="v"/>
              <a:defRPr/>
            </a:pPr>
            <a:r>
              <a:rPr lang="en-US" sz="2400" dirty="0">
                <a:latin typeface="Tahoma" pitchFamily="34" charset="0"/>
                <a:ea typeface="Tahoma" pitchFamily="34" charset="0"/>
                <a:cs typeface="Tahoma" pitchFamily="34" charset="0"/>
              </a:rPr>
              <a:t>Mango export from Pakistan in the month of Nov/Dec.</a:t>
            </a:r>
          </a:p>
          <a:p>
            <a:pPr marL="365760" indent="-256032" fontAlgn="auto">
              <a:spcAft>
                <a:spcPts val="0"/>
              </a:spcAft>
              <a:buClr>
                <a:schemeClr val="accent3"/>
              </a:buClr>
              <a:buFont typeface="Georgia" pitchFamily="18" charset="0"/>
              <a:buNone/>
              <a:defRPr/>
            </a:pPr>
            <a:endParaRPr lang="en-US" sz="3600" dirty="0">
              <a:latin typeface="Tahoma" pitchFamily="34" charset="0"/>
              <a:ea typeface="Tahoma" pitchFamily="34" charset="0"/>
              <a:cs typeface="Tahoma"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95300" y="320040"/>
            <a:ext cx="7842250" cy="1143000"/>
          </a:xfrm>
        </p:spPr>
        <p:txBody>
          <a:bodyPr/>
          <a:lstStyle/>
          <a:p>
            <a:pPr fontAlgn="auto">
              <a:spcAft>
                <a:spcPts val="0"/>
              </a:spcAft>
              <a:defRPr/>
            </a:pPr>
            <a:r>
              <a:rPr lang="en-GB">
                <a:latin typeface="Tahoma" pitchFamily="34" charset="0"/>
                <a:cs typeface="Tahoma" pitchFamily="34" charset="0"/>
              </a:rPr>
              <a:t>             </a:t>
            </a:r>
            <a:r>
              <a:rPr lang="en-GB" u="sng">
                <a:latin typeface="Tahoma" pitchFamily="34" charset="0"/>
                <a:cs typeface="Tahoma" pitchFamily="34" charset="0"/>
              </a:rPr>
              <a:t>RED FLAGS IN TBML</a:t>
            </a:r>
            <a:endParaRPr lang="en-GB" u="sng"/>
          </a:p>
        </p:txBody>
      </p:sp>
      <p:sp>
        <p:nvSpPr>
          <p:cNvPr id="55299" name="Content Placeholder 2"/>
          <p:cNvSpPr>
            <a:spLocks noGrp="1"/>
          </p:cNvSpPr>
          <p:nvPr>
            <p:ph idx="1"/>
          </p:nvPr>
        </p:nvSpPr>
        <p:spPr/>
        <p:txBody>
          <a:bodyPr/>
          <a:lstStyle/>
          <a:p>
            <a:r>
              <a:rPr lang="en-US" b="1" u="sng">
                <a:latin typeface="Tahoma" pitchFamily="34" charset="0"/>
                <a:cs typeface="Tahoma" pitchFamily="34" charset="0"/>
              </a:rPr>
              <a:t>PHANTOM SHIPMENTS:-</a:t>
            </a:r>
          </a:p>
          <a:p>
            <a:pPr>
              <a:buFont typeface="Georgia" pitchFamily="18" charset="0"/>
              <a:buNone/>
            </a:pPr>
            <a:endParaRPr lang="en-US" b="1" u="sng">
              <a:latin typeface="Tahoma" pitchFamily="34" charset="0"/>
              <a:cs typeface="Tahoma" pitchFamily="34" charset="0"/>
            </a:endParaRPr>
          </a:p>
          <a:p>
            <a:pPr>
              <a:buFont typeface="Wingdings" pitchFamily="2" charset="2"/>
              <a:buChar char="v"/>
            </a:pPr>
            <a:r>
              <a:rPr lang="en-US">
                <a:latin typeface="Tahoma" pitchFamily="34" charset="0"/>
                <a:cs typeface="Tahoma" pitchFamily="34" charset="0"/>
              </a:rPr>
              <a:t>By word phantom means fake, it means that there is no actual shipment made against the goods traded and only the shipping document presented for payments in trade transaction whether import or export.</a:t>
            </a:r>
          </a:p>
          <a:p>
            <a:endParaRPr lang="en-US">
              <a:latin typeface="Tahoma" pitchFamily="34" charset="0"/>
              <a:cs typeface="Tahoma"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95300" y="320040"/>
            <a:ext cx="7842250" cy="1143000"/>
          </a:xfrm>
        </p:spPr>
        <p:txBody>
          <a:bodyPr/>
          <a:lstStyle/>
          <a:p>
            <a:pPr fontAlgn="auto">
              <a:spcAft>
                <a:spcPts val="0"/>
              </a:spcAft>
              <a:defRPr/>
            </a:pPr>
            <a:r>
              <a:rPr lang="en-GB">
                <a:latin typeface="Tahoma" pitchFamily="34" charset="0"/>
                <a:cs typeface="Tahoma" pitchFamily="34" charset="0"/>
              </a:rPr>
              <a:t>             </a:t>
            </a:r>
            <a:r>
              <a:rPr lang="en-GB" u="sng">
                <a:latin typeface="Tahoma" pitchFamily="34" charset="0"/>
                <a:cs typeface="Tahoma" pitchFamily="34" charset="0"/>
              </a:rPr>
              <a:t>RED FLAGS IN TBML</a:t>
            </a:r>
            <a:endParaRPr lang="en-GB" u="sng"/>
          </a:p>
        </p:txBody>
      </p:sp>
      <p:sp>
        <p:nvSpPr>
          <p:cNvPr id="56323" name="Content Placeholder 2"/>
          <p:cNvSpPr>
            <a:spLocks noGrp="1"/>
          </p:cNvSpPr>
          <p:nvPr>
            <p:ph idx="1"/>
          </p:nvPr>
        </p:nvSpPr>
        <p:spPr/>
        <p:txBody>
          <a:bodyPr/>
          <a:lstStyle/>
          <a:p>
            <a:r>
              <a:rPr lang="en-US" b="1" u="sng">
                <a:latin typeface="Tahoma" pitchFamily="34" charset="0"/>
                <a:cs typeface="Tahoma" pitchFamily="34" charset="0"/>
              </a:rPr>
              <a:t>SHELL COMPANIES</a:t>
            </a:r>
          </a:p>
          <a:p>
            <a:endParaRPr lang="en-US" sz="2400" b="1" u="sng">
              <a:latin typeface="Tahoma" pitchFamily="34" charset="0"/>
              <a:cs typeface="Tahoma" pitchFamily="34" charset="0"/>
            </a:endParaRPr>
          </a:p>
          <a:p>
            <a:pPr>
              <a:buFont typeface="Wingdings" pitchFamily="2" charset="2"/>
              <a:buChar char="v"/>
            </a:pPr>
            <a:r>
              <a:rPr lang="en-US" sz="2400">
                <a:latin typeface="Tahoma" pitchFamily="34" charset="0"/>
                <a:cs typeface="Tahoma" pitchFamily="34" charset="0"/>
              </a:rPr>
              <a:t>Shell companies are those companies that are only exists only on paper and has no office and no employee, but may have a bank account or may hold passive investment or be the registered owner of assets.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95300" y="320040"/>
            <a:ext cx="7842250" cy="1143000"/>
          </a:xfrm>
        </p:spPr>
        <p:txBody>
          <a:bodyPr/>
          <a:lstStyle/>
          <a:p>
            <a:pPr fontAlgn="auto">
              <a:spcAft>
                <a:spcPts val="0"/>
              </a:spcAft>
              <a:defRPr/>
            </a:pPr>
            <a:r>
              <a:rPr lang="en-GB">
                <a:latin typeface="Tahoma" pitchFamily="34" charset="0"/>
                <a:cs typeface="Tahoma" pitchFamily="34" charset="0"/>
              </a:rPr>
              <a:t>           </a:t>
            </a:r>
            <a:r>
              <a:rPr lang="en-GB" u="sng">
                <a:latin typeface="Tahoma" pitchFamily="34" charset="0"/>
                <a:cs typeface="Tahoma" pitchFamily="34" charset="0"/>
              </a:rPr>
              <a:t>RED FLAGS IN TBML</a:t>
            </a:r>
            <a:endParaRPr lang="en-GB" u="sng"/>
          </a:p>
        </p:txBody>
      </p:sp>
      <p:sp>
        <p:nvSpPr>
          <p:cNvPr id="3" name="Content Placeholder 2"/>
          <p:cNvSpPr>
            <a:spLocks noGrp="1"/>
          </p:cNvSpPr>
          <p:nvPr>
            <p:ph idx="1"/>
          </p:nvPr>
        </p:nvSpPr>
        <p:spPr/>
        <p:txBody>
          <a:bodyPr>
            <a:normAutofit/>
          </a:bodyPr>
          <a:lstStyle/>
          <a:p>
            <a:pPr marL="365760" indent="-256032" fontAlgn="auto">
              <a:spcAft>
                <a:spcPts val="0"/>
              </a:spcAft>
              <a:buClr>
                <a:schemeClr val="accent3"/>
              </a:buClr>
              <a:buFont typeface="Georgia"/>
              <a:buChar char="•"/>
              <a:defRPr/>
            </a:pPr>
            <a:r>
              <a:rPr lang="en-US" b="1" u="sng" dirty="0">
                <a:latin typeface="Tahoma" pitchFamily="34" charset="0"/>
                <a:ea typeface="Tahoma" pitchFamily="34" charset="0"/>
                <a:cs typeface="Tahoma" pitchFamily="34" charset="0"/>
              </a:rPr>
              <a:t>EXPORT ADVANCE PAYMENT.</a:t>
            </a:r>
          </a:p>
          <a:p>
            <a:pPr marL="365760" indent="-256032" fontAlgn="auto">
              <a:spcAft>
                <a:spcPts val="0"/>
              </a:spcAft>
              <a:buClr>
                <a:schemeClr val="accent3"/>
              </a:buClr>
              <a:buFont typeface="Georgia" pitchFamily="18" charset="0"/>
              <a:buNone/>
              <a:defRPr/>
            </a:pPr>
            <a:endParaRPr lang="en-US" dirty="0">
              <a:latin typeface="Tahoma" pitchFamily="34" charset="0"/>
              <a:ea typeface="Tahoma" pitchFamily="34" charset="0"/>
              <a:cs typeface="Tahoma" pitchFamily="34" charset="0"/>
            </a:endParaRPr>
          </a:p>
          <a:p>
            <a:pPr marL="365760" indent="-256032" fontAlgn="auto">
              <a:spcAft>
                <a:spcPts val="0"/>
              </a:spcAft>
              <a:buClr>
                <a:schemeClr val="accent3"/>
              </a:buClr>
              <a:buFont typeface="Wingdings" pitchFamily="2" charset="2"/>
              <a:buChar char="v"/>
              <a:defRPr/>
            </a:pPr>
            <a:r>
              <a:rPr lang="en-US" dirty="0">
                <a:latin typeface="Tahoma" pitchFamily="34" charset="0"/>
                <a:ea typeface="Tahoma" pitchFamily="34" charset="0"/>
                <a:cs typeface="Tahoma" pitchFamily="34" charset="0"/>
              </a:rPr>
              <a:t>Exporter are allowed to make shipment against the export advance payment within 1 year from the date of realization of export advance payment. Recently, it has been observed that billion of dollar remained unshipped </a:t>
            </a:r>
            <a:r>
              <a:rPr lang="en-US" dirty="0" err="1">
                <a:latin typeface="Tahoma" pitchFamily="34" charset="0"/>
                <a:ea typeface="Tahoma" pitchFamily="34" charset="0"/>
                <a:cs typeface="Tahoma" pitchFamily="34" charset="0"/>
              </a:rPr>
              <a:t>agianst</a:t>
            </a:r>
            <a:r>
              <a:rPr lang="en-US" dirty="0">
                <a:latin typeface="Tahoma" pitchFamily="34" charset="0"/>
                <a:ea typeface="Tahoma" pitchFamily="34" charset="0"/>
                <a:cs typeface="Tahoma" pitchFamily="34" charset="0"/>
              </a:rPr>
              <a:t> export advance payment and </a:t>
            </a:r>
            <a:r>
              <a:rPr lang="en-US" dirty="0" err="1">
                <a:latin typeface="Tahoma" pitchFamily="34" charset="0"/>
                <a:ea typeface="Tahoma" pitchFamily="34" charset="0"/>
                <a:cs typeface="Tahoma" pitchFamily="34" charset="0"/>
              </a:rPr>
              <a:t>creat</a:t>
            </a:r>
            <a:r>
              <a:rPr lang="en-US" dirty="0">
                <a:latin typeface="Tahoma" pitchFamily="34" charset="0"/>
                <a:ea typeface="Tahoma" pitchFamily="34" charset="0"/>
                <a:cs typeface="Tahoma" pitchFamily="34" charset="0"/>
              </a:rPr>
              <a:t> a doubt for money laundering element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95300" y="320040"/>
            <a:ext cx="7842250" cy="1143000"/>
          </a:xfrm>
        </p:spPr>
        <p:txBody>
          <a:bodyPr/>
          <a:lstStyle/>
          <a:p>
            <a:pPr fontAlgn="auto">
              <a:spcAft>
                <a:spcPts val="0"/>
              </a:spcAft>
              <a:defRPr/>
            </a:pPr>
            <a:r>
              <a:rPr lang="en-GB">
                <a:latin typeface="Tahoma" pitchFamily="34" charset="0"/>
                <a:cs typeface="Tahoma" pitchFamily="34" charset="0"/>
              </a:rPr>
              <a:t>             </a:t>
            </a:r>
            <a:r>
              <a:rPr lang="en-GB" u="sng">
                <a:latin typeface="Tahoma" pitchFamily="34" charset="0"/>
                <a:cs typeface="Tahoma" pitchFamily="34" charset="0"/>
              </a:rPr>
              <a:t>RED FLAGS IN TBML</a:t>
            </a:r>
            <a:endParaRPr lang="en-GB" u="sng"/>
          </a:p>
        </p:txBody>
      </p:sp>
      <p:sp>
        <p:nvSpPr>
          <p:cNvPr id="58371" name="Content Placeholder 2"/>
          <p:cNvSpPr>
            <a:spLocks noGrp="1"/>
          </p:cNvSpPr>
          <p:nvPr>
            <p:ph idx="1"/>
          </p:nvPr>
        </p:nvSpPr>
        <p:spPr/>
        <p:txBody>
          <a:bodyPr/>
          <a:lstStyle/>
          <a:p>
            <a:r>
              <a:rPr lang="en-US" b="1" u="sng">
                <a:latin typeface="Tahoma" pitchFamily="34" charset="0"/>
                <a:cs typeface="Tahoma" pitchFamily="34" charset="0"/>
              </a:rPr>
              <a:t>Third Party Payment </a:t>
            </a:r>
          </a:p>
          <a:p>
            <a:endParaRPr lang="en-US">
              <a:latin typeface="Tahoma" pitchFamily="34" charset="0"/>
              <a:cs typeface="Tahoma" pitchFamily="34" charset="0"/>
            </a:endParaRPr>
          </a:p>
          <a:p>
            <a:pPr>
              <a:buFont typeface="Wingdings" pitchFamily="2" charset="2"/>
              <a:buChar char="v"/>
            </a:pPr>
            <a:r>
              <a:rPr lang="en-US">
                <a:latin typeface="Tahoma" pitchFamily="34" charset="0"/>
                <a:cs typeface="Tahoma" pitchFamily="34" charset="0"/>
              </a:rPr>
              <a:t> A transaction where persons other than the principles are involved. Often , a third party transaction involve the buyer, the seller and another party who is not affiliated with the two.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95300" y="320040"/>
            <a:ext cx="7842250" cy="1143000"/>
          </a:xfrm>
        </p:spPr>
        <p:txBody>
          <a:bodyPr/>
          <a:lstStyle/>
          <a:p>
            <a:pPr fontAlgn="auto">
              <a:spcAft>
                <a:spcPts val="0"/>
              </a:spcAft>
              <a:defRPr/>
            </a:pPr>
            <a:r>
              <a:rPr lang="en-GB" u="sng"/>
              <a:t>What is Money Laundering?</a:t>
            </a:r>
          </a:p>
        </p:txBody>
      </p:sp>
      <p:sp>
        <p:nvSpPr>
          <p:cNvPr id="22531" name="Content Placeholder 2"/>
          <p:cNvSpPr>
            <a:spLocks noGrp="1"/>
          </p:cNvSpPr>
          <p:nvPr>
            <p:ph idx="1"/>
          </p:nvPr>
        </p:nvSpPr>
        <p:spPr/>
        <p:txBody>
          <a:bodyPr/>
          <a:lstStyle/>
          <a:p>
            <a:r>
              <a:rPr lang="en-US">
                <a:latin typeface="Arial" charset="0"/>
                <a:cs typeface="Arial" charset="0"/>
              </a:rPr>
              <a:t>Money Laundering is the process by which </a:t>
            </a:r>
            <a:r>
              <a:rPr lang="en-US" u="sng">
                <a:latin typeface="Arial" charset="0"/>
                <a:cs typeface="Arial" charset="0"/>
              </a:rPr>
              <a:t>criminals attempt </a:t>
            </a:r>
            <a:r>
              <a:rPr lang="en-US">
                <a:latin typeface="Arial" charset="0"/>
                <a:cs typeface="Arial" charset="0"/>
              </a:rPr>
              <a:t>to </a:t>
            </a:r>
            <a:r>
              <a:rPr lang="en-US" u="sng">
                <a:latin typeface="Arial" charset="0"/>
                <a:cs typeface="Arial" charset="0"/>
              </a:rPr>
              <a:t>hide and disguise the true origin </a:t>
            </a:r>
            <a:r>
              <a:rPr lang="en-US">
                <a:latin typeface="Arial" charset="0"/>
                <a:cs typeface="Arial" charset="0"/>
              </a:rPr>
              <a:t>and </a:t>
            </a:r>
            <a:r>
              <a:rPr lang="en-US" u="sng">
                <a:latin typeface="Arial" charset="0"/>
                <a:cs typeface="Arial" charset="0"/>
              </a:rPr>
              <a:t>ownership of the proceeds </a:t>
            </a:r>
            <a:r>
              <a:rPr lang="en-US">
                <a:latin typeface="Arial" charset="0"/>
                <a:cs typeface="Arial" charset="0"/>
              </a:rPr>
              <a:t>of their criminal activities. </a:t>
            </a:r>
            <a:endParaRPr lang="en-GB">
              <a:latin typeface="Arial" charset="0"/>
              <a:cs typeface="Arial" charset="0"/>
            </a:endParaRPr>
          </a:p>
          <a:p>
            <a:r>
              <a:rPr lang="en-US">
                <a:latin typeface="Arial" charset="0"/>
                <a:cs typeface="Arial" charset="0"/>
              </a:rPr>
              <a:t>The term 'Money Laundering' is also is used in relation to the financing of terrorist activity (where funds may, or may not, originate from crime).</a:t>
            </a:r>
            <a:endParaRPr lang="en-GB">
              <a:latin typeface="Arial" charset="0"/>
              <a:cs typeface="Arial" charset="0"/>
            </a:endParaRPr>
          </a:p>
          <a:p>
            <a:r>
              <a:rPr lang="en-US">
                <a:latin typeface="Arial" charset="0"/>
                <a:cs typeface="Arial" charset="0"/>
              </a:rPr>
              <a:t>The word laundering is used for cleaning dirty clothes, money laundering is used to clean the dirty money</a:t>
            </a:r>
            <a:endParaRPr lang="en-GB">
              <a:latin typeface="Arial" charset="0"/>
              <a:cs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95300" y="320040"/>
            <a:ext cx="7842250" cy="1143000"/>
          </a:xfrm>
        </p:spPr>
        <p:txBody>
          <a:bodyPr>
            <a:normAutofit fontScale="90000"/>
          </a:bodyPr>
          <a:lstStyle/>
          <a:p>
            <a:pPr fontAlgn="auto">
              <a:spcAft>
                <a:spcPts val="0"/>
              </a:spcAft>
              <a:defRPr/>
            </a:pPr>
            <a:r>
              <a:rPr lang="en-GB"/>
              <a:t>Suspicious Activity Reports (SAR)</a:t>
            </a:r>
          </a:p>
        </p:txBody>
      </p:sp>
      <p:sp>
        <p:nvSpPr>
          <p:cNvPr id="59395" name="Content Placeholder 2"/>
          <p:cNvSpPr>
            <a:spLocks noGrp="1"/>
          </p:cNvSpPr>
          <p:nvPr>
            <p:ph idx="1"/>
          </p:nvPr>
        </p:nvSpPr>
        <p:spPr/>
        <p:txBody>
          <a:bodyPr/>
          <a:lstStyle/>
          <a:p>
            <a:r>
              <a:rPr lang="en-US">
                <a:latin typeface="Arial" charset="0"/>
                <a:cs typeface="Arial" charset="0"/>
              </a:rPr>
              <a:t>Suspicious Activity Report or SAR (formerly Suspicious Transaction Report or STR) is a medium to report suspicious activities in one's operational unit. </a:t>
            </a:r>
          </a:p>
          <a:p>
            <a:r>
              <a:rPr lang="en-US">
                <a:latin typeface="Arial" charset="0"/>
                <a:cs typeface="Arial" charset="0"/>
              </a:rPr>
              <a:t>SAR’s are the documented evidences of the alerts generated during investigation. </a:t>
            </a:r>
          </a:p>
          <a:p>
            <a:pPr>
              <a:buFont typeface="Georgia" pitchFamily="18" charset="0"/>
              <a:buNone/>
            </a:pPr>
            <a:endParaRPr lang="en-US">
              <a:latin typeface="Arial" charset="0"/>
              <a:cs typeface="Arial" charset="0"/>
            </a:endParaRPr>
          </a:p>
          <a:p>
            <a:endParaRPr lang="en-GB"/>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95300" y="320040"/>
            <a:ext cx="7842250" cy="1143000"/>
          </a:xfrm>
        </p:spPr>
        <p:txBody>
          <a:bodyPr>
            <a:normAutofit fontScale="90000"/>
          </a:bodyPr>
          <a:lstStyle/>
          <a:p>
            <a:pPr fontAlgn="auto">
              <a:spcAft>
                <a:spcPts val="0"/>
              </a:spcAft>
              <a:defRPr/>
            </a:pPr>
            <a:r>
              <a:rPr lang="en-GB"/>
              <a:t>Suspicious Activity Report (SAR)</a:t>
            </a:r>
          </a:p>
        </p:txBody>
      </p:sp>
      <p:sp>
        <p:nvSpPr>
          <p:cNvPr id="3" name="Content Placeholder 2"/>
          <p:cNvSpPr>
            <a:spLocks noGrp="1"/>
          </p:cNvSpPr>
          <p:nvPr>
            <p:ph idx="1"/>
          </p:nvPr>
        </p:nvSpPr>
        <p:spPr/>
        <p:txBody>
          <a:bodyPr>
            <a:normAutofit fontScale="77500" lnSpcReduction="20000"/>
          </a:bodyPr>
          <a:lstStyle/>
          <a:p>
            <a:pPr marL="365760" indent="-256032" algn="just" fontAlgn="auto">
              <a:lnSpc>
                <a:spcPct val="120000"/>
              </a:lnSpc>
              <a:spcAft>
                <a:spcPts val="0"/>
              </a:spcAft>
              <a:buClr>
                <a:schemeClr val="accent3"/>
              </a:buClr>
              <a:buFont typeface="Georgia"/>
              <a:buChar char="•"/>
              <a:defRPr/>
            </a:pPr>
            <a:r>
              <a:rPr lang="en-US" sz="3500" dirty="0">
                <a:latin typeface="Tahoma" pitchFamily="34" charset="0"/>
                <a:ea typeface="Tahoma" pitchFamily="34" charset="0"/>
                <a:cs typeface="Tahoma" pitchFamily="34" charset="0"/>
              </a:rPr>
              <a:t>A SAR should be filed with local regulator by the Compliance if a transaction is suspicious as defined by local regulation. </a:t>
            </a:r>
          </a:p>
          <a:p>
            <a:pPr marL="365760" indent="-256032" algn="just" fontAlgn="auto">
              <a:lnSpc>
                <a:spcPct val="120000"/>
              </a:lnSpc>
              <a:spcAft>
                <a:spcPts val="0"/>
              </a:spcAft>
              <a:buClr>
                <a:schemeClr val="accent3"/>
              </a:buClr>
              <a:buFont typeface="Georgia"/>
              <a:buChar char="•"/>
              <a:defRPr/>
            </a:pPr>
            <a:endParaRPr lang="en-US" sz="3500" dirty="0">
              <a:latin typeface="Tahoma" pitchFamily="34" charset="0"/>
              <a:ea typeface="Tahoma" pitchFamily="34" charset="0"/>
              <a:cs typeface="Tahoma" pitchFamily="34" charset="0"/>
            </a:endParaRPr>
          </a:p>
          <a:p>
            <a:pPr marL="365760" indent="-256032" algn="just" fontAlgn="auto">
              <a:lnSpc>
                <a:spcPct val="120000"/>
              </a:lnSpc>
              <a:spcAft>
                <a:spcPts val="0"/>
              </a:spcAft>
              <a:buClr>
                <a:schemeClr val="accent3"/>
              </a:buClr>
              <a:buFont typeface="Georgia"/>
              <a:buChar char="•"/>
              <a:defRPr/>
            </a:pPr>
            <a:r>
              <a:rPr lang="en-US" sz="3500" dirty="0">
                <a:latin typeface="Tahoma" pitchFamily="34" charset="0"/>
                <a:ea typeface="Tahoma" pitchFamily="34" charset="0"/>
                <a:cs typeface="Tahoma" pitchFamily="34" charset="0"/>
              </a:rPr>
              <a:t>For this purpose Trade Dept must report any suspicious transaction to Compliance Dept by internal SAR in accordance with the Group and local procedures concerning SAR reporting. </a:t>
            </a:r>
          </a:p>
          <a:p>
            <a:pPr marL="365760" indent="-256032" fontAlgn="auto">
              <a:lnSpc>
                <a:spcPct val="120000"/>
              </a:lnSpc>
              <a:spcAft>
                <a:spcPts val="0"/>
              </a:spcAft>
              <a:buClr>
                <a:schemeClr val="accent3"/>
              </a:buClr>
              <a:buFont typeface="Georgia"/>
              <a:buChar char="•"/>
              <a:defRPr/>
            </a:pPr>
            <a:endParaRPr lang="en-GB" sz="3500" dirty="0">
              <a:latin typeface="Tahoma" pitchFamily="34" charset="0"/>
              <a:ea typeface="Tahoma" pitchFamily="34" charset="0"/>
              <a:cs typeface="Tahoma" pitchFamily="34" charset="0"/>
            </a:endParaRPr>
          </a:p>
          <a:p>
            <a:pPr marL="365760" indent="-256032" fontAlgn="auto">
              <a:lnSpc>
                <a:spcPct val="120000"/>
              </a:lnSpc>
              <a:spcAft>
                <a:spcPts val="0"/>
              </a:spcAft>
              <a:buClr>
                <a:schemeClr val="accent3"/>
              </a:buClr>
              <a:buFont typeface="Georgia"/>
              <a:buNone/>
              <a:defRPr/>
            </a:pPr>
            <a:r>
              <a:rPr lang="en-US" sz="3500" dirty="0">
                <a:latin typeface="Tahoma" pitchFamily="34" charset="0"/>
                <a:ea typeface="Tahoma" pitchFamily="34" charset="0"/>
                <a:cs typeface="Tahoma" pitchFamily="34" charset="0"/>
              </a:rPr>
              <a:t>  </a:t>
            </a:r>
            <a:endParaRPr lang="en-GB" sz="3500" dirty="0">
              <a:latin typeface="Tahoma" pitchFamily="34" charset="0"/>
              <a:ea typeface="Tahoma" pitchFamily="34" charset="0"/>
              <a:cs typeface="Tahoma" pitchFamily="34" charset="0"/>
            </a:endParaRPr>
          </a:p>
          <a:p>
            <a:pPr marL="365760" indent="-256032" fontAlgn="auto">
              <a:lnSpc>
                <a:spcPct val="80000"/>
              </a:lnSpc>
              <a:spcAft>
                <a:spcPts val="0"/>
              </a:spcAft>
              <a:buClr>
                <a:schemeClr val="accent3"/>
              </a:buClr>
              <a:buFont typeface="Georgia"/>
              <a:buNone/>
              <a:defRPr/>
            </a:pPr>
            <a:endParaRPr lang="en-GB" dirty="0">
              <a:latin typeface="Arial" pitchFamily="34" charset="0"/>
              <a:cs typeface="Arial" pitchFamily="34" charset="0"/>
            </a:endParaRPr>
          </a:p>
          <a:p>
            <a:pPr marL="365760" indent="-256032" fontAlgn="auto">
              <a:spcAft>
                <a:spcPts val="0"/>
              </a:spcAft>
              <a:buClr>
                <a:schemeClr val="accent3"/>
              </a:buClr>
              <a:buFont typeface="Georgia"/>
              <a:buChar char="•"/>
              <a:defRPr/>
            </a:pPr>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0" y="457200"/>
            <a:ext cx="8915400" cy="1066800"/>
          </a:xfrm>
        </p:spPr>
        <p:txBody>
          <a:bodyPr/>
          <a:lstStyle/>
          <a:p>
            <a:pPr fontAlgn="auto">
              <a:spcAft>
                <a:spcPts val="0"/>
              </a:spcAft>
              <a:defRPr/>
            </a:pPr>
            <a:r>
              <a:rPr lang="en-GB" sz="2800"/>
              <a:t>Case Study 1:- Payment made to irrelevant parties in the transaction </a:t>
            </a:r>
          </a:p>
        </p:txBody>
      </p:sp>
      <p:sp>
        <p:nvSpPr>
          <p:cNvPr id="6" name="Rounded Rectangle 5"/>
          <p:cNvSpPr/>
          <p:nvPr/>
        </p:nvSpPr>
        <p:spPr>
          <a:xfrm>
            <a:off x="860425" y="4191000"/>
            <a:ext cx="7902575" cy="1800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b="1" u="sng" dirty="0">
                <a:solidFill>
                  <a:schemeClr val="bg1"/>
                </a:solidFill>
                <a:latin typeface="Tahoma" pitchFamily="34" charset="0"/>
                <a:ea typeface="Tahoma" pitchFamily="34" charset="0"/>
                <a:cs typeface="Tahoma" pitchFamily="34" charset="0"/>
              </a:rPr>
              <a:t>Scenario:</a:t>
            </a:r>
            <a:endParaRPr lang="en-GB" sz="2000" b="1" u="sng" dirty="0">
              <a:solidFill>
                <a:schemeClr val="bg1"/>
              </a:solidFill>
              <a:latin typeface="Tahoma" pitchFamily="34" charset="0"/>
              <a:ea typeface="Tahoma" pitchFamily="34" charset="0"/>
              <a:cs typeface="Tahoma" pitchFamily="34" charset="0"/>
            </a:endParaRPr>
          </a:p>
          <a:p>
            <a:pPr fontAlgn="auto">
              <a:spcBef>
                <a:spcPts val="0"/>
              </a:spcBef>
              <a:spcAft>
                <a:spcPts val="0"/>
              </a:spcAft>
              <a:defRPr/>
            </a:pPr>
            <a:r>
              <a:rPr lang="en-US" sz="2000" dirty="0">
                <a:solidFill>
                  <a:srgbClr val="FFFFFF"/>
                </a:solidFill>
                <a:latin typeface="Tahoma" pitchFamily="34" charset="0"/>
                <a:ea typeface="Tahoma" pitchFamily="34" charset="0"/>
                <a:cs typeface="Tahoma" pitchFamily="34" charset="0"/>
              </a:rPr>
              <a:t>Shipment made to Dubai from Karachi and simultaneously document have been forwarded to MBL , DUBAI for collection payment. Payment received from irrelevant party in the transaction.</a:t>
            </a:r>
            <a:endParaRPr lang="en-GB" sz="2000" dirty="0">
              <a:solidFill>
                <a:srgbClr val="FFFFFF"/>
              </a:solidFill>
              <a:latin typeface="Tahoma" pitchFamily="34" charset="0"/>
              <a:ea typeface="Tahoma" pitchFamily="34" charset="0"/>
              <a:cs typeface="Tahoma" pitchFamily="34" charset="0"/>
            </a:endParaRPr>
          </a:p>
        </p:txBody>
      </p:sp>
      <p:graphicFrame>
        <p:nvGraphicFramePr>
          <p:cNvPr id="7" name="Table 6"/>
          <p:cNvGraphicFramePr>
            <a:graphicFrameLocks noGrp="1"/>
          </p:cNvGraphicFramePr>
          <p:nvPr/>
        </p:nvGraphicFramePr>
        <p:xfrm>
          <a:off x="990600" y="1676400"/>
          <a:ext cx="7673974" cy="1744107"/>
        </p:xfrm>
        <a:graphic>
          <a:graphicData uri="http://schemas.openxmlformats.org/drawingml/2006/table">
            <a:tbl>
              <a:tblPr>
                <a:tableStyleId>{3C2FFA5D-87B4-456A-9821-1D502468CF0F}</a:tableStyleId>
              </a:tblPr>
              <a:tblGrid>
                <a:gridCol w="3017822">
                  <a:extLst>
                    <a:ext uri="{9D8B030D-6E8A-4147-A177-3AD203B41FA5}">
                      <a16:colId xmlns:a16="http://schemas.microsoft.com/office/drawing/2014/main" val="20000"/>
                    </a:ext>
                  </a:extLst>
                </a:gridCol>
                <a:gridCol w="4656152">
                  <a:extLst>
                    <a:ext uri="{9D8B030D-6E8A-4147-A177-3AD203B41FA5}">
                      <a16:colId xmlns:a16="http://schemas.microsoft.com/office/drawing/2014/main" val="20001"/>
                    </a:ext>
                  </a:extLst>
                </a:gridCol>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a:ln>
                            <a:noFill/>
                          </a:ln>
                          <a:effectLst/>
                          <a:latin typeface="Tahoma" pitchFamily="34" charset="0"/>
                          <a:ea typeface="Tahoma" pitchFamily="34" charset="0"/>
                          <a:cs typeface="Tahoma" pitchFamily="34" charset="0"/>
                        </a:rPr>
                        <a:t>Importer name</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err="1">
                          <a:ln>
                            <a:noFill/>
                          </a:ln>
                          <a:effectLst/>
                          <a:latin typeface="Tahoma" pitchFamily="34" charset="0"/>
                          <a:ea typeface="Tahoma" pitchFamily="34" charset="0"/>
                          <a:cs typeface="Tahoma" pitchFamily="34" charset="0"/>
                        </a:rPr>
                        <a:t>Mr.X</a:t>
                      </a:r>
                      <a:r>
                        <a:rPr kumimoji="0" lang="en-US" sz="1600" u="none" strike="noStrike" cap="none" normalizeH="0" baseline="0" dirty="0">
                          <a:ln>
                            <a:noFill/>
                          </a:ln>
                          <a:effectLst/>
                          <a:latin typeface="Tahoma" pitchFamily="34" charset="0"/>
                          <a:ea typeface="Tahoma" pitchFamily="34" charset="0"/>
                          <a:cs typeface="Tahoma" pitchFamily="34" charset="0"/>
                        </a:rPr>
                        <a:t> </a:t>
                      </a:r>
                      <a:endParaRPr kumimoji="0" lang="en-GB" sz="1600" b="1" i="1" u="none" strike="noStrike" cap="none" normalizeH="0" baseline="0" dirty="0">
                        <a:ln>
                          <a:noFill/>
                        </a:ln>
                        <a:solidFill>
                          <a:srgbClr val="1487FF"/>
                        </a:solidFill>
                        <a:effectLst/>
                        <a:latin typeface="Tahoma" pitchFamily="34" charset="0"/>
                        <a:ea typeface="Tahoma" pitchFamily="34" charset="0"/>
                        <a:cs typeface="Tahoma" pitchFamily="34" charset="0"/>
                      </a:endParaRPr>
                    </a:p>
                  </a:txBody>
                  <a:tcPr anchor="ctr" horzOverflow="overflow"/>
                </a:tc>
                <a:extLst>
                  <a:ext uri="{0D108BD9-81ED-4DB2-BD59-A6C34878D82A}">
                    <a16:rowId xmlns:a16="http://schemas.microsoft.com/office/drawing/2014/main" val="10000"/>
                  </a:ext>
                </a:extLst>
              </a:tr>
              <a:tr h="4543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Tahoma" pitchFamily="34" charset="0"/>
                          <a:ea typeface="Tahoma" pitchFamily="34" charset="0"/>
                          <a:cs typeface="Tahoma" pitchFamily="34" charset="0"/>
                        </a:rPr>
                        <a:t>Exporter name</a:t>
                      </a:r>
                      <a:endParaRPr kumimoji="0" lang="en-GB" sz="1600" b="1" i="0" u="none" strike="noStrike" cap="none" normalizeH="0" baseline="0" dirty="0">
                        <a:ln>
                          <a:noFill/>
                        </a:ln>
                        <a:solidFill>
                          <a:srgbClr val="003A77"/>
                        </a:solidFill>
                        <a:effectLst/>
                        <a:latin typeface="Tahoma" pitchFamily="34" charset="0"/>
                        <a:ea typeface="Tahoma" pitchFamily="34" charset="0"/>
                        <a:cs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Tahoma" pitchFamily="34" charset="0"/>
                          <a:ea typeface="Tahoma" pitchFamily="34" charset="0"/>
                          <a:cs typeface="Tahoma" pitchFamily="34" charset="0"/>
                        </a:rPr>
                        <a:t>Mr. Y</a:t>
                      </a:r>
                      <a:endParaRPr kumimoji="0" lang="en-GB" sz="1600" b="1" i="0" u="none" strike="noStrike" cap="none" normalizeH="0" baseline="0" dirty="0">
                        <a:ln>
                          <a:noFill/>
                        </a:ln>
                        <a:solidFill>
                          <a:srgbClr val="003A77"/>
                        </a:solidFill>
                        <a:effectLst/>
                        <a:latin typeface="Tahoma" pitchFamily="34" charset="0"/>
                        <a:ea typeface="Tahoma" pitchFamily="34" charset="0"/>
                        <a:cs typeface="Tahoma" pitchFamily="34" charset="0"/>
                      </a:endParaRPr>
                    </a:p>
                  </a:txBody>
                  <a:tcPr anchor="ctr" horzOverflow="overflow"/>
                </a:tc>
                <a:extLst>
                  <a:ext uri="{0D108BD9-81ED-4DB2-BD59-A6C34878D82A}">
                    <a16:rowId xmlns:a16="http://schemas.microsoft.com/office/drawing/2014/main" val="10001"/>
                  </a:ext>
                </a:extLst>
              </a:tr>
              <a:tr h="4543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Tahoma" pitchFamily="34" charset="0"/>
                          <a:ea typeface="Tahoma" pitchFamily="34" charset="0"/>
                          <a:cs typeface="Tahoma" pitchFamily="34" charset="0"/>
                        </a:rPr>
                        <a:t>Claiming amount </a:t>
                      </a:r>
                      <a:endParaRPr kumimoji="0" lang="en-GB" sz="16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Tahoma" pitchFamily="34" charset="0"/>
                          <a:ea typeface="Tahoma" pitchFamily="34" charset="0"/>
                          <a:cs typeface="Tahoma" pitchFamily="34" charset="0"/>
                        </a:rPr>
                        <a:t>USD 100,000</a:t>
                      </a:r>
                      <a:endParaRPr kumimoji="0" lang="en-GB" sz="16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tc>
                <a:extLst>
                  <a:ext uri="{0D108BD9-81ED-4DB2-BD59-A6C34878D82A}">
                    <a16:rowId xmlns:a16="http://schemas.microsoft.com/office/drawing/2014/main" val="10002"/>
                  </a:ext>
                </a:extLst>
              </a:tr>
              <a:tr h="4543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ahoma" pitchFamily="34" charset="0"/>
                          <a:ea typeface="Tahoma" pitchFamily="34" charset="0"/>
                          <a:cs typeface="Tahoma" pitchFamily="34" charset="0"/>
                        </a:rPr>
                        <a:t>Export payment received </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ahoma" pitchFamily="34" charset="0"/>
                          <a:ea typeface="Tahoma" pitchFamily="34" charset="0"/>
                          <a:cs typeface="Tahoma" pitchFamily="34" charset="0"/>
                        </a:rPr>
                        <a:t>Mr. Z (Relevant party of Mr .Y)</a:t>
                      </a:r>
                    </a:p>
                  </a:txBody>
                  <a:tcPr anchor="ctr" horzOverflow="overflow"/>
                </a:tc>
                <a:extLst>
                  <a:ext uri="{0D108BD9-81ED-4DB2-BD59-A6C34878D82A}">
                    <a16:rowId xmlns:a16="http://schemas.microsoft.com/office/drawing/2014/main" val="10003"/>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95300" y="320040"/>
            <a:ext cx="7842250" cy="1143000"/>
          </a:xfrm>
        </p:spPr>
        <p:txBody>
          <a:bodyPr/>
          <a:lstStyle/>
          <a:p>
            <a:pPr fontAlgn="auto">
              <a:spcAft>
                <a:spcPts val="0"/>
              </a:spcAft>
              <a:defRPr/>
            </a:pPr>
            <a:r>
              <a:rPr lang="en-GB" u="sng"/>
              <a:t>Detection:-</a:t>
            </a:r>
          </a:p>
        </p:txBody>
      </p:sp>
      <p:sp>
        <p:nvSpPr>
          <p:cNvPr id="62467" name="Content Placeholder 2"/>
          <p:cNvSpPr>
            <a:spLocks noGrp="1"/>
          </p:cNvSpPr>
          <p:nvPr>
            <p:ph idx="1"/>
          </p:nvPr>
        </p:nvSpPr>
        <p:spPr/>
        <p:txBody>
          <a:bodyPr/>
          <a:lstStyle/>
          <a:p>
            <a:pPr>
              <a:buFont typeface="Georgia" pitchFamily="18" charset="0"/>
              <a:buNone/>
            </a:pPr>
            <a:endParaRPr lang="en-US">
              <a:latin typeface="Tahoma" pitchFamily="34" charset="0"/>
              <a:cs typeface="Tahoma" pitchFamily="34" charset="0"/>
            </a:endParaRPr>
          </a:p>
          <a:p>
            <a:r>
              <a:rPr lang="en-US" b="1">
                <a:latin typeface="Tahoma" pitchFamily="34" charset="0"/>
                <a:cs typeface="Tahoma" pitchFamily="34" charset="0"/>
              </a:rPr>
              <a:t>Red Flags:</a:t>
            </a:r>
          </a:p>
          <a:p>
            <a:endParaRPr lang="en-GB" b="1">
              <a:latin typeface="Tahoma" pitchFamily="34" charset="0"/>
              <a:cs typeface="Tahoma" pitchFamily="34" charset="0"/>
            </a:endParaRPr>
          </a:p>
          <a:p>
            <a:pPr>
              <a:buFont typeface="Wingdings" pitchFamily="2" charset="2"/>
              <a:buChar char="§"/>
            </a:pPr>
            <a:r>
              <a:rPr lang="en-US">
                <a:latin typeface="Tahoma" pitchFamily="34" charset="0"/>
                <a:cs typeface="Tahoma" pitchFamily="34" charset="0"/>
              </a:rPr>
              <a:t>Involvement of 3</a:t>
            </a:r>
            <a:r>
              <a:rPr lang="en-US" baseline="30000">
                <a:latin typeface="Tahoma" pitchFamily="34" charset="0"/>
                <a:cs typeface="Tahoma" pitchFamily="34" charset="0"/>
              </a:rPr>
              <a:t>rd</a:t>
            </a:r>
            <a:r>
              <a:rPr lang="en-US">
                <a:latin typeface="Tahoma" pitchFamily="34" charset="0"/>
                <a:cs typeface="Tahoma" pitchFamily="34" charset="0"/>
              </a:rPr>
              <a:t> party:- Mr. Z is not the party in the transaction however, it was part of the</a:t>
            </a:r>
            <a:endParaRPr lang="en-GB">
              <a:latin typeface="Tahoma" pitchFamily="34" charset="0"/>
              <a:cs typeface="Tahoma" pitchFamily="34" charset="0"/>
            </a:endParaRPr>
          </a:p>
          <a:p>
            <a:pPr>
              <a:buFont typeface="Wingdings" pitchFamily="2" charset="2"/>
              <a:buChar char="§"/>
            </a:pPr>
            <a:r>
              <a:rPr lang="en-US">
                <a:latin typeface="Tahoma" pitchFamily="34" charset="0"/>
                <a:cs typeface="Tahoma" pitchFamily="34" charset="0"/>
              </a:rPr>
              <a:t>Relevant parties involved in the transaction . </a:t>
            </a:r>
            <a:endParaRPr lang="en-GB">
              <a:latin typeface="Tahoma" pitchFamily="34" charset="0"/>
              <a:cs typeface="Tahoma" pitchFamily="34" charset="0"/>
            </a:endParaRPr>
          </a:p>
          <a:p>
            <a:pPr>
              <a:buFont typeface="Wingdings" pitchFamily="2" charset="2"/>
              <a:buChar char="§"/>
            </a:pPr>
            <a:endParaRPr lang="en-GB" b="1">
              <a:latin typeface="Tahoma" pitchFamily="34" charset="0"/>
              <a:cs typeface="Tahoma" pitchFamily="34" charset="0"/>
            </a:endParaRPr>
          </a:p>
          <a:p>
            <a:endParaRPr lang="en-GB">
              <a:latin typeface="Tahoma" pitchFamily="34" charset="0"/>
              <a:cs typeface="Tahoma"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95300" y="320040"/>
            <a:ext cx="7842250" cy="1143000"/>
          </a:xfrm>
        </p:spPr>
        <p:txBody>
          <a:bodyPr/>
          <a:lstStyle/>
          <a:p>
            <a:pPr fontAlgn="auto">
              <a:spcAft>
                <a:spcPts val="0"/>
              </a:spcAft>
              <a:defRPr/>
            </a:pPr>
            <a:r>
              <a:rPr lang="en-GB" u="sng"/>
              <a:t>Investigation:-</a:t>
            </a:r>
          </a:p>
        </p:txBody>
      </p:sp>
      <p:sp>
        <p:nvSpPr>
          <p:cNvPr id="63491" name="Content Placeholder 2"/>
          <p:cNvSpPr>
            <a:spLocks noGrp="1"/>
          </p:cNvSpPr>
          <p:nvPr>
            <p:ph idx="1"/>
          </p:nvPr>
        </p:nvSpPr>
        <p:spPr/>
        <p:txBody>
          <a:bodyPr/>
          <a:lstStyle/>
          <a:p>
            <a:r>
              <a:rPr lang="en-GB">
                <a:latin typeface="Tahoma" pitchFamily="34" charset="0"/>
                <a:cs typeface="Tahoma" pitchFamily="34" charset="0"/>
              </a:rPr>
              <a:t>Check the line of business b/w importer , exporter and 3</a:t>
            </a:r>
            <a:r>
              <a:rPr lang="en-GB" baseline="30000">
                <a:latin typeface="Tahoma" pitchFamily="34" charset="0"/>
                <a:cs typeface="Tahoma" pitchFamily="34" charset="0"/>
              </a:rPr>
              <a:t>rd</a:t>
            </a:r>
            <a:r>
              <a:rPr lang="en-GB">
                <a:latin typeface="Tahoma" pitchFamily="34" charset="0"/>
                <a:cs typeface="Tahoma" pitchFamily="34" charset="0"/>
              </a:rPr>
              <a:t> party.</a:t>
            </a:r>
          </a:p>
          <a:p>
            <a:endParaRPr lang="en-GB" sz="2000">
              <a:latin typeface="Tahoma" pitchFamily="34" charset="0"/>
              <a:cs typeface="Tahoma" pitchFamily="34" charset="0"/>
            </a:endParaRPr>
          </a:p>
          <a:p>
            <a:r>
              <a:rPr lang="en-GB">
                <a:latin typeface="Tahoma" pitchFamily="34" charset="0"/>
                <a:cs typeface="Tahoma" pitchFamily="34" charset="0"/>
              </a:rPr>
              <a:t>Check the revelevncy of relevant parties involvement in the transaction .</a:t>
            </a:r>
          </a:p>
          <a:p>
            <a:endParaRPr lang="en-GB" sz="2000">
              <a:latin typeface="Tahoma" pitchFamily="34" charset="0"/>
              <a:cs typeface="Tahoma" pitchFamily="34" charset="0"/>
            </a:endParaRPr>
          </a:p>
          <a:p>
            <a:r>
              <a:rPr lang="en-US">
                <a:latin typeface="Tahoma" pitchFamily="34" charset="0"/>
                <a:cs typeface="Tahoma" pitchFamily="34" charset="0"/>
              </a:rPr>
              <a:t>Check the connection/relation b/w 3</a:t>
            </a:r>
            <a:r>
              <a:rPr lang="en-US" baseline="30000">
                <a:latin typeface="Tahoma" pitchFamily="34" charset="0"/>
                <a:cs typeface="Tahoma" pitchFamily="34" charset="0"/>
              </a:rPr>
              <a:t>rd</a:t>
            </a:r>
            <a:r>
              <a:rPr lang="en-US">
                <a:latin typeface="Tahoma" pitchFamily="34" charset="0"/>
                <a:cs typeface="Tahoma" pitchFamily="34" charset="0"/>
              </a:rPr>
              <a:t> party and the exporter or importer. </a:t>
            </a:r>
          </a:p>
          <a:p>
            <a:endParaRPr lang="en-GB" sz="2000">
              <a:latin typeface="Tahoma" pitchFamily="34" charset="0"/>
              <a:cs typeface="Tahoma" pitchFamily="34" charset="0"/>
            </a:endParaRPr>
          </a:p>
          <a:p>
            <a:pPr>
              <a:buFont typeface="Georgia" pitchFamily="18" charset="0"/>
              <a:buNone/>
            </a:pPr>
            <a:r>
              <a:rPr lang="en-US">
                <a:latin typeface="Tahoma" pitchFamily="34" charset="0"/>
                <a:cs typeface="Tahoma" pitchFamily="34" charset="0"/>
              </a:rPr>
              <a:t>.</a:t>
            </a:r>
            <a:endParaRPr lang="en-GB">
              <a:latin typeface="Tahoma" pitchFamily="34" charset="0"/>
              <a:cs typeface="Tahoma"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95300" y="320040"/>
            <a:ext cx="7842250" cy="1143000"/>
          </a:xfrm>
        </p:spPr>
        <p:txBody>
          <a:bodyPr/>
          <a:lstStyle/>
          <a:p>
            <a:pPr fontAlgn="auto">
              <a:spcAft>
                <a:spcPts val="0"/>
              </a:spcAft>
              <a:defRPr/>
            </a:pPr>
            <a:r>
              <a:rPr lang="en-GB" u="sng"/>
              <a:t>Decision:-</a:t>
            </a:r>
          </a:p>
        </p:txBody>
      </p:sp>
      <p:sp>
        <p:nvSpPr>
          <p:cNvPr id="64515" name="Content Placeholder 2"/>
          <p:cNvSpPr>
            <a:spLocks noGrp="1"/>
          </p:cNvSpPr>
          <p:nvPr>
            <p:ph idx="1"/>
          </p:nvPr>
        </p:nvSpPr>
        <p:spPr/>
        <p:txBody>
          <a:bodyPr/>
          <a:lstStyle/>
          <a:p>
            <a:r>
              <a:rPr lang="en-US">
                <a:latin typeface="Tahoma" pitchFamily="34" charset="0"/>
                <a:cs typeface="Tahoma" pitchFamily="34" charset="0"/>
              </a:rPr>
              <a:t>Based on the investigation , found if relevant parties involved are remitted the own money of the exporter from different countries</a:t>
            </a:r>
            <a:endParaRPr lang="en-US" sz="3400" b="1">
              <a:solidFill>
                <a:srgbClr val="FF0000"/>
              </a:solidFill>
              <a:latin typeface="Tahoma" pitchFamily="34" charset="0"/>
              <a:cs typeface="Tahoma" pitchFamily="34" charset="0"/>
            </a:endParaRPr>
          </a:p>
          <a:p>
            <a:pPr>
              <a:buFont typeface="Wingdings" pitchFamily="2" charset="2"/>
              <a:buNone/>
            </a:pPr>
            <a:endParaRPr lang="en-US" b="1">
              <a:solidFill>
                <a:srgbClr val="FF0000"/>
              </a:solidFill>
              <a:latin typeface="Tahoma" pitchFamily="34" charset="0"/>
              <a:cs typeface="Tahoma" pitchFamily="34" charset="0"/>
            </a:endParaRPr>
          </a:p>
          <a:p>
            <a:r>
              <a:rPr lang="en-US">
                <a:latin typeface="Tahoma" pitchFamily="34" charset="0"/>
                <a:cs typeface="Tahoma" pitchFamily="34" charset="0"/>
              </a:rPr>
              <a:t>Based on the investigation , found no relationship b/w importer /exporter and remitter</a:t>
            </a:r>
          </a:p>
          <a:p>
            <a:endParaRPr lang="en-US">
              <a:latin typeface="Tahoma" pitchFamily="34" charset="0"/>
              <a:cs typeface="Tahoma" pitchFamily="34" charset="0"/>
            </a:endParaRPr>
          </a:p>
          <a:p>
            <a:r>
              <a:rPr lang="en-US">
                <a:latin typeface="Tahoma" pitchFamily="34" charset="0"/>
                <a:cs typeface="Tahoma" pitchFamily="34" charset="0"/>
              </a:rPr>
              <a:t>Escalate or Decline.</a:t>
            </a:r>
            <a:endParaRPr lang="en-GB">
              <a:latin typeface="Tahoma" pitchFamily="34" charset="0"/>
              <a:cs typeface="Tahoma" pitchFamily="34" charset="0"/>
            </a:endParaRPr>
          </a:p>
          <a:p>
            <a:pPr>
              <a:buFont typeface="Wingdings" pitchFamily="2" charset="2"/>
              <a:buNone/>
            </a:pPr>
            <a:r>
              <a:rPr lang="en-US">
                <a:latin typeface="Tahoma" pitchFamily="34" charset="0"/>
                <a:cs typeface="Tahoma" pitchFamily="34" charset="0"/>
              </a:rPr>
              <a:t> </a:t>
            </a:r>
            <a:endParaRPr lang="en-GB">
              <a:latin typeface="Tahoma" pitchFamily="34" charset="0"/>
              <a:cs typeface="Tahoma"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a:xfrm>
            <a:off x="0" y="457200"/>
            <a:ext cx="8915400" cy="1066800"/>
          </a:xfrm>
        </p:spPr>
        <p:txBody>
          <a:bodyPr/>
          <a:lstStyle/>
          <a:p>
            <a:pPr fontAlgn="auto">
              <a:spcAft>
                <a:spcPts val="0"/>
              </a:spcAft>
              <a:defRPr/>
            </a:pPr>
            <a:r>
              <a:rPr lang="en-GB" sz="2800"/>
              <a:t>Case Study 2:- Phantom Shipment </a:t>
            </a:r>
          </a:p>
        </p:txBody>
      </p:sp>
      <p:sp>
        <p:nvSpPr>
          <p:cNvPr id="6" name="Rounded Rectangle 5"/>
          <p:cNvSpPr/>
          <p:nvPr/>
        </p:nvSpPr>
        <p:spPr>
          <a:xfrm>
            <a:off x="860425" y="4114800"/>
            <a:ext cx="7978775" cy="1800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b="1" u="sng" dirty="0">
                <a:solidFill>
                  <a:schemeClr val="bg1"/>
                </a:solidFill>
                <a:latin typeface="Tahoma" pitchFamily="34" charset="0"/>
                <a:ea typeface="Tahoma" pitchFamily="34" charset="0"/>
                <a:cs typeface="Tahoma" pitchFamily="34" charset="0"/>
              </a:rPr>
              <a:t>Scenario:</a:t>
            </a:r>
            <a:endParaRPr lang="en-GB" sz="2000" b="1" u="sng" dirty="0">
              <a:solidFill>
                <a:schemeClr val="bg1"/>
              </a:solidFill>
              <a:latin typeface="Tahoma" pitchFamily="34" charset="0"/>
              <a:ea typeface="Tahoma" pitchFamily="34" charset="0"/>
              <a:cs typeface="Tahoma" pitchFamily="34" charset="0"/>
            </a:endParaRPr>
          </a:p>
          <a:p>
            <a:pPr fontAlgn="auto">
              <a:spcBef>
                <a:spcPts val="0"/>
              </a:spcBef>
              <a:spcAft>
                <a:spcPts val="0"/>
              </a:spcAft>
              <a:defRPr/>
            </a:pPr>
            <a:r>
              <a:rPr lang="en-US" sz="2000" dirty="0">
                <a:solidFill>
                  <a:srgbClr val="FFFFFF"/>
                </a:solidFill>
                <a:latin typeface="Tahoma" pitchFamily="34" charset="0"/>
                <a:ea typeface="Tahoma" pitchFamily="34" charset="0"/>
                <a:cs typeface="Tahoma" pitchFamily="34" charset="0"/>
              </a:rPr>
              <a:t>Import shipment from Location B to Location A. Airway bill showing no flights dates or Flight Number.</a:t>
            </a:r>
            <a:endParaRPr lang="en-GB" sz="2000" dirty="0">
              <a:solidFill>
                <a:srgbClr val="FFFFFF"/>
              </a:solidFill>
              <a:latin typeface="Tahoma" pitchFamily="34" charset="0"/>
              <a:ea typeface="Tahoma" pitchFamily="34" charset="0"/>
              <a:cs typeface="Tahoma" pitchFamily="34" charset="0"/>
            </a:endParaRPr>
          </a:p>
        </p:txBody>
      </p:sp>
      <p:graphicFrame>
        <p:nvGraphicFramePr>
          <p:cNvPr id="7" name="Table 6"/>
          <p:cNvGraphicFramePr>
            <a:graphicFrameLocks noGrp="1"/>
          </p:cNvGraphicFramePr>
          <p:nvPr/>
        </p:nvGraphicFramePr>
        <p:xfrm>
          <a:off x="990600" y="1676400"/>
          <a:ext cx="7673974" cy="1744107"/>
        </p:xfrm>
        <a:graphic>
          <a:graphicData uri="http://schemas.openxmlformats.org/drawingml/2006/table">
            <a:tbl>
              <a:tblPr>
                <a:tableStyleId>{3C2FFA5D-87B4-456A-9821-1D502468CF0F}</a:tableStyleId>
              </a:tblPr>
              <a:tblGrid>
                <a:gridCol w="3017822">
                  <a:extLst>
                    <a:ext uri="{9D8B030D-6E8A-4147-A177-3AD203B41FA5}">
                      <a16:colId xmlns:a16="http://schemas.microsoft.com/office/drawing/2014/main" val="20000"/>
                    </a:ext>
                  </a:extLst>
                </a:gridCol>
                <a:gridCol w="4656152">
                  <a:extLst>
                    <a:ext uri="{9D8B030D-6E8A-4147-A177-3AD203B41FA5}">
                      <a16:colId xmlns:a16="http://schemas.microsoft.com/office/drawing/2014/main" val="20001"/>
                    </a:ext>
                  </a:extLst>
                </a:gridCol>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a:ln>
                            <a:noFill/>
                          </a:ln>
                          <a:effectLst/>
                          <a:latin typeface="Tahoma" pitchFamily="34" charset="0"/>
                          <a:ea typeface="Tahoma" pitchFamily="34" charset="0"/>
                          <a:cs typeface="Tahoma" pitchFamily="34" charset="0"/>
                        </a:rPr>
                        <a:t>Shipment From Location  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dk1"/>
                          </a:solidFill>
                          <a:effectLst/>
                          <a:latin typeface="Tahoma" pitchFamily="34" charset="0"/>
                          <a:ea typeface="Tahoma" pitchFamily="34" charset="0"/>
                          <a:cs typeface="Tahoma" pitchFamily="34" charset="0"/>
                        </a:rPr>
                        <a:t>Karachi, Pakistan</a:t>
                      </a:r>
                      <a:endParaRPr kumimoji="0" lang="en-GB" sz="1600" b="1" i="1" u="none" strike="noStrike" cap="none" normalizeH="0" baseline="0" dirty="0">
                        <a:ln>
                          <a:noFill/>
                        </a:ln>
                        <a:solidFill>
                          <a:srgbClr val="1487FF"/>
                        </a:solidFill>
                        <a:effectLst/>
                        <a:latin typeface="Tahoma" pitchFamily="34" charset="0"/>
                        <a:ea typeface="Tahoma" pitchFamily="34" charset="0"/>
                        <a:cs typeface="Tahoma" pitchFamily="34" charset="0"/>
                      </a:endParaRPr>
                    </a:p>
                  </a:txBody>
                  <a:tcPr anchor="ctr" horzOverflow="overflow"/>
                </a:tc>
                <a:extLst>
                  <a:ext uri="{0D108BD9-81ED-4DB2-BD59-A6C34878D82A}">
                    <a16:rowId xmlns:a16="http://schemas.microsoft.com/office/drawing/2014/main" val="10000"/>
                  </a:ext>
                </a:extLst>
              </a:tr>
              <a:tr h="4543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Tahoma" pitchFamily="34" charset="0"/>
                          <a:ea typeface="Tahoma" pitchFamily="34" charset="0"/>
                          <a:cs typeface="Tahoma" pitchFamily="34" charset="0"/>
                        </a:rPr>
                        <a:t>Shipment To Location B</a:t>
                      </a:r>
                      <a:endParaRPr kumimoji="0" lang="en-GB" sz="1600" b="1" i="0" u="none" strike="noStrike" cap="none" normalizeH="0" baseline="0" dirty="0">
                        <a:ln>
                          <a:noFill/>
                        </a:ln>
                        <a:solidFill>
                          <a:srgbClr val="003A77"/>
                        </a:solidFill>
                        <a:effectLst/>
                        <a:latin typeface="Tahoma" pitchFamily="34" charset="0"/>
                        <a:ea typeface="Tahoma" pitchFamily="34" charset="0"/>
                        <a:cs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dk1"/>
                          </a:solidFill>
                          <a:effectLst/>
                          <a:latin typeface="Tahoma" pitchFamily="34" charset="0"/>
                          <a:ea typeface="Tahoma" pitchFamily="34" charset="0"/>
                          <a:cs typeface="Tahoma" pitchFamily="34" charset="0"/>
                        </a:rPr>
                        <a:t>Dubai</a:t>
                      </a:r>
                      <a:endParaRPr kumimoji="0" lang="en-GB" sz="1600" b="1" i="0" u="none" strike="noStrike" cap="none" normalizeH="0" baseline="0" dirty="0">
                        <a:ln>
                          <a:noFill/>
                        </a:ln>
                        <a:solidFill>
                          <a:srgbClr val="003A77"/>
                        </a:solidFill>
                        <a:effectLst/>
                        <a:latin typeface="Tahoma" pitchFamily="34" charset="0"/>
                        <a:ea typeface="Tahoma" pitchFamily="34" charset="0"/>
                        <a:cs typeface="Tahoma" pitchFamily="34" charset="0"/>
                      </a:endParaRPr>
                    </a:p>
                  </a:txBody>
                  <a:tcPr anchor="ctr" horzOverflow="overflow"/>
                </a:tc>
                <a:extLst>
                  <a:ext uri="{0D108BD9-81ED-4DB2-BD59-A6C34878D82A}">
                    <a16:rowId xmlns:a16="http://schemas.microsoft.com/office/drawing/2014/main" val="10001"/>
                  </a:ext>
                </a:extLst>
              </a:tr>
              <a:tr h="4543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Tahoma" pitchFamily="34" charset="0"/>
                          <a:ea typeface="Tahoma" pitchFamily="34" charset="0"/>
                          <a:cs typeface="Tahoma" pitchFamily="34" charset="0"/>
                        </a:rPr>
                        <a:t>Claiming amount </a:t>
                      </a:r>
                      <a:endParaRPr kumimoji="0" lang="en-GB" sz="16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Tahoma" pitchFamily="34" charset="0"/>
                          <a:ea typeface="Tahoma" pitchFamily="34" charset="0"/>
                          <a:cs typeface="Tahoma" pitchFamily="34" charset="0"/>
                        </a:rPr>
                        <a:t>USD 100,000</a:t>
                      </a:r>
                      <a:endParaRPr kumimoji="0" lang="en-GB" sz="16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tc>
                <a:extLst>
                  <a:ext uri="{0D108BD9-81ED-4DB2-BD59-A6C34878D82A}">
                    <a16:rowId xmlns:a16="http://schemas.microsoft.com/office/drawing/2014/main" val="10002"/>
                  </a:ext>
                </a:extLst>
              </a:tr>
              <a:tr h="4543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ahoma" pitchFamily="34" charset="0"/>
                          <a:ea typeface="Tahoma" pitchFamily="34" charset="0"/>
                          <a:cs typeface="Tahoma" pitchFamily="34" charset="0"/>
                        </a:rPr>
                        <a:t>Shipping Line</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ahoma" pitchFamily="34" charset="0"/>
                          <a:ea typeface="Tahoma" pitchFamily="34" charset="0"/>
                          <a:cs typeface="Tahoma" pitchFamily="34" charset="0"/>
                        </a:rPr>
                        <a:t>XYZ , Co</a:t>
                      </a:r>
                    </a:p>
                  </a:txBody>
                  <a:tcPr anchor="ctr" horzOverflow="overflow"/>
                </a:tc>
                <a:extLst>
                  <a:ext uri="{0D108BD9-81ED-4DB2-BD59-A6C34878D82A}">
                    <a16:rowId xmlns:a16="http://schemas.microsoft.com/office/drawing/2014/main" val="10003"/>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95300" y="320040"/>
            <a:ext cx="7842250" cy="1143000"/>
          </a:xfrm>
        </p:spPr>
        <p:txBody>
          <a:bodyPr/>
          <a:lstStyle/>
          <a:p>
            <a:pPr fontAlgn="auto">
              <a:spcAft>
                <a:spcPts val="0"/>
              </a:spcAft>
              <a:defRPr/>
            </a:pPr>
            <a:r>
              <a:rPr lang="en-GB" u="sng"/>
              <a:t>Detection:-</a:t>
            </a:r>
            <a:endParaRPr lang="en-GB"/>
          </a:p>
        </p:txBody>
      </p:sp>
      <p:sp>
        <p:nvSpPr>
          <p:cNvPr id="66563" name="Content Placeholder 2"/>
          <p:cNvSpPr>
            <a:spLocks noGrp="1"/>
          </p:cNvSpPr>
          <p:nvPr>
            <p:ph idx="1"/>
          </p:nvPr>
        </p:nvSpPr>
        <p:spPr/>
        <p:txBody>
          <a:bodyPr/>
          <a:lstStyle/>
          <a:p>
            <a:r>
              <a:rPr lang="en-US" b="1">
                <a:latin typeface="Tahoma" pitchFamily="34" charset="0"/>
                <a:cs typeface="Tahoma" pitchFamily="34" charset="0"/>
              </a:rPr>
              <a:t>Red Flags:</a:t>
            </a:r>
          </a:p>
          <a:p>
            <a:pPr>
              <a:buFont typeface="Georgia" pitchFamily="18" charset="0"/>
              <a:buNone/>
            </a:pPr>
            <a:endParaRPr lang="en-US" b="1">
              <a:latin typeface="Tahoma" pitchFamily="34" charset="0"/>
              <a:cs typeface="Tahoma" pitchFamily="34" charset="0"/>
            </a:endParaRPr>
          </a:p>
          <a:p>
            <a:r>
              <a:rPr lang="en-US">
                <a:latin typeface="Tahoma" pitchFamily="34" charset="0"/>
                <a:cs typeface="Tahoma" pitchFamily="34" charset="0"/>
              </a:rPr>
              <a:t>Airway Bill not showing the required information have concern over shipment.</a:t>
            </a:r>
          </a:p>
          <a:p>
            <a:pPr>
              <a:buFont typeface="Georgia" pitchFamily="18" charset="0"/>
              <a:buNone/>
            </a:pPr>
            <a:endParaRPr lang="en-US">
              <a:latin typeface="Tahoma" pitchFamily="34" charset="0"/>
              <a:cs typeface="Tahoma" pitchFamily="34" charset="0"/>
            </a:endParaRPr>
          </a:p>
          <a:p>
            <a:r>
              <a:rPr lang="en-US">
                <a:latin typeface="Tahoma" pitchFamily="34" charset="0"/>
                <a:cs typeface="Tahoma" pitchFamily="34" charset="0"/>
              </a:rPr>
              <a:t>Shipment is not clear.</a:t>
            </a:r>
          </a:p>
          <a:p>
            <a:endParaRPr lang="en-US">
              <a:latin typeface="Tahoma" pitchFamily="34" charset="0"/>
              <a:cs typeface="Tahoma"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95300" y="320040"/>
            <a:ext cx="7842250" cy="1143000"/>
          </a:xfrm>
        </p:spPr>
        <p:txBody>
          <a:bodyPr/>
          <a:lstStyle/>
          <a:p>
            <a:pPr fontAlgn="auto">
              <a:spcAft>
                <a:spcPts val="0"/>
              </a:spcAft>
              <a:defRPr/>
            </a:pPr>
            <a:r>
              <a:rPr lang="en-GB" u="sng"/>
              <a:t>Investigation:-</a:t>
            </a:r>
            <a:endParaRPr lang="en-GB"/>
          </a:p>
        </p:txBody>
      </p:sp>
      <p:sp>
        <p:nvSpPr>
          <p:cNvPr id="67587" name="Content Placeholder 2"/>
          <p:cNvSpPr>
            <a:spLocks noGrp="1"/>
          </p:cNvSpPr>
          <p:nvPr>
            <p:ph idx="1"/>
          </p:nvPr>
        </p:nvSpPr>
        <p:spPr/>
        <p:txBody>
          <a:bodyPr/>
          <a:lstStyle/>
          <a:p>
            <a:r>
              <a:rPr lang="en-GB"/>
              <a:t>Check the information from the companies websites to verified the shipments</a:t>
            </a:r>
          </a:p>
          <a:p>
            <a:r>
              <a:rPr lang="en-GB"/>
              <a:t>Else call the IMB report in order to ensure the movement of goods</a:t>
            </a:r>
          </a:p>
          <a:p>
            <a:r>
              <a:rPr lang="en-GB"/>
              <a:t>Check with customer for clarification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95300" y="320040"/>
            <a:ext cx="7842250" cy="1143000"/>
          </a:xfrm>
        </p:spPr>
        <p:txBody>
          <a:bodyPr/>
          <a:lstStyle/>
          <a:p>
            <a:pPr fontAlgn="auto">
              <a:spcAft>
                <a:spcPts val="0"/>
              </a:spcAft>
              <a:defRPr/>
            </a:pPr>
            <a:r>
              <a:rPr lang="en-GB" u="sng"/>
              <a:t>Decision:-</a:t>
            </a:r>
            <a:endParaRPr lang="en-GB"/>
          </a:p>
        </p:txBody>
      </p:sp>
      <p:sp>
        <p:nvSpPr>
          <p:cNvPr id="68611" name="Content Placeholder 2"/>
          <p:cNvSpPr>
            <a:spLocks noGrp="1"/>
          </p:cNvSpPr>
          <p:nvPr>
            <p:ph idx="1"/>
          </p:nvPr>
        </p:nvSpPr>
        <p:spPr/>
        <p:txBody>
          <a:bodyPr/>
          <a:lstStyle/>
          <a:p>
            <a:r>
              <a:rPr lang="en-GB"/>
              <a:t>If the IMB report found negative, escalate or decline</a:t>
            </a:r>
          </a:p>
          <a:p>
            <a:pPr>
              <a:buFont typeface="Georgia" pitchFamily="18" charset="0"/>
              <a:buNone/>
            </a:pPr>
            <a:endParaRPr lang="en-GB"/>
          </a:p>
          <a:p>
            <a:r>
              <a:rPr lang="en-GB"/>
              <a:t>If the IMB report found positive, go head with the approval .</a:t>
            </a:r>
          </a:p>
          <a:p>
            <a:pPr>
              <a:buFont typeface="Georgia" pitchFamily="18" charset="0"/>
              <a:buNone/>
            </a:pPr>
            <a:endParaRPr lang="en-GB"/>
          </a:p>
          <a:p>
            <a:r>
              <a:rPr lang="en-GB"/>
              <a:t>If the information available on the websites , go head with the approval or else otherwise.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20040"/>
            <a:ext cx="7842250" cy="1143000"/>
          </a:xfrm>
        </p:spPr>
        <p:txBody>
          <a:bodyPr>
            <a:normAutofit fontScale="90000"/>
          </a:bodyPr>
          <a:lstStyle/>
          <a:p>
            <a:pPr algn="ctr" fontAlgn="auto">
              <a:spcAft>
                <a:spcPts val="0"/>
              </a:spcAft>
              <a:defRPr/>
            </a:pPr>
            <a:r>
              <a:rPr lang="en-GB" u="sng" dirty="0"/>
              <a:t>Common Elements of Money Laundering</a:t>
            </a:r>
          </a:p>
        </p:txBody>
      </p:sp>
      <p:sp>
        <p:nvSpPr>
          <p:cNvPr id="3" name="Content Placeholder 2"/>
          <p:cNvSpPr>
            <a:spLocks noGrp="1"/>
          </p:cNvSpPr>
          <p:nvPr>
            <p:ph idx="1"/>
          </p:nvPr>
        </p:nvSpPr>
        <p:spPr/>
        <p:txBody>
          <a:bodyPr>
            <a:normAutofit fontScale="92500"/>
          </a:bodyPr>
          <a:lstStyle/>
          <a:p>
            <a:pPr marL="365760" indent="-256032" fontAlgn="auto">
              <a:spcAft>
                <a:spcPts val="0"/>
              </a:spcAft>
              <a:buClr>
                <a:schemeClr val="accent3"/>
              </a:buClr>
              <a:buFont typeface="Georgia"/>
              <a:buChar char="•"/>
              <a:defRPr/>
            </a:pPr>
            <a:r>
              <a:rPr lang="en-US" sz="2200" b="1" u="sng" dirty="0">
                <a:latin typeface="Arial" pitchFamily="34" charset="0"/>
                <a:cs typeface="Arial" pitchFamily="34" charset="0"/>
              </a:rPr>
              <a:t>Placement: </a:t>
            </a:r>
          </a:p>
          <a:p>
            <a:pPr marL="365760" indent="-256032" fontAlgn="auto">
              <a:spcAft>
                <a:spcPts val="0"/>
              </a:spcAft>
              <a:buClr>
                <a:schemeClr val="accent3"/>
              </a:buClr>
              <a:buFont typeface="Georgia"/>
              <a:buNone/>
              <a:defRPr/>
            </a:pPr>
            <a:r>
              <a:rPr lang="en-US" sz="2200" dirty="0">
                <a:latin typeface="Arial" pitchFamily="34" charset="0"/>
                <a:cs typeface="Arial" pitchFamily="34" charset="0"/>
              </a:rPr>
              <a:t>   Initial Injection of Dirty Money or property/asset in the financial system.</a:t>
            </a:r>
          </a:p>
          <a:p>
            <a:pPr marL="365760" indent="-256032" fontAlgn="auto">
              <a:spcAft>
                <a:spcPts val="0"/>
              </a:spcAft>
              <a:buClr>
                <a:schemeClr val="accent3"/>
              </a:buClr>
              <a:buFont typeface="Georgia"/>
              <a:buChar char="•"/>
              <a:defRPr/>
            </a:pPr>
            <a:endParaRPr lang="en-US" sz="2200" b="1" dirty="0">
              <a:latin typeface="Arial" pitchFamily="34" charset="0"/>
              <a:cs typeface="Arial" pitchFamily="34" charset="0"/>
            </a:endParaRPr>
          </a:p>
          <a:p>
            <a:pPr marL="365760" indent="-256032" fontAlgn="auto">
              <a:spcAft>
                <a:spcPts val="0"/>
              </a:spcAft>
              <a:buClr>
                <a:schemeClr val="accent3"/>
              </a:buClr>
              <a:buFont typeface="Georgia"/>
              <a:buChar char="•"/>
              <a:defRPr/>
            </a:pPr>
            <a:r>
              <a:rPr lang="en-US" sz="2200" b="1" u="sng" dirty="0">
                <a:latin typeface="Arial" pitchFamily="34" charset="0"/>
                <a:cs typeface="Arial" pitchFamily="34" charset="0"/>
              </a:rPr>
              <a:t>Layering</a:t>
            </a:r>
            <a:r>
              <a:rPr lang="en-US" sz="2200" u="sng" dirty="0">
                <a:latin typeface="Arial" pitchFamily="34" charset="0"/>
                <a:cs typeface="Arial" pitchFamily="34" charset="0"/>
              </a:rPr>
              <a:t>:</a:t>
            </a:r>
          </a:p>
          <a:p>
            <a:pPr marL="365760" indent="-256032" fontAlgn="auto">
              <a:spcAft>
                <a:spcPts val="0"/>
              </a:spcAft>
              <a:buClr>
                <a:schemeClr val="accent3"/>
              </a:buClr>
              <a:buFont typeface="Georgia"/>
              <a:buNone/>
              <a:defRPr/>
            </a:pPr>
            <a:r>
              <a:rPr lang="en-US" sz="2200" dirty="0">
                <a:latin typeface="Arial" pitchFamily="34" charset="0"/>
                <a:cs typeface="Arial" pitchFamily="34" charset="0"/>
              </a:rPr>
              <a:t>   The rotation of dirty money or property/asset in the financial system by creating long trail of transactions to disguise the origin and beneficial owner.</a:t>
            </a:r>
            <a:endParaRPr lang="en-US" sz="2200" u="sng" dirty="0">
              <a:latin typeface="Arial" pitchFamily="34" charset="0"/>
              <a:cs typeface="Arial" pitchFamily="34" charset="0"/>
            </a:endParaRPr>
          </a:p>
          <a:p>
            <a:pPr marL="365760" indent="-256032" fontAlgn="auto">
              <a:spcAft>
                <a:spcPts val="0"/>
              </a:spcAft>
              <a:buClr>
                <a:schemeClr val="accent3"/>
              </a:buClr>
              <a:buFont typeface="Georgia"/>
              <a:buNone/>
              <a:defRPr/>
            </a:pPr>
            <a:endParaRPr lang="en-US" sz="2200" u="sng" dirty="0">
              <a:latin typeface="Arial" pitchFamily="34" charset="0"/>
              <a:cs typeface="Arial" pitchFamily="34" charset="0"/>
            </a:endParaRPr>
          </a:p>
          <a:p>
            <a:pPr marL="365760" indent="-256032" fontAlgn="auto">
              <a:spcAft>
                <a:spcPts val="0"/>
              </a:spcAft>
              <a:buClr>
                <a:schemeClr val="accent3"/>
              </a:buClr>
              <a:buFont typeface="Georgia"/>
              <a:buChar char="•"/>
              <a:defRPr/>
            </a:pPr>
            <a:r>
              <a:rPr lang="en-US" sz="2200" u="sng" dirty="0">
                <a:latin typeface="Arial" pitchFamily="34" charset="0"/>
                <a:cs typeface="Arial" pitchFamily="34" charset="0"/>
              </a:rPr>
              <a:t>I</a:t>
            </a:r>
            <a:r>
              <a:rPr lang="en-US" sz="2200" b="1" u="sng" dirty="0">
                <a:latin typeface="Arial" pitchFamily="34" charset="0"/>
                <a:cs typeface="Arial" pitchFamily="34" charset="0"/>
              </a:rPr>
              <a:t>ntegration: </a:t>
            </a:r>
          </a:p>
          <a:p>
            <a:pPr marL="365760" indent="-256032" fontAlgn="auto">
              <a:spcAft>
                <a:spcPts val="0"/>
              </a:spcAft>
              <a:buClr>
                <a:schemeClr val="accent3"/>
              </a:buClr>
              <a:buFont typeface="Georgia"/>
              <a:buNone/>
              <a:defRPr/>
            </a:pPr>
            <a:r>
              <a:rPr lang="en-US" sz="2200" b="1" dirty="0">
                <a:latin typeface="Arial" pitchFamily="34" charset="0"/>
                <a:cs typeface="Arial" pitchFamily="34" charset="0"/>
              </a:rPr>
              <a:t>   </a:t>
            </a:r>
            <a:r>
              <a:rPr lang="en-US" sz="2200" dirty="0">
                <a:latin typeface="Arial" pitchFamily="34" charset="0"/>
                <a:cs typeface="Arial" pitchFamily="34" charset="0"/>
              </a:rPr>
              <a:t>The merging of proceeds after going through the layering procedure back into the system for purchase of Assets in a way that they appear to be originated from the legitimate activities.</a:t>
            </a:r>
            <a:endParaRPr lang="en-US" sz="2200" b="1" dirty="0">
              <a:latin typeface="Arial" pitchFamily="34" charset="0"/>
              <a:cs typeface="Arial" pitchFamily="34" charset="0"/>
            </a:endParaRPr>
          </a:p>
          <a:p>
            <a:pPr marL="365760" indent="-256032" fontAlgn="auto">
              <a:spcAft>
                <a:spcPts val="0"/>
              </a:spcAft>
              <a:buClr>
                <a:schemeClr val="accent3"/>
              </a:buClr>
              <a:buFont typeface="Georgia"/>
              <a:buNone/>
              <a:defRPr/>
            </a:pPr>
            <a:endParaRPr lang="en-GB" sz="2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a:xfrm>
            <a:off x="0" y="457200"/>
            <a:ext cx="8915400" cy="838200"/>
          </a:xfrm>
        </p:spPr>
        <p:txBody>
          <a:bodyPr>
            <a:normAutofit fontScale="90000"/>
          </a:bodyPr>
          <a:lstStyle/>
          <a:p>
            <a:pPr fontAlgn="auto">
              <a:spcAft>
                <a:spcPts val="0"/>
              </a:spcAft>
              <a:defRPr/>
            </a:pPr>
            <a:r>
              <a:rPr lang="en-GB" sz="2800" dirty="0"/>
              <a:t>Case Study 3:- Transaction does not make economic sense</a:t>
            </a:r>
          </a:p>
        </p:txBody>
      </p:sp>
      <p:sp>
        <p:nvSpPr>
          <p:cNvPr id="6" name="Rounded Rectangle 5"/>
          <p:cNvSpPr/>
          <p:nvPr/>
        </p:nvSpPr>
        <p:spPr>
          <a:xfrm>
            <a:off x="860425" y="4191000"/>
            <a:ext cx="7978775" cy="1800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b="1" u="sng" dirty="0">
                <a:solidFill>
                  <a:schemeClr val="bg1"/>
                </a:solidFill>
                <a:latin typeface="Tahoma" pitchFamily="34" charset="0"/>
                <a:ea typeface="Tahoma" pitchFamily="34" charset="0"/>
                <a:cs typeface="Tahoma" pitchFamily="34" charset="0"/>
              </a:rPr>
              <a:t>Scenario:</a:t>
            </a:r>
            <a:endParaRPr lang="en-GB" sz="2000" b="1" u="sng" dirty="0">
              <a:solidFill>
                <a:schemeClr val="bg1"/>
              </a:solidFill>
              <a:latin typeface="Tahoma" pitchFamily="34" charset="0"/>
              <a:ea typeface="Tahoma" pitchFamily="34" charset="0"/>
              <a:cs typeface="Tahoma" pitchFamily="34" charset="0"/>
            </a:endParaRPr>
          </a:p>
          <a:p>
            <a:pPr fontAlgn="auto">
              <a:spcBef>
                <a:spcPts val="0"/>
              </a:spcBef>
              <a:spcAft>
                <a:spcPts val="0"/>
              </a:spcAft>
              <a:defRPr/>
            </a:pPr>
            <a:r>
              <a:rPr lang="en-US" sz="2000" dirty="0">
                <a:solidFill>
                  <a:srgbClr val="FFFFFF"/>
                </a:solidFill>
                <a:latin typeface="Tahoma" pitchFamily="34" charset="0"/>
                <a:ea typeface="Tahoma" pitchFamily="34" charset="0"/>
                <a:cs typeface="Tahoma" pitchFamily="34" charset="0"/>
              </a:rPr>
              <a:t>Shipment amounting USD 1 Million was made to Nigeria from Nepal for export of Rice during the massive earthquake hits Nepal in April 2015.</a:t>
            </a:r>
            <a:endParaRPr lang="en-GB" sz="2000" dirty="0">
              <a:solidFill>
                <a:srgbClr val="FFFFFF"/>
              </a:solidFill>
              <a:latin typeface="Tahoma" pitchFamily="34" charset="0"/>
              <a:ea typeface="Tahoma" pitchFamily="34" charset="0"/>
              <a:cs typeface="Tahoma" pitchFamily="34" charset="0"/>
            </a:endParaRPr>
          </a:p>
        </p:txBody>
      </p:sp>
      <p:graphicFrame>
        <p:nvGraphicFramePr>
          <p:cNvPr id="7" name="Table 6"/>
          <p:cNvGraphicFramePr>
            <a:graphicFrameLocks noGrp="1"/>
          </p:cNvGraphicFramePr>
          <p:nvPr/>
        </p:nvGraphicFramePr>
        <p:xfrm>
          <a:off x="1066800" y="1447802"/>
          <a:ext cx="7673974" cy="2283167"/>
        </p:xfrm>
        <a:graphic>
          <a:graphicData uri="http://schemas.openxmlformats.org/drawingml/2006/table">
            <a:tbl>
              <a:tblPr>
                <a:tableStyleId>{3C2FFA5D-87B4-456A-9821-1D502468CF0F}</a:tableStyleId>
              </a:tblPr>
              <a:tblGrid>
                <a:gridCol w="3017822">
                  <a:extLst>
                    <a:ext uri="{9D8B030D-6E8A-4147-A177-3AD203B41FA5}">
                      <a16:colId xmlns:a16="http://schemas.microsoft.com/office/drawing/2014/main" val="20000"/>
                    </a:ext>
                  </a:extLst>
                </a:gridCol>
                <a:gridCol w="4656152">
                  <a:extLst>
                    <a:ext uri="{9D8B030D-6E8A-4147-A177-3AD203B41FA5}">
                      <a16:colId xmlns:a16="http://schemas.microsoft.com/office/drawing/2014/main" val="20001"/>
                    </a:ext>
                  </a:extLst>
                </a:gridCol>
              </a:tblGrid>
              <a:tr h="3361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a:ln>
                            <a:noFill/>
                          </a:ln>
                          <a:effectLst/>
                          <a:latin typeface="Tahoma" pitchFamily="34" charset="0"/>
                          <a:ea typeface="Tahoma" pitchFamily="34" charset="0"/>
                          <a:cs typeface="Tahoma" pitchFamily="34" charset="0"/>
                        </a:rPr>
                        <a:t>Value of shipment</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dk1"/>
                          </a:solidFill>
                          <a:effectLst/>
                          <a:latin typeface="Tahoma" pitchFamily="34" charset="0"/>
                          <a:ea typeface="Tahoma" pitchFamily="34" charset="0"/>
                          <a:cs typeface="Tahoma" pitchFamily="34" charset="0"/>
                        </a:rPr>
                        <a:t>USD 1,000,000/-</a:t>
                      </a:r>
                      <a:endParaRPr kumimoji="0" lang="en-GB" sz="1600" b="1" i="1" u="none" strike="noStrike" cap="none" normalizeH="0" baseline="0" dirty="0">
                        <a:ln>
                          <a:noFill/>
                        </a:ln>
                        <a:solidFill>
                          <a:srgbClr val="1487FF"/>
                        </a:solidFill>
                        <a:effectLst/>
                        <a:latin typeface="Tahoma" pitchFamily="34" charset="0"/>
                        <a:ea typeface="Tahoma" pitchFamily="34" charset="0"/>
                        <a:cs typeface="Tahoma" pitchFamily="34" charset="0"/>
                      </a:endParaRPr>
                    </a:p>
                  </a:txBody>
                  <a:tcPr anchor="ctr" horzOverflow="overflow"/>
                </a:tc>
                <a:extLst>
                  <a:ext uri="{0D108BD9-81ED-4DB2-BD59-A6C34878D82A}">
                    <a16:rowId xmlns:a16="http://schemas.microsoft.com/office/drawing/2014/main" val="10000"/>
                  </a:ext>
                </a:extLst>
              </a:tr>
              <a:tr h="4008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dk1"/>
                          </a:solidFill>
                          <a:effectLst/>
                          <a:latin typeface="Tahoma" pitchFamily="34" charset="0"/>
                          <a:ea typeface="Tahoma" pitchFamily="34" charset="0"/>
                          <a:cs typeface="Tahoma" pitchFamily="34" charset="0"/>
                        </a:rPr>
                        <a:t>Country of Export</a:t>
                      </a:r>
                      <a:endParaRPr kumimoji="0" lang="en-GB" sz="1600" b="1" i="0" u="none" strike="noStrike" cap="none" normalizeH="0" baseline="0" dirty="0">
                        <a:ln>
                          <a:noFill/>
                        </a:ln>
                        <a:solidFill>
                          <a:srgbClr val="003A77"/>
                        </a:solidFill>
                        <a:effectLst/>
                        <a:latin typeface="Tahoma" pitchFamily="34" charset="0"/>
                        <a:ea typeface="Tahoma" pitchFamily="34" charset="0"/>
                        <a:cs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dk1"/>
                          </a:solidFill>
                          <a:effectLst/>
                          <a:latin typeface="Tahoma" pitchFamily="34" charset="0"/>
                          <a:ea typeface="Tahoma" pitchFamily="34" charset="0"/>
                          <a:cs typeface="Tahoma" pitchFamily="34" charset="0"/>
                        </a:rPr>
                        <a:t>Nepal</a:t>
                      </a:r>
                      <a:endParaRPr kumimoji="0" lang="en-GB" sz="1600" b="1" i="0" u="none" strike="noStrike" cap="none" normalizeH="0" baseline="0" dirty="0">
                        <a:ln>
                          <a:noFill/>
                        </a:ln>
                        <a:solidFill>
                          <a:srgbClr val="003A77"/>
                        </a:solidFill>
                        <a:effectLst/>
                        <a:latin typeface="Tahoma" pitchFamily="34" charset="0"/>
                        <a:ea typeface="Tahoma" pitchFamily="34" charset="0"/>
                        <a:cs typeface="Tahoma" pitchFamily="34" charset="0"/>
                      </a:endParaRPr>
                    </a:p>
                  </a:txBody>
                  <a:tcPr anchor="ctr" horzOverflow="overflow"/>
                </a:tc>
                <a:extLst>
                  <a:ext uri="{0D108BD9-81ED-4DB2-BD59-A6C34878D82A}">
                    <a16:rowId xmlns:a16="http://schemas.microsoft.com/office/drawing/2014/main" val="10001"/>
                  </a:ext>
                </a:extLst>
              </a:tr>
              <a:tr h="4008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ahoma" pitchFamily="34" charset="0"/>
                          <a:ea typeface="Tahoma" pitchFamily="34" charset="0"/>
                          <a:cs typeface="Tahoma" pitchFamily="34" charset="0"/>
                        </a:rPr>
                        <a:t>Country of Import</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ahoma" pitchFamily="34" charset="0"/>
                          <a:ea typeface="Tahoma" pitchFamily="34" charset="0"/>
                          <a:cs typeface="Tahoma" pitchFamily="34" charset="0"/>
                        </a:rPr>
                        <a:t>Nigeria</a:t>
                      </a:r>
                    </a:p>
                  </a:txBody>
                  <a:tcPr anchor="ctr" horzOverflow="overflow"/>
                </a:tc>
                <a:extLst>
                  <a:ext uri="{0D108BD9-81ED-4DB2-BD59-A6C34878D82A}">
                    <a16:rowId xmlns:a16="http://schemas.microsoft.com/office/drawing/2014/main" val="10002"/>
                  </a:ext>
                </a:extLst>
              </a:tr>
              <a:tr h="4008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ahoma" pitchFamily="34" charset="0"/>
                          <a:ea typeface="Tahoma" pitchFamily="34" charset="0"/>
                          <a:cs typeface="Tahoma" pitchFamily="34" charset="0"/>
                        </a:rPr>
                        <a:t>Commodity</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ahoma" pitchFamily="34" charset="0"/>
                          <a:ea typeface="Tahoma" pitchFamily="34" charset="0"/>
                          <a:cs typeface="Tahoma" pitchFamily="34" charset="0"/>
                        </a:rPr>
                        <a:t>Rice</a:t>
                      </a:r>
                    </a:p>
                  </a:txBody>
                  <a:tcPr anchor="ctr" horzOverflow="overflow"/>
                </a:tc>
                <a:extLst>
                  <a:ext uri="{0D108BD9-81ED-4DB2-BD59-A6C34878D82A}">
                    <a16:rowId xmlns:a16="http://schemas.microsoft.com/office/drawing/2014/main" val="10003"/>
                  </a:ext>
                </a:extLst>
              </a:tr>
              <a:tr h="34362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cap="none" normalizeH="0" baseline="0" dirty="0">
                          <a:ln>
                            <a:noFill/>
                          </a:ln>
                          <a:solidFill>
                            <a:schemeClr val="tx1"/>
                          </a:solidFill>
                          <a:effectLst/>
                          <a:latin typeface="Tahoma" pitchFamily="34" charset="0"/>
                          <a:ea typeface="Tahoma" pitchFamily="34" charset="0"/>
                          <a:cs typeface="Tahoma" pitchFamily="34" charset="0"/>
                        </a:rPr>
                        <a:t>Applicant</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cap="none" normalizeH="0" baseline="0" dirty="0">
                          <a:ln>
                            <a:noFill/>
                          </a:ln>
                          <a:solidFill>
                            <a:schemeClr val="tx1"/>
                          </a:solidFill>
                          <a:effectLst/>
                          <a:latin typeface="Tahoma" pitchFamily="34" charset="0"/>
                          <a:ea typeface="Tahoma" pitchFamily="34" charset="0"/>
                          <a:cs typeface="Tahoma" pitchFamily="34" charset="0"/>
                        </a:rPr>
                        <a:t> Co. ABC , Kathmandu Nepal</a:t>
                      </a:r>
                    </a:p>
                  </a:txBody>
                  <a:tcPr anchor="ctr" horzOverflow="overflow"/>
                </a:tc>
                <a:extLst>
                  <a:ext uri="{0D108BD9-81ED-4DB2-BD59-A6C34878D82A}">
                    <a16:rowId xmlns:a16="http://schemas.microsoft.com/office/drawing/2014/main" val="10004"/>
                  </a:ext>
                </a:extLst>
              </a:tr>
              <a:tr h="4008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ahoma" pitchFamily="34" charset="0"/>
                          <a:ea typeface="Tahoma" pitchFamily="34" charset="0"/>
                          <a:cs typeface="Tahoma" pitchFamily="34" charset="0"/>
                        </a:rPr>
                        <a:t>Beneficiary</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ahoma" pitchFamily="34" charset="0"/>
                          <a:ea typeface="Tahoma" pitchFamily="34" charset="0"/>
                          <a:cs typeface="Tahoma" pitchFamily="34" charset="0"/>
                        </a:rPr>
                        <a:t>Co. XYZ , Nigeria </a:t>
                      </a:r>
                    </a:p>
                  </a:txBody>
                  <a:tcPr anchor="ctr" horzOverflow="overflow"/>
                </a:tc>
                <a:extLst>
                  <a:ext uri="{0D108BD9-81ED-4DB2-BD59-A6C34878D82A}">
                    <a16:rowId xmlns:a16="http://schemas.microsoft.com/office/drawing/2014/main" val="10005"/>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95300" y="320040"/>
            <a:ext cx="7842250" cy="1143000"/>
          </a:xfrm>
        </p:spPr>
        <p:txBody>
          <a:bodyPr/>
          <a:lstStyle/>
          <a:p>
            <a:pPr fontAlgn="auto">
              <a:spcAft>
                <a:spcPts val="0"/>
              </a:spcAft>
              <a:defRPr/>
            </a:pPr>
            <a:r>
              <a:rPr lang="en-GB" u="sng"/>
              <a:t>Detection:-</a:t>
            </a:r>
            <a:endParaRPr lang="en-GB"/>
          </a:p>
        </p:txBody>
      </p:sp>
      <p:sp>
        <p:nvSpPr>
          <p:cNvPr id="70659" name="Content Placeholder 2"/>
          <p:cNvSpPr>
            <a:spLocks noGrp="1"/>
          </p:cNvSpPr>
          <p:nvPr>
            <p:ph idx="1"/>
          </p:nvPr>
        </p:nvSpPr>
        <p:spPr/>
        <p:txBody>
          <a:bodyPr/>
          <a:lstStyle/>
          <a:p>
            <a:r>
              <a:rPr lang="en-GB"/>
              <a:t>During massive earthquake how come the huge shipment order received from Nepal.</a:t>
            </a:r>
          </a:p>
          <a:p>
            <a:pPr>
              <a:buFont typeface="Georgia" pitchFamily="18" charset="0"/>
              <a:buNone/>
            </a:pPr>
            <a:endParaRPr lang="en-GB"/>
          </a:p>
          <a:p>
            <a:r>
              <a:rPr lang="en-GB"/>
              <a:t>Whether  Nepal produce surplus Rice.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95300" y="320040"/>
            <a:ext cx="7842250" cy="1143000"/>
          </a:xfrm>
        </p:spPr>
        <p:txBody>
          <a:bodyPr/>
          <a:lstStyle/>
          <a:p>
            <a:pPr fontAlgn="auto">
              <a:spcAft>
                <a:spcPts val="0"/>
              </a:spcAft>
              <a:defRPr/>
            </a:pPr>
            <a:r>
              <a:rPr lang="en-GB" u="sng"/>
              <a:t>Investigation:-</a:t>
            </a:r>
            <a:endParaRPr lang="en-GB"/>
          </a:p>
        </p:txBody>
      </p:sp>
      <p:sp>
        <p:nvSpPr>
          <p:cNvPr id="71683" name="Content Placeholder 2"/>
          <p:cNvSpPr>
            <a:spLocks noGrp="1"/>
          </p:cNvSpPr>
          <p:nvPr>
            <p:ph idx="1"/>
          </p:nvPr>
        </p:nvSpPr>
        <p:spPr/>
        <p:txBody>
          <a:bodyPr/>
          <a:lstStyle/>
          <a:p>
            <a:r>
              <a:rPr lang="en-GB"/>
              <a:t>Check whether Nepal produce surplus Rice</a:t>
            </a:r>
          </a:p>
          <a:p>
            <a:r>
              <a:rPr lang="en-GB"/>
              <a:t>Check the line of business of parties involve</a:t>
            </a:r>
          </a:p>
          <a:p>
            <a:r>
              <a:rPr lang="en-GB"/>
              <a:t>Need to check the shipment details from IMB or Lloyds(Sea Searcher)</a:t>
            </a:r>
          </a:p>
          <a:p>
            <a:r>
              <a:rPr lang="en-GB"/>
              <a:t>Clarification to be sought out from business/customers.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95300" y="320040"/>
            <a:ext cx="7842250" cy="1143000"/>
          </a:xfrm>
        </p:spPr>
        <p:txBody>
          <a:bodyPr/>
          <a:lstStyle/>
          <a:p>
            <a:pPr fontAlgn="auto">
              <a:spcAft>
                <a:spcPts val="0"/>
              </a:spcAft>
              <a:defRPr/>
            </a:pPr>
            <a:r>
              <a:rPr lang="en-GB" u="sng"/>
              <a:t>Decision:-</a:t>
            </a:r>
            <a:endParaRPr lang="en-GB"/>
          </a:p>
        </p:txBody>
      </p:sp>
      <p:sp>
        <p:nvSpPr>
          <p:cNvPr id="72707" name="Content Placeholder 2"/>
          <p:cNvSpPr>
            <a:spLocks noGrp="1"/>
          </p:cNvSpPr>
          <p:nvPr>
            <p:ph idx="1"/>
          </p:nvPr>
        </p:nvSpPr>
        <p:spPr/>
        <p:txBody>
          <a:bodyPr/>
          <a:lstStyle/>
          <a:p>
            <a:r>
              <a:rPr lang="en-GB"/>
              <a:t>Based on the above fact, under normal circumstances it was possible for Nepal to export such cargo but it look dubious .</a:t>
            </a:r>
          </a:p>
          <a:p>
            <a:r>
              <a:rPr lang="en-GB"/>
              <a:t>IMB report found negative or Bill of Lading found fraudulent.</a:t>
            </a:r>
          </a:p>
          <a:p>
            <a:r>
              <a:rPr lang="en-GB"/>
              <a:t>Decline the Transaction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95300" y="320040"/>
            <a:ext cx="7842250" cy="1143000"/>
          </a:xfrm>
        </p:spPr>
        <p:txBody>
          <a:bodyPr/>
          <a:lstStyle/>
          <a:p>
            <a:pPr fontAlgn="auto">
              <a:spcAft>
                <a:spcPts val="0"/>
              </a:spcAft>
              <a:defRPr/>
            </a:pPr>
            <a:r>
              <a:rPr lang="en-GB"/>
              <a:t>Trade Based ML Red Flags</a:t>
            </a:r>
          </a:p>
        </p:txBody>
      </p:sp>
      <p:sp>
        <p:nvSpPr>
          <p:cNvPr id="73731" name="Content Placeholder 2"/>
          <p:cNvSpPr>
            <a:spLocks noGrp="1"/>
          </p:cNvSpPr>
          <p:nvPr>
            <p:ph idx="1"/>
          </p:nvPr>
        </p:nvSpPr>
        <p:spPr/>
        <p:txBody>
          <a:bodyPr/>
          <a:lstStyle/>
          <a:p>
            <a:pPr>
              <a:buFont typeface="Wingdings" pitchFamily="2" charset="2"/>
              <a:buChar char="§"/>
            </a:pPr>
            <a:r>
              <a:rPr lang="en-GB" b="1">
                <a:latin typeface="Tahoma" pitchFamily="34" charset="0"/>
                <a:cs typeface="Tahoma" pitchFamily="34" charset="0"/>
              </a:rPr>
              <a:t>Customer red flags </a:t>
            </a:r>
          </a:p>
          <a:p>
            <a:pPr>
              <a:buFont typeface="Wingdings" pitchFamily="2" charset="2"/>
              <a:buChar char="§"/>
            </a:pPr>
            <a:endParaRPr lang="en-US" b="1">
              <a:latin typeface="Tahoma" pitchFamily="34" charset="0"/>
              <a:cs typeface="Tahoma" pitchFamily="34" charset="0"/>
            </a:endParaRPr>
          </a:p>
          <a:p>
            <a:pPr>
              <a:buFont typeface="Wingdings" pitchFamily="2" charset="2"/>
              <a:buChar char="§"/>
            </a:pPr>
            <a:r>
              <a:rPr lang="en-US" b="1">
                <a:latin typeface="Tahoma" pitchFamily="34" charset="0"/>
                <a:cs typeface="Tahoma" pitchFamily="34" charset="0"/>
              </a:rPr>
              <a:t>Documents </a:t>
            </a:r>
            <a:r>
              <a:rPr lang="en-GB" b="1">
                <a:latin typeface="Tahoma" pitchFamily="34" charset="0"/>
                <a:cs typeface="Tahoma" pitchFamily="34" charset="0"/>
              </a:rPr>
              <a:t>red flags </a:t>
            </a:r>
            <a:endParaRPr lang="en-US" b="1">
              <a:latin typeface="Tahoma" pitchFamily="34" charset="0"/>
              <a:cs typeface="Tahoma" pitchFamily="34" charset="0"/>
            </a:endParaRPr>
          </a:p>
          <a:p>
            <a:pPr>
              <a:buFont typeface="Wingdings" pitchFamily="2" charset="2"/>
              <a:buChar char="§"/>
            </a:pPr>
            <a:endParaRPr lang="en-US" b="1">
              <a:latin typeface="Tahoma" pitchFamily="34" charset="0"/>
              <a:cs typeface="Tahoma" pitchFamily="34" charset="0"/>
            </a:endParaRPr>
          </a:p>
          <a:p>
            <a:pPr>
              <a:buFont typeface="Wingdings" pitchFamily="2" charset="2"/>
              <a:buChar char="§"/>
            </a:pPr>
            <a:r>
              <a:rPr lang="en-US" b="1">
                <a:latin typeface="Tahoma" pitchFamily="34" charset="0"/>
                <a:cs typeface="Tahoma" pitchFamily="34" charset="0"/>
              </a:rPr>
              <a:t>Transaction </a:t>
            </a:r>
            <a:r>
              <a:rPr lang="en-GB" b="1">
                <a:latin typeface="Tahoma" pitchFamily="34" charset="0"/>
                <a:cs typeface="Tahoma" pitchFamily="34" charset="0"/>
              </a:rPr>
              <a:t>red flags </a:t>
            </a:r>
            <a:endParaRPr lang="en-US" b="1">
              <a:latin typeface="Tahoma" pitchFamily="34" charset="0"/>
              <a:cs typeface="Tahoma" pitchFamily="34" charset="0"/>
            </a:endParaRPr>
          </a:p>
          <a:p>
            <a:pPr>
              <a:buFont typeface="Wingdings" pitchFamily="2" charset="2"/>
              <a:buChar char="§"/>
            </a:pPr>
            <a:endParaRPr lang="en-US" b="1">
              <a:latin typeface="Tahoma" pitchFamily="34" charset="0"/>
              <a:cs typeface="Tahoma" pitchFamily="34" charset="0"/>
            </a:endParaRPr>
          </a:p>
          <a:p>
            <a:pPr>
              <a:buFont typeface="Wingdings" pitchFamily="2" charset="2"/>
              <a:buChar char="§"/>
            </a:pPr>
            <a:r>
              <a:rPr lang="en-US" b="1">
                <a:latin typeface="Tahoma" pitchFamily="34" charset="0"/>
                <a:cs typeface="Tahoma" pitchFamily="34" charset="0"/>
              </a:rPr>
              <a:t>Payment </a:t>
            </a:r>
            <a:r>
              <a:rPr lang="en-GB" b="1">
                <a:latin typeface="Tahoma" pitchFamily="34" charset="0"/>
                <a:cs typeface="Tahoma" pitchFamily="34" charset="0"/>
              </a:rPr>
              <a:t>red flags </a:t>
            </a:r>
            <a:endParaRPr lang="en-US" b="1">
              <a:latin typeface="Tahoma" pitchFamily="34" charset="0"/>
              <a:cs typeface="Tahoma" pitchFamily="34" charset="0"/>
            </a:endParaRPr>
          </a:p>
          <a:p>
            <a:pPr>
              <a:buFont typeface="Wingdings" pitchFamily="2" charset="2"/>
              <a:buChar char="§"/>
            </a:pPr>
            <a:endParaRPr lang="en-US" b="1">
              <a:latin typeface="Tahoma" pitchFamily="34" charset="0"/>
              <a:cs typeface="Tahoma" pitchFamily="34" charset="0"/>
            </a:endParaRPr>
          </a:p>
          <a:p>
            <a:pPr>
              <a:buFont typeface="Wingdings" pitchFamily="2" charset="2"/>
              <a:buChar char="§"/>
            </a:pPr>
            <a:r>
              <a:rPr lang="en-US" b="1">
                <a:latin typeface="Tahoma" pitchFamily="34" charset="0"/>
                <a:cs typeface="Tahoma" pitchFamily="34" charset="0"/>
              </a:rPr>
              <a:t>Shipment </a:t>
            </a:r>
            <a:r>
              <a:rPr lang="en-GB" b="1">
                <a:latin typeface="Tahoma" pitchFamily="34" charset="0"/>
                <a:cs typeface="Tahoma" pitchFamily="34" charset="0"/>
              </a:rPr>
              <a:t>red flags</a:t>
            </a:r>
            <a:endParaRPr lang="en-US" b="1">
              <a:latin typeface="Tahoma" pitchFamily="34" charset="0"/>
              <a:cs typeface="Tahoma"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95300" y="609600"/>
            <a:ext cx="8915400" cy="1066800"/>
          </a:xfrm>
        </p:spPr>
        <p:txBody>
          <a:bodyPr/>
          <a:lstStyle/>
          <a:p>
            <a:pPr fontAlgn="auto">
              <a:spcAft>
                <a:spcPts val="0"/>
              </a:spcAft>
              <a:defRPr/>
            </a:pPr>
            <a:r>
              <a:rPr lang="en-GB"/>
              <a:t>Quiz No. 1</a:t>
            </a:r>
          </a:p>
        </p:txBody>
      </p:sp>
      <p:grpSp>
        <p:nvGrpSpPr>
          <p:cNvPr id="2" name="Group 5"/>
          <p:cNvGrpSpPr>
            <a:grpSpLocks/>
          </p:cNvGrpSpPr>
          <p:nvPr/>
        </p:nvGrpSpPr>
        <p:grpSpPr bwMode="auto">
          <a:xfrm>
            <a:off x="457200" y="1784350"/>
            <a:ext cx="9144000" cy="2376488"/>
            <a:chOff x="0" y="672"/>
            <a:chExt cx="5760" cy="960"/>
          </a:xfrm>
        </p:grpSpPr>
        <p:grpSp>
          <p:nvGrpSpPr>
            <p:cNvPr id="74760" name="Group 6"/>
            <p:cNvGrpSpPr>
              <a:grpSpLocks/>
            </p:cNvGrpSpPr>
            <p:nvPr/>
          </p:nvGrpSpPr>
          <p:grpSpPr bwMode="auto">
            <a:xfrm>
              <a:off x="864" y="672"/>
              <a:ext cx="4896" cy="960"/>
              <a:chOff x="864" y="672"/>
              <a:chExt cx="4896" cy="960"/>
            </a:xfrm>
          </p:grpSpPr>
          <p:sp>
            <p:nvSpPr>
              <p:cNvPr id="74762" name="AutoShape 7"/>
              <p:cNvSpPr>
                <a:spLocks noChangeArrowheads="1"/>
              </p:cNvSpPr>
              <p:nvPr/>
            </p:nvSpPr>
            <p:spPr bwMode="auto">
              <a:xfrm>
                <a:off x="864" y="672"/>
                <a:ext cx="4032" cy="960"/>
              </a:xfrm>
              <a:prstGeom prst="hexagon">
                <a:avLst>
                  <a:gd name="adj" fmla="val 61989"/>
                  <a:gd name="vf" fmla="val 115470"/>
                </a:avLst>
              </a:prstGeom>
              <a:gradFill rotWithShape="0">
                <a:gsLst>
                  <a:gs pos="0">
                    <a:schemeClr val="accent1"/>
                  </a:gs>
                  <a:gs pos="100000">
                    <a:schemeClr val="accent2"/>
                  </a:gs>
                </a:gsLst>
                <a:path path="rect">
                  <a:fillToRect r="100000" b="100000"/>
                </a:path>
              </a:gradFill>
              <a:ln w="76200">
                <a:pattFill prst="lgConfetti">
                  <a:fgClr>
                    <a:schemeClr val="accent2"/>
                  </a:fgClr>
                  <a:bgClr>
                    <a:schemeClr val="folHlink"/>
                  </a:bgClr>
                </a:pattFill>
                <a:miter lim="800000"/>
                <a:headEnd/>
                <a:tailEnd/>
              </a:ln>
            </p:spPr>
            <p:txBody>
              <a:bodyPr anchor="ctr"/>
              <a:lstStyle/>
              <a:p>
                <a:pPr algn="ctr"/>
                <a:r>
                  <a:rPr lang="en-GB" sz="2200" b="1">
                    <a:solidFill>
                      <a:schemeClr val="bg1"/>
                    </a:solidFill>
                    <a:latin typeface="Georgia" pitchFamily="18" charset="0"/>
                  </a:rPr>
                  <a:t>Q1 : </a:t>
                </a:r>
              </a:p>
              <a:p>
                <a:pPr algn="ctr"/>
                <a:r>
                  <a:rPr lang="en-GB" sz="2200">
                    <a:solidFill>
                      <a:schemeClr val="bg1"/>
                    </a:solidFill>
                    <a:latin typeface="Georgia" pitchFamily="18" charset="0"/>
                  </a:rPr>
                  <a:t>A longstanding client presents a transaction quoting OFAC licence number involving the export of wheat to Sudan. </a:t>
                </a:r>
              </a:p>
              <a:p>
                <a:pPr algn="ctr"/>
                <a:r>
                  <a:rPr lang="en-GB" sz="2200">
                    <a:solidFill>
                      <a:schemeClr val="bg1"/>
                    </a:solidFill>
                    <a:latin typeface="Georgia" pitchFamily="18" charset="0"/>
                  </a:rPr>
                  <a:t>Is the transaction acceptable?</a:t>
                </a:r>
                <a:endParaRPr lang="en-US" sz="2200">
                  <a:solidFill>
                    <a:schemeClr val="bg1"/>
                  </a:solidFill>
                  <a:latin typeface="Georgia" pitchFamily="18" charset="0"/>
                </a:endParaRPr>
              </a:p>
            </p:txBody>
          </p:sp>
          <p:sp>
            <p:nvSpPr>
              <p:cNvPr id="74763" name="Line 8"/>
              <p:cNvSpPr>
                <a:spLocks noChangeShapeType="1"/>
              </p:cNvSpPr>
              <p:nvPr/>
            </p:nvSpPr>
            <p:spPr bwMode="auto">
              <a:xfrm flipH="1">
                <a:off x="4848" y="1152"/>
                <a:ext cx="912" cy="0"/>
              </a:xfrm>
              <a:prstGeom prst="line">
                <a:avLst/>
              </a:prstGeom>
              <a:noFill/>
              <a:ln w="57150">
                <a:pattFill prst="lgConfetti">
                  <a:fgClr>
                    <a:schemeClr val="accent2"/>
                  </a:fgClr>
                  <a:bgClr>
                    <a:schemeClr val="folHlink"/>
                  </a:bgClr>
                </a:pattFill>
                <a:round/>
                <a:headEnd/>
                <a:tailEnd/>
              </a:ln>
            </p:spPr>
            <p:txBody>
              <a:bodyPr wrap="none" anchor="ctr"/>
              <a:lstStyle/>
              <a:p>
                <a:endParaRPr lang="en-US"/>
              </a:p>
            </p:txBody>
          </p:sp>
        </p:grpSp>
        <p:sp>
          <p:nvSpPr>
            <p:cNvPr id="74761" name="Line 9"/>
            <p:cNvSpPr>
              <a:spLocks noChangeShapeType="1"/>
            </p:cNvSpPr>
            <p:nvPr/>
          </p:nvSpPr>
          <p:spPr bwMode="auto">
            <a:xfrm flipH="1">
              <a:off x="0" y="1152"/>
              <a:ext cx="864" cy="0"/>
            </a:xfrm>
            <a:prstGeom prst="line">
              <a:avLst/>
            </a:prstGeom>
            <a:noFill/>
            <a:ln w="57150">
              <a:pattFill prst="lgConfetti">
                <a:fgClr>
                  <a:schemeClr val="accent2"/>
                </a:fgClr>
                <a:bgClr>
                  <a:schemeClr val="folHlink"/>
                </a:bgClr>
              </a:pattFill>
              <a:round/>
              <a:headEnd/>
              <a:tailEnd/>
            </a:ln>
          </p:spPr>
          <p:txBody>
            <a:bodyPr wrap="none" anchor="ctr"/>
            <a:lstStyle/>
            <a:p>
              <a:endParaRPr lang="en-US"/>
            </a:p>
          </p:txBody>
        </p:sp>
      </p:grpSp>
      <p:grpSp>
        <p:nvGrpSpPr>
          <p:cNvPr id="4" name="Group 10"/>
          <p:cNvGrpSpPr>
            <a:grpSpLocks/>
          </p:cNvGrpSpPr>
          <p:nvPr/>
        </p:nvGrpSpPr>
        <p:grpSpPr bwMode="auto">
          <a:xfrm>
            <a:off x="457200" y="4876800"/>
            <a:ext cx="4267200" cy="1292225"/>
            <a:chOff x="0" y="2376"/>
            <a:chExt cx="2688" cy="528"/>
          </a:xfrm>
        </p:grpSpPr>
        <p:sp>
          <p:nvSpPr>
            <p:cNvPr id="74758" name="AutoShape 11"/>
            <p:cNvSpPr>
              <a:spLocks noChangeArrowheads="1"/>
            </p:cNvSpPr>
            <p:nvPr/>
          </p:nvSpPr>
          <p:spPr bwMode="auto">
            <a:xfrm>
              <a:off x="576" y="2376"/>
              <a:ext cx="2112" cy="528"/>
            </a:xfrm>
            <a:prstGeom prst="hexagon">
              <a:avLst>
                <a:gd name="adj" fmla="val 59037"/>
                <a:gd name="vf" fmla="val 115470"/>
              </a:avLst>
            </a:prstGeom>
            <a:gradFill rotWithShape="0">
              <a:gsLst>
                <a:gs pos="0">
                  <a:schemeClr val="accent1"/>
                </a:gs>
                <a:gs pos="100000">
                  <a:schemeClr val="accent2"/>
                </a:gs>
              </a:gsLst>
              <a:path path="rect">
                <a:fillToRect r="100000" b="100000"/>
              </a:path>
            </a:gradFill>
            <a:ln w="76200">
              <a:pattFill prst="lgConfetti">
                <a:fgClr>
                  <a:schemeClr val="accent2"/>
                </a:fgClr>
                <a:bgClr>
                  <a:schemeClr val="folHlink"/>
                </a:bgClr>
              </a:pattFill>
              <a:miter lim="800000"/>
              <a:headEnd/>
              <a:tailEnd/>
            </a:ln>
          </p:spPr>
          <p:txBody>
            <a:bodyPr anchor="ctr"/>
            <a:lstStyle/>
            <a:p>
              <a:pPr algn="ctr" eaLnBrk="0" hangingPunct="0"/>
              <a:r>
                <a:rPr lang="en-US" sz="2200">
                  <a:solidFill>
                    <a:schemeClr val="bg1"/>
                  </a:solidFill>
                  <a:latin typeface="Georgia" pitchFamily="18" charset="0"/>
                </a:rPr>
                <a:t>A. Yes </a:t>
              </a:r>
            </a:p>
          </p:txBody>
        </p:sp>
        <p:sp>
          <p:nvSpPr>
            <p:cNvPr id="74759" name="Line 12"/>
            <p:cNvSpPr>
              <a:spLocks noChangeShapeType="1"/>
            </p:cNvSpPr>
            <p:nvPr/>
          </p:nvSpPr>
          <p:spPr bwMode="auto">
            <a:xfrm flipH="1">
              <a:off x="0" y="2640"/>
              <a:ext cx="576" cy="0"/>
            </a:xfrm>
            <a:prstGeom prst="line">
              <a:avLst/>
            </a:prstGeom>
            <a:noFill/>
            <a:ln w="57150">
              <a:pattFill prst="lgConfetti">
                <a:fgClr>
                  <a:schemeClr val="accent2"/>
                </a:fgClr>
                <a:bgClr>
                  <a:schemeClr val="folHlink"/>
                </a:bgClr>
              </a:pattFill>
              <a:round/>
              <a:headEnd/>
              <a:tailEnd/>
            </a:ln>
          </p:spPr>
          <p:txBody>
            <a:bodyPr wrap="none" anchor="ctr"/>
            <a:lstStyle/>
            <a:p>
              <a:endParaRPr lang="en-US"/>
            </a:p>
          </p:txBody>
        </p:sp>
      </p:grpSp>
      <p:sp>
        <p:nvSpPr>
          <p:cNvPr id="12" name="AutoShape 21"/>
          <p:cNvSpPr>
            <a:spLocks noChangeArrowheads="1"/>
          </p:cNvSpPr>
          <p:nvPr/>
        </p:nvSpPr>
        <p:spPr bwMode="auto">
          <a:xfrm>
            <a:off x="5205413" y="4879975"/>
            <a:ext cx="3352800" cy="1292225"/>
          </a:xfrm>
          <a:prstGeom prst="hexagon">
            <a:avLst>
              <a:gd name="adj" fmla="val 38294"/>
              <a:gd name="vf" fmla="val 115470"/>
            </a:avLst>
          </a:prstGeom>
          <a:solidFill>
            <a:schemeClr val="accent1"/>
          </a:solidFill>
          <a:ln w="76200">
            <a:solidFill>
              <a:schemeClr val="hlink"/>
            </a:solidFill>
            <a:miter lim="800000"/>
            <a:headEnd/>
            <a:tailEnd/>
          </a:ln>
        </p:spPr>
        <p:txBody>
          <a:bodyPr anchor="ctr"/>
          <a:lstStyle/>
          <a:p>
            <a:pPr algn="ctr" eaLnBrk="0" hangingPunct="0"/>
            <a:r>
              <a:rPr lang="en-US" sz="2200">
                <a:solidFill>
                  <a:schemeClr val="bg1"/>
                </a:solidFill>
                <a:latin typeface="Georgia" pitchFamily="18" charset="0"/>
              </a:rPr>
              <a:t>B. 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95300" y="381000"/>
            <a:ext cx="8915400" cy="1066800"/>
          </a:xfrm>
        </p:spPr>
        <p:txBody>
          <a:bodyPr/>
          <a:lstStyle/>
          <a:p>
            <a:pPr fontAlgn="auto">
              <a:spcAft>
                <a:spcPts val="0"/>
              </a:spcAft>
              <a:defRPr/>
            </a:pPr>
            <a:r>
              <a:rPr lang="en-GB"/>
              <a:t>Quiz No. 2</a:t>
            </a:r>
          </a:p>
        </p:txBody>
      </p:sp>
      <p:grpSp>
        <p:nvGrpSpPr>
          <p:cNvPr id="2" name="Group 5"/>
          <p:cNvGrpSpPr>
            <a:grpSpLocks/>
          </p:cNvGrpSpPr>
          <p:nvPr/>
        </p:nvGrpSpPr>
        <p:grpSpPr bwMode="auto">
          <a:xfrm>
            <a:off x="314325" y="1447800"/>
            <a:ext cx="8839200" cy="1652588"/>
            <a:chOff x="0" y="672"/>
            <a:chExt cx="5760" cy="960"/>
          </a:xfrm>
        </p:grpSpPr>
        <p:grpSp>
          <p:nvGrpSpPr>
            <p:cNvPr id="75792" name="Group 6"/>
            <p:cNvGrpSpPr>
              <a:grpSpLocks/>
            </p:cNvGrpSpPr>
            <p:nvPr/>
          </p:nvGrpSpPr>
          <p:grpSpPr bwMode="auto">
            <a:xfrm>
              <a:off x="864" y="672"/>
              <a:ext cx="4896" cy="960"/>
              <a:chOff x="864" y="672"/>
              <a:chExt cx="4896" cy="960"/>
            </a:xfrm>
          </p:grpSpPr>
          <p:sp>
            <p:nvSpPr>
              <p:cNvPr id="75794" name="AutoShape 7"/>
              <p:cNvSpPr>
                <a:spLocks noChangeArrowheads="1"/>
              </p:cNvSpPr>
              <p:nvPr/>
            </p:nvSpPr>
            <p:spPr bwMode="auto">
              <a:xfrm>
                <a:off x="864" y="672"/>
                <a:ext cx="4032" cy="960"/>
              </a:xfrm>
              <a:prstGeom prst="hexagon">
                <a:avLst>
                  <a:gd name="adj" fmla="val 61989"/>
                  <a:gd name="vf" fmla="val 115470"/>
                </a:avLst>
              </a:prstGeom>
              <a:gradFill rotWithShape="0">
                <a:gsLst>
                  <a:gs pos="0">
                    <a:schemeClr val="accent1"/>
                  </a:gs>
                  <a:gs pos="100000">
                    <a:schemeClr val="accent2"/>
                  </a:gs>
                </a:gsLst>
                <a:path path="rect">
                  <a:fillToRect r="100000" b="100000"/>
                </a:path>
              </a:gradFill>
              <a:ln w="76200">
                <a:pattFill prst="lgConfetti">
                  <a:fgClr>
                    <a:schemeClr val="accent2"/>
                  </a:fgClr>
                  <a:bgClr>
                    <a:schemeClr val="folHlink"/>
                  </a:bgClr>
                </a:pattFill>
                <a:miter lim="800000"/>
                <a:headEnd/>
                <a:tailEnd/>
              </a:ln>
            </p:spPr>
            <p:txBody>
              <a:bodyPr anchor="ctr"/>
              <a:lstStyle/>
              <a:p>
                <a:pPr algn="ctr"/>
                <a:r>
                  <a:rPr lang="en-US" sz="2400" b="1">
                    <a:solidFill>
                      <a:schemeClr val="bg1"/>
                    </a:solidFill>
                    <a:latin typeface="Georgia" pitchFamily="18" charset="0"/>
                  </a:rPr>
                  <a:t>Q2 : </a:t>
                </a:r>
                <a:r>
                  <a:rPr lang="en-US" sz="2400">
                    <a:solidFill>
                      <a:schemeClr val="bg1"/>
                    </a:solidFill>
                    <a:latin typeface="Georgia" pitchFamily="18" charset="0"/>
                  </a:rPr>
                  <a:t>You are processing a transaction. The RM is hurrying you &amp; there are commercial time pressures. What should you do?</a:t>
                </a:r>
              </a:p>
            </p:txBody>
          </p:sp>
          <p:sp>
            <p:nvSpPr>
              <p:cNvPr id="75795" name="Line 8"/>
              <p:cNvSpPr>
                <a:spLocks noChangeShapeType="1"/>
              </p:cNvSpPr>
              <p:nvPr/>
            </p:nvSpPr>
            <p:spPr bwMode="auto">
              <a:xfrm flipH="1">
                <a:off x="4848" y="1152"/>
                <a:ext cx="912" cy="0"/>
              </a:xfrm>
              <a:prstGeom prst="line">
                <a:avLst/>
              </a:prstGeom>
              <a:noFill/>
              <a:ln w="57150">
                <a:pattFill prst="lgConfetti">
                  <a:fgClr>
                    <a:schemeClr val="accent2"/>
                  </a:fgClr>
                  <a:bgClr>
                    <a:schemeClr val="folHlink"/>
                  </a:bgClr>
                </a:pattFill>
                <a:round/>
                <a:headEnd/>
                <a:tailEnd/>
              </a:ln>
            </p:spPr>
            <p:txBody>
              <a:bodyPr wrap="none" anchor="ctr"/>
              <a:lstStyle/>
              <a:p>
                <a:endParaRPr lang="en-US"/>
              </a:p>
            </p:txBody>
          </p:sp>
        </p:grpSp>
        <p:sp>
          <p:nvSpPr>
            <p:cNvPr id="75793" name="Line 9"/>
            <p:cNvSpPr>
              <a:spLocks noChangeShapeType="1"/>
            </p:cNvSpPr>
            <p:nvPr/>
          </p:nvSpPr>
          <p:spPr bwMode="auto">
            <a:xfrm flipH="1">
              <a:off x="0" y="1152"/>
              <a:ext cx="864" cy="0"/>
            </a:xfrm>
            <a:prstGeom prst="line">
              <a:avLst/>
            </a:prstGeom>
            <a:noFill/>
            <a:ln w="57150">
              <a:pattFill prst="lgConfetti">
                <a:fgClr>
                  <a:schemeClr val="accent2"/>
                </a:fgClr>
                <a:bgClr>
                  <a:schemeClr val="folHlink"/>
                </a:bgClr>
              </a:pattFill>
              <a:round/>
              <a:headEnd/>
              <a:tailEnd/>
            </a:ln>
          </p:spPr>
          <p:txBody>
            <a:bodyPr wrap="none" anchor="ctr"/>
            <a:lstStyle/>
            <a:p>
              <a:endParaRPr lang="en-US"/>
            </a:p>
          </p:txBody>
        </p:sp>
      </p:grpSp>
      <p:grpSp>
        <p:nvGrpSpPr>
          <p:cNvPr id="4" name="Group 10"/>
          <p:cNvGrpSpPr>
            <a:grpSpLocks/>
          </p:cNvGrpSpPr>
          <p:nvPr/>
        </p:nvGrpSpPr>
        <p:grpSpPr bwMode="auto">
          <a:xfrm>
            <a:off x="152400" y="3486150"/>
            <a:ext cx="4124325" cy="1195388"/>
            <a:chOff x="0" y="2376"/>
            <a:chExt cx="2688" cy="528"/>
          </a:xfrm>
        </p:grpSpPr>
        <p:sp>
          <p:nvSpPr>
            <p:cNvPr id="75790" name="AutoShape 11"/>
            <p:cNvSpPr>
              <a:spLocks noChangeArrowheads="1"/>
            </p:cNvSpPr>
            <p:nvPr/>
          </p:nvSpPr>
          <p:spPr bwMode="auto">
            <a:xfrm>
              <a:off x="576" y="2376"/>
              <a:ext cx="2112" cy="528"/>
            </a:xfrm>
            <a:prstGeom prst="hexagon">
              <a:avLst>
                <a:gd name="adj" fmla="val 59037"/>
                <a:gd name="vf" fmla="val 115470"/>
              </a:avLst>
            </a:prstGeom>
            <a:gradFill rotWithShape="0">
              <a:gsLst>
                <a:gs pos="0">
                  <a:schemeClr val="accent1"/>
                </a:gs>
                <a:gs pos="100000">
                  <a:schemeClr val="accent2"/>
                </a:gs>
              </a:gsLst>
              <a:path path="rect">
                <a:fillToRect r="100000" b="100000"/>
              </a:path>
            </a:gradFill>
            <a:ln w="76200">
              <a:pattFill prst="lgConfetti">
                <a:fgClr>
                  <a:schemeClr val="accent2"/>
                </a:fgClr>
                <a:bgClr>
                  <a:schemeClr val="folHlink"/>
                </a:bgClr>
              </a:pattFill>
              <a:miter lim="800000"/>
              <a:headEnd/>
              <a:tailEnd/>
            </a:ln>
          </p:spPr>
          <p:txBody>
            <a:bodyPr anchor="ctr"/>
            <a:lstStyle/>
            <a:p>
              <a:pPr algn="ctr" eaLnBrk="0" hangingPunct="0"/>
              <a:r>
                <a:rPr lang="en-US" sz="1500">
                  <a:solidFill>
                    <a:schemeClr val="bg1"/>
                  </a:solidFill>
                  <a:latin typeface="Georgia" pitchFamily="18" charset="0"/>
                </a:rPr>
                <a:t>A. </a:t>
              </a:r>
              <a:r>
                <a:rPr lang="en-GB" sz="1500">
                  <a:solidFill>
                    <a:schemeClr val="bg1"/>
                  </a:solidFill>
                  <a:latin typeface="Georgia" pitchFamily="18" charset="0"/>
                </a:rPr>
                <a:t>Due to time pressures, approve transaction immediately as RM would have conducted all necessary checks</a:t>
              </a:r>
              <a:endParaRPr lang="en-US" sz="1500">
                <a:solidFill>
                  <a:schemeClr val="bg1"/>
                </a:solidFill>
                <a:latin typeface="Georgia" pitchFamily="18" charset="0"/>
              </a:endParaRPr>
            </a:p>
          </p:txBody>
        </p:sp>
        <p:sp>
          <p:nvSpPr>
            <p:cNvPr id="75791" name="Line 12"/>
            <p:cNvSpPr>
              <a:spLocks noChangeShapeType="1"/>
            </p:cNvSpPr>
            <p:nvPr/>
          </p:nvSpPr>
          <p:spPr bwMode="auto">
            <a:xfrm flipH="1">
              <a:off x="0" y="2640"/>
              <a:ext cx="576" cy="0"/>
            </a:xfrm>
            <a:prstGeom prst="line">
              <a:avLst/>
            </a:prstGeom>
            <a:noFill/>
            <a:ln w="57150">
              <a:pattFill prst="lgConfetti">
                <a:fgClr>
                  <a:schemeClr val="accent2"/>
                </a:fgClr>
                <a:bgClr>
                  <a:schemeClr val="folHlink"/>
                </a:bgClr>
              </a:pattFill>
              <a:round/>
              <a:headEnd/>
              <a:tailEnd/>
            </a:ln>
          </p:spPr>
          <p:txBody>
            <a:bodyPr wrap="none" anchor="ctr"/>
            <a:lstStyle/>
            <a:p>
              <a:endParaRPr lang="en-US"/>
            </a:p>
          </p:txBody>
        </p:sp>
      </p:grpSp>
      <p:grpSp>
        <p:nvGrpSpPr>
          <p:cNvPr id="5" name="Group 13"/>
          <p:cNvGrpSpPr>
            <a:grpSpLocks/>
          </p:cNvGrpSpPr>
          <p:nvPr/>
        </p:nvGrpSpPr>
        <p:grpSpPr bwMode="auto">
          <a:xfrm>
            <a:off x="4440238" y="3494088"/>
            <a:ext cx="4713287" cy="1195387"/>
            <a:chOff x="2688" y="2376"/>
            <a:chExt cx="3072" cy="528"/>
          </a:xfrm>
        </p:grpSpPr>
        <p:sp>
          <p:nvSpPr>
            <p:cNvPr id="75787" name="Line 14"/>
            <p:cNvSpPr>
              <a:spLocks noChangeShapeType="1"/>
            </p:cNvSpPr>
            <p:nvPr/>
          </p:nvSpPr>
          <p:spPr bwMode="auto">
            <a:xfrm flipH="1" flipV="1">
              <a:off x="5088" y="2640"/>
              <a:ext cx="672" cy="0"/>
            </a:xfrm>
            <a:prstGeom prst="line">
              <a:avLst/>
            </a:prstGeom>
            <a:noFill/>
            <a:ln w="57150">
              <a:pattFill prst="lgConfetti">
                <a:fgClr>
                  <a:schemeClr val="accent2"/>
                </a:fgClr>
                <a:bgClr>
                  <a:schemeClr val="folHlink"/>
                </a:bgClr>
              </a:pattFill>
              <a:round/>
              <a:headEnd/>
              <a:tailEnd/>
            </a:ln>
          </p:spPr>
          <p:txBody>
            <a:bodyPr wrap="none" anchor="ctr"/>
            <a:lstStyle/>
            <a:p>
              <a:endParaRPr lang="en-US"/>
            </a:p>
          </p:txBody>
        </p:sp>
        <p:sp>
          <p:nvSpPr>
            <p:cNvPr id="75788" name="AutoShape 15"/>
            <p:cNvSpPr>
              <a:spLocks noChangeArrowheads="1"/>
            </p:cNvSpPr>
            <p:nvPr/>
          </p:nvSpPr>
          <p:spPr bwMode="auto">
            <a:xfrm>
              <a:off x="3024" y="2376"/>
              <a:ext cx="2064" cy="528"/>
            </a:xfrm>
            <a:prstGeom prst="hexagon">
              <a:avLst>
                <a:gd name="adj" fmla="val 57695"/>
                <a:gd name="vf" fmla="val 115470"/>
              </a:avLst>
            </a:prstGeom>
            <a:gradFill rotWithShape="0">
              <a:gsLst>
                <a:gs pos="0">
                  <a:schemeClr val="accent1"/>
                </a:gs>
                <a:gs pos="100000">
                  <a:schemeClr val="accent2"/>
                </a:gs>
              </a:gsLst>
              <a:path path="rect">
                <a:fillToRect r="100000" b="100000"/>
              </a:path>
            </a:gradFill>
            <a:ln w="76200">
              <a:pattFill prst="lgConfetti">
                <a:fgClr>
                  <a:schemeClr val="accent2"/>
                </a:fgClr>
                <a:bgClr>
                  <a:schemeClr val="folHlink"/>
                </a:bgClr>
              </a:pattFill>
              <a:miter lim="800000"/>
              <a:headEnd/>
              <a:tailEnd/>
            </a:ln>
          </p:spPr>
          <p:txBody>
            <a:bodyPr anchor="ctr"/>
            <a:lstStyle/>
            <a:p>
              <a:pPr algn="ctr" eaLnBrk="0" hangingPunct="0"/>
              <a:r>
                <a:rPr lang="en-US">
                  <a:solidFill>
                    <a:schemeClr val="bg1"/>
                  </a:solidFill>
                  <a:latin typeface="Georgia" pitchFamily="18" charset="0"/>
                </a:rPr>
                <a:t>B. </a:t>
              </a:r>
              <a:r>
                <a:rPr lang="en-GB">
                  <a:solidFill>
                    <a:schemeClr val="bg1"/>
                  </a:solidFill>
                  <a:latin typeface="Georgia" pitchFamily="18" charset="0"/>
                </a:rPr>
                <a:t>Confront the Client directly</a:t>
              </a:r>
              <a:endParaRPr lang="en-US">
                <a:solidFill>
                  <a:schemeClr val="bg1"/>
                </a:solidFill>
                <a:latin typeface="Georgia" pitchFamily="18" charset="0"/>
              </a:endParaRPr>
            </a:p>
          </p:txBody>
        </p:sp>
        <p:sp>
          <p:nvSpPr>
            <p:cNvPr id="75789" name="Line 16"/>
            <p:cNvSpPr>
              <a:spLocks noChangeShapeType="1"/>
            </p:cNvSpPr>
            <p:nvPr/>
          </p:nvSpPr>
          <p:spPr bwMode="auto">
            <a:xfrm flipH="1">
              <a:off x="2688" y="2640"/>
              <a:ext cx="336" cy="0"/>
            </a:xfrm>
            <a:prstGeom prst="line">
              <a:avLst/>
            </a:prstGeom>
            <a:noFill/>
            <a:ln w="57150">
              <a:pattFill prst="lgConfetti">
                <a:fgClr>
                  <a:schemeClr val="accent2"/>
                </a:fgClr>
                <a:bgClr>
                  <a:schemeClr val="folHlink"/>
                </a:bgClr>
              </a:pattFill>
              <a:round/>
              <a:headEnd/>
              <a:tailEnd/>
            </a:ln>
          </p:spPr>
          <p:txBody>
            <a:bodyPr wrap="none" anchor="ctr"/>
            <a:lstStyle/>
            <a:p>
              <a:endParaRPr lang="en-US"/>
            </a:p>
          </p:txBody>
        </p:sp>
      </p:grpSp>
      <p:grpSp>
        <p:nvGrpSpPr>
          <p:cNvPr id="6" name="Group 17"/>
          <p:cNvGrpSpPr>
            <a:grpSpLocks/>
          </p:cNvGrpSpPr>
          <p:nvPr/>
        </p:nvGrpSpPr>
        <p:grpSpPr bwMode="auto">
          <a:xfrm>
            <a:off x="4440238" y="5360988"/>
            <a:ext cx="4713287" cy="1143000"/>
            <a:chOff x="2688" y="3168"/>
            <a:chExt cx="3072" cy="528"/>
          </a:xfrm>
        </p:grpSpPr>
        <p:sp>
          <p:nvSpPr>
            <p:cNvPr id="75784" name="Line 18"/>
            <p:cNvSpPr>
              <a:spLocks noChangeShapeType="1"/>
            </p:cNvSpPr>
            <p:nvPr/>
          </p:nvSpPr>
          <p:spPr bwMode="auto">
            <a:xfrm flipH="1" flipV="1">
              <a:off x="5088" y="3432"/>
              <a:ext cx="672" cy="0"/>
            </a:xfrm>
            <a:prstGeom prst="line">
              <a:avLst/>
            </a:prstGeom>
            <a:noFill/>
            <a:ln w="57150">
              <a:pattFill prst="lgConfetti">
                <a:fgClr>
                  <a:schemeClr val="accent2"/>
                </a:fgClr>
                <a:bgClr>
                  <a:schemeClr val="folHlink"/>
                </a:bgClr>
              </a:pattFill>
              <a:round/>
              <a:headEnd/>
              <a:tailEnd/>
            </a:ln>
          </p:spPr>
          <p:txBody>
            <a:bodyPr wrap="none" anchor="ctr"/>
            <a:lstStyle/>
            <a:p>
              <a:endParaRPr lang="en-US"/>
            </a:p>
          </p:txBody>
        </p:sp>
        <p:sp>
          <p:nvSpPr>
            <p:cNvPr id="75785" name="AutoShape 19"/>
            <p:cNvSpPr>
              <a:spLocks noChangeArrowheads="1"/>
            </p:cNvSpPr>
            <p:nvPr/>
          </p:nvSpPr>
          <p:spPr bwMode="auto">
            <a:xfrm>
              <a:off x="3024" y="3168"/>
              <a:ext cx="2064" cy="528"/>
            </a:xfrm>
            <a:prstGeom prst="hexagon">
              <a:avLst>
                <a:gd name="adj" fmla="val 57695"/>
                <a:gd name="vf" fmla="val 115470"/>
              </a:avLst>
            </a:prstGeom>
            <a:gradFill rotWithShape="0">
              <a:gsLst>
                <a:gs pos="0">
                  <a:schemeClr val="accent1"/>
                </a:gs>
                <a:gs pos="100000">
                  <a:schemeClr val="accent2"/>
                </a:gs>
              </a:gsLst>
              <a:path path="rect">
                <a:fillToRect r="100000" b="100000"/>
              </a:path>
            </a:gradFill>
            <a:ln w="76200">
              <a:pattFill prst="lgConfetti">
                <a:fgClr>
                  <a:schemeClr val="accent2"/>
                </a:fgClr>
                <a:bgClr>
                  <a:schemeClr val="folHlink"/>
                </a:bgClr>
              </a:pattFill>
              <a:miter lim="800000"/>
              <a:headEnd/>
              <a:tailEnd/>
            </a:ln>
          </p:spPr>
          <p:txBody>
            <a:bodyPr anchor="ctr"/>
            <a:lstStyle/>
            <a:p>
              <a:pPr algn="ctr" eaLnBrk="0" hangingPunct="0"/>
              <a:r>
                <a:rPr lang="en-US">
                  <a:solidFill>
                    <a:schemeClr val="bg1"/>
                  </a:solidFill>
                  <a:latin typeface="Georgia" pitchFamily="18" charset="0"/>
                </a:rPr>
                <a:t>D. </a:t>
              </a:r>
              <a:r>
                <a:rPr lang="en-GB">
                  <a:solidFill>
                    <a:schemeClr val="bg1"/>
                  </a:solidFill>
                  <a:latin typeface="Georgia" pitchFamily="18" charset="0"/>
                </a:rPr>
                <a:t>Immediately escalate the case to in-country FCC </a:t>
              </a:r>
              <a:endParaRPr lang="en-US">
                <a:solidFill>
                  <a:schemeClr val="bg1"/>
                </a:solidFill>
                <a:latin typeface="Georgia" pitchFamily="18" charset="0"/>
              </a:endParaRPr>
            </a:p>
          </p:txBody>
        </p:sp>
        <p:sp>
          <p:nvSpPr>
            <p:cNvPr id="75786" name="Line 20"/>
            <p:cNvSpPr>
              <a:spLocks noChangeShapeType="1"/>
            </p:cNvSpPr>
            <p:nvPr/>
          </p:nvSpPr>
          <p:spPr bwMode="auto">
            <a:xfrm flipH="1">
              <a:off x="2688" y="3432"/>
              <a:ext cx="336" cy="0"/>
            </a:xfrm>
            <a:prstGeom prst="line">
              <a:avLst/>
            </a:prstGeom>
            <a:noFill/>
            <a:ln w="57150">
              <a:pattFill prst="lgConfetti">
                <a:fgClr>
                  <a:schemeClr val="accent2"/>
                </a:fgClr>
                <a:bgClr>
                  <a:schemeClr val="folHlink"/>
                </a:bgClr>
              </a:pattFill>
              <a:round/>
              <a:headEnd/>
              <a:tailEnd/>
            </a:ln>
          </p:spPr>
          <p:txBody>
            <a:bodyPr wrap="none" anchor="ctr"/>
            <a:lstStyle/>
            <a:p>
              <a:endParaRPr lang="en-US"/>
            </a:p>
          </p:txBody>
        </p:sp>
      </p:grpSp>
      <p:sp>
        <p:nvSpPr>
          <p:cNvPr id="20" name="AutoShape 21"/>
          <p:cNvSpPr>
            <a:spLocks noChangeArrowheads="1"/>
          </p:cNvSpPr>
          <p:nvPr/>
        </p:nvSpPr>
        <p:spPr bwMode="auto">
          <a:xfrm>
            <a:off x="1093788" y="5357813"/>
            <a:ext cx="3240087" cy="1195387"/>
          </a:xfrm>
          <a:prstGeom prst="hexagon">
            <a:avLst>
              <a:gd name="adj" fmla="val 38298"/>
              <a:gd name="vf" fmla="val 115470"/>
            </a:avLst>
          </a:prstGeom>
          <a:solidFill>
            <a:schemeClr val="accent1"/>
          </a:solidFill>
          <a:ln w="76200">
            <a:solidFill>
              <a:schemeClr val="hlink"/>
            </a:solidFill>
            <a:miter lim="800000"/>
            <a:headEnd/>
            <a:tailEnd/>
          </a:ln>
        </p:spPr>
        <p:txBody>
          <a:bodyPr anchor="ctr"/>
          <a:lstStyle/>
          <a:p>
            <a:pPr algn="ctr" eaLnBrk="0" hangingPunct="0"/>
            <a:r>
              <a:rPr lang="en-US" sz="1700">
                <a:solidFill>
                  <a:schemeClr val="bg1"/>
                </a:solidFill>
                <a:latin typeface="Georgia" pitchFamily="18" charset="0"/>
              </a:rPr>
              <a:t>C. </a:t>
            </a:r>
            <a:r>
              <a:rPr lang="en-GB" sz="1700">
                <a:solidFill>
                  <a:schemeClr val="bg1"/>
                </a:solidFill>
                <a:latin typeface="Georgia" pitchFamily="18" charset="0"/>
              </a:rPr>
              <a:t>Regardless of time pressures, continue to investigate potentially suspicious activity </a:t>
            </a:r>
            <a:endParaRPr lang="en-US" sz="1700">
              <a:solidFill>
                <a:schemeClr val="bg1"/>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95300" y="762000"/>
            <a:ext cx="8915400" cy="1066800"/>
          </a:xfrm>
        </p:spPr>
        <p:txBody>
          <a:bodyPr/>
          <a:lstStyle/>
          <a:p>
            <a:pPr fontAlgn="auto">
              <a:spcAft>
                <a:spcPts val="0"/>
              </a:spcAft>
              <a:defRPr/>
            </a:pPr>
            <a:r>
              <a:rPr lang="en-GB"/>
              <a:t>Quiz No. 3</a:t>
            </a:r>
          </a:p>
        </p:txBody>
      </p:sp>
      <p:grpSp>
        <p:nvGrpSpPr>
          <p:cNvPr id="2" name="Group 5"/>
          <p:cNvGrpSpPr>
            <a:grpSpLocks/>
          </p:cNvGrpSpPr>
          <p:nvPr/>
        </p:nvGrpSpPr>
        <p:grpSpPr bwMode="auto">
          <a:xfrm>
            <a:off x="381000" y="1984375"/>
            <a:ext cx="9144000" cy="1524000"/>
            <a:chOff x="0" y="672"/>
            <a:chExt cx="5760" cy="960"/>
          </a:xfrm>
        </p:grpSpPr>
        <p:grpSp>
          <p:nvGrpSpPr>
            <p:cNvPr id="76809" name="Group 6"/>
            <p:cNvGrpSpPr>
              <a:grpSpLocks/>
            </p:cNvGrpSpPr>
            <p:nvPr/>
          </p:nvGrpSpPr>
          <p:grpSpPr bwMode="auto">
            <a:xfrm>
              <a:off x="864" y="672"/>
              <a:ext cx="4896" cy="960"/>
              <a:chOff x="864" y="672"/>
              <a:chExt cx="4896" cy="960"/>
            </a:xfrm>
          </p:grpSpPr>
          <p:sp>
            <p:nvSpPr>
              <p:cNvPr id="76811" name="AutoShape 7"/>
              <p:cNvSpPr>
                <a:spLocks noChangeArrowheads="1"/>
              </p:cNvSpPr>
              <p:nvPr/>
            </p:nvSpPr>
            <p:spPr bwMode="auto">
              <a:xfrm>
                <a:off x="864" y="672"/>
                <a:ext cx="4032" cy="960"/>
              </a:xfrm>
              <a:prstGeom prst="hexagon">
                <a:avLst>
                  <a:gd name="adj" fmla="val 61989"/>
                  <a:gd name="vf" fmla="val 115470"/>
                </a:avLst>
              </a:prstGeom>
              <a:gradFill rotWithShape="0">
                <a:gsLst>
                  <a:gs pos="0">
                    <a:schemeClr val="accent1"/>
                  </a:gs>
                  <a:gs pos="100000">
                    <a:schemeClr val="accent2"/>
                  </a:gs>
                </a:gsLst>
                <a:path path="rect">
                  <a:fillToRect r="100000" b="100000"/>
                </a:path>
              </a:gradFill>
              <a:ln w="76200">
                <a:pattFill prst="lgConfetti">
                  <a:fgClr>
                    <a:schemeClr val="accent2"/>
                  </a:fgClr>
                  <a:bgClr>
                    <a:schemeClr val="folHlink"/>
                  </a:bgClr>
                </a:pattFill>
                <a:miter lim="800000"/>
                <a:headEnd/>
                <a:tailEnd/>
              </a:ln>
            </p:spPr>
            <p:txBody>
              <a:bodyPr anchor="ctr"/>
              <a:lstStyle/>
              <a:p>
                <a:pPr algn="ctr"/>
                <a:r>
                  <a:rPr lang="en-US" sz="2400">
                    <a:solidFill>
                      <a:schemeClr val="bg1"/>
                    </a:solidFill>
                    <a:latin typeface="Georgia" pitchFamily="18" charset="0"/>
                  </a:rPr>
                  <a:t>Q3 : </a:t>
                </a:r>
                <a:r>
                  <a:rPr lang="en-GB" sz="2400">
                    <a:solidFill>
                      <a:schemeClr val="bg1"/>
                    </a:solidFill>
                    <a:latin typeface="Georgia" pitchFamily="18" charset="0"/>
                  </a:rPr>
                  <a:t>Transacting businesses share the same address. Does this raise a suspicion?</a:t>
                </a:r>
              </a:p>
            </p:txBody>
          </p:sp>
          <p:sp>
            <p:nvSpPr>
              <p:cNvPr id="76812" name="Line 8"/>
              <p:cNvSpPr>
                <a:spLocks noChangeShapeType="1"/>
              </p:cNvSpPr>
              <p:nvPr/>
            </p:nvSpPr>
            <p:spPr bwMode="auto">
              <a:xfrm flipH="1">
                <a:off x="4848" y="1152"/>
                <a:ext cx="912" cy="0"/>
              </a:xfrm>
              <a:prstGeom prst="line">
                <a:avLst/>
              </a:prstGeom>
              <a:noFill/>
              <a:ln w="57150">
                <a:pattFill prst="lgConfetti">
                  <a:fgClr>
                    <a:schemeClr val="accent2"/>
                  </a:fgClr>
                  <a:bgClr>
                    <a:schemeClr val="folHlink"/>
                  </a:bgClr>
                </a:pattFill>
                <a:round/>
                <a:headEnd/>
                <a:tailEnd/>
              </a:ln>
            </p:spPr>
            <p:txBody>
              <a:bodyPr wrap="none" anchor="ctr"/>
              <a:lstStyle/>
              <a:p>
                <a:endParaRPr lang="en-US"/>
              </a:p>
            </p:txBody>
          </p:sp>
        </p:grpSp>
        <p:sp>
          <p:nvSpPr>
            <p:cNvPr id="76810" name="Line 9"/>
            <p:cNvSpPr>
              <a:spLocks noChangeShapeType="1"/>
            </p:cNvSpPr>
            <p:nvPr/>
          </p:nvSpPr>
          <p:spPr bwMode="auto">
            <a:xfrm flipH="1">
              <a:off x="0" y="1152"/>
              <a:ext cx="864" cy="0"/>
            </a:xfrm>
            <a:prstGeom prst="line">
              <a:avLst/>
            </a:prstGeom>
            <a:noFill/>
            <a:ln w="57150">
              <a:pattFill prst="lgConfetti">
                <a:fgClr>
                  <a:schemeClr val="accent2"/>
                </a:fgClr>
                <a:bgClr>
                  <a:schemeClr val="folHlink"/>
                </a:bgClr>
              </a:pattFill>
              <a:round/>
              <a:headEnd/>
              <a:tailEnd/>
            </a:ln>
          </p:spPr>
          <p:txBody>
            <a:bodyPr wrap="none" anchor="ctr"/>
            <a:lstStyle/>
            <a:p>
              <a:endParaRPr lang="en-US"/>
            </a:p>
          </p:txBody>
        </p:sp>
      </p:grpSp>
      <p:grpSp>
        <p:nvGrpSpPr>
          <p:cNvPr id="4" name="Group 13"/>
          <p:cNvGrpSpPr>
            <a:grpSpLocks/>
          </p:cNvGrpSpPr>
          <p:nvPr/>
        </p:nvGrpSpPr>
        <p:grpSpPr bwMode="auto">
          <a:xfrm>
            <a:off x="4648200" y="4575175"/>
            <a:ext cx="4876800" cy="1292225"/>
            <a:chOff x="2688" y="2376"/>
            <a:chExt cx="3072" cy="528"/>
          </a:xfrm>
        </p:grpSpPr>
        <p:sp>
          <p:nvSpPr>
            <p:cNvPr id="76806" name="Line 14"/>
            <p:cNvSpPr>
              <a:spLocks noChangeShapeType="1"/>
            </p:cNvSpPr>
            <p:nvPr/>
          </p:nvSpPr>
          <p:spPr bwMode="auto">
            <a:xfrm flipH="1" flipV="1">
              <a:off x="5088" y="2640"/>
              <a:ext cx="672" cy="0"/>
            </a:xfrm>
            <a:prstGeom prst="line">
              <a:avLst/>
            </a:prstGeom>
            <a:noFill/>
            <a:ln w="57150">
              <a:pattFill prst="lgConfetti">
                <a:fgClr>
                  <a:schemeClr val="accent2"/>
                </a:fgClr>
                <a:bgClr>
                  <a:schemeClr val="folHlink"/>
                </a:bgClr>
              </a:pattFill>
              <a:round/>
              <a:headEnd/>
              <a:tailEnd/>
            </a:ln>
          </p:spPr>
          <p:txBody>
            <a:bodyPr wrap="none" anchor="ctr"/>
            <a:lstStyle/>
            <a:p>
              <a:endParaRPr lang="en-US"/>
            </a:p>
          </p:txBody>
        </p:sp>
        <p:sp>
          <p:nvSpPr>
            <p:cNvPr id="76807" name="AutoShape 15"/>
            <p:cNvSpPr>
              <a:spLocks noChangeArrowheads="1"/>
            </p:cNvSpPr>
            <p:nvPr/>
          </p:nvSpPr>
          <p:spPr bwMode="auto">
            <a:xfrm>
              <a:off x="3024" y="2376"/>
              <a:ext cx="2064" cy="528"/>
            </a:xfrm>
            <a:prstGeom prst="hexagon">
              <a:avLst>
                <a:gd name="adj" fmla="val 57695"/>
                <a:gd name="vf" fmla="val 115470"/>
              </a:avLst>
            </a:prstGeom>
            <a:gradFill rotWithShape="0">
              <a:gsLst>
                <a:gs pos="0">
                  <a:schemeClr val="accent1"/>
                </a:gs>
                <a:gs pos="100000">
                  <a:schemeClr val="accent2"/>
                </a:gs>
              </a:gsLst>
              <a:path path="rect">
                <a:fillToRect r="100000" b="100000"/>
              </a:path>
            </a:gradFill>
            <a:ln w="76200">
              <a:pattFill prst="lgConfetti">
                <a:fgClr>
                  <a:schemeClr val="accent2"/>
                </a:fgClr>
                <a:bgClr>
                  <a:schemeClr val="folHlink"/>
                </a:bgClr>
              </a:pattFill>
              <a:miter lim="800000"/>
              <a:headEnd/>
              <a:tailEnd/>
            </a:ln>
          </p:spPr>
          <p:txBody>
            <a:bodyPr anchor="ctr"/>
            <a:lstStyle/>
            <a:p>
              <a:pPr algn="ctr" eaLnBrk="0" hangingPunct="0"/>
              <a:r>
                <a:rPr lang="en-US" sz="2000">
                  <a:solidFill>
                    <a:schemeClr val="bg1"/>
                  </a:solidFill>
                  <a:latin typeface="Georgia" pitchFamily="18" charset="0"/>
                </a:rPr>
                <a:t>B. No</a:t>
              </a:r>
            </a:p>
          </p:txBody>
        </p:sp>
        <p:sp>
          <p:nvSpPr>
            <p:cNvPr id="76808" name="Line 16"/>
            <p:cNvSpPr>
              <a:spLocks noChangeShapeType="1"/>
            </p:cNvSpPr>
            <p:nvPr/>
          </p:nvSpPr>
          <p:spPr bwMode="auto">
            <a:xfrm flipH="1">
              <a:off x="2688" y="2640"/>
              <a:ext cx="336" cy="0"/>
            </a:xfrm>
            <a:prstGeom prst="line">
              <a:avLst/>
            </a:prstGeom>
            <a:noFill/>
            <a:ln w="57150">
              <a:pattFill prst="lgConfetti">
                <a:fgClr>
                  <a:schemeClr val="accent2"/>
                </a:fgClr>
                <a:bgClr>
                  <a:schemeClr val="folHlink"/>
                </a:bgClr>
              </a:pattFill>
              <a:round/>
              <a:headEnd/>
              <a:tailEnd/>
            </a:ln>
          </p:spPr>
          <p:txBody>
            <a:bodyPr wrap="none" anchor="ctr"/>
            <a:lstStyle/>
            <a:p>
              <a:endParaRPr lang="en-US"/>
            </a:p>
          </p:txBody>
        </p:sp>
      </p:grpSp>
      <p:sp>
        <p:nvSpPr>
          <p:cNvPr id="13" name="AutoShape 21"/>
          <p:cNvSpPr>
            <a:spLocks noChangeArrowheads="1"/>
          </p:cNvSpPr>
          <p:nvPr/>
        </p:nvSpPr>
        <p:spPr bwMode="auto">
          <a:xfrm>
            <a:off x="1281113" y="4562475"/>
            <a:ext cx="3352800" cy="1292225"/>
          </a:xfrm>
          <a:prstGeom prst="hexagon">
            <a:avLst>
              <a:gd name="adj" fmla="val 38294"/>
              <a:gd name="vf" fmla="val 115470"/>
            </a:avLst>
          </a:prstGeom>
          <a:solidFill>
            <a:schemeClr val="accent1"/>
          </a:solidFill>
          <a:ln w="76200">
            <a:solidFill>
              <a:schemeClr val="hlink"/>
            </a:solidFill>
            <a:miter lim="800000"/>
            <a:headEnd/>
            <a:tailEnd/>
          </a:ln>
        </p:spPr>
        <p:txBody>
          <a:bodyPr anchor="ctr"/>
          <a:lstStyle/>
          <a:p>
            <a:pPr algn="ctr" eaLnBrk="0" hangingPunct="0"/>
            <a:r>
              <a:rPr lang="en-US" sz="2000">
                <a:solidFill>
                  <a:schemeClr val="bg1"/>
                </a:solidFill>
                <a:latin typeface="Georgia" pitchFamily="18" charset="0"/>
              </a:rPr>
              <a:t>A. Yes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95300" y="457200"/>
            <a:ext cx="8915400" cy="1066800"/>
          </a:xfrm>
        </p:spPr>
        <p:txBody>
          <a:bodyPr/>
          <a:lstStyle/>
          <a:p>
            <a:pPr fontAlgn="auto">
              <a:spcAft>
                <a:spcPts val="0"/>
              </a:spcAft>
              <a:defRPr/>
            </a:pPr>
            <a:r>
              <a:rPr lang="en-GB"/>
              <a:t>Quiz No. 4</a:t>
            </a:r>
          </a:p>
        </p:txBody>
      </p:sp>
      <p:grpSp>
        <p:nvGrpSpPr>
          <p:cNvPr id="2" name="Group 2"/>
          <p:cNvGrpSpPr>
            <a:grpSpLocks/>
          </p:cNvGrpSpPr>
          <p:nvPr/>
        </p:nvGrpSpPr>
        <p:grpSpPr bwMode="auto">
          <a:xfrm>
            <a:off x="304800" y="5394325"/>
            <a:ext cx="4267200" cy="1235075"/>
            <a:chOff x="0" y="3168"/>
            <a:chExt cx="2688" cy="528"/>
          </a:xfrm>
        </p:grpSpPr>
        <p:sp>
          <p:nvSpPr>
            <p:cNvPr id="77841" name="AutoShape 3"/>
            <p:cNvSpPr>
              <a:spLocks noChangeArrowheads="1"/>
            </p:cNvSpPr>
            <p:nvPr/>
          </p:nvSpPr>
          <p:spPr bwMode="auto">
            <a:xfrm>
              <a:off x="576" y="3168"/>
              <a:ext cx="2112" cy="528"/>
            </a:xfrm>
            <a:prstGeom prst="hexagon">
              <a:avLst>
                <a:gd name="adj" fmla="val 59037"/>
                <a:gd name="vf" fmla="val 115470"/>
              </a:avLst>
            </a:prstGeom>
            <a:gradFill rotWithShape="0">
              <a:gsLst>
                <a:gs pos="0">
                  <a:schemeClr val="accent1"/>
                </a:gs>
                <a:gs pos="100000">
                  <a:schemeClr val="accent2"/>
                </a:gs>
              </a:gsLst>
              <a:path path="rect">
                <a:fillToRect r="100000" b="100000"/>
              </a:path>
            </a:gradFill>
            <a:ln w="76200">
              <a:pattFill prst="lgConfetti">
                <a:fgClr>
                  <a:schemeClr val="accent2"/>
                </a:fgClr>
                <a:bgClr>
                  <a:schemeClr val="folHlink"/>
                </a:bgClr>
              </a:pattFill>
              <a:miter lim="800000"/>
              <a:headEnd/>
              <a:tailEnd/>
            </a:ln>
          </p:spPr>
          <p:txBody>
            <a:bodyPr anchor="ctr"/>
            <a:lstStyle/>
            <a:p>
              <a:pPr algn="ctr" eaLnBrk="0" hangingPunct="0"/>
              <a:r>
                <a:rPr lang="en-US" sz="2000">
                  <a:solidFill>
                    <a:schemeClr val="bg1"/>
                  </a:solidFill>
                  <a:latin typeface="Georgia" pitchFamily="18" charset="0"/>
                </a:rPr>
                <a:t>C. </a:t>
              </a:r>
              <a:r>
                <a:rPr lang="en-GB" sz="2000">
                  <a:solidFill>
                    <a:schemeClr val="bg1"/>
                  </a:solidFill>
                  <a:latin typeface="Georgia" pitchFamily="18" charset="0"/>
                </a:rPr>
                <a:t>Reject the transaction immediately</a:t>
              </a:r>
              <a:endParaRPr lang="en-US" sz="2000">
                <a:solidFill>
                  <a:schemeClr val="bg1"/>
                </a:solidFill>
                <a:latin typeface="Georgia" pitchFamily="18" charset="0"/>
              </a:endParaRPr>
            </a:p>
          </p:txBody>
        </p:sp>
        <p:sp>
          <p:nvSpPr>
            <p:cNvPr id="77842" name="Line 4"/>
            <p:cNvSpPr>
              <a:spLocks noChangeShapeType="1"/>
            </p:cNvSpPr>
            <p:nvPr/>
          </p:nvSpPr>
          <p:spPr bwMode="auto">
            <a:xfrm flipH="1">
              <a:off x="0" y="3432"/>
              <a:ext cx="576" cy="0"/>
            </a:xfrm>
            <a:prstGeom prst="line">
              <a:avLst/>
            </a:prstGeom>
            <a:noFill/>
            <a:ln w="57150">
              <a:pattFill prst="lgConfetti">
                <a:fgClr>
                  <a:schemeClr val="accent2"/>
                </a:fgClr>
                <a:bgClr>
                  <a:schemeClr val="folHlink"/>
                </a:bgClr>
              </a:pattFill>
              <a:round/>
              <a:headEnd/>
              <a:tailEnd/>
            </a:ln>
          </p:spPr>
          <p:txBody>
            <a:bodyPr wrap="none" anchor="ctr"/>
            <a:lstStyle/>
            <a:p>
              <a:endParaRPr lang="en-US"/>
            </a:p>
          </p:txBody>
        </p:sp>
      </p:grpSp>
      <p:grpSp>
        <p:nvGrpSpPr>
          <p:cNvPr id="3" name="Group 5"/>
          <p:cNvGrpSpPr>
            <a:grpSpLocks/>
          </p:cNvGrpSpPr>
          <p:nvPr/>
        </p:nvGrpSpPr>
        <p:grpSpPr bwMode="auto">
          <a:xfrm>
            <a:off x="304800" y="1439863"/>
            <a:ext cx="9144000" cy="1524000"/>
            <a:chOff x="0" y="672"/>
            <a:chExt cx="5760" cy="960"/>
          </a:xfrm>
        </p:grpSpPr>
        <p:grpSp>
          <p:nvGrpSpPr>
            <p:cNvPr id="77837" name="Group 6"/>
            <p:cNvGrpSpPr>
              <a:grpSpLocks/>
            </p:cNvGrpSpPr>
            <p:nvPr/>
          </p:nvGrpSpPr>
          <p:grpSpPr bwMode="auto">
            <a:xfrm>
              <a:off x="864" y="672"/>
              <a:ext cx="4896" cy="960"/>
              <a:chOff x="864" y="672"/>
              <a:chExt cx="4896" cy="960"/>
            </a:xfrm>
          </p:grpSpPr>
          <p:sp>
            <p:nvSpPr>
              <p:cNvPr id="77839" name="AutoShape 7"/>
              <p:cNvSpPr>
                <a:spLocks noChangeArrowheads="1"/>
              </p:cNvSpPr>
              <p:nvPr/>
            </p:nvSpPr>
            <p:spPr bwMode="auto">
              <a:xfrm>
                <a:off x="864" y="672"/>
                <a:ext cx="4032" cy="960"/>
              </a:xfrm>
              <a:prstGeom prst="hexagon">
                <a:avLst>
                  <a:gd name="adj" fmla="val 61989"/>
                  <a:gd name="vf" fmla="val 115470"/>
                </a:avLst>
              </a:prstGeom>
              <a:gradFill rotWithShape="0">
                <a:gsLst>
                  <a:gs pos="0">
                    <a:schemeClr val="accent1"/>
                  </a:gs>
                  <a:gs pos="100000">
                    <a:schemeClr val="accent2"/>
                  </a:gs>
                </a:gsLst>
                <a:path path="rect">
                  <a:fillToRect r="100000" b="100000"/>
                </a:path>
              </a:gradFill>
              <a:ln w="76200">
                <a:pattFill prst="lgConfetti">
                  <a:fgClr>
                    <a:schemeClr val="accent2"/>
                  </a:fgClr>
                  <a:bgClr>
                    <a:schemeClr val="folHlink"/>
                  </a:bgClr>
                </a:pattFill>
                <a:miter lim="800000"/>
                <a:headEnd/>
                <a:tailEnd/>
              </a:ln>
            </p:spPr>
            <p:txBody>
              <a:bodyPr anchor="ctr"/>
              <a:lstStyle/>
              <a:p>
                <a:pPr algn="ctr"/>
                <a:r>
                  <a:rPr lang="en-US" sz="2400">
                    <a:solidFill>
                      <a:schemeClr val="bg1"/>
                    </a:solidFill>
                    <a:latin typeface="Georgia" pitchFamily="18" charset="0"/>
                  </a:rPr>
                  <a:t>Q4 : </a:t>
                </a:r>
                <a:r>
                  <a:rPr lang="en-GB" sz="2400">
                    <a:solidFill>
                      <a:schemeClr val="bg1"/>
                    </a:solidFill>
                    <a:latin typeface="Georgia" pitchFamily="18" charset="0"/>
                  </a:rPr>
                  <a:t>In the payment instructions, there is a request to pay an unrelated 3</a:t>
                </a:r>
                <a:r>
                  <a:rPr lang="en-GB" sz="2400" baseline="30000">
                    <a:solidFill>
                      <a:schemeClr val="bg1"/>
                    </a:solidFill>
                    <a:latin typeface="Georgia" pitchFamily="18" charset="0"/>
                  </a:rPr>
                  <a:t>rd</a:t>
                </a:r>
                <a:r>
                  <a:rPr lang="en-GB" sz="2400">
                    <a:solidFill>
                      <a:schemeClr val="bg1"/>
                    </a:solidFill>
                    <a:latin typeface="Georgia" pitchFamily="18" charset="0"/>
                  </a:rPr>
                  <a:t> party. </a:t>
                </a:r>
              </a:p>
              <a:p>
                <a:pPr algn="ctr"/>
                <a:r>
                  <a:rPr lang="en-GB" sz="2400">
                    <a:solidFill>
                      <a:schemeClr val="bg1"/>
                    </a:solidFill>
                    <a:latin typeface="Georgia" pitchFamily="18" charset="0"/>
                  </a:rPr>
                  <a:t>What should you do?</a:t>
                </a:r>
              </a:p>
            </p:txBody>
          </p:sp>
          <p:sp>
            <p:nvSpPr>
              <p:cNvPr id="77840" name="Line 8"/>
              <p:cNvSpPr>
                <a:spLocks noChangeShapeType="1"/>
              </p:cNvSpPr>
              <p:nvPr/>
            </p:nvSpPr>
            <p:spPr bwMode="auto">
              <a:xfrm flipH="1">
                <a:off x="4848" y="1152"/>
                <a:ext cx="912" cy="0"/>
              </a:xfrm>
              <a:prstGeom prst="line">
                <a:avLst/>
              </a:prstGeom>
              <a:noFill/>
              <a:ln w="57150">
                <a:pattFill prst="lgConfetti">
                  <a:fgClr>
                    <a:schemeClr val="accent2"/>
                  </a:fgClr>
                  <a:bgClr>
                    <a:schemeClr val="folHlink"/>
                  </a:bgClr>
                </a:pattFill>
                <a:round/>
                <a:headEnd/>
                <a:tailEnd/>
              </a:ln>
            </p:spPr>
            <p:txBody>
              <a:bodyPr wrap="none" anchor="ctr"/>
              <a:lstStyle/>
              <a:p>
                <a:endParaRPr lang="en-US"/>
              </a:p>
            </p:txBody>
          </p:sp>
        </p:grpSp>
        <p:sp>
          <p:nvSpPr>
            <p:cNvPr id="77838" name="Line 9"/>
            <p:cNvSpPr>
              <a:spLocks noChangeShapeType="1"/>
            </p:cNvSpPr>
            <p:nvPr/>
          </p:nvSpPr>
          <p:spPr bwMode="auto">
            <a:xfrm flipH="1">
              <a:off x="0" y="1152"/>
              <a:ext cx="864" cy="0"/>
            </a:xfrm>
            <a:prstGeom prst="line">
              <a:avLst/>
            </a:prstGeom>
            <a:noFill/>
            <a:ln w="57150">
              <a:pattFill prst="lgConfetti">
                <a:fgClr>
                  <a:schemeClr val="accent2"/>
                </a:fgClr>
                <a:bgClr>
                  <a:schemeClr val="folHlink"/>
                </a:bgClr>
              </a:pattFill>
              <a:round/>
              <a:headEnd/>
              <a:tailEnd/>
            </a:ln>
          </p:spPr>
          <p:txBody>
            <a:bodyPr wrap="none" anchor="ctr"/>
            <a:lstStyle/>
            <a:p>
              <a:endParaRPr lang="en-US"/>
            </a:p>
          </p:txBody>
        </p:sp>
      </p:grpSp>
      <p:grpSp>
        <p:nvGrpSpPr>
          <p:cNvPr id="5" name="Group 10"/>
          <p:cNvGrpSpPr>
            <a:grpSpLocks/>
          </p:cNvGrpSpPr>
          <p:nvPr/>
        </p:nvGrpSpPr>
        <p:grpSpPr bwMode="auto">
          <a:xfrm>
            <a:off x="304800" y="3514725"/>
            <a:ext cx="4267200" cy="1292225"/>
            <a:chOff x="0" y="2376"/>
            <a:chExt cx="2688" cy="528"/>
          </a:xfrm>
        </p:grpSpPr>
        <p:sp>
          <p:nvSpPr>
            <p:cNvPr id="77835" name="AutoShape 11"/>
            <p:cNvSpPr>
              <a:spLocks noChangeArrowheads="1"/>
            </p:cNvSpPr>
            <p:nvPr/>
          </p:nvSpPr>
          <p:spPr bwMode="auto">
            <a:xfrm>
              <a:off x="576" y="2376"/>
              <a:ext cx="2112" cy="528"/>
            </a:xfrm>
            <a:prstGeom prst="hexagon">
              <a:avLst>
                <a:gd name="adj" fmla="val 59037"/>
                <a:gd name="vf" fmla="val 115470"/>
              </a:avLst>
            </a:prstGeom>
            <a:gradFill rotWithShape="0">
              <a:gsLst>
                <a:gs pos="0">
                  <a:schemeClr val="accent1"/>
                </a:gs>
                <a:gs pos="100000">
                  <a:schemeClr val="accent2"/>
                </a:gs>
              </a:gsLst>
              <a:path path="rect">
                <a:fillToRect r="100000" b="100000"/>
              </a:path>
            </a:gradFill>
            <a:ln w="76200">
              <a:pattFill prst="lgConfetti">
                <a:fgClr>
                  <a:schemeClr val="accent2"/>
                </a:fgClr>
                <a:bgClr>
                  <a:schemeClr val="folHlink"/>
                </a:bgClr>
              </a:pattFill>
              <a:miter lim="800000"/>
              <a:headEnd/>
              <a:tailEnd/>
            </a:ln>
          </p:spPr>
          <p:txBody>
            <a:bodyPr anchor="ctr"/>
            <a:lstStyle/>
            <a:p>
              <a:pPr algn="ctr" eaLnBrk="0" hangingPunct="0"/>
              <a:r>
                <a:rPr lang="en-US" sz="2000">
                  <a:solidFill>
                    <a:schemeClr val="bg1"/>
                  </a:solidFill>
                  <a:latin typeface="Georgia" pitchFamily="18" charset="0"/>
                </a:rPr>
                <a:t>A. </a:t>
              </a:r>
              <a:r>
                <a:rPr lang="en-GB" sz="2000">
                  <a:solidFill>
                    <a:schemeClr val="bg1"/>
                  </a:solidFill>
                  <a:latin typeface="Georgia" pitchFamily="18" charset="0"/>
                </a:rPr>
                <a:t>Proceed to process as it is an instruction from the client</a:t>
              </a:r>
              <a:endParaRPr lang="en-US" sz="2000">
                <a:solidFill>
                  <a:schemeClr val="bg1"/>
                </a:solidFill>
                <a:latin typeface="Georgia" pitchFamily="18" charset="0"/>
              </a:endParaRPr>
            </a:p>
          </p:txBody>
        </p:sp>
        <p:sp>
          <p:nvSpPr>
            <p:cNvPr id="77836" name="Line 12"/>
            <p:cNvSpPr>
              <a:spLocks noChangeShapeType="1"/>
            </p:cNvSpPr>
            <p:nvPr/>
          </p:nvSpPr>
          <p:spPr bwMode="auto">
            <a:xfrm flipH="1">
              <a:off x="0" y="2640"/>
              <a:ext cx="576" cy="0"/>
            </a:xfrm>
            <a:prstGeom prst="line">
              <a:avLst/>
            </a:prstGeom>
            <a:noFill/>
            <a:ln w="57150">
              <a:pattFill prst="lgConfetti">
                <a:fgClr>
                  <a:schemeClr val="accent2"/>
                </a:fgClr>
                <a:bgClr>
                  <a:schemeClr val="folHlink"/>
                </a:bgClr>
              </a:pattFill>
              <a:round/>
              <a:headEnd/>
              <a:tailEnd/>
            </a:ln>
          </p:spPr>
          <p:txBody>
            <a:bodyPr wrap="none" anchor="ctr"/>
            <a:lstStyle/>
            <a:p>
              <a:endParaRPr lang="en-US"/>
            </a:p>
          </p:txBody>
        </p:sp>
      </p:grpSp>
      <p:grpSp>
        <p:nvGrpSpPr>
          <p:cNvPr id="6" name="Group 17"/>
          <p:cNvGrpSpPr>
            <a:grpSpLocks/>
          </p:cNvGrpSpPr>
          <p:nvPr/>
        </p:nvGrpSpPr>
        <p:grpSpPr bwMode="auto">
          <a:xfrm>
            <a:off x="4572000" y="5394325"/>
            <a:ext cx="4876800" cy="1235075"/>
            <a:chOff x="2688" y="3168"/>
            <a:chExt cx="3072" cy="528"/>
          </a:xfrm>
        </p:grpSpPr>
        <p:sp>
          <p:nvSpPr>
            <p:cNvPr id="77832" name="Line 18"/>
            <p:cNvSpPr>
              <a:spLocks noChangeShapeType="1"/>
            </p:cNvSpPr>
            <p:nvPr/>
          </p:nvSpPr>
          <p:spPr bwMode="auto">
            <a:xfrm flipH="1" flipV="1">
              <a:off x="5088" y="3432"/>
              <a:ext cx="672" cy="0"/>
            </a:xfrm>
            <a:prstGeom prst="line">
              <a:avLst/>
            </a:prstGeom>
            <a:noFill/>
            <a:ln w="57150">
              <a:pattFill prst="lgConfetti">
                <a:fgClr>
                  <a:schemeClr val="accent2"/>
                </a:fgClr>
                <a:bgClr>
                  <a:schemeClr val="folHlink"/>
                </a:bgClr>
              </a:pattFill>
              <a:round/>
              <a:headEnd/>
              <a:tailEnd/>
            </a:ln>
          </p:spPr>
          <p:txBody>
            <a:bodyPr wrap="none" anchor="ctr"/>
            <a:lstStyle/>
            <a:p>
              <a:endParaRPr lang="en-US"/>
            </a:p>
          </p:txBody>
        </p:sp>
        <p:sp>
          <p:nvSpPr>
            <p:cNvPr id="77833" name="AutoShape 19"/>
            <p:cNvSpPr>
              <a:spLocks noChangeArrowheads="1"/>
            </p:cNvSpPr>
            <p:nvPr/>
          </p:nvSpPr>
          <p:spPr bwMode="auto">
            <a:xfrm>
              <a:off x="3024" y="3168"/>
              <a:ext cx="2064" cy="528"/>
            </a:xfrm>
            <a:prstGeom prst="hexagon">
              <a:avLst>
                <a:gd name="adj" fmla="val 57695"/>
                <a:gd name="vf" fmla="val 115470"/>
              </a:avLst>
            </a:prstGeom>
            <a:gradFill rotWithShape="0">
              <a:gsLst>
                <a:gs pos="0">
                  <a:schemeClr val="accent1"/>
                </a:gs>
                <a:gs pos="100000">
                  <a:schemeClr val="accent2"/>
                </a:gs>
              </a:gsLst>
              <a:path path="rect">
                <a:fillToRect r="100000" b="100000"/>
              </a:path>
            </a:gradFill>
            <a:ln w="76200">
              <a:pattFill prst="lgConfetti">
                <a:fgClr>
                  <a:schemeClr val="accent2"/>
                </a:fgClr>
                <a:bgClr>
                  <a:schemeClr val="folHlink"/>
                </a:bgClr>
              </a:pattFill>
              <a:miter lim="800000"/>
              <a:headEnd/>
              <a:tailEnd/>
            </a:ln>
          </p:spPr>
          <p:txBody>
            <a:bodyPr anchor="ctr"/>
            <a:lstStyle/>
            <a:p>
              <a:pPr algn="ctr" eaLnBrk="0" hangingPunct="0"/>
              <a:r>
                <a:rPr lang="en-US" sz="2000">
                  <a:solidFill>
                    <a:schemeClr val="bg1"/>
                  </a:solidFill>
                  <a:latin typeface="Georgia" pitchFamily="18" charset="0"/>
                </a:rPr>
                <a:t>D. </a:t>
              </a:r>
              <a:r>
                <a:rPr lang="en-GB" sz="2000">
                  <a:solidFill>
                    <a:schemeClr val="bg1"/>
                  </a:solidFill>
                  <a:latin typeface="Georgia" pitchFamily="18" charset="0"/>
                </a:rPr>
                <a:t>File an external SAR immediately</a:t>
              </a:r>
              <a:endParaRPr lang="en-US" sz="2000">
                <a:solidFill>
                  <a:schemeClr val="bg1"/>
                </a:solidFill>
                <a:latin typeface="Georgia" pitchFamily="18" charset="0"/>
              </a:endParaRPr>
            </a:p>
          </p:txBody>
        </p:sp>
        <p:sp>
          <p:nvSpPr>
            <p:cNvPr id="77834" name="Line 20"/>
            <p:cNvSpPr>
              <a:spLocks noChangeShapeType="1"/>
            </p:cNvSpPr>
            <p:nvPr/>
          </p:nvSpPr>
          <p:spPr bwMode="auto">
            <a:xfrm flipH="1">
              <a:off x="2688" y="3432"/>
              <a:ext cx="336" cy="0"/>
            </a:xfrm>
            <a:prstGeom prst="line">
              <a:avLst/>
            </a:prstGeom>
            <a:noFill/>
            <a:ln w="57150">
              <a:pattFill prst="lgConfetti">
                <a:fgClr>
                  <a:schemeClr val="accent2"/>
                </a:fgClr>
                <a:bgClr>
                  <a:schemeClr val="folHlink"/>
                </a:bgClr>
              </a:pattFill>
              <a:round/>
              <a:headEnd/>
              <a:tailEnd/>
            </a:ln>
          </p:spPr>
          <p:txBody>
            <a:bodyPr wrap="none" anchor="ctr"/>
            <a:lstStyle/>
            <a:p>
              <a:endParaRPr lang="en-US"/>
            </a:p>
          </p:txBody>
        </p:sp>
      </p:grpSp>
      <p:sp>
        <p:nvSpPr>
          <p:cNvPr id="19" name="AutoShape 21"/>
          <p:cNvSpPr>
            <a:spLocks noChangeArrowheads="1"/>
          </p:cNvSpPr>
          <p:nvPr/>
        </p:nvSpPr>
        <p:spPr bwMode="auto">
          <a:xfrm>
            <a:off x="5092700" y="3514725"/>
            <a:ext cx="3352800" cy="1292225"/>
          </a:xfrm>
          <a:prstGeom prst="hexagon">
            <a:avLst>
              <a:gd name="adj" fmla="val 38294"/>
              <a:gd name="vf" fmla="val 115470"/>
            </a:avLst>
          </a:prstGeom>
          <a:solidFill>
            <a:schemeClr val="accent1"/>
          </a:solidFill>
          <a:ln w="76200">
            <a:solidFill>
              <a:schemeClr val="hlink"/>
            </a:solidFill>
            <a:miter lim="800000"/>
            <a:headEnd/>
            <a:tailEnd/>
          </a:ln>
        </p:spPr>
        <p:txBody>
          <a:bodyPr anchor="ctr"/>
          <a:lstStyle/>
          <a:p>
            <a:pPr algn="ctr" eaLnBrk="0" hangingPunct="0"/>
            <a:r>
              <a:rPr lang="en-US">
                <a:solidFill>
                  <a:schemeClr val="bg1"/>
                </a:solidFill>
                <a:latin typeface="Georgia" pitchFamily="18" charset="0"/>
              </a:rPr>
              <a:t>B. </a:t>
            </a:r>
            <a:r>
              <a:rPr lang="en-GB">
                <a:solidFill>
                  <a:schemeClr val="bg1"/>
                </a:solidFill>
                <a:latin typeface="Georgia" pitchFamily="18" charset="0"/>
              </a:rPr>
              <a:t>Clarification to justify the rationale of making the payment to a 3</a:t>
            </a:r>
            <a:r>
              <a:rPr lang="en-GB" baseline="30000">
                <a:solidFill>
                  <a:schemeClr val="bg1"/>
                </a:solidFill>
                <a:latin typeface="Georgia" pitchFamily="18" charset="0"/>
              </a:rPr>
              <a:t>rd</a:t>
            </a:r>
            <a:r>
              <a:rPr lang="en-GB">
                <a:solidFill>
                  <a:schemeClr val="bg1"/>
                </a:solidFill>
                <a:latin typeface="Georgia" pitchFamily="18" charset="0"/>
              </a:rPr>
              <a:t> party </a:t>
            </a:r>
            <a:endParaRPr lang="en-US">
              <a:solidFill>
                <a:schemeClr val="bg1"/>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95300" y="457200"/>
            <a:ext cx="8915400" cy="1066800"/>
          </a:xfrm>
        </p:spPr>
        <p:txBody>
          <a:bodyPr/>
          <a:lstStyle/>
          <a:p>
            <a:pPr fontAlgn="auto">
              <a:spcAft>
                <a:spcPts val="0"/>
              </a:spcAft>
              <a:defRPr/>
            </a:pPr>
            <a:r>
              <a:rPr lang="en-GB"/>
              <a:t>Quiz No. 5</a:t>
            </a:r>
          </a:p>
        </p:txBody>
      </p:sp>
      <p:grpSp>
        <p:nvGrpSpPr>
          <p:cNvPr id="2" name="Group 5"/>
          <p:cNvGrpSpPr>
            <a:grpSpLocks/>
          </p:cNvGrpSpPr>
          <p:nvPr/>
        </p:nvGrpSpPr>
        <p:grpSpPr bwMode="auto">
          <a:xfrm>
            <a:off x="457200" y="1466850"/>
            <a:ext cx="9144000" cy="1524000"/>
            <a:chOff x="0" y="672"/>
            <a:chExt cx="5760" cy="960"/>
          </a:xfrm>
        </p:grpSpPr>
        <p:grpSp>
          <p:nvGrpSpPr>
            <p:cNvPr id="78864" name="Group 6"/>
            <p:cNvGrpSpPr>
              <a:grpSpLocks/>
            </p:cNvGrpSpPr>
            <p:nvPr/>
          </p:nvGrpSpPr>
          <p:grpSpPr bwMode="auto">
            <a:xfrm>
              <a:off x="864" y="672"/>
              <a:ext cx="4896" cy="960"/>
              <a:chOff x="864" y="672"/>
              <a:chExt cx="4896" cy="960"/>
            </a:xfrm>
          </p:grpSpPr>
          <p:sp>
            <p:nvSpPr>
              <p:cNvPr id="78866" name="AutoShape 7"/>
              <p:cNvSpPr>
                <a:spLocks noChangeArrowheads="1"/>
              </p:cNvSpPr>
              <p:nvPr/>
            </p:nvSpPr>
            <p:spPr bwMode="auto">
              <a:xfrm>
                <a:off x="864" y="672"/>
                <a:ext cx="4032" cy="960"/>
              </a:xfrm>
              <a:prstGeom prst="hexagon">
                <a:avLst>
                  <a:gd name="adj" fmla="val 61989"/>
                  <a:gd name="vf" fmla="val 115470"/>
                </a:avLst>
              </a:prstGeom>
              <a:gradFill rotWithShape="0">
                <a:gsLst>
                  <a:gs pos="0">
                    <a:schemeClr val="accent1"/>
                  </a:gs>
                  <a:gs pos="100000">
                    <a:schemeClr val="accent2"/>
                  </a:gs>
                </a:gsLst>
                <a:path path="rect">
                  <a:fillToRect r="100000" b="100000"/>
                </a:path>
              </a:gradFill>
              <a:ln w="76200">
                <a:pattFill prst="lgConfetti">
                  <a:fgClr>
                    <a:schemeClr val="accent2"/>
                  </a:fgClr>
                  <a:bgClr>
                    <a:schemeClr val="folHlink"/>
                  </a:bgClr>
                </a:pattFill>
                <a:miter lim="800000"/>
                <a:headEnd/>
                <a:tailEnd/>
              </a:ln>
            </p:spPr>
            <p:txBody>
              <a:bodyPr anchor="ctr"/>
              <a:lstStyle/>
              <a:p>
                <a:pPr algn="ctr"/>
                <a:r>
                  <a:rPr lang="en-US" sz="2400">
                    <a:solidFill>
                      <a:schemeClr val="bg1"/>
                    </a:solidFill>
                    <a:latin typeface="Georgia" pitchFamily="18" charset="0"/>
                  </a:rPr>
                  <a:t>Q5 : </a:t>
                </a:r>
                <a:r>
                  <a:rPr lang="en-GB" sz="2400">
                    <a:solidFill>
                      <a:schemeClr val="bg1"/>
                    </a:solidFill>
                    <a:latin typeface="Georgia" pitchFamily="18" charset="0"/>
                  </a:rPr>
                  <a:t>When processing a transaction, which of the following has greater importance?</a:t>
                </a:r>
              </a:p>
            </p:txBody>
          </p:sp>
          <p:sp>
            <p:nvSpPr>
              <p:cNvPr id="78867" name="Line 8"/>
              <p:cNvSpPr>
                <a:spLocks noChangeShapeType="1"/>
              </p:cNvSpPr>
              <p:nvPr/>
            </p:nvSpPr>
            <p:spPr bwMode="auto">
              <a:xfrm flipH="1">
                <a:off x="4848" y="1152"/>
                <a:ext cx="912" cy="0"/>
              </a:xfrm>
              <a:prstGeom prst="line">
                <a:avLst/>
              </a:prstGeom>
              <a:noFill/>
              <a:ln w="57150">
                <a:pattFill prst="lgConfetti">
                  <a:fgClr>
                    <a:schemeClr val="accent2"/>
                  </a:fgClr>
                  <a:bgClr>
                    <a:schemeClr val="folHlink"/>
                  </a:bgClr>
                </a:pattFill>
                <a:round/>
                <a:headEnd/>
                <a:tailEnd/>
              </a:ln>
            </p:spPr>
            <p:txBody>
              <a:bodyPr wrap="none" anchor="ctr"/>
              <a:lstStyle/>
              <a:p>
                <a:endParaRPr lang="en-US"/>
              </a:p>
            </p:txBody>
          </p:sp>
        </p:grpSp>
        <p:sp>
          <p:nvSpPr>
            <p:cNvPr id="78865" name="Line 9"/>
            <p:cNvSpPr>
              <a:spLocks noChangeShapeType="1"/>
            </p:cNvSpPr>
            <p:nvPr/>
          </p:nvSpPr>
          <p:spPr bwMode="auto">
            <a:xfrm flipH="1">
              <a:off x="0" y="1152"/>
              <a:ext cx="864" cy="0"/>
            </a:xfrm>
            <a:prstGeom prst="line">
              <a:avLst/>
            </a:prstGeom>
            <a:noFill/>
            <a:ln w="57150">
              <a:pattFill prst="lgConfetti">
                <a:fgClr>
                  <a:schemeClr val="accent2"/>
                </a:fgClr>
                <a:bgClr>
                  <a:schemeClr val="folHlink"/>
                </a:bgClr>
              </a:pattFill>
              <a:round/>
              <a:headEnd/>
              <a:tailEnd/>
            </a:ln>
          </p:spPr>
          <p:txBody>
            <a:bodyPr wrap="none" anchor="ctr"/>
            <a:lstStyle/>
            <a:p>
              <a:endParaRPr lang="en-US"/>
            </a:p>
          </p:txBody>
        </p:sp>
      </p:grpSp>
      <p:grpSp>
        <p:nvGrpSpPr>
          <p:cNvPr id="4" name="Group 10"/>
          <p:cNvGrpSpPr>
            <a:grpSpLocks/>
          </p:cNvGrpSpPr>
          <p:nvPr/>
        </p:nvGrpSpPr>
        <p:grpSpPr bwMode="auto">
          <a:xfrm>
            <a:off x="457200" y="3541713"/>
            <a:ext cx="4267200" cy="1292225"/>
            <a:chOff x="0" y="2376"/>
            <a:chExt cx="2688" cy="528"/>
          </a:xfrm>
        </p:grpSpPr>
        <p:sp>
          <p:nvSpPr>
            <p:cNvPr id="78862" name="AutoShape 11"/>
            <p:cNvSpPr>
              <a:spLocks noChangeArrowheads="1"/>
            </p:cNvSpPr>
            <p:nvPr/>
          </p:nvSpPr>
          <p:spPr bwMode="auto">
            <a:xfrm>
              <a:off x="576" y="2376"/>
              <a:ext cx="2112" cy="528"/>
            </a:xfrm>
            <a:prstGeom prst="hexagon">
              <a:avLst>
                <a:gd name="adj" fmla="val 59037"/>
                <a:gd name="vf" fmla="val 115470"/>
              </a:avLst>
            </a:prstGeom>
            <a:gradFill rotWithShape="0">
              <a:gsLst>
                <a:gs pos="0">
                  <a:schemeClr val="accent1"/>
                </a:gs>
                <a:gs pos="100000">
                  <a:schemeClr val="accent2"/>
                </a:gs>
              </a:gsLst>
              <a:path path="rect">
                <a:fillToRect r="100000" b="100000"/>
              </a:path>
            </a:gradFill>
            <a:ln w="76200">
              <a:pattFill prst="lgConfetti">
                <a:fgClr>
                  <a:schemeClr val="accent2"/>
                </a:fgClr>
                <a:bgClr>
                  <a:schemeClr val="folHlink"/>
                </a:bgClr>
              </a:pattFill>
              <a:miter lim="800000"/>
              <a:headEnd/>
              <a:tailEnd/>
            </a:ln>
          </p:spPr>
          <p:txBody>
            <a:bodyPr anchor="ctr"/>
            <a:lstStyle/>
            <a:p>
              <a:pPr algn="ctr" eaLnBrk="0" hangingPunct="0"/>
              <a:r>
                <a:rPr lang="en-US" sz="2000">
                  <a:solidFill>
                    <a:schemeClr val="bg1"/>
                  </a:solidFill>
                  <a:latin typeface="Georgia" pitchFamily="18" charset="0"/>
                </a:rPr>
                <a:t>A. </a:t>
              </a:r>
              <a:r>
                <a:rPr lang="en-GB" sz="2000">
                  <a:solidFill>
                    <a:schemeClr val="bg1"/>
                  </a:solidFill>
                  <a:latin typeface="Georgia" pitchFamily="18" charset="0"/>
                </a:rPr>
                <a:t>Sanctions risk</a:t>
              </a:r>
              <a:endParaRPr lang="en-US" sz="2000">
                <a:solidFill>
                  <a:schemeClr val="bg1"/>
                </a:solidFill>
                <a:latin typeface="Georgia" pitchFamily="18" charset="0"/>
              </a:endParaRPr>
            </a:p>
          </p:txBody>
        </p:sp>
        <p:sp>
          <p:nvSpPr>
            <p:cNvPr id="78863" name="Line 12"/>
            <p:cNvSpPr>
              <a:spLocks noChangeShapeType="1"/>
            </p:cNvSpPr>
            <p:nvPr/>
          </p:nvSpPr>
          <p:spPr bwMode="auto">
            <a:xfrm flipH="1">
              <a:off x="0" y="2640"/>
              <a:ext cx="576" cy="0"/>
            </a:xfrm>
            <a:prstGeom prst="line">
              <a:avLst/>
            </a:prstGeom>
            <a:noFill/>
            <a:ln w="57150">
              <a:pattFill prst="lgConfetti">
                <a:fgClr>
                  <a:schemeClr val="accent2"/>
                </a:fgClr>
                <a:bgClr>
                  <a:schemeClr val="folHlink"/>
                </a:bgClr>
              </a:pattFill>
              <a:round/>
              <a:headEnd/>
              <a:tailEnd/>
            </a:ln>
          </p:spPr>
          <p:txBody>
            <a:bodyPr wrap="none" anchor="ctr"/>
            <a:lstStyle/>
            <a:p>
              <a:endParaRPr lang="en-US"/>
            </a:p>
          </p:txBody>
        </p:sp>
      </p:grpSp>
      <p:grpSp>
        <p:nvGrpSpPr>
          <p:cNvPr id="5" name="Group 13"/>
          <p:cNvGrpSpPr>
            <a:grpSpLocks/>
          </p:cNvGrpSpPr>
          <p:nvPr/>
        </p:nvGrpSpPr>
        <p:grpSpPr bwMode="auto">
          <a:xfrm>
            <a:off x="4724400" y="3549650"/>
            <a:ext cx="4876800" cy="1292225"/>
            <a:chOff x="2688" y="2376"/>
            <a:chExt cx="3072" cy="528"/>
          </a:xfrm>
        </p:grpSpPr>
        <p:sp>
          <p:nvSpPr>
            <p:cNvPr id="78859" name="Line 14"/>
            <p:cNvSpPr>
              <a:spLocks noChangeShapeType="1"/>
            </p:cNvSpPr>
            <p:nvPr/>
          </p:nvSpPr>
          <p:spPr bwMode="auto">
            <a:xfrm flipH="1" flipV="1">
              <a:off x="5088" y="2640"/>
              <a:ext cx="672" cy="0"/>
            </a:xfrm>
            <a:prstGeom prst="line">
              <a:avLst/>
            </a:prstGeom>
            <a:noFill/>
            <a:ln w="57150">
              <a:pattFill prst="lgConfetti">
                <a:fgClr>
                  <a:schemeClr val="accent2"/>
                </a:fgClr>
                <a:bgClr>
                  <a:schemeClr val="folHlink"/>
                </a:bgClr>
              </a:pattFill>
              <a:round/>
              <a:headEnd/>
              <a:tailEnd/>
            </a:ln>
          </p:spPr>
          <p:txBody>
            <a:bodyPr wrap="none" anchor="ctr"/>
            <a:lstStyle/>
            <a:p>
              <a:endParaRPr lang="en-US"/>
            </a:p>
          </p:txBody>
        </p:sp>
        <p:sp>
          <p:nvSpPr>
            <p:cNvPr id="78860" name="AutoShape 15"/>
            <p:cNvSpPr>
              <a:spLocks noChangeArrowheads="1"/>
            </p:cNvSpPr>
            <p:nvPr/>
          </p:nvSpPr>
          <p:spPr bwMode="auto">
            <a:xfrm>
              <a:off x="3024" y="2376"/>
              <a:ext cx="2064" cy="528"/>
            </a:xfrm>
            <a:prstGeom prst="hexagon">
              <a:avLst>
                <a:gd name="adj" fmla="val 57695"/>
                <a:gd name="vf" fmla="val 115470"/>
              </a:avLst>
            </a:prstGeom>
            <a:gradFill rotWithShape="0">
              <a:gsLst>
                <a:gs pos="0">
                  <a:schemeClr val="accent1"/>
                </a:gs>
                <a:gs pos="100000">
                  <a:schemeClr val="accent2"/>
                </a:gs>
              </a:gsLst>
              <a:path path="rect">
                <a:fillToRect r="100000" b="100000"/>
              </a:path>
            </a:gradFill>
            <a:ln w="76200">
              <a:pattFill prst="lgConfetti">
                <a:fgClr>
                  <a:schemeClr val="accent2"/>
                </a:fgClr>
                <a:bgClr>
                  <a:schemeClr val="folHlink"/>
                </a:bgClr>
              </a:pattFill>
              <a:miter lim="800000"/>
              <a:headEnd/>
              <a:tailEnd/>
            </a:ln>
          </p:spPr>
          <p:txBody>
            <a:bodyPr anchor="ctr"/>
            <a:lstStyle/>
            <a:p>
              <a:pPr algn="ctr" eaLnBrk="0" hangingPunct="0"/>
              <a:r>
                <a:rPr lang="en-US" sz="2000">
                  <a:solidFill>
                    <a:schemeClr val="bg1"/>
                  </a:solidFill>
                  <a:latin typeface="Georgia" pitchFamily="18" charset="0"/>
                </a:rPr>
                <a:t>B. </a:t>
              </a:r>
              <a:r>
                <a:rPr lang="en-GB" sz="2000">
                  <a:solidFill>
                    <a:schemeClr val="bg1"/>
                  </a:solidFill>
                  <a:latin typeface="Georgia" pitchFamily="18" charset="0"/>
                </a:rPr>
                <a:t>Money Laundering risk</a:t>
              </a:r>
              <a:endParaRPr lang="en-US" sz="2000">
                <a:solidFill>
                  <a:schemeClr val="bg1"/>
                </a:solidFill>
                <a:latin typeface="Georgia" pitchFamily="18" charset="0"/>
              </a:endParaRPr>
            </a:p>
          </p:txBody>
        </p:sp>
        <p:sp>
          <p:nvSpPr>
            <p:cNvPr id="78861" name="Line 16"/>
            <p:cNvSpPr>
              <a:spLocks noChangeShapeType="1"/>
            </p:cNvSpPr>
            <p:nvPr/>
          </p:nvSpPr>
          <p:spPr bwMode="auto">
            <a:xfrm flipH="1">
              <a:off x="2688" y="2640"/>
              <a:ext cx="336" cy="0"/>
            </a:xfrm>
            <a:prstGeom prst="line">
              <a:avLst/>
            </a:prstGeom>
            <a:noFill/>
            <a:ln w="57150">
              <a:pattFill prst="lgConfetti">
                <a:fgClr>
                  <a:schemeClr val="accent2"/>
                </a:fgClr>
                <a:bgClr>
                  <a:schemeClr val="folHlink"/>
                </a:bgClr>
              </a:pattFill>
              <a:round/>
              <a:headEnd/>
              <a:tailEnd/>
            </a:ln>
          </p:spPr>
          <p:txBody>
            <a:bodyPr wrap="none" anchor="ctr"/>
            <a:lstStyle/>
            <a:p>
              <a:endParaRPr lang="en-US"/>
            </a:p>
          </p:txBody>
        </p:sp>
      </p:grpSp>
      <p:grpSp>
        <p:nvGrpSpPr>
          <p:cNvPr id="6" name="Group 17"/>
          <p:cNvGrpSpPr>
            <a:grpSpLocks/>
          </p:cNvGrpSpPr>
          <p:nvPr/>
        </p:nvGrpSpPr>
        <p:grpSpPr bwMode="auto">
          <a:xfrm>
            <a:off x="4724400" y="5421313"/>
            <a:ext cx="4876800" cy="1235075"/>
            <a:chOff x="2688" y="3168"/>
            <a:chExt cx="3072" cy="528"/>
          </a:xfrm>
        </p:grpSpPr>
        <p:sp>
          <p:nvSpPr>
            <p:cNvPr id="78856" name="Line 18"/>
            <p:cNvSpPr>
              <a:spLocks noChangeShapeType="1"/>
            </p:cNvSpPr>
            <p:nvPr/>
          </p:nvSpPr>
          <p:spPr bwMode="auto">
            <a:xfrm flipH="1" flipV="1">
              <a:off x="5088" y="3432"/>
              <a:ext cx="672" cy="0"/>
            </a:xfrm>
            <a:prstGeom prst="line">
              <a:avLst/>
            </a:prstGeom>
            <a:noFill/>
            <a:ln w="57150">
              <a:pattFill prst="lgConfetti">
                <a:fgClr>
                  <a:schemeClr val="accent2"/>
                </a:fgClr>
                <a:bgClr>
                  <a:schemeClr val="folHlink"/>
                </a:bgClr>
              </a:pattFill>
              <a:round/>
              <a:headEnd/>
              <a:tailEnd/>
            </a:ln>
          </p:spPr>
          <p:txBody>
            <a:bodyPr wrap="none" anchor="ctr"/>
            <a:lstStyle/>
            <a:p>
              <a:endParaRPr lang="en-US"/>
            </a:p>
          </p:txBody>
        </p:sp>
        <p:sp>
          <p:nvSpPr>
            <p:cNvPr id="78857" name="AutoShape 19"/>
            <p:cNvSpPr>
              <a:spLocks noChangeArrowheads="1"/>
            </p:cNvSpPr>
            <p:nvPr/>
          </p:nvSpPr>
          <p:spPr bwMode="auto">
            <a:xfrm>
              <a:off x="3024" y="3168"/>
              <a:ext cx="2064" cy="528"/>
            </a:xfrm>
            <a:prstGeom prst="hexagon">
              <a:avLst>
                <a:gd name="adj" fmla="val 57695"/>
                <a:gd name="vf" fmla="val 115470"/>
              </a:avLst>
            </a:prstGeom>
            <a:gradFill rotWithShape="0">
              <a:gsLst>
                <a:gs pos="0">
                  <a:schemeClr val="accent1"/>
                </a:gs>
                <a:gs pos="100000">
                  <a:schemeClr val="accent2"/>
                </a:gs>
              </a:gsLst>
              <a:path path="rect">
                <a:fillToRect r="100000" b="100000"/>
              </a:path>
            </a:gradFill>
            <a:ln w="76200">
              <a:pattFill prst="lgConfetti">
                <a:fgClr>
                  <a:schemeClr val="accent2"/>
                </a:fgClr>
                <a:bgClr>
                  <a:schemeClr val="folHlink"/>
                </a:bgClr>
              </a:pattFill>
              <a:miter lim="800000"/>
              <a:headEnd/>
              <a:tailEnd/>
            </a:ln>
          </p:spPr>
          <p:txBody>
            <a:bodyPr anchor="ctr"/>
            <a:lstStyle/>
            <a:p>
              <a:pPr algn="ctr" eaLnBrk="0" hangingPunct="0"/>
              <a:r>
                <a:rPr lang="en-US" sz="2000">
                  <a:solidFill>
                    <a:schemeClr val="bg1"/>
                  </a:solidFill>
                  <a:latin typeface="Georgia" pitchFamily="18" charset="0"/>
                </a:rPr>
                <a:t>D. </a:t>
              </a:r>
              <a:r>
                <a:rPr lang="en-GB" sz="2000">
                  <a:solidFill>
                    <a:schemeClr val="bg1"/>
                  </a:solidFill>
                  <a:latin typeface="Georgia" pitchFamily="18" charset="0"/>
                </a:rPr>
                <a:t>Both are trivial</a:t>
              </a:r>
              <a:endParaRPr lang="en-US" sz="2000">
                <a:solidFill>
                  <a:schemeClr val="bg1"/>
                </a:solidFill>
                <a:latin typeface="Georgia" pitchFamily="18" charset="0"/>
              </a:endParaRPr>
            </a:p>
          </p:txBody>
        </p:sp>
        <p:sp>
          <p:nvSpPr>
            <p:cNvPr id="78858" name="Line 20"/>
            <p:cNvSpPr>
              <a:spLocks noChangeShapeType="1"/>
            </p:cNvSpPr>
            <p:nvPr/>
          </p:nvSpPr>
          <p:spPr bwMode="auto">
            <a:xfrm flipH="1">
              <a:off x="2688" y="3432"/>
              <a:ext cx="336" cy="0"/>
            </a:xfrm>
            <a:prstGeom prst="line">
              <a:avLst/>
            </a:prstGeom>
            <a:noFill/>
            <a:ln w="57150">
              <a:pattFill prst="lgConfetti">
                <a:fgClr>
                  <a:schemeClr val="accent2"/>
                </a:fgClr>
                <a:bgClr>
                  <a:schemeClr val="folHlink"/>
                </a:bgClr>
              </a:pattFill>
              <a:round/>
              <a:headEnd/>
              <a:tailEnd/>
            </a:ln>
          </p:spPr>
          <p:txBody>
            <a:bodyPr wrap="none" anchor="ctr"/>
            <a:lstStyle/>
            <a:p>
              <a:endParaRPr lang="en-US"/>
            </a:p>
          </p:txBody>
        </p:sp>
      </p:grpSp>
      <p:sp>
        <p:nvSpPr>
          <p:cNvPr id="20" name="AutoShape 21"/>
          <p:cNvSpPr>
            <a:spLocks noChangeArrowheads="1"/>
          </p:cNvSpPr>
          <p:nvPr/>
        </p:nvSpPr>
        <p:spPr bwMode="auto">
          <a:xfrm>
            <a:off x="1428750" y="5413375"/>
            <a:ext cx="3352800" cy="1292225"/>
          </a:xfrm>
          <a:prstGeom prst="hexagon">
            <a:avLst>
              <a:gd name="adj" fmla="val 38294"/>
              <a:gd name="vf" fmla="val 115470"/>
            </a:avLst>
          </a:prstGeom>
          <a:solidFill>
            <a:schemeClr val="accent1"/>
          </a:solidFill>
          <a:ln w="76200">
            <a:solidFill>
              <a:schemeClr val="hlink"/>
            </a:solidFill>
            <a:miter lim="800000"/>
            <a:headEnd/>
            <a:tailEnd/>
          </a:ln>
        </p:spPr>
        <p:txBody>
          <a:bodyPr anchor="ctr"/>
          <a:lstStyle/>
          <a:p>
            <a:pPr algn="ctr" eaLnBrk="0" hangingPunct="0"/>
            <a:r>
              <a:rPr lang="en-US" sz="2000">
                <a:solidFill>
                  <a:schemeClr val="bg1"/>
                </a:solidFill>
                <a:latin typeface="Georgia" pitchFamily="18" charset="0"/>
              </a:rPr>
              <a:t>C. </a:t>
            </a:r>
            <a:r>
              <a:rPr lang="en-GB" sz="2000">
                <a:solidFill>
                  <a:schemeClr val="bg1"/>
                </a:solidFill>
                <a:latin typeface="Georgia" pitchFamily="18" charset="0"/>
              </a:rPr>
              <a:t>Both are equally important </a:t>
            </a:r>
            <a:endParaRPr lang="en-US" sz="2000">
              <a:solidFill>
                <a:schemeClr val="bg1"/>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95300" y="320040"/>
            <a:ext cx="7842250" cy="1143000"/>
          </a:xfrm>
        </p:spPr>
        <p:txBody>
          <a:bodyPr/>
          <a:lstStyle/>
          <a:p>
            <a:pPr fontAlgn="auto">
              <a:spcAft>
                <a:spcPts val="0"/>
              </a:spcAft>
              <a:defRPr/>
            </a:pPr>
            <a:r>
              <a:rPr lang="en-GB" u="sng"/>
              <a:t>Terrorist Financing</a:t>
            </a:r>
          </a:p>
        </p:txBody>
      </p:sp>
      <p:sp>
        <p:nvSpPr>
          <p:cNvPr id="24579" name="Content Placeholder 2"/>
          <p:cNvSpPr>
            <a:spLocks noGrp="1"/>
          </p:cNvSpPr>
          <p:nvPr>
            <p:ph idx="1"/>
          </p:nvPr>
        </p:nvSpPr>
        <p:spPr/>
        <p:txBody>
          <a:bodyPr/>
          <a:lstStyle/>
          <a:p>
            <a:r>
              <a:rPr lang="en-GB"/>
              <a:t>The method used to fund terrorism from legal or illegal source which might be generated by:</a:t>
            </a:r>
          </a:p>
          <a:p>
            <a:r>
              <a:rPr lang="en-GB"/>
              <a:t>Use of charity, business , Non-Governmental Organizations (NGOs) as a front company.</a:t>
            </a:r>
          </a:p>
          <a:p>
            <a:r>
              <a:rPr lang="en-GB"/>
              <a:t>Collect a large sum of donations or payments from non-existent services.</a:t>
            </a:r>
          </a:p>
          <a:p>
            <a:r>
              <a:rPr lang="en-GB"/>
              <a:t>Wire funds to accounts in locations of conflict.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Google Shape;1212;p76"/>
          <p:cNvSpPr txBox="1">
            <a:spLocks noChangeArrowheads="1"/>
          </p:cNvSpPr>
          <p:nvPr/>
        </p:nvSpPr>
        <p:spPr bwMode="auto">
          <a:xfrm>
            <a:off x="515938" y="704850"/>
            <a:ext cx="9472612" cy="914400"/>
          </a:xfrm>
          <a:prstGeom prst="rect">
            <a:avLst/>
          </a:prstGeom>
          <a:noFill/>
          <a:ln w="9525">
            <a:noFill/>
            <a:miter lim="800000"/>
            <a:headEnd/>
            <a:tailEnd/>
          </a:ln>
        </p:spPr>
        <p:txBody>
          <a:bodyPr lIns="80430" tIns="80430" rIns="80430" bIns="80430"/>
          <a:lstStyle/>
          <a:p>
            <a:r>
              <a:rPr lang="en-US" sz="2800">
                <a:solidFill>
                  <a:srgbClr val="000000"/>
                </a:solidFill>
                <a:latin typeface="Verdana" pitchFamily="34" charset="0"/>
                <a:sym typeface="Verdana" pitchFamily="34" charset="0"/>
              </a:rPr>
              <a:t>BNP Paribas record fine -  Trade Finance headline news</a:t>
            </a:r>
          </a:p>
        </p:txBody>
      </p:sp>
      <p:sp>
        <p:nvSpPr>
          <p:cNvPr id="79875" name="Google Shape;1214;p76"/>
          <p:cNvSpPr>
            <a:spLocks noChangeArrowheads="1"/>
          </p:cNvSpPr>
          <p:nvPr/>
        </p:nvSpPr>
        <p:spPr bwMode="auto">
          <a:xfrm>
            <a:off x="120650" y="6489700"/>
            <a:ext cx="436563" cy="265113"/>
          </a:xfrm>
          <a:prstGeom prst="rect">
            <a:avLst/>
          </a:prstGeom>
          <a:solidFill>
            <a:srgbClr val="FFFFFF"/>
          </a:solidFill>
          <a:ln w="9525">
            <a:solidFill>
              <a:srgbClr val="FFFFFF"/>
            </a:solidFill>
            <a:round/>
            <a:headEnd type="none" w="sm" len="sm"/>
            <a:tailEnd type="none" w="sm" len="sm"/>
          </a:ln>
        </p:spPr>
        <p:txBody>
          <a:bodyPr lIns="107269" tIns="107269" rIns="107269" bIns="107269" anchor="ctr"/>
          <a:lstStyle/>
          <a:p>
            <a:endParaRPr lang="en-US"/>
          </a:p>
        </p:txBody>
      </p:sp>
      <p:sp>
        <p:nvSpPr>
          <p:cNvPr id="79876" name="Google Shape;1215;p76"/>
          <p:cNvSpPr>
            <a:spLocks noChangeArrowheads="1"/>
          </p:cNvSpPr>
          <p:nvPr/>
        </p:nvSpPr>
        <p:spPr bwMode="auto">
          <a:xfrm>
            <a:off x="5786438" y="5435600"/>
            <a:ext cx="2017712" cy="385763"/>
          </a:xfrm>
          <a:prstGeom prst="rect">
            <a:avLst/>
          </a:prstGeom>
          <a:noFill/>
          <a:ln w="9525">
            <a:noFill/>
            <a:miter lim="800000"/>
            <a:headEnd/>
            <a:tailEnd/>
          </a:ln>
        </p:spPr>
        <p:txBody>
          <a:bodyPr lIns="107269" tIns="53620" rIns="107269" bIns="53620"/>
          <a:lstStyle/>
          <a:p>
            <a:r>
              <a:rPr lang="en-US" sz="1600">
                <a:solidFill>
                  <a:srgbClr val="3C8C93"/>
                </a:solidFill>
                <a:latin typeface="Calibri" pitchFamily="34" charset="0"/>
                <a:sym typeface="Calibri" pitchFamily="34" charset="0"/>
              </a:rPr>
              <a:t>Learning &amp; Development</a:t>
            </a:r>
          </a:p>
        </p:txBody>
      </p:sp>
      <p:grpSp>
        <p:nvGrpSpPr>
          <p:cNvPr id="79877" name="Google Shape;1216;p76"/>
          <p:cNvGrpSpPr>
            <a:grpSpLocks/>
          </p:cNvGrpSpPr>
          <p:nvPr/>
        </p:nvGrpSpPr>
        <p:grpSpPr bwMode="auto">
          <a:xfrm>
            <a:off x="236538" y="1511300"/>
            <a:ext cx="4322762" cy="3041650"/>
            <a:chOff x="606177" y="2702506"/>
            <a:chExt cx="4308475" cy="1602965"/>
          </a:xfrm>
        </p:grpSpPr>
        <p:pic>
          <p:nvPicPr>
            <p:cNvPr id="79883" name="Google Shape;1217;p76" descr="Blank clipping"/>
            <p:cNvPicPr preferRelativeResize="0">
              <a:picLocks noChangeAspect="1" noChangeArrowheads="1"/>
            </p:cNvPicPr>
            <p:nvPr/>
          </p:nvPicPr>
          <p:blipFill>
            <a:blip r:embed="rId3"/>
            <a:srcRect t="13171"/>
            <a:stretch>
              <a:fillRect/>
            </a:stretch>
          </p:blipFill>
          <p:spPr bwMode="auto">
            <a:xfrm>
              <a:off x="606177" y="2702506"/>
              <a:ext cx="4308475" cy="1602965"/>
            </a:xfrm>
            <a:prstGeom prst="rect">
              <a:avLst/>
            </a:prstGeom>
            <a:noFill/>
            <a:ln w="9525">
              <a:noFill/>
              <a:miter lim="800000"/>
              <a:headEnd/>
              <a:tailEnd/>
            </a:ln>
          </p:spPr>
        </p:pic>
        <p:sp>
          <p:nvSpPr>
            <p:cNvPr id="79884" name="Google Shape;1218;p76"/>
            <p:cNvSpPr txBox="1">
              <a:spLocks noChangeArrowheads="1"/>
            </p:cNvSpPr>
            <p:nvPr/>
          </p:nvSpPr>
          <p:spPr bwMode="auto">
            <a:xfrm>
              <a:off x="733177" y="2816897"/>
              <a:ext cx="3759300" cy="677100"/>
            </a:xfrm>
            <a:prstGeom prst="rect">
              <a:avLst/>
            </a:prstGeom>
            <a:noFill/>
            <a:ln w="9525">
              <a:noFill/>
              <a:miter lim="800000"/>
              <a:headEnd/>
              <a:tailEnd/>
            </a:ln>
          </p:spPr>
          <p:txBody>
            <a:bodyPr lIns="63500" tIns="0" rIns="64800" bIns="0"/>
            <a:lstStyle/>
            <a:p>
              <a:r>
                <a:rPr lang="en-US" sz="2300">
                  <a:solidFill>
                    <a:srgbClr val="000000"/>
                  </a:solidFill>
                  <a:latin typeface="Georgia" pitchFamily="18" charset="0"/>
                  <a:sym typeface="Georgia" pitchFamily="18" charset="0"/>
                </a:rPr>
                <a:t>BNP pleads guilty to sanctions violations and faces $8.9bn fine</a:t>
              </a:r>
              <a:endParaRPr lang="en-US" sz="2300"/>
            </a:p>
          </p:txBody>
        </p:sp>
        <p:sp>
          <p:nvSpPr>
            <p:cNvPr id="79885" name="Google Shape;1219;p76"/>
            <p:cNvSpPr>
              <a:spLocks noChangeArrowheads="1"/>
            </p:cNvSpPr>
            <p:nvPr/>
          </p:nvSpPr>
          <p:spPr bwMode="auto">
            <a:xfrm>
              <a:off x="795411" y="3597124"/>
              <a:ext cx="3759300" cy="36000"/>
            </a:xfrm>
            <a:prstGeom prst="rect">
              <a:avLst/>
            </a:prstGeom>
            <a:solidFill>
              <a:srgbClr val="C0BAA7"/>
            </a:solidFill>
            <a:ln w="9525">
              <a:noFill/>
              <a:miter lim="800000"/>
              <a:headEnd/>
              <a:tailEnd/>
            </a:ln>
          </p:spPr>
          <p:txBody>
            <a:bodyPr lIns="63500" tIns="0" rIns="64800" bIns="0" anchor="ctr"/>
            <a:lstStyle/>
            <a:p>
              <a:endParaRPr lang="en-US" sz="2100">
                <a:solidFill>
                  <a:srgbClr val="000000"/>
                </a:solidFill>
                <a:sym typeface="Arial" charset="0"/>
              </a:endParaRPr>
            </a:p>
          </p:txBody>
        </p:sp>
        <p:sp>
          <p:nvSpPr>
            <p:cNvPr id="79886" name="Google Shape;1220;p76"/>
            <p:cNvSpPr txBox="1">
              <a:spLocks noChangeArrowheads="1"/>
            </p:cNvSpPr>
            <p:nvPr/>
          </p:nvSpPr>
          <p:spPr bwMode="auto">
            <a:xfrm>
              <a:off x="795411" y="3758280"/>
              <a:ext cx="3759300" cy="105300"/>
            </a:xfrm>
            <a:prstGeom prst="rect">
              <a:avLst/>
            </a:prstGeom>
            <a:noFill/>
            <a:ln w="9525">
              <a:noFill/>
              <a:miter lim="800000"/>
              <a:headEnd/>
              <a:tailEnd/>
            </a:ln>
          </p:spPr>
          <p:txBody>
            <a:bodyPr lIns="63500" tIns="0" rIns="64800" bIns="0"/>
            <a:lstStyle/>
            <a:p>
              <a:r>
                <a:rPr lang="en-US" sz="1600">
                  <a:solidFill>
                    <a:srgbClr val="000000"/>
                  </a:solidFill>
                  <a:latin typeface="Georgia" pitchFamily="18" charset="0"/>
                  <a:sym typeface="Georgia" pitchFamily="18" charset="0"/>
                </a:rPr>
                <a:t>The FT, 30 June 2014</a:t>
              </a:r>
              <a:endParaRPr lang="en-US"/>
            </a:p>
          </p:txBody>
        </p:sp>
      </p:grpSp>
      <p:grpSp>
        <p:nvGrpSpPr>
          <p:cNvPr id="79878" name="Google Shape;1221;p76"/>
          <p:cNvGrpSpPr>
            <a:grpSpLocks/>
          </p:cNvGrpSpPr>
          <p:nvPr/>
        </p:nvGrpSpPr>
        <p:grpSpPr bwMode="auto">
          <a:xfrm>
            <a:off x="4487863" y="1539875"/>
            <a:ext cx="5330825" cy="5653088"/>
            <a:chOff x="753986" y="2010309"/>
            <a:chExt cx="4290303" cy="2806159"/>
          </a:xfrm>
        </p:grpSpPr>
        <p:pic>
          <p:nvPicPr>
            <p:cNvPr id="79879" name="Google Shape;1222;p76" descr="Blank clipping"/>
            <p:cNvPicPr preferRelativeResize="0">
              <a:picLocks noChangeAspect="1" noChangeArrowheads="1"/>
            </p:cNvPicPr>
            <p:nvPr/>
          </p:nvPicPr>
          <p:blipFill>
            <a:blip r:embed="rId3"/>
            <a:srcRect t="15419"/>
            <a:stretch>
              <a:fillRect/>
            </a:stretch>
          </p:blipFill>
          <p:spPr bwMode="auto">
            <a:xfrm>
              <a:off x="753986" y="2010309"/>
              <a:ext cx="4290303" cy="2806159"/>
            </a:xfrm>
            <a:prstGeom prst="rect">
              <a:avLst/>
            </a:prstGeom>
            <a:noFill/>
            <a:ln w="9525">
              <a:noFill/>
              <a:miter lim="800000"/>
              <a:headEnd/>
              <a:tailEnd/>
            </a:ln>
          </p:spPr>
        </p:pic>
        <p:sp>
          <p:nvSpPr>
            <p:cNvPr id="79880" name="Google Shape;1223;p76"/>
            <p:cNvSpPr txBox="1">
              <a:spLocks noChangeArrowheads="1"/>
            </p:cNvSpPr>
            <p:nvPr/>
          </p:nvSpPr>
          <p:spPr bwMode="auto">
            <a:xfrm>
              <a:off x="932462" y="2231491"/>
              <a:ext cx="3759300" cy="464400"/>
            </a:xfrm>
            <a:prstGeom prst="rect">
              <a:avLst/>
            </a:prstGeom>
            <a:noFill/>
            <a:ln w="9525">
              <a:noFill/>
              <a:miter lim="800000"/>
              <a:headEnd/>
              <a:tailEnd/>
            </a:ln>
          </p:spPr>
          <p:txBody>
            <a:bodyPr lIns="63500" tIns="0" rIns="64800" bIns="0"/>
            <a:lstStyle/>
            <a:p>
              <a:r>
                <a:rPr lang="en-US" sz="2100">
                  <a:solidFill>
                    <a:srgbClr val="000000"/>
                  </a:solidFill>
                  <a:latin typeface="Verdana" pitchFamily="34" charset="0"/>
                  <a:sym typeface="Verdana" pitchFamily="34" charset="0"/>
                </a:rPr>
                <a:t>BNP Case Reveals Lurking Trade-Finance Risks</a:t>
              </a:r>
              <a:endParaRPr lang="en-US" sz="2100">
                <a:latin typeface="Verdana" pitchFamily="34" charset="0"/>
                <a:sym typeface="Verdana" pitchFamily="34" charset="0"/>
              </a:endParaRPr>
            </a:p>
          </p:txBody>
        </p:sp>
        <p:sp>
          <p:nvSpPr>
            <p:cNvPr id="79881" name="Google Shape;1224;p76"/>
            <p:cNvSpPr>
              <a:spLocks noChangeArrowheads="1"/>
            </p:cNvSpPr>
            <p:nvPr/>
          </p:nvSpPr>
          <p:spPr bwMode="auto">
            <a:xfrm>
              <a:off x="963578" y="2651072"/>
              <a:ext cx="3759300" cy="36000"/>
            </a:xfrm>
            <a:prstGeom prst="rect">
              <a:avLst/>
            </a:prstGeom>
            <a:solidFill>
              <a:srgbClr val="C0BAA7"/>
            </a:solidFill>
            <a:ln w="9525">
              <a:noFill/>
              <a:miter lim="800000"/>
              <a:headEnd/>
              <a:tailEnd/>
            </a:ln>
          </p:spPr>
          <p:txBody>
            <a:bodyPr lIns="63500" tIns="0" rIns="64800" bIns="0" anchor="ctr"/>
            <a:lstStyle/>
            <a:p>
              <a:endParaRPr lang="en-US" sz="2100">
                <a:solidFill>
                  <a:srgbClr val="000000"/>
                </a:solidFill>
                <a:sym typeface="Arial" charset="0"/>
              </a:endParaRPr>
            </a:p>
          </p:txBody>
        </p:sp>
        <p:sp>
          <p:nvSpPr>
            <p:cNvPr id="79882" name="Google Shape;1225;p76"/>
            <p:cNvSpPr txBox="1">
              <a:spLocks noChangeArrowheads="1"/>
            </p:cNvSpPr>
            <p:nvPr/>
          </p:nvSpPr>
          <p:spPr bwMode="auto">
            <a:xfrm>
              <a:off x="932461" y="2742461"/>
              <a:ext cx="3821400" cy="2053800"/>
            </a:xfrm>
            <a:prstGeom prst="rect">
              <a:avLst/>
            </a:prstGeom>
            <a:noFill/>
            <a:ln w="9525">
              <a:noFill/>
              <a:miter lim="800000"/>
              <a:headEnd/>
              <a:tailEnd/>
            </a:ln>
          </p:spPr>
          <p:txBody>
            <a:bodyPr lIns="63500" tIns="0" rIns="64800" bIns="0"/>
            <a:lstStyle/>
            <a:p>
              <a:r>
                <a:rPr lang="en-US" sz="1500">
                  <a:solidFill>
                    <a:srgbClr val="000000"/>
                  </a:solidFill>
                  <a:latin typeface="Georgia" pitchFamily="18" charset="0"/>
                  <a:sym typeface="Georgia" pitchFamily="18" charset="0"/>
                </a:rPr>
                <a:t>The Wall Street Journal, July 2014</a:t>
              </a:r>
              <a:endParaRPr lang="en-US" sz="1500"/>
            </a:p>
            <a:p>
              <a:pPr>
                <a:spcBef>
                  <a:spcPts val="700"/>
                </a:spcBef>
              </a:pPr>
              <a:r>
                <a:rPr lang="en-US" sz="1500">
                  <a:solidFill>
                    <a:srgbClr val="000000"/>
                  </a:solidFill>
                  <a:latin typeface="Georgia" pitchFamily="18" charset="0"/>
                  <a:sym typeface="Georgia" pitchFamily="18" charset="0"/>
                </a:rPr>
                <a:t>The landmark U.S. settlement with BNP Paribas exposed an underbelly of a bank’s operations: trade finance. The International Chamber of Commerce raised concerns last week in a report saying that increased anti-money laundering enforcement could have an </a:t>
              </a:r>
              <a:r>
                <a:rPr lang="en-US" sz="1500">
                  <a:latin typeface="Georgia" pitchFamily="18" charset="0"/>
                  <a:sym typeface="Georgia" pitchFamily="18" charset="0"/>
                </a:rPr>
                <a:t>e</a:t>
              </a:r>
              <a:r>
                <a:rPr lang="en-US" sz="1500">
                  <a:solidFill>
                    <a:srgbClr val="000000"/>
                  </a:solidFill>
                  <a:latin typeface="Georgia" pitchFamily="18" charset="0"/>
                  <a:sym typeface="Georgia" pitchFamily="18" charset="0"/>
                </a:rPr>
                <a:t>ffect on banks’ ability to provide international services, such as export or trade financing…</a:t>
              </a:r>
              <a:endParaRPr lang="en-US" sz="1500"/>
            </a:p>
            <a:p>
              <a:pPr>
                <a:spcBef>
                  <a:spcPts val="700"/>
                </a:spcBef>
              </a:pPr>
              <a:r>
                <a:rPr lang="en-US" sz="1500">
                  <a:solidFill>
                    <a:srgbClr val="000000"/>
                  </a:solidFill>
                  <a:latin typeface="Georgia" pitchFamily="18" charset="0"/>
                  <a:sym typeface="Georgia" pitchFamily="18" charset="0"/>
                </a:rPr>
                <a:t>Among the stiffest penalties BNP will endure is a temporary suspension of its ability to transact in U.S. dollars, focusing specifically on the bank’s trade-finance unit.</a:t>
              </a:r>
              <a:endParaRPr lang="en-US" sz="1500"/>
            </a:p>
            <a:p>
              <a:pPr>
                <a:spcBef>
                  <a:spcPts val="700"/>
                </a:spcBef>
              </a:pPr>
              <a:endParaRPr lang="en-US" sz="1500">
                <a:solidFill>
                  <a:srgbClr val="000000"/>
                </a:solidFill>
                <a:latin typeface="Georgia" pitchFamily="18" charset="0"/>
                <a:sym typeface="Georgia" pitchFamily="18" charset="0"/>
              </a:endParaRPr>
            </a:p>
            <a:p>
              <a:pPr>
                <a:spcBef>
                  <a:spcPts val="700"/>
                </a:spcBef>
              </a:pPr>
              <a:endParaRPr lang="en-US" sz="1500">
                <a:solidFill>
                  <a:srgbClr val="000000"/>
                </a:solidFill>
                <a:latin typeface="Georgia" pitchFamily="18" charset="0"/>
                <a:sym typeface="Georgia" pitchFamily="18" charset="0"/>
              </a:endParaRPr>
            </a:p>
            <a:p>
              <a:pPr>
                <a:spcBef>
                  <a:spcPts val="700"/>
                </a:spcBef>
              </a:pPr>
              <a:endParaRPr lang="en-US" sz="1500">
                <a:solidFill>
                  <a:srgbClr val="000000"/>
                </a:solidFill>
                <a:latin typeface="Georgia" pitchFamily="18" charset="0"/>
                <a:sym typeface="Georgia" pitchFamily="18" charset="0"/>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Google Shape;1356;p85"/>
          <p:cNvSpPr txBox="1">
            <a:spLocks noChangeArrowheads="1"/>
          </p:cNvSpPr>
          <p:nvPr/>
        </p:nvSpPr>
        <p:spPr bwMode="auto">
          <a:xfrm>
            <a:off x="515938" y="704850"/>
            <a:ext cx="5861050" cy="914400"/>
          </a:xfrm>
          <a:prstGeom prst="rect">
            <a:avLst/>
          </a:prstGeom>
          <a:noFill/>
          <a:ln w="9525">
            <a:noFill/>
            <a:miter lim="800000"/>
            <a:headEnd/>
            <a:tailEnd/>
          </a:ln>
        </p:spPr>
        <p:txBody>
          <a:bodyPr lIns="80430" tIns="80430" rIns="80430" bIns="80430"/>
          <a:lstStyle/>
          <a:p>
            <a:r>
              <a:rPr lang="en-US" sz="2800">
                <a:solidFill>
                  <a:srgbClr val="000000"/>
                </a:solidFill>
                <a:latin typeface="Verdana" pitchFamily="34" charset="0"/>
                <a:sym typeface="Verdana" pitchFamily="34" charset="0"/>
              </a:rPr>
              <a:t>Real Life Cases </a:t>
            </a:r>
          </a:p>
        </p:txBody>
      </p:sp>
      <p:sp>
        <p:nvSpPr>
          <p:cNvPr id="80899" name="Google Shape;1358;p85"/>
          <p:cNvSpPr>
            <a:spLocks noChangeArrowheads="1"/>
          </p:cNvSpPr>
          <p:nvPr/>
        </p:nvSpPr>
        <p:spPr bwMode="auto">
          <a:xfrm>
            <a:off x="120650" y="6489700"/>
            <a:ext cx="436563" cy="265113"/>
          </a:xfrm>
          <a:prstGeom prst="rect">
            <a:avLst/>
          </a:prstGeom>
          <a:solidFill>
            <a:srgbClr val="FFFFFF"/>
          </a:solidFill>
          <a:ln w="9525">
            <a:solidFill>
              <a:srgbClr val="FFFFFF"/>
            </a:solidFill>
            <a:round/>
            <a:headEnd type="none" w="sm" len="sm"/>
            <a:tailEnd type="none" w="sm" len="sm"/>
          </a:ln>
        </p:spPr>
        <p:txBody>
          <a:bodyPr lIns="107269" tIns="107269" rIns="107269" bIns="107269" anchor="ctr"/>
          <a:lstStyle/>
          <a:p>
            <a:endParaRPr lang="en-US"/>
          </a:p>
        </p:txBody>
      </p:sp>
      <p:grpSp>
        <p:nvGrpSpPr>
          <p:cNvPr id="80900" name="Google Shape;1359;p85"/>
          <p:cNvGrpSpPr>
            <a:grpSpLocks/>
          </p:cNvGrpSpPr>
          <p:nvPr/>
        </p:nvGrpSpPr>
        <p:grpSpPr bwMode="auto">
          <a:xfrm>
            <a:off x="3408363" y="1460500"/>
            <a:ext cx="1674812" cy="534988"/>
            <a:chOff x="656097" y="-1429782"/>
            <a:chExt cx="1745139" cy="665945"/>
          </a:xfrm>
        </p:grpSpPr>
        <p:sp>
          <p:nvSpPr>
            <p:cNvPr id="80911" name="Google Shape;1360;p85"/>
            <p:cNvSpPr>
              <a:spLocks noChangeArrowheads="1"/>
            </p:cNvSpPr>
            <p:nvPr/>
          </p:nvSpPr>
          <p:spPr bwMode="auto">
            <a:xfrm>
              <a:off x="659436" y="-1429782"/>
              <a:ext cx="1741800" cy="646800"/>
            </a:xfrm>
            <a:prstGeom prst="rect">
              <a:avLst/>
            </a:prstGeom>
            <a:solidFill>
              <a:schemeClr val="bg1"/>
            </a:solidFill>
            <a:ln w="25400">
              <a:solidFill>
                <a:schemeClr val="accent2"/>
              </a:solidFill>
              <a:round/>
              <a:headEnd type="none" w="sm" len="sm"/>
              <a:tailEnd type="none" w="sm" len="sm"/>
            </a:ln>
          </p:spPr>
          <p:txBody>
            <a:bodyPr lIns="68550" tIns="68550" rIns="68550" bIns="68550" anchor="ctr"/>
            <a:lstStyle/>
            <a:p>
              <a:endParaRPr lang="en-US"/>
            </a:p>
          </p:txBody>
        </p:sp>
        <p:sp>
          <p:nvSpPr>
            <p:cNvPr id="80912" name="Google Shape;1361;p85"/>
            <p:cNvSpPr>
              <a:spLocks noChangeArrowheads="1"/>
            </p:cNvSpPr>
            <p:nvPr/>
          </p:nvSpPr>
          <p:spPr bwMode="auto">
            <a:xfrm>
              <a:off x="656097" y="-1410637"/>
              <a:ext cx="1745100" cy="646800"/>
            </a:xfrm>
            <a:prstGeom prst="rect">
              <a:avLst/>
            </a:prstGeom>
            <a:noFill/>
            <a:ln w="9525">
              <a:noFill/>
              <a:miter lim="800000"/>
              <a:headEnd/>
              <a:tailEnd/>
            </a:ln>
          </p:spPr>
          <p:txBody>
            <a:bodyPr lIns="45700" tIns="45700" rIns="45700" bIns="45700" anchor="ctr"/>
            <a:lstStyle/>
            <a:p>
              <a:pPr algn="ctr">
                <a:lnSpc>
                  <a:spcPct val="90000"/>
                </a:lnSpc>
              </a:pPr>
              <a:r>
                <a:rPr lang="en-US" sz="1400">
                  <a:solidFill>
                    <a:srgbClr val="000000"/>
                  </a:solidFill>
                  <a:latin typeface="Georgia" pitchFamily="18" charset="0"/>
                  <a:sym typeface="Georgia" pitchFamily="18" charset="0"/>
                </a:rPr>
                <a:t>Over-invoicing</a:t>
              </a:r>
            </a:p>
          </p:txBody>
        </p:sp>
      </p:grpSp>
      <p:grpSp>
        <p:nvGrpSpPr>
          <p:cNvPr id="80901" name="Google Shape;1362;p85"/>
          <p:cNvGrpSpPr>
            <a:grpSpLocks/>
          </p:cNvGrpSpPr>
          <p:nvPr/>
        </p:nvGrpSpPr>
        <p:grpSpPr bwMode="auto">
          <a:xfrm>
            <a:off x="392113" y="2119313"/>
            <a:ext cx="4560887" cy="5016500"/>
            <a:chOff x="621129" y="2363367"/>
            <a:chExt cx="4290303" cy="3153403"/>
          </a:xfrm>
        </p:grpSpPr>
        <p:pic>
          <p:nvPicPr>
            <p:cNvPr id="80907" name="Google Shape;1363;p85" descr="Blank clipping"/>
            <p:cNvPicPr preferRelativeResize="0">
              <a:picLocks noChangeAspect="1" noChangeArrowheads="1"/>
            </p:cNvPicPr>
            <p:nvPr/>
          </p:nvPicPr>
          <p:blipFill>
            <a:blip r:embed="rId3"/>
            <a:srcRect t="15419"/>
            <a:stretch>
              <a:fillRect/>
            </a:stretch>
          </p:blipFill>
          <p:spPr bwMode="auto">
            <a:xfrm>
              <a:off x="621129" y="2363367"/>
              <a:ext cx="4290303" cy="3153403"/>
            </a:xfrm>
            <a:prstGeom prst="rect">
              <a:avLst/>
            </a:prstGeom>
            <a:noFill/>
            <a:ln w="9525">
              <a:noFill/>
              <a:miter lim="800000"/>
              <a:headEnd/>
              <a:tailEnd/>
            </a:ln>
          </p:spPr>
        </p:pic>
        <p:sp>
          <p:nvSpPr>
            <p:cNvPr id="80908" name="Google Shape;1364;p85"/>
            <p:cNvSpPr txBox="1">
              <a:spLocks noChangeArrowheads="1"/>
            </p:cNvSpPr>
            <p:nvPr/>
          </p:nvSpPr>
          <p:spPr bwMode="auto">
            <a:xfrm>
              <a:off x="733177" y="2483675"/>
              <a:ext cx="3759300" cy="309600"/>
            </a:xfrm>
            <a:prstGeom prst="rect">
              <a:avLst/>
            </a:prstGeom>
            <a:noFill/>
            <a:ln w="9525">
              <a:noFill/>
              <a:miter lim="800000"/>
              <a:headEnd/>
              <a:tailEnd/>
            </a:ln>
          </p:spPr>
          <p:txBody>
            <a:bodyPr lIns="47625" tIns="0" rIns="48600" bIns="0"/>
            <a:lstStyle/>
            <a:p>
              <a:pPr>
                <a:buClr>
                  <a:srgbClr val="000000"/>
                </a:buClr>
                <a:buSzPts val="1200"/>
              </a:pPr>
              <a:r>
                <a:rPr lang="en-US" sz="1400" b="1">
                  <a:solidFill>
                    <a:srgbClr val="000000"/>
                  </a:solidFill>
                  <a:latin typeface="Georgia" pitchFamily="18" charset="0"/>
                  <a:sym typeface="Georgia" pitchFamily="18" charset="0"/>
                </a:rPr>
                <a:t>Illicit trade invoicing fuels China’s currency, housing speculation</a:t>
              </a:r>
            </a:p>
          </p:txBody>
        </p:sp>
        <p:sp>
          <p:nvSpPr>
            <p:cNvPr id="80909" name="Google Shape;1365;p85"/>
            <p:cNvSpPr>
              <a:spLocks noChangeArrowheads="1"/>
            </p:cNvSpPr>
            <p:nvPr/>
          </p:nvSpPr>
          <p:spPr bwMode="auto">
            <a:xfrm>
              <a:off x="764293" y="2953693"/>
              <a:ext cx="3759300" cy="36000"/>
            </a:xfrm>
            <a:prstGeom prst="rect">
              <a:avLst/>
            </a:prstGeom>
            <a:solidFill>
              <a:srgbClr val="C0BAA7"/>
            </a:solidFill>
            <a:ln w="9525">
              <a:noFill/>
              <a:miter lim="800000"/>
              <a:headEnd/>
              <a:tailEnd/>
            </a:ln>
          </p:spPr>
          <p:txBody>
            <a:bodyPr lIns="47625" tIns="0" rIns="48600" bIns="0" anchor="ctr"/>
            <a:lstStyle/>
            <a:p>
              <a:pPr>
                <a:buClr>
                  <a:srgbClr val="000000"/>
                </a:buClr>
                <a:buSzPts val="1300"/>
              </a:pPr>
              <a:endParaRPr lang="en-US" sz="1500">
                <a:solidFill>
                  <a:srgbClr val="000000"/>
                </a:solidFill>
                <a:sym typeface="Arial" charset="0"/>
              </a:endParaRPr>
            </a:p>
          </p:txBody>
        </p:sp>
        <p:sp>
          <p:nvSpPr>
            <p:cNvPr id="80910" name="Google Shape;1366;p85"/>
            <p:cNvSpPr txBox="1">
              <a:spLocks noChangeArrowheads="1"/>
            </p:cNvSpPr>
            <p:nvPr/>
          </p:nvSpPr>
          <p:spPr bwMode="auto">
            <a:xfrm>
              <a:off x="733176" y="3045088"/>
              <a:ext cx="3821400" cy="1905600"/>
            </a:xfrm>
            <a:prstGeom prst="rect">
              <a:avLst/>
            </a:prstGeom>
            <a:noFill/>
            <a:ln w="9525">
              <a:noFill/>
              <a:miter lim="800000"/>
              <a:headEnd/>
              <a:tailEnd/>
            </a:ln>
          </p:spPr>
          <p:txBody>
            <a:bodyPr lIns="47625" tIns="0" rIns="48600" bIns="0"/>
            <a:lstStyle/>
            <a:p>
              <a:pPr>
                <a:buClr>
                  <a:srgbClr val="000000"/>
                </a:buClr>
                <a:buSzPts val="1000"/>
              </a:pPr>
              <a:r>
                <a:rPr lang="en-US" sz="1200">
                  <a:solidFill>
                    <a:srgbClr val="000000"/>
                  </a:solidFill>
                  <a:latin typeface="Georgia" pitchFamily="18" charset="0"/>
                  <a:sym typeface="Georgia" pitchFamily="18" charset="0"/>
                </a:rPr>
                <a:t>Thomson Reuters Foundation News, January 2014</a:t>
              </a:r>
              <a:endParaRPr lang="en-US" sz="1200">
                <a:solidFill>
                  <a:srgbClr val="000000"/>
                </a:solidFill>
                <a:sym typeface="Arial" charset="0"/>
              </a:endParaRPr>
            </a:p>
            <a:p>
              <a:pPr>
                <a:spcBef>
                  <a:spcPts val="475"/>
                </a:spcBef>
                <a:buClr>
                  <a:srgbClr val="000000"/>
                </a:buClr>
                <a:buSzPts val="1000"/>
              </a:pPr>
              <a:r>
                <a:rPr lang="en-US" sz="1200">
                  <a:solidFill>
                    <a:srgbClr val="000000"/>
                  </a:solidFill>
                  <a:latin typeface="Georgia" pitchFamily="18" charset="0"/>
                  <a:sym typeface="Georgia" pitchFamily="18" charset="0"/>
                </a:rPr>
                <a:t>A comparison of China’s trade with Hong Kong shows that an alarming $101 billion of exports simply disappeared at the Hong Kong border in 2012 alone, with an additional $54 billion smuggled in during the first quarter of 2013. The cumulative amount of foreign exchange brought illicitly into China masked as trade payments from Hong Kong since the first quarter of 2006 adds up to an astounding $400 billion.</a:t>
              </a:r>
              <a:endParaRPr lang="en-US" sz="1200">
                <a:solidFill>
                  <a:srgbClr val="000000"/>
                </a:solidFill>
                <a:sym typeface="Arial" charset="0"/>
              </a:endParaRPr>
            </a:p>
            <a:p>
              <a:pPr>
                <a:spcBef>
                  <a:spcPts val="475"/>
                </a:spcBef>
                <a:buClr>
                  <a:srgbClr val="000000"/>
                </a:buClr>
                <a:buSzPts val="1000"/>
              </a:pPr>
              <a:endParaRPr lang="en-US" sz="1200">
                <a:solidFill>
                  <a:srgbClr val="000000"/>
                </a:solidFill>
                <a:latin typeface="Georgia" pitchFamily="18" charset="0"/>
                <a:sym typeface="Georgia" pitchFamily="18" charset="0"/>
              </a:endParaRPr>
            </a:p>
            <a:p>
              <a:pPr>
                <a:spcBef>
                  <a:spcPts val="475"/>
                </a:spcBef>
                <a:buClr>
                  <a:srgbClr val="000000"/>
                </a:buClr>
                <a:buSzPts val="1000"/>
              </a:pPr>
              <a:r>
                <a:rPr lang="en-US" sz="1200">
                  <a:solidFill>
                    <a:srgbClr val="000000"/>
                  </a:solidFill>
                  <a:latin typeface="Georgia" pitchFamily="18" charset="0"/>
                  <a:sym typeface="Georgia" pitchFamily="18" charset="0"/>
                </a:rPr>
                <a:t>Putting this into perspective, the $101 billion of foreign exchange brought in through illicit exports represents about 40 percent of the $253 billion of </a:t>
              </a:r>
              <a:r>
                <a:rPr lang="en-US" sz="1200" i="1">
                  <a:solidFill>
                    <a:srgbClr val="000000"/>
                  </a:solidFill>
                  <a:latin typeface="Georgia" pitchFamily="18" charset="0"/>
                  <a:sym typeface="Georgia" pitchFamily="18" charset="0"/>
                </a:rPr>
                <a:t>legal</a:t>
              </a:r>
              <a:r>
                <a:rPr lang="en-US" sz="1200">
                  <a:solidFill>
                    <a:srgbClr val="000000"/>
                  </a:solidFill>
                  <a:latin typeface="Georgia" pitchFamily="18" charset="0"/>
                  <a:sym typeface="Georgia" pitchFamily="18" charset="0"/>
                </a:rPr>
                <a:t> net FDI that China received from abroad during the same year.</a:t>
              </a:r>
            </a:p>
          </p:txBody>
        </p:sp>
      </p:grpSp>
      <p:grpSp>
        <p:nvGrpSpPr>
          <p:cNvPr id="80902" name="Google Shape;1367;p85"/>
          <p:cNvGrpSpPr>
            <a:grpSpLocks/>
          </p:cNvGrpSpPr>
          <p:nvPr/>
        </p:nvGrpSpPr>
        <p:grpSpPr bwMode="auto">
          <a:xfrm>
            <a:off x="5187950" y="1052513"/>
            <a:ext cx="4268788" cy="3960812"/>
            <a:chOff x="621129" y="2363367"/>
            <a:chExt cx="4290303" cy="2489574"/>
          </a:xfrm>
        </p:grpSpPr>
        <p:pic>
          <p:nvPicPr>
            <p:cNvPr id="80903" name="Google Shape;1368;p85" descr="Blank clipping"/>
            <p:cNvPicPr preferRelativeResize="0">
              <a:picLocks noChangeAspect="1" noChangeArrowheads="1"/>
            </p:cNvPicPr>
            <p:nvPr/>
          </p:nvPicPr>
          <p:blipFill>
            <a:blip r:embed="rId3"/>
            <a:srcRect t="15419"/>
            <a:stretch>
              <a:fillRect/>
            </a:stretch>
          </p:blipFill>
          <p:spPr bwMode="auto">
            <a:xfrm>
              <a:off x="621129" y="2363367"/>
              <a:ext cx="4290303" cy="2489574"/>
            </a:xfrm>
            <a:prstGeom prst="rect">
              <a:avLst/>
            </a:prstGeom>
            <a:noFill/>
            <a:ln w="9525">
              <a:noFill/>
              <a:miter lim="800000"/>
              <a:headEnd/>
              <a:tailEnd/>
            </a:ln>
          </p:spPr>
        </p:pic>
        <p:sp>
          <p:nvSpPr>
            <p:cNvPr id="80904" name="Google Shape;1369;p85"/>
            <p:cNvSpPr txBox="1">
              <a:spLocks noChangeArrowheads="1"/>
            </p:cNvSpPr>
            <p:nvPr/>
          </p:nvSpPr>
          <p:spPr bwMode="auto">
            <a:xfrm>
              <a:off x="733177" y="2483675"/>
              <a:ext cx="3759300" cy="464400"/>
            </a:xfrm>
            <a:prstGeom prst="rect">
              <a:avLst/>
            </a:prstGeom>
            <a:noFill/>
            <a:ln w="9525">
              <a:noFill/>
              <a:miter lim="800000"/>
              <a:headEnd/>
              <a:tailEnd/>
            </a:ln>
          </p:spPr>
          <p:txBody>
            <a:bodyPr lIns="47625" tIns="0" rIns="48600" bIns="0"/>
            <a:lstStyle/>
            <a:p>
              <a:pPr>
                <a:buClr>
                  <a:srgbClr val="000000"/>
                </a:buClr>
                <a:buSzPts val="1200"/>
              </a:pPr>
              <a:r>
                <a:rPr lang="en-US" sz="1400" b="1">
                  <a:solidFill>
                    <a:srgbClr val="000000"/>
                  </a:solidFill>
                  <a:sym typeface="Arial" charset="0"/>
                </a:rPr>
                <a:t>US$400 Billion Smuggled into China from Hong Kong through Trade Misinvoicing Since 2006</a:t>
              </a:r>
              <a:endParaRPr lang="en-US" sz="1200">
                <a:solidFill>
                  <a:srgbClr val="000000"/>
                </a:solidFill>
                <a:sym typeface="Arial" charset="0"/>
              </a:endParaRPr>
            </a:p>
          </p:txBody>
        </p:sp>
        <p:sp>
          <p:nvSpPr>
            <p:cNvPr id="80905" name="Google Shape;1370;p85"/>
            <p:cNvSpPr>
              <a:spLocks noChangeArrowheads="1"/>
            </p:cNvSpPr>
            <p:nvPr/>
          </p:nvSpPr>
          <p:spPr bwMode="auto">
            <a:xfrm>
              <a:off x="764293" y="2953693"/>
              <a:ext cx="3759300" cy="36000"/>
            </a:xfrm>
            <a:prstGeom prst="rect">
              <a:avLst/>
            </a:prstGeom>
            <a:solidFill>
              <a:srgbClr val="C0BAA7"/>
            </a:solidFill>
            <a:ln w="9525">
              <a:noFill/>
              <a:miter lim="800000"/>
              <a:headEnd/>
              <a:tailEnd/>
            </a:ln>
          </p:spPr>
          <p:txBody>
            <a:bodyPr lIns="47625" tIns="0" rIns="48600" bIns="0" anchor="ctr"/>
            <a:lstStyle/>
            <a:p>
              <a:pPr>
                <a:buClr>
                  <a:srgbClr val="000000"/>
                </a:buClr>
                <a:buSzPts val="1300"/>
              </a:pPr>
              <a:endParaRPr lang="en-US" sz="1500">
                <a:solidFill>
                  <a:srgbClr val="000000"/>
                </a:solidFill>
                <a:sym typeface="Arial" charset="0"/>
              </a:endParaRPr>
            </a:p>
          </p:txBody>
        </p:sp>
        <p:sp>
          <p:nvSpPr>
            <p:cNvPr id="80906" name="Google Shape;1371;p85"/>
            <p:cNvSpPr txBox="1">
              <a:spLocks noChangeArrowheads="1"/>
            </p:cNvSpPr>
            <p:nvPr/>
          </p:nvSpPr>
          <p:spPr bwMode="auto">
            <a:xfrm>
              <a:off x="733176" y="3045088"/>
              <a:ext cx="3821400" cy="1131900"/>
            </a:xfrm>
            <a:prstGeom prst="rect">
              <a:avLst/>
            </a:prstGeom>
            <a:noFill/>
            <a:ln w="9525">
              <a:noFill/>
              <a:miter lim="800000"/>
              <a:headEnd/>
              <a:tailEnd/>
            </a:ln>
          </p:spPr>
          <p:txBody>
            <a:bodyPr lIns="47625" tIns="0" rIns="48600" bIns="0"/>
            <a:lstStyle/>
            <a:p>
              <a:pPr>
                <a:buClr>
                  <a:srgbClr val="000000"/>
                </a:buClr>
                <a:buSzPts val="1000"/>
              </a:pPr>
              <a:r>
                <a:rPr lang="en-US" sz="1200">
                  <a:solidFill>
                    <a:srgbClr val="000000"/>
                  </a:solidFill>
                  <a:latin typeface="Georgia" pitchFamily="18" charset="0"/>
                  <a:sym typeface="Georgia" pitchFamily="18" charset="0"/>
                </a:rPr>
                <a:t>Global Financial Integrity, January 2014</a:t>
              </a:r>
              <a:endParaRPr lang="en-US" sz="1200">
                <a:solidFill>
                  <a:srgbClr val="000000"/>
                </a:solidFill>
                <a:sym typeface="Arial" charset="0"/>
              </a:endParaRPr>
            </a:p>
            <a:p>
              <a:pPr>
                <a:spcBef>
                  <a:spcPts val="475"/>
                </a:spcBef>
                <a:buClr>
                  <a:srgbClr val="000000"/>
                </a:buClr>
                <a:buSzPts val="1000"/>
              </a:pPr>
              <a:r>
                <a:rPr lang="en-US" sz="1200">
                  <a:solidFill>
                    <a:srgbClr val="000000"/>
                  </a:solidFill>
                  <a:latin typeface="Georgia" pitchFamily="18" charset="0"/>
                  <a:sym typeface="Georgia" pitchFamily="18" charset="0"/>
                </a:rPr>
                <a:t>Fraudulent Trade Misinvoicing Fueling Currency and Housing Speculation within the Country</a:t>
              </a:r>
              <a:endParaRPr lang="en-US" sz="1200">
                <a:solidFill>
                  <a:srgbClr val="000000"/>
                </a:solidFill>
                <a:sym typeface="Arial" charset="0"/>
              </a:endParaRPr>
            </a:p>
            <a:p>
              <a:pPr>
                <a:buClr>
                  <a:srgbClr val="000000"/>
                </a:buClr>
                <a:buSzPts val="1000"/>
              </a:pPr>
              <a:endParaRPr lang="en-US" sz="1200">
                <a:solidFill>
                  <a:srgbClr val="000000"/>
                </a:solidFill>
                <a:latin typeface="Georgia" pitchFamily="18" charset="0"/>
                <a:sym typeface="Georgia" pitchFamily="18" charset="0"/>
              </a:endParaRPr>
            </a:p>
            <a:p>
              <a:pPr>
                <a:buClr>
                  <a:srgbClr val="000000"/>
                </a:buClr>
                <a:buSzPts val="1000"/>
              </a:pPr>
              <a:r>
                <a:rPr lang="en-US" sz="1200">
                  <a:solidFill>
                    <a:srgbClr val="000000"/>
                  </a:solidFill>
                  <a:latin typeface="Georgia" pitchFamily="18" charset="0"/>
                  <a:sym typeface="Georgia" pitchFamily="18" charset="0"/>
                </a:rPr>
                <a:t>$101 billion of foreign exchange brought in through illicit exports represents about 40 percent of the $253 billion of legal net FDI that China received from abroad during the same year.</a:t>
              </a:r>
              <a:endParaRPr lang="en-US" sz="1200">
                <a:solidFill>
                  <a:srgbClr val="000000"/>
                </a:solidFill>
                <a:sym typeface="Arial" charset="0"/>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Google Shape;1344;p84"/>
          <p:cNvPicPr preferRelativeResize="0">
            <a:picLocks noChangeAspect="1" noChangeArrowheads="1"/>
          </p:cNvPicPr>
          <p:nvPr/>
        </p:nvPicPr>
        <p:blipFill>
          <a:blip r:embed="rId3"/>
          <a:srcRect l="54178"/>
          <a:stretch>
            <a:fillRect/>
          </a:stretch>
        </p:blipFill>
        <p:spPr bwMode="auto">
          <a:xfrm>
            <a:off x="5253038" y="1746250"/>
            <a:ext cx="3290887" cy="3622675"/>
          </a:xfrm>
          <a:prstGeom prst="rect">
            <a:avLst/>
          </a:prstGeom>
          <a:noFill/>
          <a:ln w="9525">
            <a:noFill/>
            <a:miter lim="800000"/>
            <a:headEnd/>
            <a:tailEnd/>
          </a:ln>
        </p:spPr>
      </p:pic>
      <p:pic>
        <p:nvPicPr>
          <p:cNvPr id="81923" name="Google Shape;1345;p84"/>
          <p:cNvPicPr preferRelativeResize="0">
            <a:picLocks noChangeAspect="1" noChangeArrowheads="1"/>
          </p:cNvPicPr>
          <p:nvPr/>
        </p:nvPicPr>
        <p:blipFill>
          <a:blip r:embed="rId4"/>
          <a:srcRect/>
          <a:stretch>
            <a:fillRect/>
          </a:stretch>
        </p:blipFill>
        <p:spPr bwMode="auto">
          <a:xfrm>
            <a:off x="1422400" y="2205038"/>
            <a:ext cx="3617913" cy="4143375"/>
          </a:xfrm>
          <a:prstGeom prst="rect">
            <a:avLst/>
          </a:prstGeom>
          <a:noFill/>
          <a:ln w="9525">
            <a:noFill/>
            <a:miter lim="800000"/>
            <a:headEnd/>
            <a:tailEnd/>
          </a:ln>
        </p:spPr>
      </p:pic>
      <p:sp>
        <p:nvSpPr>
          <p:cNvPr id="81924" name="Google Shape;1346;p84"/>
          <p:cNvSpPr txBox="1">
            <a:spLocks noChangeArrowheads="1"/>
          </p:cNvSpPr>
          <p:nvPr/>
        </p:nvSpPr>
        <p:spPr bwMode="auto">
          <a:xfrm>
            <a:off x="515938" y="704850"/>
            <a:ext cx="6562725" cy="914400"/>
          </a:xfrm>
          <a:prstGeom prst="rect">
            <a:avLst/>
          </a:prstGeom>
          <a:noFill/>
          <a:ln w="9525">
            <a:noFill/>
            <a:miter lim="800000"/>
            <a:headEnd/>
            <a:tailEnd/>
          </a:ln>
        </p:spPr>
        <p:txBody>
          <a:bodyPr lIns="80430" tIns="80430" rIns="80430" bIns="80430"/>
          <a:lstStyle/>
          <a:p>
            <a:r>
              <a:rPr lang="en-US" sz="2800">
                <a:solidFill>
                  <a:srgbClr val="000000"/>
                </a:solidFill>
                <a:latin typeface="Verdana" pitchFamily="34" charset="0"/>
                <a:sym typeface="Verdana" pitchFamily="34" charset="0"/>
              </a:rPr>
              <a:t>Real Life Cases</a:t>
            </a:r>
          </a:p>
        </p:txBody>
      </p:sp>
      <p:grpSp>
        <p:nvGrpSpPr>
          <p:cNvPr id="81925" name="Google Shape;1348;p84"/>
          <p:cNvGrpSpPr>
            <a:grpSpLocks/>
          </p:cNvGrpSpPr>
          <p:nvPr/>
        </p:nvGrpSpPr>
        <p:grpSpPr bwMode="auto">
          <a:xfrm>
            <a:off x="3738563" y="1460500"/>
            <a:ext cx="1674812" cy="534988"/>
            <a:chOff x="1000232" y="-1177087"/>
            <a:chExt cx="1745139" cy="665945"/>
          </a:xfrm>
        </p:grpSpPr>
        <p:sp>
          <p:nvSpPr>
            <p:cNvPr id="81927" name="Google Shape;1349;p84"/>
            <p:cNvSpPr>
              <a:spLocks noChangeArrowheads="1"/>
            </p:cNvSpPr>
            <p:nvPr/>
          </p:nvSpPr>
          <p:spPr bwMode="auto">
            <a:xfrm>
              <a:off x="1003571" y="-1177087"/>
              <a:ext cx="1741800" cy="646800"/>
            </a:xfrm>
            <a:prstGeom prst="rect">
              <a:avLst/>
            </a:prstGeom>
            <a:solidFill>
              <a:schemeClr val="bg1"/>
            </a:solidFill>
            <a:ln w="25400">
              <a:solidFill>
                <a:schemeClr val="accent2"/>
              </a:solidFill>
              <a:round/>
              <a:headEnd type="none" w="sm" len="sm"/>
              <a:tailEnd type="none" w="sm" len="sm"/>
            </a:ln>
          </p:spPr>
          <p:txBody>
            <a:bodyPr lIns="68550" tIns="68550" rIns="68550" bIns="68550" anchor="ctr"/>
            <a:lstStyle/>
            <a:p>
              <a:endParaRPr lang="en-US"/>
            </a:p>
          </p:txBody>
        </p:sp>
        <p:sp>
          <p:nvSpPr>
            <p:cNvPr id="81928" name="Google Shape;1350;p84"/>
            <p:cNvSpPr>
              <a:spLocks noChangeArrowheads="1"/>
            </p:cNvSpPr>
            <p:nvPr/>
          </p:nvSpPr>
          <p:spPr bwMode="auto">
            <a:xfrm>
              <a:off x="1000232" y="-1157943"/>
              <a:ext cx="1745100" cy="646800"/>
            </a:xfrm>
            <a:prstGeom prst="rect">
              <a:avLst/>
            </a:prstGeom>
            <a:noFill/>
            <a:ln w="9525">
              <a:noFill/>
              <a:miter lim="800000"/>
              <a:headEnd/>
              <a:tailEnd/>
            </a:ln>
          </p:spPr>
          <p:txBody>
            <a:bodyPr lIns="45700" tIns="45700" rIns="45700" bIns="45700" anchor="ctr"/>
            <a:lstStyle/>
            <a:p>
              <a:pPr algn="ctr">
                <a:lnSpc>
                  <a:spcPct val="90000"/>
                </a:lnSpc>
              </a:pPr>
              <a:r>
                <a:rPr lang="en-US" sz="1400">
                  <a:solidFill>
                    <a:srgbClr val="000000"/>
                  </a:solidFill>
                  <a:latin typeface="Georgia" pitchFamily="18" charset="0"/>
                  <a:sym typeface="Georgia" pitchFamily="18" charset="0"/>
                </a:rPr>
                <a:t>False description of goods</a:t>
              </a:r>
            </a:p>
          </p:txBody>
        </p:sp>
      </p:grpSp>
      <p:sp>
        <p:nvSpPr>
          <p:cNvPr id="81926" name="Google Shape;1351;p84"/>
          <p:cNvSpPr>
            <a:spLocks noChangeArrowheads="1"/>
          </p:cNvSpPr>
          <p:nvPr/>
        </p:nvSpPr>
        <p:spPr bwMode="auto">
          <a:xfrm>
            <a:off x="120650" y="6489700"/>
            <a:ext cx="436563" cy="265113"/>
          </a:xfrm>
          <a:prstGeom prst="rect">
            <a:avLst/>
          </a:prstGeom>
          <a:solidFill>
            <a:srgbClr val="FFFFFF"/>
          </a:solidFill>
          <a:ln w="9525">
            <a:solidFill>
              <a:srgbClr val="FFFFFF"/>
            </a:solidFill>
            <a:round/>
            <a:headEnd type="none" w="sm" len="sm"/>
            <a:tailEnd type="none" w="sm" len="sm"/>
          </a:ln>
        </p:spPr>
        <p:txBody>
          <a:bodyPr lIns="107269" tIns="107269" rIns="107269" bIns="107269" anchor="ctr"/>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762000" y="2819400"/>
            <a:ext cx="8420100" cy="914400"/>
          </a:xfrm>
        </p:spPr>
        <p:txBody>
          <a:bodyPr>
            <a:normAutofit fontScale="90000"/>
          </a:bodyPr>
          <a:lstStyle/>
          <a:p>
            <a:pPr algn="ctr" fontAlgn="auto">
              <a:spcAft>
                <a:spcPts val="0"/>
              </a:spcAft>
              <a:defRPr/>
            </a:pPr>
            <a:r>
              <a:rPr lang="en-GB"/>
              <a:t>QUESTION ANSWER SESSION!</a:t>
            </a:r>
            <a:br>
              <a:rPr lang="en-GB"/>
            </a:br>
            <a:r>
              <a:rPr lang="en-GB"/>
              <a:t>THANK YOU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95300" y="320040"/>
            <a:ext cx="7842250" cy="1143000"/>
          </a:xfrm>
        </p:spPr>
        <p:txBody>
          <a:bodyPr/>
          <a:lstStyle/>
          <a:p>
            <a:pPr fontAlgn="auto">
              <a:spcAft>
                <a:spcPts val="0"/>
              </a:spcAft>
              <a:defRPr/>
            </a:pPr>
            <a:r>
              <a:rPr lang="en-GB" u="sng"/>
              <a:t>Terrorist Financing</a:t>
            </a:r>
          </a:p>
        </p:txBody>
      </p:sp>
      <p:sp>
        <p:nvSpPr>
          <p:cNvPr id="25603" name="Content Placeholder 2"/>
          <p:cNvSpPr>
            <a:spLocks noGrp="1"/>
          </p:cNvSpPr>
          <p:nvPr>
            <p:ph idx="1"/>
          </p:nvPr>
        </p:nvSpPr>
        <p:spPr/>
        <p:txBody>
          <a:bodyPr/>
          <a:lstStyle/>
          <a:p>
            <a:r>
              <a:rPr lang="en-GB"/>
              <a:t>Withdraw sums in cash for purchase of explosives and weapons.</a:t>
            </a:r>
          </a:p>
          <a:p>
            <a:r>
              <a:rPr lang="en-GB"/>
              <a:t>Use charity company accounts to pay expenses of operatives.</a:t>
            </a:r>
          </a:p>
          <a:p>
            <a:r>
              <a:rPr lang="en-GB"/>
              <a:t>Supply legitimate finances with profits from criminal activities i.e Money Laundering.</a:t>
            </a:r>
          </a:p>
          <a:p>
            <a:r>
              <a:rPr lang="en-GB"/>
              <a:t>Invest un-used money in financial institutions until needed further.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95300" y="320040"/>
            <a:ext cx="7842250" cy="1143000"/>
          </a:xfrm>
        </p:spPr>
        <p:txBody>
          <a:bodyPr>
            <a:normAutofit fontScale="90000"/>
          </a:bodyPr>
          <a:lstStyle/>
          <a:p>
            <a:pPr fontAlgn="auto">
              <a:spcAft>
                <a:spcPts val="0"/>
              </a:spcAft>
              <a:defRPr/>
            </a:pPr>
            <a:r>
              <a:rPr lang="en-GB" u="sng" dirty="0"/>
              <a:t>Risk Involved in </a:t>
            </a:r>
            <a:r>
              <a:rPr lang="en-GB" u="sng" dirty="0" err="1"/>
              <a:t>MoneyLaundering</a:t>
            </a:r>
            <a:endParaRPr lang="en-GB" u="sng" dirty="0"/>
          </a:p>
        </p:txBody>
      </p:sp>
      <p:sp>
        <p:nvSpPr>
          <p:cNvPr id="26627" name="Content Placeholder 2"/>
          <p:cNvSpPr>
            <a:spLocks noGrp="1"/>
          </p:cNvSpPr>
          <p:nvPr>
            <p:ph idx="1"/>
          </p:nvPr>
        </p:nvSpPr>
        <p:spPr/>
        <p:txBody>
          <a:bodyPr/>
          <a:lstStyle/>
          <a:p>
            <a:r>
              <a:rPr lang="en-US" u="sng">
                <a:latin typeface="Tahoma" pitchFamily="34" charset="0"/>
                <a:cs typeface="Tahoma" pitchFamily="34" charset="0"/>
              </a:rPr>
              <a:t>Reputational Risk </a:t>
            </a:r>
          </a:p>
          <a:p>
            <a:endParaRPr lang="en-GB" u="sng">
              <a:latin typeface="Tahoma" pitchFamily="34" charset="0"/>
              <a:cs typeface="Tahoma" pitchFamily="34" charset="0"/>
            </a:endParaRPr>
          </a:p>
          <a:p>
            <a:pPr lvl="1"/>
            <a:r>
              <a:rPr lang="en-US" sz="2800">
                <a:solidFill>
                  <a:schemeClr val="tx1"/>
                </a:solidFill>
                <a:latin typeface="Tahoma" pitchFamily="34" charset="0"/>
                <a:cs typeface="Tahoma" pitchFamily="34" charset="0"/>
              </a:rPr>
              <a:t>The potential that adverse publicity regarding a bank’s business practices, whether accurate or not, will cause a loss of confidence in the integrity of the institution </a:t>
            </a:r>
            <a:endParaRPr lang="en-GB" sz="2800">
              <a:solidFill>
                <a:schemeClr val="tx1"/>
              </a:solidFill>
              <a:latin typeface="Tahoma" pitchFamily="34" charset="0"/>
              <a:cs typeface="Tahoma" pitchFamily="34" charset="0"/>
            </a:endParaRPr>
          </a:p>
          <a:p>
            <a:pPr lvl="1"/>
            <a:r>
              <a:rPr lang="en-US" sz="2800">
                <a:solidFill>
                  <a:schemeClr val="tx1"/>
                </a:solidFill>
                <a:latin typeface="Tahoma" pitchFamily="34" charset="0"/>
                <a:cs typeface="Tahoma" pitchFamily="34" charset="0"/>
              </a:rPr>
              <a:t>A major threat to banks as confidence of depositors, creditors and general market place has to be maintained.</a:t>
            </a:r>
            <a:endParaRPr lang="en-GB" sz="2800">
              <a:solidFill>
                <a:schemeClr val="tx1"/>
              </a:solidFill>
              <a:latin typeface="Tahoma" pitchFamily="34" charset="0"/>
              <a:cs typeface="Tahoma" pitchFamily="34" charset="0"/>
            </a:endParaRPr>
          </a:p>
          <a:p>
            <a:endParaRPr lang="en-GB">
              <a:latin typeface="Tahoma" pitchFamily="34" charset="0"/>
              <a:cs typeface="Tahom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95300" y="320040"/>
            <a:ext cx="7842250" cy="1143000"/>
          </a:xfrm>
        </p:spPr>
        <p:txBody>
          <a:bodyPr>
            <a:normAutofit fontScale="90000"/>
          </a:bodyPr>
          <a:lstStyle/>
          <a:p>
            <a:pPr fontAlgn="auto">
              <a:spcAft>
                <a:spcPts val="0"/>
              </a:spcAft>
              <a:defRPr/>
            </a:pPr>
            <a:r>
              <a:rPr lang="en-GB" u="sng" dirty="0"/>
              <a:t>Risk Involved in </a:t>
            </a:r>
            <a:r>
              <a:rPr lang="en-GB" u="sng" dirty="0" err="1"/>
              <a:t>MoneyLaundering</a:t>
            </a:r>
            <a:endParaRPr lang="en-GB" u="sng" dirty="0"/>
          </a:p>
        </p:txBody>
      </p:sp>
      <p:sp>
        <p:nvSpPr>
          <p:cNvPr id="27651" name="Content Placeholder 2"/>
          <p:cNvSpPr>
            <a:spLocks noGrp="1"/>
          </p:cNvSpPr>
          <p:nvPr>
            <p:ph idx="1"/>
          </p:nvPr>
        </p:nvSpPr>
        <p:spPr/>
        <p:txBody>
          <a:bodyPr/>
          <a:lstStyle/>
          <a:p>
            <a:r>
              <a:rPr lang="en-US" u="sng">
                <a:latin typeface="Tahoma" pitchFamily="34" charset="0"/>
                <a:cs typeface="Tahoma" pitchFamily="34" charset="0"/>
              </a:rPr>
              <a:t>Operational Risk </a:t>
            </a:r>
          </a:p>
          <a:p>
            <a:endParaRPr lang="en-GB" u="sng">
              <a:latin typeface="Tahoma" pitchFamily="34" charset="0"/>
              <a:cs typeface="Tahoma" pitchFamily="34" charset="0"/>
            </a:endParaRPr>
          </a:p>
          <a:p>
            <a:pPr lvl="1"/>
            <a:r>
              <a:rPr lang="en-US" sz="2800">
                <a:solidFill>
                  <a:schemeClr val="tx1"/>
                </a:solidFill>
                <a:latin typeface="Tahoma" pitchFamily="34" charset="0"/>
                <a:cs typeface="Tahoma" pitchFamily="34" charset="0"/>
              </a:rPr>
              <a:t>The risk of direct or indirect loss resulting from inadequate or failed internal processes, people and systems or from external events. </a:t>
            </a:r>
            <a:endParaRPr lang="en-GB" sz="2800">
              <a:solidFill>
                <a:schemeClr val="tx1"/>
              </a:solidFill>
              <a:latin typeface="Tahoma" pitchFamily="34" charset="0"/>
              <a:cs typeface="Tahoma" pitchFamily="34" charset="0"/>
            </a:endParaRPr>
          </a:p>
          <a:p>
            <a:pPr lvl="1"/>
            <a:r>
              <a:rPr lang="en-US" sz="2800">
                <a:solidFill>
                  <a:schemeClr val="tx1"/>
                </a:solidFill>
                <a:latin typeface="Tahoma" pitchFamily="34" charset="0"/>
                <a:cs typeface="Tahoma" pitchFamily="34" charset="0"/>
              </a:rPr>
              <a:t>Weaknesses in implementation of banks’ programs, ineffective control procedures and failure to practice due diligence.</a:t>
            </a:r>
            <a:endParaRPr lang="en-GB" sz="2800">
              <a:solidFill>
                <a:schemeClr val="tx1"/>
              </a:solidFill>
              <a:latin typeface="Tahoma" pitchFamily="34" charset="0"/>
              <a:cs typeface="Tahoma" pitchFamily="34" charset="0"/>
            </a:endParaRPr>
          </a:p>
          <a:p>
            <a:pPr>
              <a:buFont typeface="Georgia" pitchFamily="18" charset="0"/>
              <a:buNone/>
            </a:pPr>
            <a:endParaRPr lang="en-GB">
              <a:latin typeface="Tahoma" pitchFamily="34" charset="0"/>
              <a:cs typeface="Tahoma"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0</TotalTime>
  <Words>3419</Words>
  <Application>Microsoft Office PowerPoint</Application>
  <PresentationFormat>A4 Paper (210x297 mm)</PresentationFormat>
  <Paragraphs>426</Paragraphs>
  <Slides>63</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63</vt:i4>
      </vt:variant>
    </vt:vector>
  </HeadingPairs>
  <TitlesOfParts>
    <vt:vector size="74" baseType="lpstr">
      <vt:lpstr>Arial</vt:lpstr>
      <vt:lpstr>Calibri</vt:lpstr>
      <vt:lpstr>Cover Description</vt:lpstr>
      <vt:lpstr>Cover Title</vt:lpstr>
      <vt:lpstr>Georgia</vt:lpstr>
      <vt:lpstr>Tahoma</vt:lpstr>
      <vt:lpstr>Trebuchet MS</vt:lpstr>
      <vt:lpstr>Verdana</vt:lpstr>
      <vt:lpstr>Wingdings</vt:lpstr>
      <vt:lpstr>Wingdings 2</vt:lpstr>
      <vt:lpstr>Opulent</vt:lpstr>
      <vt:lpstr>RISK BASED APPROACH OF TRADE COMPLIANCE &amp; CONTROLS</vt:lpstr>
      <vt:lpstr>Workshop Flow</vt:lpstr>
      <vt:lpstr>Background of this workshop</vt:lpstr>
      <vt:lpstr>What is Money Laundering?</vt:lpstr>
      <vt:lpstr>Common Elements of Money Laundering</vt:lpstr>
      <vt:lpstr>Terrorist Financing</vt:lpstr>
      <vt:lpstr>Terrorist Financing</vt:lpstr>
      <vt:lpstr>Risk Involved in MoneyLaundering</vt:lpstr>
      <vt:lpstr>Risk Involved in MoneyLaundering</vt:lpstr>
      <vt:lpstr>Risk Involved in MoneyLaundering</vt:lpstr>
      <vt:lpstr>Risk Involved in MoneyLaundering</vt:lpstr>
      <vt:lpstr>Customer Due Diligence (CDD)</vt:lpstr>
      <vt:lpstr>Customer Due Diligence (CDD)</vt:lpstr>
      <vt:lpstr>Customer Due Diligence (CDD) </vt:lpstr>
      <vt:lpstr>Categories of CDD</vt:lpstr>
      <vt:lpstr>Record Keeping</vt:lpstr>
      <vt:lpstr>Regulation of CDD/AML In Pakistan</vt:lpstr>
      <vt:lpstr>Anti Money Laundering</vt:lpstr>
      <vt:lpstr>Key Elements Of Anti-Money Laundering</vt:lpstr>
      <vt:lpstr>Key Elements Of Anti-Money Laundering</vt:lpstr>
      <vt:lpstr>International Laws andRegulations on AML</vt:lpstr>
      <vt:lpstr>Offence and Penalties</vt:lpstr>
      <vt:lpstr>Offence and Penalties</vt:lpstr>
      <vt:lpstr>Offence and Penalties</vt:lpstr>
      <vt:lpstr>SANCTION RISK</vt:lpstr>
      <vt:lpstr>SANCTION RISKS</vt:lpstr>
      <vt:lpstr>HIGH RISK COUNTRIES</vt:lpstr>
      <vt:lpstr>HIGH RISK COUNTRIES</vt:lpstr>
      <vt:lpstr>             RED FLAGS IN TBML</vt:lpstr>
      <vt:lpstr>             RED FLAGS IN TBML</vt:lpstr>
      <vt:lpstr>             RED FLAGS IN TBML</vt:lpstr>
      <vt:lpstr>              RED FLAGS IN TBML</vt:lpstr>
      <vt:lpstr>              RED FLAGS IN TBML</vt:lpstr>
      <vt:lpstr>PowerPoint Presentation</vt:lpstr>
      <vt:lpstr>             RED FLAGS IN TBML </vt:lpstr>
      <vt:lpstr>             RED FLAGS IN TBML</vt:lpstr>
      <vt:lpstr>             RED FLAGS IN TBML</vt:lpstr>
      <vt:lpstr>           RED FLAGS IN TBML</vt:lpstr>
      <vt:lpstr>             RED FLAGS IN TBML</vt:lpstr>
      <vt:lpstr>Suspicious Activity Reports (SAR)</vt:lpstr>
      <vt:lpstr>Suspicious Activity Report (SAR)</vt:lpstr>
      <vt:lpstr>Case Study 1:- Payment made to irrelevant parties in the transaction </vt:lpstr>
      <vt:lpstr>Detection:-</vt:lpstr>
      <vt:lpstr>Investigation:-</vt:lpstr>
      <vt:lpstr>Decision:-</vt:lpstr>
      <vt:lpstr>Case Study 2:- Phantom Shipment </vt:lpstr>
      <vt:lpstr>Detection:-</vt:lpstr>
      <vt:lpstr>Investigation:-</vt:lpstr>
      <vt:lpstr>Decision:-</vt:lpstr>
      <vt:lpstr>Case Study 3:- Transaction does not make economic sense</vt:lpstr>
      <vt:lpstr>Detection:-</vt:lpstr>
      <vt:lpstr>Investigation:-</vt:lpstr>
      <vt:lpstr>Decision:-</vt:lpstr>
      <vt:lpstr>Trade Based ML Red Flags</vt:lpstr>
      <vt:lpstr>Quiz No. 1</vt:lpstr>
      <vt:lpstr>Quiz No. 2</vt:lpstr>
      <vt:lpstr>Quiz No. 3</vt:lpstr>
      <vt:lpstr>Quiz No. 4</vt:lpstr>
      <vt:lpstr>Quiz No. 5</vt:lpstr>
      <vt:lpstr>PowerPoint Presentation</vt:lpstr>
      <vt:lpstr>PowerPoint Presentation</vt:lpstr>
      <vt:lpstr>PowerPoint Presentation</vt:lpstr>
      <vt:lpstr>QUESTION ANSWER SESSION!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2016-01-13T07:02:23Z</dcterms:created>
  <dcterms:modified xsi:type="dcterms:W3CDTF">2019-10-08T11:21:50Z</dcterms:modified>
</cp:coreProperties>
</file>