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15"/>
  </p:notesMasterIdLst>
  <p:sldIdLst>
    <p:sldId id="358" r:id="rId3"/>
    <p:sldId id="370" r:id="rId4"/>
    <p:sldId id="3557" r:id="rId5"/>
    <p:sldId id="779" r:id="rId6"/>
    <p:sldId id="3562" r:id="rId7"/>
    <p:sldId id="3547" r:id="rId8"/>
    <p:sldId id="3563" r:id="rId9"/>
    <p:sldId id="3599" r:id="rId10"/>
    <p:sldId id="3605" r:id="rId11"/>
    <p:sldId id="3607" r:id="rId12"/>
    <p:sldId id="3608" r:id="rId13"/>
    <p:sldId id="329" r:id="rId14"/>
  </p:sldIdLst>
  <p:sldSz cx="9144000" cy="6858000" type="screen4x3"/>
  <p:notesSz cx="7010400" cy="92360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 autoAdjust="0"/>
    <p:restoredTop sz="85253" autoAdjust="0"/>
  </p:normalViewPr>
  <p:slideViewPr>
    <p:cSldViewPr>
      <p:cViewPr varScale="1">
        <p:scale>
          <a:sx n="105" d="100"/>
          <a:sy n="105" d="100"/>
        </p:scale>
        <p:origin x="20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058"/>
    </p:cViewPr>
  </p:outlineViewPr>
  <p:notesTextViewPr>
    <p:cViewPr>
      <p:scale>
        <a:sx n="45" d="100"/>
        <a:sy n="45" d="100"/>
      </p:scale>
      <p:origin x="0" y="0"/>
    </p:cViewPr>
  </p:notesTextViewPr>
  <p:sorterViewPr>
    <p:cViewPr>
      <p:scale>
        <a:sx n="94" d="100"/>
        <a:sy n="94" d="100"/>
      </p:scale>
      <p:origin x="0" y="-10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C:\Users\Sameer\AppData\Local\Temp\Technology%20Readin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91988191788213E-2"/>
          <c:y val="2.9654305858015154E-2"/>
          <c:w val="0.875814592029457"/>
          <c:h val="0.67949100607372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9115692234753447E-3"/>
                  <c:y val="-2.1258032729104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F6-AC4A-B13B-E745CCCF805C}"/>
                </c:ext>
              </c:extLst>
            </c:dLbl>
            <c:dLbl>
              <c:idx val="1"/>
              <c:layout>
                <c:manualLayout>
                  <c:x val="1.1646276893901325E-2"/>
                  <c:y val="-4.07810704348408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F6-AC4A-B13B-E745CCCF805C}"/>
                </c:ext>
              </c:extLst>
            </c:dLbl>
            <c:dLbl>
              <c:idx val="2"/>
              <c:layout>
                <c:manualLayout>
                  <c:x val="0"/>
                  <c:y val="-8.01845697137878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F6-AC4A-B13B-E745CCCF8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</c:v>
                </c:pt>
                <c:pt idx="1">
                  <c:v>Low Tech</c:v>
                </c:pt>
                <c:pt idx="2">
                  <c:v>Resource Based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0.18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F6-AC4A-B13B-E745CCCF80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Pakistan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8231384469506356E-3"/>
                  <c:y val="-1.20947024322197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F6-AC4A-B13B-E745CCCF805C}"/>
                </c:ext>
              </c:extLst>
            </c:dLbl>
            <c:dLbl>
              <c:idx val="1"/>
              <c:layout>
                <c:manualLayout>
                  <c:x val="8.7347076704258463E-3"/>
                  <c:y val="2.384066838263217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  <a:r>
                      <a:rPr lang="en-US" baseline="0"/>
                      <a:t>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F6-AC4A-B13B-E745CCCF805C}"/>
                </c:ext>
              </c:extLst>
            </c:dLbl>
            <c:dLbl>
              <c:idx val="2"/>
              <c:layout>
                <c:manualLayout>
                  <c:x val="-2.9115692234753178E-3"/>
                  <c:y val="-4.07810704348408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F6-AC4A-B13B-E745CCCF8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</c:v>
                </c:pt>
                <c:pt idx="1">
                  <c:v>Low Tech</c:v>
                </c:pt>
                <c:pt idx="2">
                  <c:v>Resource Based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</c:v>
                </c:pt>
                <c:pt idx="1">
                  <c:v>0.72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F6-AC4A-B13B-E745CCCF805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5265168"/>
        <c:axId val="115265728"/>
      </c:barChart>
      <c:catAx>
        <c:axId val="11526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65728"/>
        <c:crosses val="autoZero"/>
        <c:auto val="1"/>
        <c:lblAlgn val="ctr"/>
        <c:lblOffset val="100"/>
        <c:noMultiLvlLbl val="0"/>
      </c:catAx>
      <c:valAx>
        <c:axId val="11526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6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49957949215995"/>
          <c:y val="0.86977775269564361"/>
          <c:w val="0.53654558130396579"/>
          <c:h val="0.10932640493642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920264341049785E-2"/>
          <c:y val="5.2457891221460384E-2"/>
          <c:w val="0.93229621508183735"/>
          <c:h val="0.754862378802893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Korea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288729895967406E-3"/>
                  <c:y val="-1.5868270797844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78-4020-B870-29F549ED0E04}"/>
                </c:ext>
              </c:extLst>
            </c:dLbl>
            <c:dLbl>
              <c:idx val="1"/>
              <c:layout>
                <c:manualLayout>
                  <c:x val="-4.4166969719141502E-3"/>
                  <c:y val="-2.0068843274140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78-4020-B870-29F549ED0E04}"/>
                </c:ext>
              </c:extLst>
            </c:dLbl>
            <c:dLbl>
              <c:idx val="2"/>
              <c:layout>
                <c:manualLayout>
                  <c:x val="-2.4232183968530118E-4"/>
                  <c:y val="-7.8652653140425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78-4020-B870-29F549ED0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0.74</c:v>
                </c:pt>
                <c:pt idx="1">
                  <c:v>0.1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78-4020-B870-29F549ED0E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Singapore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50951620811133E-2"/>
                  <c:y val="-1.889821939830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78-4020-B870-29F549ED0E04}"/>
                </c:ext>
              </c:extLst>
            </c:dLbl>
            <c:dLbl>
              <c:idx val="1"/>
              <c:layout>
                <c:manualLayout>
                  <c:x val="-3.1907911453653514E-3"/>
                  <c:y val="-4.9331759096129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78-4020-B870-29F549ED0E04}"/>
                </c:ext>
              </c:extLst>
            </c:dLbl>
            <c:dLbl>
              <c:idx val="2"/>
              <c:layout>
                <c:manualLayout>
                  <c:x val="8.9764803647825603E-3"/>
                  <c:y val="-6.5823714701567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78-4020-B870-29F549ED0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0.65321645999999989</c:v>
                </c:pt>
                <c:pt idx="1">
                  <c:v>0.26538354000000008</c:v>
                </c:pt>
                <c:pt idx="2">
                  <c:v>8.1400000000000028E-2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678-4020-B870-29F549ED0E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83520577112829E-2"/>
                  <c:y val="-2.823003211591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E-4A31-A7A8-824762CCC9DB}"/>
                </c:ext>
              </c:extLst>
            </c:dLbl>
            <c:dLbl>
              <c:idx val="1"/>
              <c:layout>
                <c:manualLayout>
                  <c:x val="1.7290510246656563E-3"/>
                  <c:y val="-1.7986654284573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3E-4A31-A7A8-824762CCC9DB}"/>
                </c:ext>
              </c:extLst>
            </c:dLbl>
            <c:dLbl>
              <c:idx val="2"/>
              <c:layout>
                <c:manualLayout>
                  <c:x val="5.8998219649309723E-3"/>
                  <c:y val="-2.158264460455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3E-4A31-A7A8-824762CCC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0.56783159999999999</c:v>
                </c:pt>
                <c:pt idx="1">
                  <c:v>0.39786840000000001</c:v>
                </c:pt>
                <c:pt idx="2">
                  <c:v>3.4299999999999997E-2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E-4A31-A7A8-824762CCC9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Malaysia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360844370870873E-2"/>
                  <c:y val="-7.9299462210096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3E-4A31-A7A8-824762CCC9DB}"/>
                </c:ext>
              </c:extLst>
            </c:dLbl>
            <c:dLbl>
              <c:idx val="1"/>
              <c:layout>
                <c:manualLayout>
                  <c:x val="1.0680422185435436E-2"/>
                  <c:y val="-3.7334958957786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E-4A31-A7A8-824762CCC9DB}"/>
                </c:ext>
              </c:extLst>
            </c:dLbl>
            <c:dLbl>
              <c:idx val="2"/>
              <c:layout>
                <c:manualLayout>
                  <c:x val="1.3224981711729279E-3"/>
                  <c:y val="-1.545102867777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3E-4A31-A7A8-824762CCC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0.51896928000000009</c:v>
                </c:pt>
                <c:pt idx="1">
                  <c:v>0.32133071999999996</c:v>
                </c:pt>
                <c:pt idx="2">
                  <c:v>0.15969999999999995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3E-4A31-A7A8-824762CCC9D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61022405939901E-2"/>
                  <c:y val="-2.466353360843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3E-4A31-A7A8-824762CCC9DB}"/>
                </c:ext>
              </c:extLst>
            </c:dLbl>
            <c:dLbl>
              <c:idx val="1"/>
              <c:layout>
                <c:manualLayout>
                  <c:x val="-4.170650800533084E-3"/>
                  <c:y val="-7.2402399695162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E-4A31-A7A8-824762CCC9DB}"/>
                </c:ext>
              </c:extLst>
            </c:dLbl>
            <c:dLbl>
              <c:idx val="2"/>
              <c:layout>
                <c:manualLayout>
                  <c:x val="1.7290510246657682E-3"/>
                  <c:y val="-2.0202896967336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3E-4A31-A7A8-824762CCC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0.28220202999999999</c:v>
                </c:pt>
                <c:pt idx="1">
                  <c:v>0.55049797</c:v>
                </c:pt>
                <c:pt idx="2">
                  <c:v>0.1673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3E-4A31-A7A8-824762CCC9D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1.9877719377853993E-2"/>
                  <c:y val="-4.0934970888564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71-984A-8BFC-6A44F0E7E797}"/>
                </c:ext>
              </c:extLst>
            </c:dLbl>
            <c:dLbl>
              <c:idx val="1"/>
              <c:layout>
                <c:manualLayout>
                  <c:x val="7.888855369903516E-3"/>
                  <c:y val="-2.963592022330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71-984A-8BFC-6A44F0E7E797}"/>
                </c:ext>
              </c:extLst>
            </c:dLbl>
            <c:dLbl>
              <c:idx val="2"/>
              <c:layout>
                <c:manualLayout>
                  <c:x val="1.0680422185435436E-2"/>
                  <c:y val="-1.4777073735228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71-984A-8BFC-6A44F0E7E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High &amp; Medium Tech </c:v>
                </c:pt>
                <c:pt idx="1">
                  <c:v>Low Tech</c:v>
                </c:pt>
                <c:pt idx="2">
                  <c:v>Resource Based 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7.6350089999999995E-2</c:v>
                </c:pt>
                <c:pt idx="1">
                  <c:v>0.73674991000000001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71-984A-8BFC-6A44F0E7E7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7507344"/>
        <c:axId val="177507904"/>
        <c:axId val="0"/>
      </c:bar3DChart>
      <c:catAx>
        <c:axId val="1775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77507904"/>
        <c:crosses val="autoZero"/>
        <c:auto val="1"/>
        <c:lblAlgn val="ctr"/>
        <c:lblOffset val="100"/>
        <c:noMultiLvlLbl val="0"/>
      </c:catAx>
      <c:valAx>
        <c:axId val="1775079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77507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453346801261038"/>
          <c:w val="0.54224469698298627"/>
          <c:h val="5.0775600490528233E-2"/>
        </c:manualLayout>
      </c:layout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lang="en-US" sz="2128" b="1" u="sng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128" b="1" u="sng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Tech. Readiness Comparison</a:t>
            </a:r>
          </a:p>
        </c:rich>
      </c:tx>
      <c:layout>
        <c:manualLayout>
          <c:xMode val="edge"/>
          <c:yMode val="edge"/>
          <c:x val="9.5837615313104529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3567037121490811E-2"/>
          <c:y val="0.18019072566297398"/>
          <c:w val="0.93286592575701843"/>
          <c:h val="0.59834012321466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'[Technology Readiness.xlsx]Sheet1'!$B$1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Readiness.xlsx]Sheet1'!$B$2</c:f>
              <c:numCache>
                <c:formatCode>General</c:formatCode>
                <c:ptCount val="1"/>
                <c:pt idx="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E7-A04B-8A84-D67AF5314D2D}"/>
            </c:ext>
          </c:extLst>
        </c:ser>
        <c:ser>
          <c:idx val="1"/>
          <c:order val="1"/>
          <c:tx>
            <c:strRef>
              <c:f>'[Technology Readiness.xlsx]Sheet1'!$C$1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E7-A04B-8A84-D67AF5314D2D}"/>
            </c:ext>
          </c:extLst>
        </c:ser>
        <c:ser>
          <c:idx val="2"/>
          <c:order val="2"/>
          <c:tx>
            <c:strRef>
              <c:f>'[Technology Readiness.xlsx]Sheet1'!$D$1</c:f>
              <c:strCache>
                <c:ptCount val="1"/>
                <c:pt idx="0">
                  <c:v>Korea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Readiness.xlsx]Sheet1'!$D$2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E7-A04B-8A84-D67AF5314D2D}"/>
            </c:ext>
          </c:extLst>
        </c:ser>
        <c:ser>
          <c:idx val="3"/>
          <c:order val="3"/>
          <c:tx>
            <c:strRef>
              <c:f>'[Technology Readiness.xlsx]Sheet1'!$E$1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Readiness.xlsx]Sheet1'!$E$2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E7-A04B-8A84-D67AF5314D2D}"/>
            </c:ext>
          </c:extLst>
        </c:ser>
        <c:ser>
          <c:idx val="4"/>
          <c:order val="4"/>
          <c:tx>
            <c:strRef>
              <c:f>'[Technology Readiness.xlsx]Sheet1'!$F$1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Readiness.xlsx]Sheet1'!$F$2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E7-A04B-8A84-D67AF5314D2D}"/>
            </c:ext>
          </c:extLst>
        </c:ser>
        <c:ser>
          <c:idx val="5"/>
          <c:order val="5"/>
          <c:tx>
            <c:strRef>
              <c:f>'[Technology Readiness.xlsx]Sheet1'!$G$1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E7-A04B-8A84-D67AF5314D2D}"/>
            </c:ext>
          </c:extLst>
        </c:ser>
        <c:ser>
          <c:idx val="6"/>
          <c:order val="6"/>
          <c:tx>
            <c:strRef>
              <c:f>'[Technology Readiness.xlsx]Sheet1'!$H$1</c:f>
              <c:strCache>
                <c:ptCount val="1"/>
                <c:pt idx="0">
                  <c:v>Bangladesh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8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'[Technology Readiness.xlsx]Sheet1'!$H$2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E7-A04B-8A84-D67AF5314D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078592"/>
        <c:axId val="178079152"/>
      </c:barChart>
      <c:catAx>
        <c:axId val="178078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079152"/>
        <c:crosses val="autoZero"/>
        <c:auto val="1"/>
        <c:lblAlgn val="ctr"/>
        <c:lblOffset val="100"/>
        <c:noMultiLvlLbl val="0"/>
      </c:catAx>
      <c:valAx>
        <c:axId val="178079152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807859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66114808878133E-2"/>
          <c:y val="0.83226159060672555"/>
          <c:w val="0.97933885191121872"/>
          <c:h val="0.167738531955203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0.03893</cdr:x>
      <cdr:y>0.76933</cdr:y>
    </cdr:from>
    <cdr:to>
      <cdr:x>0.95594</cdr:x>
      <cdr:y>0.85822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020" y="2492896"/>
          <a:ext cx="3816431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(Ranking out of 137; Score out of 7)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33B4-5CD5-44AB-8A53-E578B2548B9B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2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303CD-316F-498A-8AE3-AA0482AFF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4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68825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A53840-0DFE-47E7-A2E4-B116EBFCE8F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36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303CD-316F-498A-8AE3-AA0482AFF3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6C7E2F-22B5-4B16-8250-00FA57556FBA}" type="slidenum">
              <a:rPr lang="en-GB"/>
              <a:pPr/>
              <a:t>5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1456" y="685800"/>
            <a:ext cx="440581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55" tIns="45478" rIns="90955" bIns="45478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0874" y="4343400"/>
            <a:ext cx="528086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1197ED4-D588-46DD-AA6A-47A2611688D7}" type="datetime1">
              <a:rPr lang="en-GB" smtClean="0"/>
              <a:t>26/08/2019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5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6C7E2F-22B5-4B16-8250-00FA57556FBA}" type="slidenum">
              <a:rPr lang="en-GB"/>
              <a:pPr/>
              <a:t>6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1456" y="685800"/>
            <a:ext cx="440581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55" tIns="45478" rIns="90955" bIns="45478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0874" y="4343400"/>
            <a:ext cx="528086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1197ED4-D588-46DD-AA6A-47A2611688D7}" type="datetime1">
              <a:rPr lang="en-GB" smtClean="0"/>
              <a:t>26/08/2019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2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03CD-316F-498A-8AE3-AA0482AFF30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13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33C43-2FFB-4D11-9BD6-50DD02AAD8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03CD-316F-498A-8AE3-AA0482AFF30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5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03CD-316F-498A-8AE3-AA0482AFF30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57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03CD-316F-498A-8AE3-AA0482AFF30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0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44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8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4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5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38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50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02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9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36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8"/>
            <a:ext cx="8229600" cy="4525963"/>
          </a:xfrm>
        </p:spPr>
        <p:txBody>
          <a:bodyPr lIns="91360" tIns="45680" rIns="91360" bIns="4568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5FBEB-2CFD-44BB-ADF4-5B53B81315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4DD4D-581F-41A6-9B42-75A814D23C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4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BD04-8258-42CD-9EDB-615227048B9A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921D-B76B-453A-840D-B9FB1A1E6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BD04-8258-42CD-9EDB-615227048B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921D-B76B-453A-840D-B9FB1A1E68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8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707904" y="4653136"/>
            <a:ext cx="33843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64DD5F-406A-4448-A03A-50098104A979}"/>
              </a:ext>
            </a:extLst>
          </p:cNvPr>
          <p:cNvSpPr txBox="1"/>
          <p:nvPr/>
        </p:nvSpPr>
        <p:spPr>
          <a:xfrm>
            <a:off x="0" y="5243716"/>
            <a:ext cx="9150922" cy="1569660"/>
          </a:xfrm>
          <a:prstGeom prst="rect">
            <a:avLst/>
          </a:prstGeom>
          <a:solidFill>
            <a:srgbClr val="00406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STRATEGIC PROGRAMME FOR ACQUISITION OF INDUSTRIAL TECHNOLOGY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(2019 – 2022)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774799-9E6F-B149-A2D5-5C2D07101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9645"/>
            <a:ext cx="9150921" cy="4011563"/>
          </a:xfrm>
          <a:prstGeom prst="rect">
            <a:avLst/>
          </a:prstGeom>
        </p:spPr>
      </p:pic>
      <p:pic>
        <p:nvPicPr>
          <p:cNvPr id="11" name="Picture 15" descr="http://4.bp.blogspot.com/-VcLr2ciRKXw/UOhPFiUbIwI/AAAAAAAADrw/1xtC-vsJETU/s1600/Government+of+Pakistan+Logo.jpg">
            <a:extLst>
              <a:ext uri="{FF2B5EF4-FFF2-40B4-BE49-F238E27FC236}">
                <a16:creationId xmlns:a16="http://schemas.microsoft.com/office/drawing/2014/main" id="{36A60896-0A6C-A242-90FA-6C26152D0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85978"/>
            <a:ext cx="1080120" cy="104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875E53-DB15-CD46-A224-19C649C413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70" y="27374"/>
            <a:ext cx="1424713" cy="1025362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D83154B6-4066-6445-8C0B-DA6950BA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-18000" contrast="32000"/>
          </a:blip>
          <a:srcRect/>
          <a:stretch>
            <a:fillRect/>
          </a:stretch>
        </p:blipFill>
        <p:spPr bwMode="auto">
          <a:xfrm>
            <a:off x="8028384" y="-10196"/>
            <a:ext cx="1080120" cy="106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019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Knowledge based Development of Textile Sector (with particular ref. to Technical Textile)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75594"/>
              </p:ext>
            </p:extLst>
          </p:nvPr>
        </p:nvGraphicFramePr>
        <p:xfrm>
          <a:off x="0" y="1163525"/>
          <a:ext cx="9144000" cy="5468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3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1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Details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0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Background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The textile sector is contributing 59.43% to the country’s exports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32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Total Textile Exports (USD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Bn</a:t>
                      </a: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) World share 789.25, Pakistan Share 13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Bn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32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Pakistan’s export in Textile Sector are mainly dependent on conventional textiles and that too has decreased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32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Global share of Technical Textile increased in past two decades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103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Gaps / Issues</a:t>
                      </a: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Low share of Pakistan in Technical Textile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46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b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World Technical Textile Market: US $ 192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Bn</a:t>
                      </a: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, Pakistan Share: US$ 0.250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Bn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4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Absence of research and testing facilities for technical textile and allied products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32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Lacking applied R&amp;D in technical textile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18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Technical textile sector lack training, skills and relevant information about world trends in fields like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geotech</a:t>
                      </a: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meditech</a:t>
                      </a: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and </a:t>
                      </a:r>
                      <a:r>
                        <a:rPr kumimoji="0" lang="en-US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sportech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241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Absence of research &amp; testing laboratory for textile &amp; allied products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46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Unavailability of Dry Dyeing technology locally for denim jeans and sportswear industries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058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High level of environmental concerns due to excessive wastage of water in conventional dyeing processes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83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Knowledge based Development of Textile Sector (with particular ref. to Technical Textile)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6905"/>
              </p:ext>
            </p:extLst>
          </p:nvPr>
        </p:nvGraphicFramePr>
        <p:xfrm>
          <a:off x="0" y="1196752"/>
          <a:ext cx="9144000" cy="2834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3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5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Details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19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Identified and expected Interventions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Promote applied R&amp;D in technical textile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1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Human Resource development through training, skills and knowledge dissemination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1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Establish research and testing laboratory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Establish Dry Dying facility for sportswear in PPP mode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81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Other priority interventions as highlighted by relevant stakeholders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29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416824" cy="1728192"/>
          </a:xfrm>
          <a:noFill/>
          <a:ln>
            <a:noFill/>
          </a:ln>
        </p:spPr>
        <p:txBody>
          <a:bodyPr>
            <a:normAutofit/>
          </a:bodyPr>
          <a:lstStyle/>
          <a:p>
            <a:br>
              <a:rPr lang="en-US"/>
            </a:br>
            <a:r>
              <a:rPr lang="en-US" sz="5400">
                <a:latin typeface="Arial Rounded MT Bold" panose="020F0704030504030204" pitchFamily="34" charset="0"/>
              </a:rPr>
              <a:t>Thank You</a:t>
            </a:r>
            <a:endParaRPr lang="en-US" sz="5400" b="1">
              <a:ln w="12700">
                <a:solidFill>
                  <a:schemeClr val="accent5"/>
                </a:solidFill>
                <a:prstDash val="solid"/>
              </a:ln>
              <a:latin typeface="Arial Rounded MT Bold" panose="020F0704030504030204" pitchFamily="34" charset="0"/>
              <a:ea typeface="+mn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80" y="0"/>
            <a:ext cx="9157780" cy="908720"/>
          </a:xfrm>
          <a:solidFill>
            <a:schemeClr val="accent1">
              <a:lumMod val="50000"/>
            </a:schemeClr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>
                <a:solidFill>
                  <a:schemeClr val="bg1"/>
                </a:solidFill>
              </a:rPr>
              <a:t>Scheme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052736"/>
            <a:ext cx="8856984" cy="61024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00FF"/>
                </a:solidFill>
                <a:hlinkClick r:id="rId3" action="ppaction://hlinksldjump"/>
              </a:rPr>
              <a:t>Background / Rationale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00FF"/>
                </a:solidFill>
                <a:hlinkClick r:id="rId4" action="ppaction://hlinksldjump"/>
              </a:rPr>
              <a:t>Sectoral Technology Gaps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00FF"/>
                </a:solidFill>
                <a:hlinkClick r:id="rId5" action="ppaction://hlinksldjump"/>
              </a:rPr>
              <a:t>Proposed Methodology / Programme 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00FF"/>
                </a:solidFill>
                <a:hlinkClick r:id="rId6" action="ppaction://hlinksldjump"/>
              </a:rPr>
              <a:t>Technical Textile Interventions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en-US" sz="1800" b="1" dirty="0">
              <a:latin typeface="Calibri" pitchFamily="34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6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799C-CD1A-9746-9648-335F6B8C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4F81BD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Vision – Ministry of Industries &amp;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608C-7DB5-8149-9CF2-14A036458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/>
              <a:t>To Achieve Efficient, Sustainable and Inclusive Industrial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67729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1883" y="1787169"/>
            <a:ext cx="8600234" cy="4594159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Identification of  Technological Trends, Benchmarking &amp; Tech. Acquisition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Establish Technology Up-gradation Centers (TUCs) to work as Technology Acquisition &amp; Demonstration Channels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Establish Skill Development Centers (SDCs) for Cutting Edge Technologies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Develop &amp; Manage Technology Up gradation &amp; Skill Development Fund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Dissemination of information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Priority Industrial Sectors Initially Identified for Interventions; </a:t>
            </a:r>
          </a:p>
          <a:p>
            <a:pPr lvl="0" algn="just"/>
            <a:endParaRPr lang="en-US" sz="5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3" algn="l"/>
            <a:r>
              <a:rPr lang="en-US" b="1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Light Engineering      			</a:t>
            </a:r>
            <a:r>
              <a:rPr lang="en-US" b="1" dirty="0" err="1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Agro</a:t>
            </a:r>
            <a:r>
              <a:rPr lang="en-US" b="1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 Processing</a:t>
            </a:r>
          </a:p>
          <a:p>
            <a:pPr lvl="3" algn="l"/>
            <a:r>
              <a:rPr lang="en-US" b="1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Chemicals                 			Glass &amp; Plastic</a:t>
            </a:r>
          </a:p>
          <a:p>
            <a:pPr lvl="3" algn="l"/>
            <a:r>
              <a:rPr lang="en-US" b="1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Metal  &amp; Ceramics                   		Automotive</a:t>
            </a:r>
          </a:p>
          <a:p>
            <a:pPr lvl="3" algn="l"/>
            <a:r>
              <a:rPr lang="en-US" b="1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Consumer Durables			Mining</a:t>
            </a:r>
          </a:p>
          <a:p>
            <a:pPr lvl="1"/>
            <a:endParaRPr lang="en-US" sz="800" b="1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endParaRPr lang="en-US" sz="2400" b="1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algn="l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25078D-16A5-4EEE-92F5-AD12E01CD694}"/>
              </a:ext>
            </a:extLst>
          </p:cNvPr>
          <p:cNvSpPr txBox="1"/>
          <p:nvPr/>
        </p:nvSpPr>
        <p:spPr>
          <a:xfrm>
            <a:off x="0" y="950094"/>
            <a:ext cx="91440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D2FBD"/>
                </a:solidFill>
                <a:latin typeface="Calibri"/>
              </a:rPr>
              <a:t>“</a:t>
            </a:r>
            <a:r>
              <a:rPr lang="en-US" sz="2400" b="1">
                <a:solidFill>
                  <a:srgbClr val="0D2FBD"/>
                </a:solidFill>
                <a:latin typeface="Calibri"/>
                <a:cs typeface="Aharoni" pitchFamily="2" charset="-79"/>
              </a:rPr>
              <a:t>Upgrade Technology and Skills of Key and Strategic Industrial Clusters and Connect Pakistan to the Global Value Chain”</a:t>
            </a:r>
            <a:endParaRPr lang="en-US" sz="1350">
              <a:solidFill>
                <a:prstClr val="black"/>
              </a:solidFill>
              <a:latin typeface="Calibri"/>
            </a:endParaRPr>
          </a:p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2526E3-D259-E344-BF64-4F2EF798E254}"/>
              </a:ext>
            </a:extLst>
          </p:cNvPr>
          <p:cNvGraphicFramePr>
            <a:graphicFrameLocks noGrp="1"/>
          </p:cNvGraphicFramePr>
          <p:nvPr/>
        </p:nvGraphicFramePr>
        <p:xfrm>
          <a:off x="0" y="6049163"/>
          <a:ext cx="9144000" cy="47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859315993"/>
                    </a:ext>
                  </a:extLst>
                </a:gridCol>
              </a:tblGrid>
              <a:tr h="476181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TUSDEC’s Being Cross Sector Company is Represented on </a:t>
                      </a:r>
                      <a:r>
                        <a:rPr lang="en-US" sz="1700" err="1"/>
                        <a:t>BoDs</a:t>
                      </a:r>
                      <a:r>
                        <a:rPr lang="en-US" sz="1700"/>
                        <a:t> of other Sector Specific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6566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AADFFA-B987-E449-B6F4-5A5872BAE82D}"/>
              </a:ext>
            </a:extLst>
          </p:cNvPr>
          <p:cNvGraphicFramePr>
            <a:graphicFrameLocks noGrp="1"/>
          </p:cNvGraphicFramePr>
          <p:nvPr/>
        </p:nvGraphicFramePr>
        <p:xfrm>
          <a:off x="1" y="6514544"/>
          <a:ext cx="9143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1990442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7533529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39401658"/>
                    </a:ext>
                  </a:extLst>
                </a:gridCol>
                <a:gridCol w="988220">
                  <a:extLst>
                    <a:ext uri="{9D8B030D-6E8A-4147-A177-3AD203B41FA5}">
                      <a16:colId xmlns:a16="http://schemas.microsoft.com/office/drawing/2014/main" val="94583383"/>
                    </a:ext>
                  </a:extLst>
                </a:gridCol>
                <a:gridCol w="1297779">
                  <a:extLst>
                    <a:ext uri="{9D8B030D-6E8A-4147-A177-3AD203B41FA5}">
                      <a16:colId xmlns:a16="http://schemas.microsoft.com/office/drawing/2014/main" val="112461448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7775048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1758483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26697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KTDMC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GTDMC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CDTC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PHSADC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STEDEC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51593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9BF852A-4186-A448-97BF-DC9E62E7487F}"/>
              </a:ext>
            </a:extLst>
          </p:cNvPr>
          <p:cNvSpPr/>
          <p:nvPr/>
        </p:nvSpPr>
        <p:spPr>
          <a:xfrm>
            <a:off x="0" y="0"/>
            <a:ext cx="9144000" cy="902911"/>
          </a:xfrm>
          <a:prstGeom prst="rect">
            <a:avLst/>
          </a:prstGeom>
          <a:solidFill>
            <a:srgbClr val="4F81BD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TUSDEC Mission &amp; Key Functions</a:t>
            </a:r>
          </a:p>
        </p:txBody>
      </p:sp>
    </p:spTree>
    <p:extLst>
      <p:ext uri="{BB962C8B-B14F-4D97-AF65-F5344CB8AC3E}">
        <p14:creationId xmlns:p14="http://schemas.microsoft.com/office/powerpoint/2010/main" val="199036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8F539CD-9DF5-814D-8A32-DA82A2DB1CFD}"/>
              </a:ext>
            </a:extLst>
          </p:cNvPr>
          <p:cNvGraphicFramePr/>
          <p:nvPr/>
        </p:nvGraphicFramePr>
        <p:xfrm>
          <a:off x="338215" y="1009859"/>
          <a:ext cx="4017761" cy="2835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AF3ED2-18AB-8742-8483-DAC348B08C63}"/>
              </a:ext>
            </a:extLst>
          </p:cNvPr>
          <p:cNvSpPr txBox="1"/>
          <p:nvPr/>
        </p:nvSpPr>
        <p:spPr>
          <a:xfrm>
            <a:off x="338215" y="560933"/>
            <a:ext cx="4156103" cy="419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28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Structure of Manufactured Exports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E1804F-714D-1544-8E1F-478E0B8DB89B}"/>
              </a:ext>
            </a:extLst>
          </p:cNvPr>
          <p:cNvCxnSpPr>
            <a:cxnSpLocks/>
          </p:cNvCxnSpPr>
          <p:nvPr/>
        </p:nvCxnSpPr>
        <p:spPr>
          <a:xfrm>
            <a:off x="4644008" y="725829"/>
            <a:ext cx="0" cy="311916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A10762-95C2-6440-ACE8-2628B2F1056F}"/>
              </a:ext>
            </a:extLst>
          </p:cNvPr>
          <p:cNvCxnSpPr/>
          <p:nvPr/>
        </p:nvCxnSpPr>
        <p:spPr>
          <a:xfrm>
            <a:off x="608190" y="3844989"/>
            <a:ext cx="8323641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/>
        </p:nvGraphicFramePr>
        <p:xfrm>
          <a:off x="608189" y="3874120"/>
          <a:ext cx="8323641" cy="2983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156176" y="6525344"/>
            <a:ext cx="33123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50">
                <a:latin typeface="Arial" charset="0"/>
              </a:rPr>
              <a:t>Source: Industrial Development Report ,2018 (UNIDO) &amp; World Bank</a:t>
            </a:r>
            <a:endParaRPr lang="en-US" altLang="en-US" sz="1100">
              <a:latin typeface="Arial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4770010" y="608820"/>
          <a:ext cx="4161821" cy="310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3BA8CA1D-5137-1B4F-BF9B-16FFEF63DAFC}"/>
              </a:ext>
            </a:extLst>
          </p:cNvPr>
          <p:cNvSpPr/>
          <p:nvPr/>
        </p:nvSpPr>
        <p:spPr>
          <a:xfrm>
            <a:off x="0" y="-27384"/>
            <a:ext cx="9144000" cy="607074"/>
          </a:xfrm>
          <a:prstGeom prst="rect">
            <a:avLst/>
          </a:prstGeom>
          <a:solidFill>
            <a:srgbClr val="4F81BD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Technology Readiness Status / Ranking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62463" y="1835532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66519" y="1987932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98567" y="2140332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0232" y="2292732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46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62663" y="2445132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107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4328" y="2420888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111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98767" y="2420888"/>
            <a:ext cx="46166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b="1"/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3641349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30F9A4A-2DC6-5345-A820-59CC8C5D7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65515"/>
              </p:ext>
            </p:extLst>
          </p:nvPr>
        </p:nvGraphicFramePr>
        <p:xfrm>
          <a:off x="1259632" y="476672"/>
          <a:ext cx="6552728" cy="54682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88">
                <a:tc gridSpan="2"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Singapore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25816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Japan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002615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Malaysia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53610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122585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187252"/>
                  </a:ext>
                </a:extLst>
              </a:tr>
              <a:tr h="615680">
                <a:tc>
                  <a:txBody>
                    <a:bodyPr/>
                    <a:lstStyle/>
                    <a:p>
                      <a:r>
                        <a:rPr lang="en-US" sz="2400" b="1"/>
                        <a:t>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923361"/>
                  </a:ext>
                </a:extLst>
              </a:tr>
              <a:tr h="439771">
                <a:tc>
                  <a:txBody>
                    <a:bodyPr/>
                    <a:lstStyle/>
                    <a:p>
                      <a:r>
                        <a:rPr lang="en-US" sz="2400" b="1"/>
                        <a:t>Pakistan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>
                          <a:solidFill>
                            <a:srgbClr val="0D2FBD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56167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648866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Source :</a:t>
            </a:r>
            <a:r>
              <a:rPr lang="en-US"/>
              <a:t> Global Competitiveness Index 2017-18, World Economic Forum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3547"/>
          </a:xfrm>
          <a:solidFill>
            <a:srgbClr val="4F81BD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b="1" dirty="0">
                <a:solidFill>
                  <a:schemeClr val="bg1"/>
                </a:solidFill>
              </a:rPr>
              <a:t>Labor Market Efficiency Status / Ranking</a:t>
            </a:r>
          </a:p>
        </p:txBody>
      </p:sp>
    </p:spTree>
    <p:extLst>
      <p:ext uri="{BB962C8B-B14F-4D97-AF65-F5344CB8AC3E}">
        <p14:creationId xmlns:p14="http://schemas.microsoft.com/office/powerpoint/2010/main" val="1724655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82587"/>
              </p:ext>
            </p:extLst>
          </p:nvPr>
        </p:nvGraphicFramePr>
        <p:xfrm>
          <a:off x="0" y="30128"/>
          <a:ext cx="4716016" cy="678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Sector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Technology Gaps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Textile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Technical Textile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World Textile Market:  US $ 789.25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 Pakistan Share :             US $ 13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World Tech. Textile:      US $ 192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Pakistan Share:              US $ 0.250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83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Electrical / Electronics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Manufacturing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(semi conductors, multilayer PCB)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, FCC,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UL,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CE Mark.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970">
                <a:tc>
                  <a:txBody>
                    <a:bodyPr/>
                    <a:lstStyle/>
                    <a:p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</a:rPr>
                        <a:t>Agro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Food Processing</a:t>
                      </a:r>
                    </a:p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(Excl. Rice)</a:t>
                      </a:r>
                      <a:endParaRPr lang="en-US" sz="1600" b="1" baseline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Canned Food, Fruit Pulp, Potato Powder, Fruit &amp; Veg. Dehydration, Cheese &amp; butter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World Market: US $ 999.15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Pakistan Share: US$ 1.98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Pakistan Imports: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US$ 4.25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Engineering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Low Technology Base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(World trade - 55% Share , Pakistan’s  trade - 1%  Share)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6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Leather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Value Added Products Like Footwear CAD / CAM &amp; REACH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World Leather Market: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 Us $ 119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    Pakistan Share:                US $ 1.17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World Footwear :            US $ 54.46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576221"/>
              </p:ext>
            </p:extLst>
          </p:nvPr>
        </p:nvGraphicFramePr>
        <p:xfrm>
          <a:off x="4716016" y="11910"/>
          <a:ext cx="4427984" cy="6800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Sector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Technology Gaps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255">
                <a:tc>
                  <a:txBody>
                    <a:bodyPr/>
                    <a:lstStyle/>
                    <a:p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Sports Goods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Composites - Sports goods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(Snow &amp; water sports, Ski, Baseball, Mechanized Ball)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World Market: US$ 156.43 </a:t>
                      </a:r>
                      <a:r>
                        <a:rPr lang="en-US" sz="16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Bn</a:t>
                      </a:r>
                      <a:endParaRPr lang="en-US" sz="16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Pakistan Share: US $ 1.17 </a:t>
                      </a:r>
                      <a:r>
                        <a:rPr lang="en-US" sz="16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Bn</a:t>
                      </a:r>
                      <a:endParaRPr lang="en-US" sz="16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44390"/>
                  </a:ext>
                </a:extLst>
              </a:tr>
              <a:tr h="611687">
                <a:tc>
                  <a:txBody>
                    <a:bodyPr/>
                    <a:lstStyle/>
                    <a:p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Marine Fisheries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 Compliant Boats (GPS, Radio and Fish Finders etc.)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26270"/>
                  </a:ext>
                </a:extLst>
              </a:tr>
              <a:tr h="2120945"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Surgica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Implants &amp; Electro Medical Devices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W. Surgical Market: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US$ 272.60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Pakistan Share          US$ 0.37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W. EM Dev. &amp; Imp.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:  US$ 77.04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,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Pakistan Share;         US$  0.00166 </a:t>
                      </a:r>
                      <a:r>
                        <a:rPr lang="en-US" sz="1600" b="1" baseline="0" dirty="0" err="1">
                          <a:solidFill>
                            <a:srgbClr val="0070C0"/>
                          </a:solidFill>
                        </a:rPr>
                        <a:t>Bn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          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baseline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baseline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2817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Digitization , Automation, Reverse Engineering (CAD/CAM/CAE)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88049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Cutlery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Continuous Grinding &amp; Polishing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W. Cutlery </a:t>
                      </a:r>
                      <a:r>
                        <a:rPr lang="en-US" sz="16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orld</a:t>
                      </a:r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Market: US$ 14.79 </a:t>
                      </a:r>
                      <a:r>
                        <a:rPr lang="en-US" sz="16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Bn</a:t>
                      </a:r>
                      <a:r>
                        <a:rPr lang="en-US" sz="16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Pakistan Share:                US$ 0.09 </a:t>
                      </a:r>
                      <a:r>
                        <a:rPr lang="en-US" sz="1600" b="1" kern="1200" baseline="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Bn</a:t>
                      </a:r>
                      <a:endParaRPr lang="en-US" sz="16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49">
                <a:tc>
                  <a:txBody>
                    <a:bodyPr/>
                    <a:lstStyle/>
                    <a:p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Foundry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 Casting (Simulation)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94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15219"/>
              </p:ext>
            </p:extLst>
          </p:nvPr>
        </p:nvGraphicFramePr>
        <p:xfrm>
          <a:off x="-36512" y="52144"/>
          <a:ext cx="9144000" cy="686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5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National Strategic </a:t>
                      </a:r>
                      <a:r>
                        <a:rPr lang="en-US" sz="3200" b="1" dirty="0" err="1"/>
                        <a:t>Programme</a:t>
                      </a:r>
                      <a:r>
                        <a:rPr lang="en-US" sz="3200" b="1" dirty="0"/>
                        <a:t> for Acquisition of</a:t>
                      </a:r>
                      <a:r>
                        <a:rPr lang="en-US" sz="3200" b="1" baseline="0" dirty="0"/>
                        <a:t> Industrial </a:t>
                      </a:r>
                      <a:r>
                        <a:rPr lang="en-US" sz="3200" b="1" dirty="0"/>
                        <a:t>Technology (NSPAIT)</a:t>
                      </a:r>
                      <a:endParaRPr lang="en-US" sz="3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687">
                <a:tc>
                  <a:txBody>
                    <a:bodyPr/>
                    <a:lstStyle/>
                    <a:p>
                      <a:pPr marL="342900" lvl="0" indent="-342900" algn="just" defTabSz="430088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1" dirty="0"/>
                        <a:t>Keeping in view the low rankings</a:t>
                      </a:r>
                      <a:r>
                        <a:rPr lang="en-US" sz="2000" b="1" baseline="0" dirty="0"/>
                        <a:t> of </a:t>
                      </a:r>
                      <a:r>
                        <a:rPr lang="en-US" sz="2000" b="1" dirty="0"/>
                        <a:t>Pakistan in Knowledge Economy Index (KEI)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and Global Competitiveness Index(GCI),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Government of Pakistan formulated “Task Force on Technology Driven Knowledge Economy” to trigger knowledge based industrial development through technology innovation, dissemination and commercialization</a:t>
                      </a:r>
                    </a:p>
                    <a:p>
                      <a:pPr marL="342900" lvl="0" indent="-342900" algn="just" defTabSz="430088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600" b="1" dirty="0"/>
                    </a:p>
                    <a:p>
                      <a:pPr marL="342900" lvl="0" indent="-342900" algn="just" defTabSz="430088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on its mandate, TUSDEC conducted detailed research and participated in various meetings of the taskforce to develop National Strategic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Acquisition of Industrial Technology (NSPAIT).</a:t>
                      </a: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20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proposes key interventions for priority sectors including Textiles (with particular ref. to Technical Textile), Construction (including Cement, Ceramics, Marble &amp; Granite) and Engineering &amp; Technology (Including Light Engineering, Cutlery, Gems &amp; Jewelry)</a:t>
                      </a:r>
                    </a:p>
                    <a:p>
                      <a:pPr marL="342900" lvl="0" indent="-342900" algn="just" defTabSz="430088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600" b="1" dirty="0"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just" defTabSz="430088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Objective of the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to bring a systematic approach for developing Pakistan’s technological capabilities through acquiring, assimilating and improving the technology being used in various industrial sectors across Pakistan  for strengthening of technology driven knowledge based economy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4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/>
          </a:solidFill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National Strategic </a:t>
            </a:r>
            <a:r>
              <a:rPr lang="en-US" sz="3200" b="1" dirty="0" err="1">
                <a:solidFill>
                  <a:schemeClr val="bg1"/>
                </a:solidFill>
              </a:rPr>
              <a:t>Programme</a:t>
            </a:r>
            <a:r>
              <a:rPr lang="en-US" sz="3200" b="1" dirty="0">
                <a:solidFill>
                  <a:schemeClr val="bg1"/>
                </a:solidFill>
              </a:rPr>
              <a:t> for Acquisition of Industrial Technology (NSPAIT)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27758"/>
              </p:ext>
            </p:extLst>
          </p:nvPr>
        </p:nvGraphicFramePr>
        <p:xfrm>
          <a:off x="0" y="1163525"/>
          <a:ext cx="9144000" cy="5577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Interventions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Knowledge Based Development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38">
                <a:tc rowSpan="1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TUCs &amp; SDCs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Textile Sector (with particular ref. to Technical Textile)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5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Establishment of Testing, R&amp;D and Training facilities for technical textile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5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Waterless dyeing facility for sportswear sector, Sialkot and for Denim jeans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55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priority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interventions as identified through stakeholders consultations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38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effectLst/>
                        </a:rPr>
                        <a:t>Construction Sector (including Cement, Ceramics, Marble &amp; Granite)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Strengthening of Testing Facility of Cement, Concrete, Iron and Allied Materials in Lahore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/>
                      <a:r>
                        <a:rPr lang="en-GB" sz="1400" dirty="0">
                          <a:solidFill>
                            <a:schemeClr val="dk1"/>
                          </a:solidFill>
                        </a:rPr>
                        <a:t>High Pressure Die Casting Machine and Kiln for Gujranwala Ceramic</a:t>
                      </a:r>
                      <a:r>
                        <a:rPr lang="en-GB" sz="1400" baseline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dk1"/>
                          </a:solidFill>
                        </a:rPr>
                        <a:t>Cluster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Development of Marble and Granite Sector</a:t>
                      </a:r>
                      <a:r>
                        <a:rPr lang="en-GB" sz="1400" baseline="0" dirty="0">
                          <a:effectLst/>
                        </a:rPr>
                        <a:t> through upgradation of machinery pool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Engineering and Technology Sector (Including Light engineering, Cutlery,</a:t>
                      </a:r>
                      <a:r>
                        <a:rPr lang="en-US" sz="1600" b="1" u="sng" baseline="0" dirty="0">
                          <a:effectLst/>
                        </a:rPr>
                        <a:t> </a:t>
                      </a:r>
                      <a:r>
                        <a:rPr lang="en-US" sz="1600" b="1" u="sng" dirty="0">
                          <a:effectLst/>
                        </a:rPr>
                        <a:t>Gems &amp; Jewelry)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Induction of Pressure Die Casting Machine, Injection Moulding Machine and 3D Scanner in Gujranwala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Development of Metal Casting Technology - Induction of High Pressure Die Casting Machine in</a:t>
                      </a:r>
                      <a:r>
                        <a:rPr lang="en-GB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Peshawar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Induction of Pressure Die Casting Machine in Karachi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Upgradation of Cutlery Sector,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Wazirabad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for upgradation of Gems &amp; Jewelry Technology, Quetta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Based Skill Development in digitization - Design and Analysis</a:t>
                      </a: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30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Interventions</a:t>
                      </a:r>
                    </a:p>
                  </a:txBody>
                  <a:tcPr marL="12946" marR="1294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>
                          <a:effectLst/>
                        </a:rPr>
                        <a:t>Establishment</a:t>
                      </a:r>
                      <a:r>
                        <a:rPr lang="en-GB" sz="1600" b="1" u="sng" baseline="0" dirty="0">
                          <a:effectLst/>
                        </a:rPr>
                        <a:t> of</a:t>
                      </a:r>
                      <a:r>
                        <a:rPr lang="en-GB" sz="1600" b="1" u="sng" dirty="0">
                          <a:effectLst/>
                        </a:rPr>
                        <a:t> UNIDO</a:t>
                      </a:r>
                      <a:r>
                        <a:rPr lang="en-GB" sz="1600" b="1" u="sng" baseline="0" dirty="0">
                          <a:effectLst/>
                        </a:rPr>
                        <a:t> assisted </a:t>
                      </a:r>
                      <a:r>
                        <a:rPr lang="en-GB" sz="1600" b="1" u="sng" dirty="0">
                          <a:effectLst/>
                        </a:rPr>
                        <a:t>Investment &amp; Technology Promotion Office (ITPO)</a:t>
                      </a:r>
                      <a:endParaRPr lang="en-US" sz="16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1304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>
                          <a:effectLst/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r>
                        <a:rPr lang="en-GB" sz="1600" b="1" u="sng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and Policy Reforms</a:t>
                      </a:r>
                      <a:endParaRPr lang="en-US" sz="16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6" marR="12946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356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1175</Words>
  <Application>Microsoft Macintosh PowerPoint</Application>
  <PresentationFormat>On-screen Show (4:3)</PresentationFormat>
  <Paragraphs>201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Тема Office</vt:lpstr>
      <vt:lpstr>1_Тема Office</vt:lpstr>
      <vt:lpstr>PowerPoint Presentation</vt:lpstr>
      <vt:lpstr>Scheme of Presentation</vt:lpstr>
      <vt:lpstr>Vision – Ministry of Industries &amp; Production</vt:lpstr>
      <vt:lpstr>PowerPoint Presentation</vt:lpstr>
      <vt:lpstr>PowerPoint Presentation</vt:lpstr>
      <vt:lpstr>Labor Market Efficiency Status / Ranking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Sadia Masood</cp:lastModifiedBy>
  <cp:revision>1230</cp:revision>
  <cp:lastPrinted>2019-04-19T10:30:26Z</cp:lastPrinted>
  <dcterms:created xsi:type="dcterms:W3CDTF">2013-08-02T12:50:28Z</dcterms:created>
  <dcterms:modified xsi:type="dcterms:W3CDTF">2019-08-26T04:19:47Z</dcterms:modified>
</cp:coreProperties>
</file>