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52"/>
  </p:notesMasterIdLst>
  <p:handoutMasterIdLst>
    <p:handoutMasterId r:id="rId53"/>
  </p:handoutMasterIdLst>
  <p:sldIdLst>
    <p:sldId id="1700" r:id="rId2"/>
    <p:sldId id="1750" r:id="rId3"/>
    <p:sldId id="1377" r:id="rId4"/>
    <p:sldId id="308" r:id="rId5"/>
    <p:sldId id="2770" r:id="rId6"/>
    <p:sldId id="2771" r:id="rId7"/>
    <p:sldId id="2772" r:id="rId8"/>
    <p:sldId id="2773" r:id="rId9"/>
    <p:sldId id="2406" r:id="rId10"/>
    <p:sldId id="2408" r:id="rId11"/>
    <p:sldId id="2407" r:id="rId12"/>
    <p:sldId id="2774" r:id="rId13"/>
    <p:sldId id="2279" r:id="rId14"/>
    <p:sldId id="2411" r:id="rId15"/>
    <p:sldId id="2775" r:id="rId16"/>
    <p:sldId id="2776" r:id="rId17"/>
    <p:sldId id="2777" r:id="rId18"/>
    <p:sldId id="2778" r:id="rId19"/>
    <p:sldId id="2779" r:id="rId20"/>
    <p:sldId id="2790" r:id="rId21"/>
    <p:sldId id="2789" r:id="rId22"/>
    <p:sldId id="626" r:id="rId23"/>
    <p:sldId id="2791" r:id="rId24"/>
    <p:sldId id="1990" r:id="rId25"/>
    <p:sldId id="2780" r:id="rId26"/>
    <p:sldId id="2760" r:id="rId27"/>
    <p:sldId id="2761" r:id="rId28"/>
    <p:sldId id="2762" r:id="rId29"/>
    <p:sldId id="2763" r:id="rId30"/>
    <p:sldId id="2764" r:id="rId31"/>
    <p:sldId id="2765" r:id="rId32"/>
    <p:sldId id="2766" r:id="rId33"/>
    <p:sldId id="2767" r:id="rId34"/>
    <p:sldId id="2768" r:id="rId35"/>
    <p:sldId id="2769" r:id="rId36"/>
    <p:sldId id="2781" r:id="rId37"/>
    <p:sldId id="2782" r:id="rId38"/>
    <p:sldId id="2783" r:id="rId39"/>
    <p:sldId id="2784" r:id="rId40"/>
    <p:sldId id="2785" r:id="rId41"/>
    <p:sldId id="2786" r:id="rId42"/>
    <p:sldId id="2787" r:id="rId43"/>
    <p:sldId id="2788" r:id="rId44"/>
    <p:sldId id="560" r:id="rId45"/>
    <p:sldId id="561" r:id="rId46"/>
    <p:sldId id="562" r:id="rId47"/>
    <p:sldId id="564" r:id="rId48"/>
    <p:sldId id="566" r:id="rId49"/>
    <p:sldId id="567" r:id="rId50"/>
    <p:sldId id="569" r:id="rId51"/>
  </p:sldIdLst>
  <p:sldSz cx="9144000" cy="6858000" type="screen4x3"/>
  <p:notesSz cx="7010400" cy="9296400"/>
  <p:custShowLst>
    <p:custShow name="Elected Members" id="0">
      <p:sldLst/>
    </p:custShow>
    <p:custShow name="Nominated Members" id="1">
      <p:sldLst/>
    </p:custShow>
    <p:custShow name="Bazar Committee" id="2">
      <p:sldLst/>
    </p:custShow>
    <p:custShow name="Assessment Committee" id="3">
      <p:sldLst/>
    </p:custShow>
    <p:custShow name="Building Committee" id="4">
      <p:sldLst/>
    </p:custShow>
    <p:custShow name="Proposed Works 2018-19" id="5">
      <p:sldLst/>
    </p:custShow>
    <p:custShow name="HQ ML&amp;C" id="6">
      <p:sldLst/>
    </p:custShow>
    <p:custShow name="ML&amp;C Officers Residence" id="7">
      <p:sldLst/>
    </p:custShow>
    <p:custShow name="Ret Officers Res" id="8">
      <p:sldLst/>
    </p:custShow>
    <p:custShow name="10 Corps" id="9">
      <p:sldLst/>
    </p:custShow>
    <p:custShow name="RHQ" id="10">
      <p:sldLst/>
    </p:custShow>
    <p:custShow name="Sta HQ" id="11">
      <p:sldLst/>
    </p:custShow>
    <p:custShow name="Army House" id="12">
      <p:sldLst/>
    </p:custShow>
    <p:custShow name="MOD" id="13">
      <p:sldLst/>
    </p:custShow>
    <p:custShow name="SW" id="14">
      <p:sldLst>
        <p:sld r:id="rId45"/>
        <p:sld r:id="rId46"/>
        <p:sld r:id="rId47"/>
        <p:sld r:id="rId48"/>
        <p:sld r:id="rId49"/>
        <p:sld r:id="rId50"/>
        <p:sld r:id="rId51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663300"/>
    <a:srgbClr val="E50D0D"/>
    <a:srgbClr val="C01068"/>
    <a:srgbClr val="00FFFF"/>
    <a:srgbClr val="EA0818"/>
    <a:srgbClr val="FF3300"/>
    <a:srgbClr val="800000"/>
    <a:srgbClr val="000066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64" autoAdjust="0"/>
    <p:restoredTop sz="89687" autoAdjust="0"/>
  </p:normalViewPr>
  <p:slideViewPr>
    <p:cSldViewPr>
      <p:cViewPr varScale="1">
        <p:scale>
          <a:sx n="72" d="100"/>
          <a:sy n="72" d="100"/>
        </p:scale>
        <p:origin x="120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6" y="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402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6DCFA8-1050-474B-9B51-975F49771595}" type="doc">
      <dgm:prSet loTypeId="urn:microsoft.com/office/officeart/2005/8/layout/hierarchy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38AD4F-523E-4626-B318-E62900D8F6C2}">
      <dgm:prSet phldrT="[Text]" custT="1"/>
      <dgm:spPr>
        <a:solidFill>
          <a:srgbClr val="0070C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8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Solid Waste</a:t>
          </a:r>
        </a:p>
      </dgm:t>
    </dgm:pt>
    <dgm:pt modelId="{CB2FE36A-5678-4A75-903B-BCB611383BD6}" type="parTrans" cxnId="{FB319796-935B-4FED-91A3-8C3725D08FB1}">
      <dgm:prSet/>
      <dgm:spPr/>
      <dgm:t>
        <a:bodyPr/>
        <a:lstStyle/>
        <a:p>
          <a:endParaRPr lang="en-US" b="1"/>
        </a:p>
      </dgm:t>
    </dgm:pt>
    <dgm:pt modelId="{946F48F5-E8B7-4749-B6D7-DE839B833610}" type="sibTrans" cxnId="{FB319796-935B-4FED-91A3-8C3725D08FB1}">
      <dgm:prSet/>
      <dgm:spPr/>
      <dgm:t>
        <a:bodyPr/>
        <a:lstStyle/>
        <a:p>
          <a:endParaRPr lang="en-US" b="1"/>
        </a:p>
      </dgm:t>
    </dgm:pt>
    <dgm:pt modelId="{7FA6CC20-5F57-4B6E-B494-DE6FF2DA9612}">
      <dgm:prSet phldrT="[Text]"/>
      <dgm:spPr>
        <a:solidFill>
          <a:srgbClr val="00B05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Compostable</a:t>
          </a:r>
        </a:p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Green Waste</a:t>
          </a:r>
        </a:p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Remnants of Fruits/ </a:t>
          </a:r>
          <a:r>
            <a:rPr lang="en-US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Veg</a:t>
          </a:r>
          <a:endParaRPr lang="en-US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Kitchen Waste</a:t>
          </a:r>
        </a:p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Brown Waste Leaves</a:t>
          </a:r>
        </a:p>
      </dgm:t>
    </dgm:pt>
    <dgm:pt modelId="{13601F68-0BB3-4D98-A950-01242D33C309}" type="parTrans" cxnId="{AE6E8B03-DCE3-4E58-82D5-82B480CE1465}">
      <dgm:prSet/>
      <dgm:spPr/>
      <dgm:t>
        <a:bodyPr/>
        <a:lstStyle/>
        <a:p>
          <a:endParaRPr lang="en-US" b="1"/>
        </a:p>
      </dgm:t>
    </dgm:pt>
    <dgm:pt modelId="{BD325FCA-44AF-4A59-9F12-7876F5B8F7EA}" type="sibTrans" cxnId="{AE6E8B03-DCE3-4E58-82D5-82B480CE1465}">
      <dgm:prSet/>
      <dgm:spPr/>
      <dgm:t>
        <a:bodyPr/>
        <a:lstStyle/>
        <a:p>
          <a:endParaRPr lang="en-US" b="1"/>
        </a:p>
      </dgm:t>
    </dgm:pt>
    <dgm:pt modelId="{3AE378EB-E1DD-474B-B66F-AD9F612D3D90}">
      <dgm:prSet phldrT="[Text]" custT="1"/>
      <dgm:spPr>
        <a:solidFill>
          <a:srgbClr val="6633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anchor="t"/>
        <a:lstStyle/>
        <a:p>
          <a:endParaRPr lang="en-US" sz="1400" b="1" u="sng" dirty="0">
            <a:solidFill>
              <a:schemeClr val="bg1"/>
            </a:solidFill>
          </a:endParaRPr>
        </a:p>
        <a:p>
          <a:r>
            <a:rPr lang="en-US" sz="18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Landfill</a:t>
          </a:r>
        </a:p>
        <a:p>
          <a:r>
            <a: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Which cannot be recycled</a:t>
          </a:r>
        </a:p>
        <a:p>
          <a:r>
            <a: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Req to be dumped</a:t>
          </a:r>
          <a:endParaRPr lang="en-US" sz="1800" b="1" dirty="0">
            <a:solidFill>
              <a:schemeClr val="bg1"/>
            </a:solidFill>
          </a:endParaRPr>
        </a:p>
      </dgm:t>
    </dgm:pt>
    <dgm:pt modelId="{3993CA88-5830-4E60-83E4-784F237A2055}" type="parTrans" cxnId="{4690C8A0-90CE-4038-87ED-452694B3140E}">
      <dgm:prSet/>
      <dgm:spPr/>
      <dgm:t>
        <a:bodyPr/>
        <a:lstStyle/>
        <a:p>
          <a:endParaRPr lang="en-US" b="1"/>
        </a:p>
      </dgm:t>
    </dgm:pt>
    <dgm:pt modelId="{F4DAE9E2-E94C-4634-969F-334A5E2CE73E}" type="sibTrans" cxnId="{4690C8A0-90CE-4038-87ED-452694B3140E}">
      <dgm:prSet/>
      <dgm:spPr/>
      <dgm:t>
        <a:bodyPr/>
        <a:lstStyle/>
        <a:p>
          <a:endParaRPr lang="en-US" b="1"/>
        </a:p>
      </dgm:t>
    </dgm:pt>
    <dgm:pt modelId="{C9B5FC89-5130-4E22-832E-B8C8140F8556}">
      <dgm:prSet phldrT="[Text]"/>
      <dgm:spPr>
        <a:solidFill>
          <a:srgbClr val="00B0F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Recyclables</a:t>
          </a:r>
        </a:p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Plastic Bottles</a:t>
          </a:r>
        </a:p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Paper</a:t>
          </a:r>
        </a:p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Glass</a:t>
          </a:r>
        </a:p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Tetra Pack</a:t>
          </a:r>
        </a:p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Metals	</a:t>
          </a:r>
        </a:p>
      </dgm:t>
    </dgm:pt>
    <dgm:pt modelId="{86885E35-152F-4FF3-8EFE-C5DAB8ECDF50}" type="sibTrans" cxnId="{48B200F8-5149-4D78-B435-93F3FEE9A490}">
      <dgm:prSet/>
      <dgm:spPr/>
      <dgm:t>
        <a:bodyPr/>
        <a:lstStyle/>
        <a:p>
          <a:endParaRPr lang="en-US" b="1"/>
        </a:p>
      </dgm:t>
    </dgm:pt>
    <dgm:pt modelId="{74C5AB03-EBC1-4036-BA11-3E37647B4657}" type="parTrans" cxnId="{48B200F8-5149-4D78-B435-93F3FEE9A490}">
      <dgm:prSet/>
      <dgm:spPr/>
      <dgm:t>
        <a:bodyPr/>
        <a:lstStyle/>
        <a:p>
          <a:endParaRPr lang="en-US" b="1"/>
        </a:p>
      </dgm:t>
    </dgm:pt>
    <dgm:pt modelId="{594688F3-DF51-42F4-AAA2-8DBF9FB9CE87}" type="pres">
      <dgm:prSet presAssocID="{F16DCFA8-1050-474B-9B51-975F4977159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E170104-D206-4AC4-86A5-26865BC56FFE}" type="pres">
      <dgm:prSet presAssocID="{9538AD4F-523E-4626-B318-E62900D8F6C2}" presName="vertOne" presStyleCnt="0"/>
      <dgm:spPr/>
    </dgm:pt>
    <dgm:pt modelId="{8BF30424-F77C-4228-B3EB-117C6E1CF7A5}" type="pres">
      <dgm:prSet presAssocID="{9538AD4F-523E-4626-B318-E62900D8F6C2}" presName="txOne" presStyleLbl="node0" presStyleIdx="0" presStyleCnt="1" custScaleY="45834">
        <dgm:presLayoutVars>
          <dgm:chPref val="3"/>
        </dgm:presLayoutVars>
      </dgm:prSet>
      <dgm:spPr/>
    </dgm:pt>
    <dgm:pt modelId="{810C7FDA-9DA9-4FA9-B3B5-E0436A2BCEDF}" type="pres">
      <dgm:prSet presAssocID="{9538AD4F-523E-4626-B318-E62900D8F6C2}" presName="parTransOne" presStyleCnt="0"/>
      <dgm:spPr/>
    </dgm:pt>
    <dgm:pt modelId="{9F3AF377-DF10-42A7-BC5C-50632685BEEF}" type="pres">
      <dgm:prSet presAssocID="{9538AD4F-523E-4626-B318-E62900D8F6C2}" presName="horzOne" presStyleCnt="0"/>
      <dgm:spPr/>
    </dgm:pt>
    <dgm:pt modelId="{C0252DEE-71D9-44F2-A724-A00F64F46889}" type="pres">
      <dgm:prSet presAssocID="{C9B5FC89-5130-4E22-832E-B8C8140F8556}" presName="vertTwo" presStyleCnt="0"/>
      <dgm:spPr/>
    </dgm:pt>
    <dgm:pt modelId="{6FBF7679-A259-48C1-B97F-0D73760AF9DC}" type="pres">
      <dgm:prSet presAssocID="{C9B5FC89-5130-4E22-832E-B8C8140F8556}" presName="txTwo" presStyleLbl="node2" presStyleIdx="0" presStyleCnt="3" custScaleY="108155">
        <dgm:presLayoutVars>
          <dgm:chPref val="3"/>
        </dgm:presLayoutVars>
      </dgm:prSet>
      <dgm:spPr/>
    </dgm:pt>
    <dgm:pt modelId="{9882893D-F8B1-4F2C-9898-6F459CBC0517}" type="pres">
      <dgm:prSet presAssocID="{C9B5FC89-5130-4E22-832E-B8C8140F8556}" presName="horzTwo" presStyleCnt="0"/>
      <dgm:spPr/>
    </dgm:pt>
    <dgm:pt modelId="{D4163C14-340B-487E-99CA-AE1B63BD5297}" type="pres">
      <dgm:prSet presAssocID="{86885E35-152F-4FF3-8EFE-C5DAB8ECDF50}" presName="sibSpaceTwo" presStyleCnt="0"/>
      <dgm:spPr/>
    </dgm:pt>
    <dgm:pt modelId="{194D7242-FB1A-4E38-A6FE-CA922D0AC4EF}" type="pres">
      <dgm:prSet presAssocID="{7FA6CC20-5F57-4B6E-B494-DE6FF2DA9612}" presName="vertTwo" presStyleCnt="0"/>
      <dgm:spPr/>
    </dgm:pt>
    <dgm:pt modelId="{1059E767-93DC-437C-BF9A-415943E900D2}" type="pres">
      <dgm:prSet presAssocID="{7FA6CC20-5F57-4B6E-B494-DE6FF2DA9612}" presName="txTwo" presStyleLbl="node2" presStyleIdx="1" presStyleCnt="3" custScaleY="106361">
        <dgm:presLayoutVars>
          <dgm:chPref val="3"/>
        </dgm:presLayoutVars>
      </dgm:prSet>
      <dgm:spPr/>
    </dgm:pt>
    <dgm:pt modelId="{6E024610-D056-4E53-A1A7-9DE8E53A89FE}" type="pres">
      <dgm:prSet presAssocID="{7FA6CC20-5F57-4B6E-B494-DE6FF2DA9612}" presName="horzTwo" presStyleCnt="0"/>
      <dgm:spPr/>
    </dgm:pt>
    <dgm:pt modelId="{D1FDFDCA-B987-4E83-93B5-B965D118DB27}" type="pres">
      <dgm:prSet presAssocID="{BD325FCA-44AF-4A59-9F12-7876F5B8F7EA}" presName="sibSpaceTwo" presStyleCnt="0"/>
      <dgm:spPr/>
    </dgm:pt>
    <dgm:pt modelId="{799DD0BF-398A-4C37-AF64-89F94372F327}" type="pres">
      <dgm:prSet presAssocID="{3AE378EB-E1DD-474B-B66F-AD9F612D3D90}" presName="vertTwo" presStyleCnt="0"/>
      <dgm:spPr/>
    </dgm:pt>
    <dgm:pt modelId="{2B7EFA97-C40B-499E-9385-263235FA70CC}" type="pres">
      <dgm:prSet presAssocID="{3AE378EB-E1DD-474B-B66F-AD9F612D3D90}" presName="txTwo" presStyleLbl="node2" presStyleIdx="2" presStyleCnt="3" custScaleY="107031">
        <dgm:presLayoutVars>
          <dgm:chPref val="3"/>
        </dgm:presLayoutVars>
      </dgm:prSet>
      <dgm:spPr/>
    </dgm:pt>
    <dgm:pt modelId="{0EA84BA2-9E47-42E3-A0C7-41F6379AF40B}" type="pres">
      <dgm:prSet presAssocID="{3AE378EB-E1DD-474B-B66F-AD9F612D3D90}" presName="horzTwo" presStyleCnt="0"/>
      <dgm:spPr/>
    </dgm:pt>
  </dgm:ptLst>
  <dgm:cxnLst>
    <dgm:cxn modelId="{AE6E8B03-DCE3-4E58-82D5-82B480CE1465}" srcId="{9538AD4F-523E-4626-B318-E62900D8F6C2}" destId="{7FA6CC20-5F57-4B6E-B494-DE6FF2DA9612}" srcOrd="1" destOrd="0" parTransId="{13601F68-0BB3-4D98-A950-01242D33C309}" sibTransId="{BD325FCA-44AF-4A59-9F12-7876F5B8F7EA}"/>
    <dgm:cxn modelId="{41DBE013-1710-4E4D-B9CE-CCE37FF6F6A3}" type="presOf" srcId="{7FA6CC20-5F57-4B6E-B494-DE6FF2DA9612}" destId="{1059E767-93DC-437C-BF9A-415943E900D2}" srcOrd="0" destOrd="0" presId="urn:microsoft.com/office/officeart/2005/8/layout/hierarchy4"/>
    <dgm:cxn modelId="{F2DE8120-F96F-461B-B4BC-B05DB788228B}" type="presOf" srcId="{3AE378EB-E1DD-474B-B66F-AD9F612D3D90}" destId="{2B7EFA97-C40B-499E-9385-263235FA70CC}" srcOrd="0" destOrd="0" presId="urn:microsoft.com/office/officeart/2005/8/layout/hierarchy4"/>
    <dgm:cxn modelId="{FE5E685D-AA23-444C-A6FE-DBE82D751FEE}" type="presOf" srcId="{F16DCFA8-1050-474B-9B51-975F49771595}" destId="{594688F3-DF51-42F4-AAA2-8DBF9FB9CE87}" srcOrd="0" destOrd="0" presId="urn:microsoft.com/office/officeart/2005/8/layout/hierarchy4"/>
    <dgm:cxn modelId="{D225B666-7631-4F57-B4D0-1340272066C9}" type="presOf" srcId="{9538AD4F-523E-4626-B318-E62900D8F6C2}" destId="{8BF30424-F77C-4228-B3EB-117C6E1CF7A5}" srcOrd="0" destOrd="0" presId="urn:microsoft.com/office/officeart/2005/8/layout/hierarchy4"/>
    <dgm:cxn modelId="{FB319796-935B-4FED-91A3-8C3725D08FB1}" srcId="{F16DCFA8-1050-474B-9B51-975F49771595}" destId="{9538AD4F-523E-4626-B318-E62900D8F6C2}" srcOrd="0" destOrd="0" parTransId="{CB2FE36A-5678-4A75-903B-BCB611383BD6}" sibTransId="{946F48F5-E8B7-4749-B6D7-DE839B833610}"/>
    <dgm:cxn modelId="{4690C8A0-90CE-4038-87ED-452694B3140E}" srcId="{9538AD4F-523E-4626-B318-E62900D8F6C2}" destId="{3AE378EB-E1DD-474B-B66F-AD9F612D3D90}" srcOrd="2" destOrd="0" parTransId="{3993CA88-5830-4E60-83E4-784F237A2055}" sibTransId="{F4DAE9E2-E94C-4634-969F-334A5E2CE73E}"/>
    <dgm:cxn modelId="{712AC0DC-59C7-44ED-8BB6-0C05427F9356}" type="presOf" srcId="{C9B5FC89-5130-4E22-832E-B8C8140F8556}" destId="{6FBF7679-A259-48C1-B97F-0D73760AF9DC}" srcOrd="0" destOrd="0" presId="urn:microsoft.com/office/officeart/2005/8/layout/hierarchy4"/>
    <dgm:cxn modelId="{48B200F8-5149-4D78-B435-93F3FEE9A490}" srcId="{9538AD4F-523E-4626-B318-E62900D8F6C2}" destId="{C9B5FC89-5130-4E22-832E-B8C8140F8556}" srcOrd="0" destOrd="0" parTransId="{74C5AB03-EBC1-4036-BA11-3E37647B4657}" sibTransId="{86885E35-152F-4FF3-8EFE-C5DAB8ECDF50}"/>
    <dgm:cxn modelId="{521BBFBF-BE2A-4FF9-800A-DC1E78DEBFD9}" type="presParOf" srcId="{594688F3-DF51-42F4-AAA2-8DBF9FB9CE87}" destId="{3E170104-D206-4AC4-86A5-26865BC56FFE}" srcOrd="0" destOrd="0" presId="urn:microsoft.com/office/officeart/2005/8/layout/hierarchy4"/>
    <dgm:cxn modelId="{BF882A07-218F-4161-9809-90062A07469C}" type="presParOf" srcId="{3E170104-D206-4AC4-86A5-26865BC56FFE}" destId="{8BF30424-F77C-4228-B3EB-117C6E1CF7A5}" srcOrd="0" destOrd="0" presId="urn:microsoft.com/office/officeart/2005/8/layout/hierarchy4"/>
    <dgm:cxn modelId="{E2F03765-B6F5-41AF-AF97-31BE03B7F33F}" type="presParOf" srcId="{3E170104-D206-4AC4-86A5-26865BC56FFE}" destId="{810C7FDA-9DA9-4FA9-B3B5-E0436A2BCEDF}" srcOrd="1" destOrd="0" presId="urn:microsoft.com/office/officeart/2005/8/layout/hierarchy4"/>
    <dgm:cxn modelId="{E1BA1F61-3E13-4F83-ADA7-127B6FAE5D03}" type="presParOf" srcId="{3E170104-D206-4AC4-86A5-26865BC56FFE}" destId="{9F3AF377-DF10-42A7-BC5C-50632685BEEF}" srcOrd="2" destOrd="0" presId="urn:microsoft.com/office/officeart/2005/8/layout/hierarchy4"/>
    <dgm:cxn modelId="{C573C89A-2174-4245-8797-0F79D551089E}" type="presParOf" srcId="{9F3AF377-DF10-42A7-BC5C-50632685BEEF}" destId="{C0252DEE-71D9-44F2-A724-A00F64F46889}" srcOrd="0" destOrd="0" presId="urn:microsoft.com/office/officeart/2005/8/layout/hierarchy4"/>
    <dgm:cxn modelId="{7B70A3BA-A933-41BD-A3E9-1872E87724D3}" type="presParOf" srcId="{C0252DEE-71D9-44F2-A724-A00F64F46889}" destId="{6FBF7679-A259-48C1-B97F-0D73760AF9DC}" srcOrd="0" destOrd="0" presId="urn:microsoft.com/office/officeart/2005/8/layout/hierarchy4"/>
    <dgm:cxn modelId="{C66BD54B-212E-48C2-BB09-B95DEEDF31F0}" type="presParOf" srcId="{C0252DEE-71D9-44F2-A724-A00F64F46889}" destId="{9882893D-F8B1-4F2C-9898-6F459CBC0517}" srcOrd="1" destOrd="0" presId="urn:microsoft.com/office/officeart/2005/8/layout/hierarchy4"/>
    <dgm:cxn modelId="{8971DAB4-5A59-4591-8F71-88A97153B78F}" type="presParOf" srcId="{9F3AF377-DF10-42A7-BC5C-50632685BEEF}" destId="{D4163C14-340B-487E-99CA-AE1B63BD5297}" srcOrd="1" destOrd="0" presId="urn:microsoft.com/office/officeart/2005/8/layout/hierarchy4"/>
    <dgm:cxn modelId="{38B1E185-190E-435A-B15A-FE73B7EC6B14}" type="presParOf" srcId="{9F3AF377-DF10-42A7-BC5C-50632685BEEF}" destId="{194D7242-FB1A-4E38-A6FE-CA922D0AC4EF}" srcOrd="2" destOrd="0" presId="urn:microsoft.com/office/officeart/2005/8/layout/hierarchy4"/>
    <dgm:cxn modelId="{E9867433-76DA-49B3-B105-4EC55D635B82}" type="presParOf" srcId="{194D7242-FB1A-4E38-A6FE-CA922D0AC4EF}" destId="{1059E767-93DC-437C-BF9A-415943E900D2}" srcOrd="0" destOrd="0" presId="urn:microsoft.com/office/officeart/2005/8/layout/hierarchy4"/>
    <dgm:cxn modelId="{AD36C520-5311-4FAE-8A5F-65B5E77A7361}" type="presParOf" srcId="{194D7242-FB1A-4E38-A6FE-CA922D0AC4EF}" destId="{6E024610-D056-4E53-A1A7-9DE8E53A89FE}" srcOrd="1" destOrd="0" presId="urn:microsoft.com/office/officeart/2005/8/layout/hierarchy4"/>
    <dgm:cxn modelId="{68DCAE50-3261-4437-B0B2-D3C9C4D572CD}" type="presParOf" srcId="{9F3AF377-DF10-42A7-BC5C-50632685BEEF}" destId="{D1FDFDCA-B987-4E83-93B5-B965D118DB27}" srcOrd="3" destOrd="0" presId="urn:microsoft.com/office/officeart/2005/8/layout/hierarchy4"/>
    <dgm:cxn modelId="{A01B1C81-8806-4EAC-B12D-E8F668C8826C}" type="presParOf" srcId="{9F3AF377-DF10-42A7-BC5C-50632685BEEF}" destId="{799DD0BF-398A-4C37-AF64-89F94372F327}" srcOrd="4" destOrd="0" presId="urn:microsoft.com/office/officeart/2005/8/layout/hierarchy4"/>
    <dgm:cxn modelId="{3AFEE9DF-12E7-4FD0-A6C7-C283A42708B7}" type="presParOf" srcId="{799DD0BF-398A-4C37-AF64-89F94372F327}" destId="{2B7EFA97-C40B-499E-9385-263235FA70CC}" srcOrd="0" destOrd="0" presId="urn:microsoft.com/office/officeart/2005/8/layout/hierarchy4"/>
    <dgm:cxn modelId="{576237F9-6B59-447E-AC71-B32BBB2C9BB0}" type="presParOf" srcId="{799DD0BF-398A-4C37-AF64-89F94372F327}" destId="{0EA84BA2-9E47-42E3-A0C7-41F6379AF40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F30424-F77C-4228-B3EB-117C6E1CF7A5}">
      <dsp:nvSpPr>
        <dsp:cNvPr id="0" name=""/>
        <dsp:cNvSpPr/>
      </dsp:nvSpPr>
      <dsp:spPr>
        <a:xfrm>
          <a:off x="2190" y="1883"/>
          <a:ext cx="6091618" cy="1145993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u="sng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Solid Waste</a:t>
          </a:r>
        </a:p>
      </dsp:txBody>
      <dsp:txXfrm>
        <a:off x="35755" y="35448"/>
        <a:ext cx="6024488" cy="1078863"/>
      </dsp:txXfrm>
    </dsp:sp>
    <dsp:sp modelId="{6FBF7679-A259-48C1-B97F-0D73760AF9DC}">
      <dsp:nvSpPr>
        <dsp:cNvPr id="0" name=""/>
        <dsp:cNvSpPr/>
      </dsp:nvSpPr>
      <dsp:spPr>
        <a:xfrm>
          <a:off x="8136" y="1357903"/>
          <a:ext cx="1919105" cy="2704212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Recyclables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Plastic Bottles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Paper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Glass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Tetra Pack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Metals	</a:t>
          </a:r>
        </a:p>
      </dsp:txBody>
      <dsp:txXfrm>
        <a:off x="64345" y="1414112"/>
        <a:ext cx="1806687" cy="2591794"/>
      </dsp:txXfrm>
    </dsp:sp>
    <dsp:sp modelId="{1059E767-93DC-437C-BF9A-415943E900D2}">
      <dsp:nvSpPr>
        <dsp:cNvPr id="0" name=""/>
        <dsp:cNvSpPr/>
      </dsp:nvSpPr>
      <dsp:spPr>
        <a:xfrm>
          <a:off x="2088447" y="1357903"/>
          <a:ext cx="1919105" cy="2659357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Compostable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Green Waste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Remnants of Fruits/ </a:t>
          </a:r>
          <a:r>
            <a:rPr lang="en-US" sz="19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Veg</a:t>
          </a:r>
          <a:endParaRPr lang="en-US" sz="19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Kitchen Waste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Brown Waste Leaves</a:t>
          </a:r>
        </a:p>
      </dsp:txBody>
      <dsp:txXfrm>
        <a:off x="2144656" y="1414112"/>
        <a:ext cx="1806687" cy="2546939"/>
      </dsp:txXfrm>
    </dsp:sp>
    <dsp:sp modelId="{2B7EFA97-C40B-499E-9385-263235FA70CC}">
      <dsp:nvSpPr>
        <dsp:cNvPr id="0" name=""/>
        <dsp:cNvSpPr/>
      </dsp:nvSpPr>
      <dsp:spPr>
        <a:xfrm>
          <a:off x="4168757" y="1357903"/>
          <a:ext cx="1919105" cy="2676109"/>
        </a:xfrm>
        <a:prstGeom prst="roundRect">
          <a:avLst>
            <a:gd name="adj" fmla="val 10000"/>
          </a:avLst>
        </a:prstGeom>
        <a:solidFill>
          <a:srgbClr val="663300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u="sng" kern="1200" dirty="0">
            <a:solidFill>
              <a:schemeClr val="bg1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Landfill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Which cannot be recycled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Req to be dumped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4224966" y="1414112"/>
        <a:ext cx="1806687" cy="25636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5"/>
            <a:ext cx="3037839" cy="466434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43" y="5"/>
            <a:ext cx="3037839" cy="466434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BC61FD4B-F7CC-43F2-97EA-B4B923F2E330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971"/>
            <a:ext cx="3037839" cy="466433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43" y="8829971"/>
            <a:ext cx="3037839" cy="466433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30C05DB8-4539-4CF2-8545-7EDC5032C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93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3037839" cy="46482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3" y="2"/>
            <a:ext cx="3037839" cy="46482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33343D3E-5E15-435D-9D2E-365DB7D21927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51375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29970"/>
            <a:ext cx="3037839" cy="46482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3" y="8829970"/>
            <a:ext cx="3037839" cy="46482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B500F23E-B93D-4FA4-8FC0-599836B09E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80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95210" y="8268038"/>
            <a:ext cx="3132904" cy="435240"/>
          </a:xfrm>
          <a:prstGeom prst="rect">
            <a:avLst/>
          </a:prstGeom>
        </p:spPr>
        <p:txBody>
          <a:bodyPr/>
          <a:lstStyle/>
          <a:p>
            <a:fld id="{B500F23E-B93D-4FA4-8FC0-599836B09EE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34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B500F23E-B93D-4FA4-8FC0-599836B09EE6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36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B500F23E-B93D-4FA4-8FC0-599836B09EE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B500F23E-B93D-4FA4-8FC0-599836B09EE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3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B500F23E-B93D-4FA4-8FC0-599836B09EE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50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61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B500F23E-B93D-4FA4-8FC0-599836B09EE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54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B500F23E-B93D-4FA4-8FC0-599836B09EE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54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B500F23E-B93D-4FA4-8FC0-599836B09EE6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554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B500F23E-B93D-4FA4-8FC0-599836B09EE6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554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B500F23E-B93D-4FA4-8FC0-599836B09EE6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3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ln>
            <a:noFill/>
          </a:ln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2869" y="6356353"/>
            <a:ext cx="2057400" cy="365125"/>
          </a:xfrm>
        </p:spPr>
        <p:txBody>
          <a:bodyPr/>
          <a:lstStyle/>
          <a:p>
            <a:fld id="{BBA8851F-A707-4E4A-B302-C70368760046}" type="datetime1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2300" y="635635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500" b="1">
                <a:latin typeface="Candara" panose="020E0502030303020204" pitchFamily="34" charset="0"/>
              </a:defRPr>
            </a:lvl1pPr>
          </a:lstStyle>
          <a:p>
            <a:fld id="{AD79972B-CF5A-44CD-9788-C3F79BCDAB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0135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6320-4CC4-4CF5-96B5-3F80DF1635BF}" type="datetime1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8"/>
            <a:ext cx="2057400" cy="365125"/>
          </a:xfrm>
          <a:prstGeom prst="rect">
            <a:avLst/>
          </a:prstGeom>
        </p:spPr>
        <p:txBody>
          <a:bodyPr/>
          <a:lstStyle/>
          <a:p>
            <a:fld id="{AD79972B-CF5A-44CD-9788-C3F79BCDAB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0413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BF97-1EC7-451F-8CFF-7DC71C7D67CC}" type="datetime1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8"/>
            <a:ext cx="2057400" cy="365125"/>
          </a:xfrm>
          <a:prstGeom prst="rect">
            <a:avLst/>
          </a:prstGeom>
        </p:spPr>
        <p:txBody>
          <a:bodyPr/>
          <a:lstStyle/>
          <a:p>
            <a:fld id="{AD79972B-CF5A-44CD-9788-C3F79BCDAB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6522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1601977"/>
          </a:xfrm>
        </p:spPr>
        <p:txBody>
          <a:bodyPr/>
          <a:lstStyle>
            <a:lvl1pPr>
              <a:lnSpc>
                <a:spcPct val="90000"/>
              </a:lnSpc>
              <a:buFontTx/>
              <a:buBlip>
                <a:blip r:embed="rId2"/>
              </a:buBlip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985815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98850" indent="-398850" algn="just">
              <a:defRPr sz="2400" b="1"/>
            </a:lvl1pPr>
            <a:lvl2pPr marL="675068" indent="-332177" algn="just">
              <a:defRPr sz="2400" b="1"/>
            </a:lvl2pPr>
            <a:lvl3pPr marL="941762" indent="-255979" algn="just">
              <a:defRPr sz="2400" b="1"/>
            </a:lvl3pPr>
            <a:lvl4pPr algn="just">
              <a:defRPr sz="2400" b="1"/>
            </a:lvl4pPr>
            <a:lvl5pPr algn="just">
              <a:defRPr sz="2400" b="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047A-4ACA-4A99-BBC1-E6D1F2B1F410}" type="datetime1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534" y="635635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500" b="1">
                <a:latin typeface="Candara" panose="020E0502030303020204" pitchFamily="34" charset="0"/>
              </a:defRPr>
            </a:lvl1pPr>
          </a:lstStyle>
          <a:p>
            <a:fld id="{AD79972B-CF5A-44CD-9788-C3F79BCDAB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6353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ln>
            <a:noFill/>
          </a:ln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3F33-C82C-4341-B846-2E4FB57D0E33}" type="datetime1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8"/>
            <a:ext cx="2057400" cy="365125"/>
          </a:xfrm>
          <a:prstGeom prst="rect">
            <a:avLst/>
          </a:prstGeom>
        </p:spPr>
        <p:txBody>
          <a:bodyPr/>
          <a:lstStyle/>
          <a:p>
            <a:fld id="{AD79972B-CF5A-44CD-9788-C3F79BCDAB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8709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B3747-42B1-4F03-A3A4-869384B5E6ED}" type="datetime1">
              <a:rPr lang="en-US" smtClean="0"/>
              <a:pPr/>
              <a:t>12/12/2020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492878"/>
            <a:ext cx="2057400" cy="365125"/>
          </a:xfrm>
          <a:prstGeom prst="rect">
            <a:avLst/>
          </a:prstGeom>
        </p:spPr>
        <p:txBody>
          <a:bodyPr/>
          <a:lstStyle/>
          <a:p>
            <a:fld id="{AD79972B-CF5A-44CD-9788-C3F79BCDAB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352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5324-8FCC-456E-BCF8-3FA82B1FEA63}" type="datetime1">
              <a:rPr lang="en-US" smtClean="0"/>
              <a:pPr/>
              <a:t>12/12/2020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86600" y="6492878"/>
            <a:ext cx="2057400" cy="365125"/>
          </a:xfrm>
          <a:prstGeom prst="rect">
            <a:avLst/>
          </a:prstGeom>
        </p:spPr>
        <p:txBody>
          <a:bodyPr/>
          <a:lstStyle/>
          <a:p>
            <a:fld id="{AD79972B-CF5A-44CD-9788-C3F79BCDAB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0971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2BB57-97B4-44E2-81F7-396C19B2F33C}" type="datetime1">
              <a:rPr lang="en-US" smtClean="0"/>
              <a:pPr/>
              <a:t>12/12/2020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92878"/>
            <a:ext cx="2057400" cy="365125"/>
          </a:xfrm>
          <a:prstGeom prst="rect">
            <a:avLst/>
          </a:prstGeom>
        </p:spPr>
        <p:txBody>
          <a:bodyPr/>
          <a:lstStyle/>
          <a:p>
            <a:fld id="{AD79972B-CF5A-44CD-9788-C3F79BCDAB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3698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11163-5886-4E4B-A34E-7328124B399C}" type="datetime1">
              <a:rPr lang="en-US" smtClean="0"/>
              <a:pPr/>
              <a:t>12/12/2020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8"/>
            <a:ext cx="2057400" cy="365125"/>
          </a:xfrm>
          <a:prstGeom prst="rect">
            <a:avLst/>
          </a:prstGeom>
        </p:spPr>
        <p:txBody>
          <a:bodyPr/>
          <a:lstStyle/>
          <a:p>
            <a:fld id="{AD79972B-CF5A-44CD-9788-C3F79BCDAB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8241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89AE9-8D69-4868-B0C1-81E9DDC5BBB6}" type="datetime1">
              <a:rPr lang="en-US" smtClean="0"/>
              <a:pPr/>
              <a:t>12/12/2020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492878"/>
            <a:ext cx="2057400" cy="365125"/>
          </a:xfrm>
          <a:prstGeom prst="rect">
            <a:avLst/>
          </a:prstGeom>
        </p:spPr>
        <p:txBody>
          <a:bodyPr/>
          <a:lstStyle/>
          <a:p>
            <a:fld id="{AD79972B-CF5A-44CD-9788-C3F79BCDAB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9393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1F0B2-1023-4599-B7AB-355628AB92CF}" type="datetime1">
              <a:rPr lang="en-US" smtClean="0"/>
              <a:pPr/>
              <a:t>12/12/2020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492878"/>
            <a:ext cx="2057400" cy="365125"/>
          </a:xfrm>
          <a:prstGeom prst="rect">
            <a:avLst/>
          </a:prstGeom>
        </p:spPr>
        <p:txBody>
          <a:bodyPr/>
          <a:lstStyle/>
          <a:p>
            <a:fld id="{AD79972B-CF5A-44CD-9788-C3F79BCDAB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8741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76763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79714"/>
            <a:ext cx="7886700" cy="490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440AC322-0C11-4BF3-9AE2-6C8BE2C369F0}" type="datetime1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4006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1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fld id="{AD79972B-CF5A-44CD-9788-C3F79BCDAB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3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>
    <p:fade/>
  </p:transition>
  <p:hf hdr="0" ftr="0" dt="0"/>
  <p:txStyles>
    <p:titleStyle>
      <a:lvl1pPr algn="ctr" defTabSz="685783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rgbClr val="FFFF00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150000"/>
        </a:lnSpc>
        <a:spcBef>
          <a:spcPts val="750"/>
        </a:spcBef>
        <a:buFont typeface="Wingdings" panose="05000000000000000000" pitchFamily="2" charset="2"/>
        <a:buChar char="Ø"/>
        <a:defRPr sz="2100" kern="1200">
          <a:solidFill>
            <a:schemeClr val="bg1"/>
          </a:solidFill>
          <a:latin typeface="Candara" panose="020E0502030303020204" pitchFamily="34" charset="0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andara" panose="020E0502030303020204" pitchFamily="34" charset="0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150000"/>
        </a:lnSpc>
        <a:spcBef>
          <a:spcPts val="375"/>
        </a:spcBef>
        <a:buFont typeface="Wingdings" panose="05000000000000000000" pitchFamily="2" charset="2"/>
        <a:buChar char="§"/>
        <a:defRPr sz="1500" kern="1200">
          <a:solidFill>
            <a:schemeClr val="bg1"/>
          </a:solidFill>
          <a:latin typeface="Candara" panose="020E0502030303020204" pitchFamily="34" charset="0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150000"/>
        </a:lnSpc>
        <a:spcBef>
          <a:spcPts val="375"/>
        </a:spcBef>
        <a:buFont typeface="Wingdings" panose="05000000000000000000" pitchFamily="2" charset="2"/>
        <a:buChar char="ü"/>
        <a:defRPr sz="1350" kern="1200">
          <a:solidFill>
            <a:schemeClr val="bg1"/>
          </a:solidFill>
          <a:latin typeface="Candara" panose="020E0502030303020204" pitchFamily="34" charset="0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150000"/>
        </a:lnSpc>
        <a:spcBef>
          <a:spcPts val="375"/>
        </a:spcBef>
        <a:buFont typeface="Wingdings" panose="05000000000000000000" pitchFamily="2" charset="2"/>
        <a:buChar char="§"/>
        <a:defRPr sz="1350" kern="1200">
          <a:solidFill>
            <a:schemeClr val="bg1"/>
          </a:solidFill>
          <a:latin typeface="Candara" panose="020E0502030303020204" pitchFamily="34" charset="0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3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9972B-CF5A-44CD-9788-C3F79BCDAB74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050" name="Picture 2" descr="C:\Users\hp\Desktop\bissimalllah-in-urdu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16714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447948-1453-446C-B040-0EEDA07FA4A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912" y="1444752"/>
            <a:ext cx="8247973" cy="50474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35014B-F990-B848-A6BC-C274A4F344E9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</p:spTree>
    <p:extLst>
      <p:ext uri="{BB962C8B-B14F-4D97-AF65-F5344CB8AC3E}">
        <p14:creationId xmlns:p14="http://schemas.microsoft.com/office/powerpoint/2010/main" val="231248697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72427-892A-40B6-91B2-2906B5E8BD51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r="5960"/>
          <a:stretch/>
        </p:blipFill>
        <p:spPr>
          <a:xfrm>
            <a:off x="441672" y="1444752"/>
            <a:ext cx="8247888" cy="50474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92D49EA-6E01-D041-8ACD-907F690E99AF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</p:spTree>
    <p:extLst>
      <p:ext uri="{BB962C8B-B14F-4D97-AF65-F5344CB8AC3E}">
        <p14:creationId xmlns:p14="http://schemas.microsoft.com/office/powerpoint/2010/main" val="126456658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92D49EA-6E01-D041-8ACD-907F690E99AF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808F1A-B4F9-48A0-9F2C-BF5C1F3F1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771" y="1481968"/>
            <a:ext cx="8238873" cy="501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645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D1018B-2DA7-4E41-8CC9-82944369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9972B-CF5A-44CD-9788-C3F79BCDAB7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649BEBC-8754-4C17-B21F-9053E4558B05}"/>
              </a:ext>
            </a:extLst>
          </p:cNvPr>
          <p:cNvSpPr txBox="1">
            <a:spLocks/>
          </p:cNvSpPr>
          <p:nvPr/>
        </p:nvSpPr>
        <p:spPr>
          <a:xfrm>
            <a:off x="431733" y="1428101"/>
            <a:ext cx="8238864" cy="5293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50000"/>
              </a:lnSpc>
              <a:spcBef>
                <a:spcPts val="563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  <a:defRPr sz="1575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42900" algn="l" rtl="0">
              <a:lnSpc>
                <a:spcPct val="150000"/>
              </a:lnSpc>
              <a:spcBef>
                <a:spcPts val="28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42900" algn="l" rtl="0">
              <a:lnSpc>
                <a:spcPct val="150000"/>
              </a:lnSpc>
              <a:spcBef>
                <a:spcPts val="28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sz="1125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28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  <a:defRPr sz="1013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28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sz="1013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2400" b="1" u="sng" dirty="0">
                <a:solidFill>
                  <a:srgbClr val="FFFF00"/>
                </a:solidFill>
                <a:ea typeface="Kozuka Gothic Pr6N EL"/>
              </a:rPr>
              <a:t>Facilities:-</a:t>
            </a:r>
          </a:p>
          <a:p>
            <a:pPr marL="342900" algn="just">
              <a:spcBef>
                <a:spcPts val="0"/>
              </a:spcBef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First stage/ observation room in labor &amp; Delivery unit </a:t>
            </a:r>
          </a:p>
          <a:p>
            <a:pPr marL="342900" algn="just">
              <a:spcBef>
                <a:spcPts val="0"/>
              </a:spcBef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Blood Bank, Blood Transfusion </a:t>
            </a:r>
          </a:p>
          <a:p>
            <a:pPr marL="342900" algn="just">
              <a:spcBef>
                <a:spcPts val="0"/>
              </a:spcBef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Assessment room with consultant room</a:t>
            </a:r>
          </a:p>
          <a:p>
            <a:pPr marL="342900" algn="just">
              <a:spcBef>
                <a:spcPts val="0"/>
              </a:spcBef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Delivery &amp; Sterilization Room</a:t>
            </a:r>
          </a:p>
          <a:p>
            <a:pPr marL="342900" algn="just">
              <a:spcBef>
                <a:spcPts val="0"/>
              </a:spcBef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Minor OT in emergency</a:t>
            </a:r>
          </a:p>
          <a:p>
            <a:pPr marL="342900" algn="just">
              <a:spcBef>
                <a:spcPts val="0"/>
              </a:spcBef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Modular OT</a:t>
            </a:r>
          </a:p>
          <a:p>
            <a:pPr marL="342900" algn="just">
              <a:spcBef>
                <a:spcPts val="0"/>
              </a:spcBef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 Administration Block</a:t>
            </a:r>
          </a:p>
          <a:p>
            <a:pPr marL="342900" algn="just">
              <a:spcBef>
                <a:spcPts val="0"/>
              </a:spcBef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Diagnostic Center</a:t>
            </a:r>
          </a:p>
          <a:p>
            <a:pPr marL="627063" indent="-627063">
              <a:spcBef>
                <a:spcPts val="0"/>
              </a:spcBef>
              <a:buClr>
                <a:srgbClr val="FFFFFF"/>
              </a:buClr>
            </a:pPr>
            <a:endParaRPr lang="en-US" alt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B72EE4-FFBE-A04D-BBF6-A6CECB2D930C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</p:spTree>
    <p:extLst>
      <p:ext uri="{BB962C8B-B14F-4D97-AF65-F5344CB8AC3E}">
        <p14:creationId xmlns:p14="http://schemas.microsoft.com/office/powerpoint/2010/main" val="399171670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D1018B-2DA7-4E41-8CC9-82944369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9972B-CF5A-44CD-9788-C3F79BCDAB7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649BEBC-8754-4C17-B21F-9053E4558B05}"/>
              </a:ext>
            </a:extLst>
          </p:cNvPr>
          <p:cNvSpPr txBox="1">
            <a:spLocks/>
          </p:cNvSpPr>
          <p:nvPr/>
        </p:nvSpPr>
        <p:spPr>
          <a:xfrm>
            <a:off x="441672" y="1428101"/>
            <a:ext cx="8238864" cy="5293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50000"/>
              </a:lnSpc>
              <a:spcBef>
                <a:spcPts val="563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  <a:defRPr sz="1575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42900" algn="l" rtl="0">
              <a:lnSpc>
                <a:spcPct val="150000"/>
              </a:lnSpc>
              <a:spcBef>
                <a:spcPts val="28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42900" algn="l" rtl="0">
              <a:lnSpc>
                <a:spcPct val="150000"/>
              </a:lnSpc>
              <a:spcBef>
                <a:spcPts val="28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sz="1125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28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  <a:defRPr sz="1013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28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sz="1013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algn="just">
              <a:lnSpc>
                <a:spcPct val="200000"/>
              </a:lnSpc>
              <a:spcBef>
                <a:spcPts val="0"/>
              </a:spcBef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Special Biochemistry Lab</a:t>
            </a:r>
          </a:p>
          <a:p>
            <a:pPr marL="342900" algn="just">
              <a:lnSpc>
                <a:spcPct val="200000"/>
              </a:lnSpc>
              <a:spcBef>
                <a:spcPts val="0"/>
              </a:spcBef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Micro Biology Lab</a:t>
            </a:r>
          </a:p>
          <a:p>
            <a:pPr marL="342900" algn="just">
              <a:lnSpc>
                <a:spcPct val="200000"/>
              </a:lnSpc>
              <a:spcBef>
                <a:spcPts val="0"/>
              </a:spcBef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Physiotherapy Department</a:t>
            </a:r>
          </a:p>
          <a:p>
            <a:pPr marL="342900" algn="just">
              <a:lnSpc>
                <a:spcPct val="200000"/>
              </a:lnSpc>
              <a:spcBef>
                <a:spcPts val="0"/>
              </a:spcBef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General OPD</a:t>
            </a:r>
          </a:p>
          <a:p>
            <a:pPr marL="342900" algn="just">
              <a:lnSpc>
                <a:spcPct val="200000"/>
              </a:lnSpc>
              <a:spcBef>
                <a:spcPts val="0"/>
              </a:spcBef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Immunization Center</a:t>
            </a:r>
          </a:p>
          <a:p>
            <a:pPr marL="342900" algn="just">
              <a:lnSpc>
                <a:spcPct val="200000"/>
              </a:lnSpc>
              <a:spcBef>
                <a:spcPts val="0"/>
              </a:spcBef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Nursery</a:t>
            </a:r>
          </a:p>
          <a:p>
            <a:pPr marL="0" indent="0" algn="just">
              <a:lnSpc>
                <a:spcPct val="200000"/>
              </a:lnSpc>
              <a:spcBef>
                <a:spcPts val="0"/>
              </a:spcBef>
              <a:buClr>
                <a:srgbClr val="FFFFFF"/>
              </a:buClr>
              <a:buNone/>
            </a:pPr>
            <a:endParaRPr lang="en-US" sz="2400" dirty="0"/>
          </a:p>
          <a:p>
            <a:pPr marL="342900" algn="just">
              <a:lnSpc>
                <a:spcPct val="200000"/>
              </a:lnSpc>
              <a:spcBef>
                <a:spcPts val="0"/>
              </a:spcBef>
              <a:buClr>
                <a:srgbClr val="FFFFFF"/>
              </a:buClr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C1C7AB-AE71-4C4A-91A0-2E346DFF297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</p:spTree>
    <p:extLst>
      <p:ext uri="{BB962C8B-B14F-4D97-AF65-F5344CB8AC3E}">
        <p14:creationId xmlns:p14="http://schemas.microsoft.com/office/powerpoint/2010/main" val="175987517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D1018B-2DA7-4E41-8CC9-82944369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9972B-CF5A-44CD-9788-C3F79BCDAB7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C1C7AB-AE71-4C4A-91A0-2E346DFF297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C63A800-F912-4865-A99C-0346C1DE6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9773747"/>
              </p:ext>
            </p:extLst>
          </p:nvPr>
        </p:nvGraphicFramePr>
        <p:xfrm>
          <a:off x="441672" y="1524000"/>
          <a:ext cx="8247971" cy="48892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15889">
                  <a:extLst>
                    <a:ext uri="{9D8B030D-6E8A-4147-A177-3AD203B41FA5}">
                      <a16:colId xmlns:a16="http://schemas.microsoft.com/office/drawing/2014/main" val="1250181622"/>
                    </a:ext>
                  </a:extLst>
                </a:gridCol>
                <a:gridCol w="4128839">
                  <a:extLst>
                    <a:ext uri="{9D8B030D-6E8A-4147-A177-3AD203B41FA5}">
                      <a16:colId xmlns:a16="http://schemas.microsoft.com/office/drawing/2014/main" val="68458135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388791968"/>
                    </a:ext>
                  </a:extLst>
                </a:gridCol>
                <a:gridCol w="1907843">
                  <a:extLst>
                    <a:ext uri="{9D8B030D-6E8A-4147-A177-3AD203B41FA5}">
                      <a16:colId xmlns:a16="http://schemas.microsoft.com/office/drawing/2014/main" val="3404598589"/>
                    </a:ext>
                  </a:extLst>
                </a:gridCol>
              </a:tblGrid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No.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Description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Quantity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Est Amount (M)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582607"/>
                  </a:ext>
                </a:extLst>
              </a:tr>
              <a:tr h="768374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Furniture (Waiting Area, Reception Consultant Office, Nursing Stations)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1 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340058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Electric Exam Couch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0.25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980903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Examination Couch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0.12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600851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Patients Stool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0.5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496671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Examination Light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0.13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5196733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6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X Ray Viewer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0.062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5462916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7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C T G Machine 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0.24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94846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8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U S G Machine With Probes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1.5 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0039524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9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Fetal Doppler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0.025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873655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Hospital Management System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3 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738018"/>
                  </a:ext>
                </a:extLst>
              </a:tr>
              <a:tr h="374626">
                <a:tc gridSpan="3"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Total</a:t>
                      </a: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 6.8</a:t>
                      </a: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365584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28A47E8-F284-42FE-BED1-6362FDBCB872}"/>
              </a:ext>
            </a:extLst>
          </p:cNvPr>
          <p:cNvSpPr txBox="1"/>
          <p:nvPr/>
        </p:nvSpPr>
        <p:spPr>
          <a:xfrm>
            <a:off x="3657600" y="1171545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ndara" panose="020E0502030303020204" pitchFamily="34" charset="0"/>
              </a:rPr>
              <a:t>Gynae OPD</a:t>
            </a:r>
          </a:p>
        </p:txBody>
      </p:sp>
      <p:sp>
        <p:nvSpPr>
          <p:cNvPr id="6" name="Action Button: Go Forward or Next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F05EC5A-0BE8-436F-BB42-CDC52A93765E}"/>
              </a:ext>
            </a:extLst>
          </p:cNvPr>
          <p:cNvSpPr/>
          <p:nvPr/>
        </p:nvSpPr>
        <p:spPr>
          <a:xfrm>
            <a:off x="7315200" y="6469043"/>
            <a:ext cx="381000" cy="273047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7585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D1018B-2DA7-4E41-8CC9-82944369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9972B-CF5A-44CD-9788-C3F79BCDAB7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C1C7AB-AE71-4C4A-91A0-2E346DFF297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C63A800-F912-4865-A99C-0346C1DE6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0390268"/>
              </p:ext>
            </p:extLst>
          </p:nvPr>
        </p:nvGraphicFramePr>
        <p:xfrm>
          <a:off x="441672" y="1524000"/>
          <a:ext cx="8247971" cy="48892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15889">
                  <a:extLst>
                    <a:ext uri="{9D8B030D-6E8A-4147-A177-3AD203B41FA5}">
                      <a16:colId xmlns:a16="http://schemas.microsoft.com/office/drawing/2014/main" val="1250181622"/>
                    </a:ext>
                  </a:extLst>
                </a:gridCol>
                <a:gridCol w="4128839">
                  <a:extLst>
                    <a:ext uri="{9D8B030D-6E8A-4147-A177-3AD203B41FA5}">
                      <a16:colId xmlns:a16="http://schemas.microsoft.com/office/drawing/2014/main" val="68458135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388791968"/>
                    </a:ext>
                  </a:extLst>
                </a:gridCol>
                <a:gridCol w="1907843">
                  <a:extLst>
                    <a:ext uri="{9D8B030D-6E8A-4147-A177-3AD203B41FA5}">
                      <a16:colId xmlns:a16="http://schemas.microsoft.com/office/drawing/2014/main" val="3404598589"/>
                    </a:ext>
                  </a:extLst>
                </a:gridCol>
              </a:tblGrid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No.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Description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Quantity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Est Amount (M)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582607"/>
                  </a:ext>
                </a:extLst>
              </a:tr>
              <a:tr h="768374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Electric Labour Bed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 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340058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Labour Instruments Set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 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980903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Cardiac Monitors With 9 Parameters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 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600851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 Table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 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496671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 Light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 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5196733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6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OT Equipment's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8.0 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5462916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7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 Structure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94846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8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Anesthesia Machine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1 .0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0039524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9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Air Washer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 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873655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Sterilizer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738018"/>
                  </a:ext>
                </a:extLst>
              </a:tr>
              <a:tr h="374626">
                <a:tc gridSpan="3"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Total</a:t>
                      </a: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16.5</a:t>
                      </a: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365584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28A47E8-F284-42FE-BED1-6362FDBCB872}"/>
              </a:ext>
            </a:extLst>
          </p:cNvPr>
          <p:cNvSpPr txBox="1"/>
          <p:nvPr/>
        </p:nvSpPr>
        <p:spPr>
          <a:xfrm>
            <a:off x="3288448" y="1186934"/>
            <a:ext cx="210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Labour and Delivery</a:t>
            </a:r>
            <a:endParaRPr lang="en-US" sz="2000" b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43656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D1018B-2DA7-4E41-8CC9-82944369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9972B-CF5A-44CD-9788-C3F79BCDAB7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C1C7AB-AE71-4C4A-91A0-2E346DFF297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C63A800-F912-4865-A99C-0346C1DE6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5573629"/>
              </p:ext>
            </p:extLst>
          </p:nvPr>
        </p:nvGraphicFramePr>
        <p:xfrm>
          <a:off x="441672" y="1524000"/>
          <a:ext cx="8247971" cy="451463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15889">
                  <a:extLst>
                    <a:ext uri="{9D8B030D-6E8A-4147-A177-3AD203B41FA5}">
                      <a16:colId xmlns:a16="http://schemas.microsoft.com/office/drawing/2014/main" val="1250181622"/>
                    </a:ext>
                  </a:extLst>
                </a:gridCol>
                <a:gridCol w="4128839">
                  <a:extLst>
                    <a:ext uri="{9D8B030D-6E8A-4147-A177-3AD203B41FA5}">
                      <a16:colId xmlns:a16="http://schemas.microsoft.com/office/drawing/2014/main" val="68458135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388791968"/>
                    </a:ext>
                  </a:extLst>
                </a:gridCol>
                <a:gridCol w="1907843">
                  <a:extLst>
                    <a:ext uri="{9D8B030D-6E8A-4147-A177-3AD203B41FA5}">
                      <a16:colId xmlns:a16="http://schemas.microsoft.com/office/drawing/2014/main" val="3404598589"/>
                    </a:ext>
                  </a:extLst>
                </a:gridCol>
              </a:tblGrid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No.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Description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Quantity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Est Amount (M)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582607"/>
                  </a:ext>
                </a:extLst>
              </a:tr>
              <a:tr h="768374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R System 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3.0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340058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X Ray 500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Mah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8.0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980903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Portable X Ray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2.8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600851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Furniture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496671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Immuno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Assay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Fouroscent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Machine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5196733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6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Biored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PCR 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3.0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5462916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7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Lab Minor Equipment's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94846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8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Generator 50 KVA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8.0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0039524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9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Ambulance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873655"/>
                  </a:ext>
                </a:extLst>
              </a:tr>
              <a:tr h="374626">
                <a:tc gridSpan="3"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Total</a:t>
                      </a: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32.2</a:t>
                      </a: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365584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28A47E8-F284-42FE-BED1-6362FDBCB872}"/>
              </a:ext>
            </a:extLst>
          </p:cNvPr>
          <p:cNvSpPr txBox="1"/>
          <p:nvPr/>
        </p:nvSpPr>
        <p:spPr>
          <a:xfrm>
            <a:off x="3657600" y="1171545"/>
            <a:ext cx="1268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Diagnostics</a:t>
            </a:r>
            <a:endParaRPr lang="en-US" sz="2000" b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Action Button: Go Forward or Next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38C67C9-ACA5-4310-9025-0507B35C1403}"/>
              </a:ext>
            </a:extLst>
          </p:cNvPr>
          <p:cNvSpPr/>
          <p:nvPr/>
        </p:nvSpPr>
        <p:spPr>
          <a:xfrm>
            <a:off x="7315200" y="6356353"/>
            <a:ext cx="381000" cy="273047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7402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D1018B-2DA7-4E41-8CC9-82944369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9972B-CF5A-44CD-9788-C3F79BCDAB7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C1C7AB-AE71-4C4A-91A0-2E346DFF297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C63A800-F912-4865-A99C-0346C1DE6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5471060"/>
              </p:ext>
            </p:extLst>
          </p:nvPr>
        </p:nvGraphicFramePr>
        <p:xfrm>
          <a:off x="441672" y="1524000"/>
          <a:ext cx="8247971" cy="414000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15889">
                  <a:extLst>
                    <a:ext uri="{9D8B030D-6E8A-4147-A177-3AD203B41FA5}">
                      <a16:colId xmlns:a16="http://schemas.microsoft.com/office/drawing/2014/main" val="1250181622"/>
                    </a:ext>
                  </a:extLst>
                </a:gridCol>
                <a:gridCol w="4128839">
                  <a:extLst>
                    <a:ext uri="{9D8B030D-6E8A-4147-A177-3AD203B41FA5}">
                      <a16:colId xmlns:a16="http://schemas.microsoft.com/office/drawing/2014/main" val="68458135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388791968"/>
                    </a:ext>
                  </a:extLst>
                </a:gridCol>
                <a:gridCol w="1907843">
                  <a:extLst>
                    <a:ext uri="{9D8B030D-6E8A-4147-A177-3AD203B41FA5}">
                      <a16:colId xmlns:a16="http://schemas.microsoft.com/office/drawing/2014/main" val="3404598589"/>
                    </a:ext>
                  </a:extLst>
                </a:gridCol>
              </a:tblGrid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No.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Description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Quantity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Est Amount (M)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582607"/>
                  </a:ext>
                </a:extLst>
              </a:tr>
              <a:tr h="768374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Furniture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 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340058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Patients Bed  Electric With Side Table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3.3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980903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V Stand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0.17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600851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Over Head Table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496671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Bed Screen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0.33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5196733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6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Foot Step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5462916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7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Emergency Trolly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0.13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94846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8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Anesthesia Trolley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0.17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0039524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9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Medicine Trolley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0.27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87365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28A47E8-F284-42FE-BED1-6362FDBCB872}"/>
              </a:ext>
            </a:extLst>
          </p:cNvPr>
          <p:cNvSpPr txBox="1"/>
          <p:nvPr/>
        </p:nvSpPr>
        <p:spPr>
          <a:xfrm>
            <a:off x="3657600" y="1171545"/>
            <a:ext cx="1361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Gynae Ward</a:t>
            </a:r>
            <a:endParaRPr lang="en-US" sz="2000" b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Action Button: Go Forward or Next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2279B5C-8AEF-4B51-8E93-F0E6D0DDE5E8}"/>
              </a:ext>
            </a:extLst>
          </p:cNvPr>
          <p:cNvSpPr/>
          <p:nvPr/>
        </p:nvSpPr>
        <p:spPr>
          <a:xfrm>
            <a:off x="7315200" y="6356353"/>
            <a:ext cx="381000" cy="273047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6233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D1018B-2DA7-4E41-8CC9-82944369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9972B-CF5A-44CD-9788-C3F79BCDAB7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C1C7AB-AE71-4C4A-91A0-2E346DFF297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C63A800-F912-4865-A99C-0346C1DE6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5941714"/>
              </p:ext>
            </p:extLst>
          </p:nvPr>
        </p:nvGraphicFramePr>
        <p:xfrm>
          <a:off x="441672" y="1524000"/>
          <a:ext cx="8247971" cy="301613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15889">
                  <a:extLst>
                    <a:ext uri="{9D8B030D-6E8A-4147-A177-3AD203B41FA5}">
                      <a16:colId xmlns:a16="http://schemas.microsoft.com/office/drawing/2014/main" val="1250181622"/>
                    </a:ext>
                  </a:extLst>
                </a:gridCol>
                <a:gridCol w="4128839">
                  <a:extLst>
                    <a:ext uri="{9D8B030D-6E8A-4147-A177-3AD203B41FA5}">
                      <a16:colId xmlns:a16="http://schemas.microsoft.com/office/drawing/2014/main" val="68458135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388791968"/>
                    </a:ext>
                  </a:extLst>
                </a:gridCol>
                <a:gridCol w="1907843">
                  <a:extLst>
                    <a:ext uri="{9D8B030D-6E8A-4147-A177-3AD203B41FA5}">
                      <a16:colId xmlns:a16="http://schemas.microsoft.com/office/drawing/2014/main" val="3404598589"/>
                    </a:ext>
                  </a:extLst>
                </a:gridCol>
              </a:tblGrid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No.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Description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Quantity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Est Amount (M)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582607"/>
                  </a:ext>
                </a:extLst>
              </a:tr>
              <a:tr h="768374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Instruments Trolley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340058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11</a:t>
                      </a: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INFANT WARMER/Incubators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 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980903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12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Hospital Baby Bed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0.12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600851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13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Nursery Equipment's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496671"/>
                  </a:ext>
                </a:extLst>
              </a:tr>
              <a:tr h="37462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14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Misc. Items( Central Oxygen)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5196733"/>
                  </a:ext>
                </a:extLst>
              </a:tr>
              <a:tr h="374626">
                <a:tc gridSpan="3"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</a:rPr>
                        <a:t>Total</a:t>
                      </a:r>
                    </a:p>
                  </a:txBody>
                  <a:tcPr marL="68580" marR="68580" marT="9525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11.09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580753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28A47E8-F284-42FE-BED1-6362FDBCB872}"/>
              </a:ext>
            </a:extLst>
          </p:cNvPr>
          <p:cNvSpPr txBox="1"/>
          <p:nvPr/>
        </p:nvSpPr>
        <p:spPr>
          <a:xfrm>
            <a:off x="3657600" y="1171545"/>
            <a:ext cx="1361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Gynae Ward</a:t>
            </a:r>
            <a:endParaRPr lang="en-US" sz="2000" b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89475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81000" y="3276600"/>
            <a:ext cx="8229600" cy="1720846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Cantonment Board Sialkot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9972B-CF5A-44CD-9788-C3F79BCDAB7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 descr="D:\logo CB Ofc\logo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93006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AFF98-1C5E-4E93-BE21-78B2E436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9972B-CF5A-44CD-9788-C3F79BCDAB7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EB7B38C-DDD0-47E8-BBA2-6ED15E8A4367}"/>
              </a:ext>
            </a:extLst>
          </p:cNvPr>
          <p:cNvSpPr txBox="1">
            <a:spLocks/>
          </p:cNvSpPr>
          <p:nvPr/>
        </p:nvSpPr>
        <p:spPr>
          <a:xfrm>
            <a:off x="1130710" y="2235200"/>
            <a:ext cx="6858000" cy="23876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Solid Waste Management</a:t>
            </a:r>
            <a:endParaRPr kumimoji="0" lang="en-GB" sz="4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 panose="020E05020303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2928771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D1018B-2DA7-4E41-8CC9-82944369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9972B-CF5A-44CD-9788-C3F79BCDAB7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C1C7AB-AE71-4C4A-91A0-2E346DFF297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 Waste Management</a:t>
            </a:r>
          </a:p>
        </p:txBody>
      </p:sp>
      <p:pic>
        <p:nvPicPr>
          <p:cNvPr id="6" name="Solid Waste Management Program">
            <a:hlinkClick r:id="" action="ppaction://media"/>
            <a:extLst>
              <a:ext uri="{FF2B5EF4-FFF2-40B4-BE49-F238E27FC236}">
                <a16:creationId xmlns:a16="http://schemas.microsoft.com/office/drawing/2014/main" id="{E1D1F6A6-0D8C-4E26-828A-20AC3881D4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672" y="1488524"/>
            <a:ext cx="8247972" cy="4572000"/>
          </a:xfrm>
          <a:prstGeom prst="rect">
            <a:avLst/>
          </a:prstGeom>
        </p:spPr>
      </p:pic>
      <p:sp>
        <p:nvSpPr>
          <p:cNvPr id="2" name="Action Button: Go Forward or Next 1">
            <a:hlinkClick r:id="" action="ppaction://customshow?id=14&amp;return=true" highlightClick="1"/>
            <a:extLst>
              <a:ext uri="{FF2B5EF4-FFF2-40B4-BE49-F238E27FC236}">
                <a16:creationId xmlns:a16="http://schemas.microsoft.com/office/drawing/2014/main" id="{F34BB081-14AA-4475-9724-17F67D9202E5}"/>
              </a:ext>
            </a:extLst>
          </p:cNvPr>
          <p:cNvSpPr/>
          <p:nvPr/>
        </p:nvSpPr>
        <p:spPr>
          <a:xfrm>
            <a:off x="7543800" y="6496340"/>
            <a:ext cx="381000" cy="225138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29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0909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9972B-CF5A-44CD-9788-C3F79BCDAB7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D724A6-457B-47D1-9370-8B3CDEB5C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9714"/>
            <a:ext cx="8229600" cy="51972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FFFF00"/>
                </a:solidFill>
                <a:cs typeface="Arial" panose="020B0604020202020204" pitchFamily="34" charset="0"/>
              </a:rPr>
              <a:t>Military Areas:</a:t>
            </a:r>
          </a:p>
          <a:p>
            <a:r>
              <a:rPr lang="en-US" b="0" dirty="0">
                <a:cs typeface="Arial" panose="020B0604020202020204" pitchFamily="34" charset="0"/>
              </a:rPr>
              <a:t>‘Pilot Project’  initiated/ launched in following selected area </a:t>
            </a:r>
          </a:p>
          <a:p>
            <a:pPr marL="684203" lvl="1" indent="-342900"/>
            <a:r>
              <a:rPr lang="en-US" b="0" dirty="0">
                <a:cs typeface="Arial" panose="020B0604020202020204" pitchFamily="34" charset="0"/>
              </a:rPr>
              <a:t>Quaid-e-Azam Road</a:t>
            </a:r>
          </a:p>
          <a:p>
            <a:pPr marL="684203" lvl="1" indent="-342900"/>
            <a:r>
              <a:rPr lang="en-US" b="0" dirty="0">
                <a:cs typeface="Arial" panose="020B0604020202020204" pitchFamily="34" charset="0"/>
              </a:rPr>
              <a:t>Ghazi Road</a:t>
            </a:r>
          </a:p>
          <a:p>
            <a:pPr marL="684203" lvl="1" indent="-342900"/>
            <a:r>
              <a:rPr lang="en-US" b="0" dirty="0">
                <a:cs typeface="Arial" panose="020B0604020202020204" pitchFamily="34" charset="0"/>
              </a:rPr>
              <a:t>Clover Model Colony</a:t>
            </a:r>
          </a:p>
          <a:p>
            <a:pPr marL="684203" lvl="1" indent="-342900"/>
            <a:r>
              <a:rPr lang="en-US" b="0" dirty="0">
                <a:cs typeface="Arial" panose="020B0604020202020204" pitchFamily="34" charset="0"/>
              </a:rPr>
              <a:t>Sarwar Road</a:t>
            </a:r>
          </a:p>
          <a:p>
            <a:pPr marL="684203" lvl="1" indent="-342900"/>
            <a:r>
              <a:rPr lang="en-US" b="0" dirty="0">
                <a:cs typeface="Arial" panose="020B0604020202020204" pitchFamily="34" charset="0"/>
              </a:rPr>
              <a:t>Ramzan Lines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EF7566-D2A0-4B61-9A25-41804BE1BF5C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 Waste Management</a:t>
            </a:r>
          </a:p>
        </p:txBody>
      </p:sp>
    </p:spTree>
    <p:extLst>
      <p:ext uri="{BB962C8B-B14F-4D97-AF65-F5344CB8AC3E}">
        <p14:creationId xmlns:p14="http://schemas.microsoft.com/office/powerpoint/2010/main" val="168430553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9972B-CF5A-44CD-9788-C3F79BCDAB7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D724A6-457B-47D1-9370-8B3CDEB5C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9714"/>
            <a:ext cx="8229600" cy="51972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FFFF00"/>
                </a:solidFill>
                <a:cs typeface="Arial" panose="020B0604020202020204" pitchFamily="34" charset="0"/>
              </a:rPr>
              <a:t>Civilians</a:t>
            </a:r>
            <a:r>
              <a:rPr lang="en-US" b="0" dirty="0">
                <a:solidFill>
                  <a:srgbClr val="FFFF00"/>
                </a:solidFill>
                <a:cs typeface="Arial" panose="020B0604020202020204" pitchFamily="34" charset="0"/>
              </a:rPr>
              <a:t>:</a:t>
            </a:r>
          </a:p>
          <a:p>
            <a:r>
              <a:rPr lang="en-US" b="0" dirty="0">
                <a:cs typeface="Arial" panose="020B0604020202020204" pitchFamily="34" charset="0"/>
              </a:rPr>
              <a:t>Pilot Project as Phase II will be  initiated/ launched in following selected area</a:t>
            </a:r>
          </a:p>
          <a:p>
            <a:pPr lvl="1"/>
            <a:r>
              <a:rPr lang="en-US" b="0" dirty="0">
                <a:cs typeface="Arial" panose="020B0604020202020204" pitchFamily="34" charset="0"/>
              </a:rPr>
              <a:t>Ghazi Road</a:t>
            </a:r>
          </a:p>
          <a:p>
            <a:pPr lvl="1"/>
            <a:r>
              <a:rPr lang="en-US" b="0" dirty="0">
                <a:cs typeface="Arial" panose="020B0604020202020204" pitchFamily="34" charset="0"/>
              </a:rPr>
              <a:t>Quaid-e-Azam Road</a:t>
            </a:r>
          </a:p>
          <a:p>
            <a:pPr marL="342891" lvl="1" indent="0">
              <a:buNone/>
            </a:pPr>
            <a:endParaRPr lang="en-US" b="0" dirty="0">
              <a:cs typeface="Arial" panose="020B0604020202020204" pitchFamily="34" charset="0"/>
            </a:endParaRPr>
          </a:p>
          <a:p>
            <a:pPr marL="682608" lvl="1" indent="-341305"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bg1"/>
                </a:solidFill>
                <a:cs typeface="Arial" panose="020B0604020202020204" pitchFamily="34" charset="0"/>
              </a:rPr>
              <a:t>After successful implementation of Pilot Project. SWM Program will extend to the rest of the Sialkot Cantonment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EF7566-D2A0-4B61-9A25-41804BE1BF5C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 Waste Management</a:t>
            </a:r>
          </a:p>
        </p:txBody>
      </p:sp>
    </p:spTree>
    <p:extLst>
      <p:ext uri="{BB962C8B-B14F-4D97-AF65-F5344CB8AC3E}">
        <p14:creationId xmlns:p14="http://schemas.microsoft.com/office/powerpoint/2010/main" val="332763870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21382-4A96-41B7-A448-2F1A9D879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>
                <a:ea typeface="Times New Roman"/>
                <a:cs typeface="Arial" pitchFamily="34" charset="0"/>
              </a:rPr>
              <a:t>Solid Waste Management</a:t>
            </a:r>
            <a:endParaRPr lang="en-GB" sz="3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AFF98-1C5E-4E93-BE21-78B2E436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9972B-CF5A-44CD-9788-C3F79BCDAB7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99475F-EA0B-4317-8815-5325329D59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16"/>
                    </a14:imgEffect>
                    <a14:imgEffect>
                      <a14:saturation sat="2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99" r="20386" b="6768"/>
          <a:stretch/>
        </p:blipFill>
        <p:spPr>
          <a:xfrm rot="5400000">
            <a:off x="-135246" y="2259333"/>
            <a:ext cx="4571131" cy="30433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20A766-3EB0-4CE0-9593-97C99AC25F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b="19537"/>
          <a:stretch/>
        </p:blipFill>
        <p:spPr>
          <a:xfrm>
            <a:off x="4191000" y="1497156"/>
            <a:ext cx="3893926" cy="45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1766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AFF98-1C5E-4E93-BE21-78B2E436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9972B-CF5A-44CD-9788-C3F79BCDAB7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EB7B38C-DDD0-47E8-BBA2-6ED15E8A4367}"/>
              </a:ext>
            </a:extLst>
          </p:cNvPr>
          <p:cNvSpPr txBox="1">
            <a:spLocks/>
          </p:cNvSpPr>
          <p:nvPr/>
        </p:nvSpPr>
        <p:spPr>
          <a:xfrm>
            <a:off x="1130710" y="2235200"/>
            <a:ext cx="6858000" cy="23876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Thanks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 panose="020E05020303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3594318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70FBE7-08F4-4DEF-935B-2B1154239AC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992CEA-2522-4C52-A995-9E1C7BE25B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2" y="1573212"/>
            <a:ext cx="8247972" cy="43703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031B63-EA78-43DD-BE28-90884E6D45AB}"/>
              </a:ext>
            </a:extLst>
          </p:cNvPr>
          <p:cNvSpPr txBox="1"/>
          <p:nvPr/>
        </p:nvSpPr>
        <p:spPr>
          <a:xfrm>
            <a:off x="3810000" y="1239634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  <a:latin typeface="Candara" panose="020E0502030303020204" pitchFamily="34" charset="0"/>
              </a:rPr>
              <a:t>Scrub Unit</a:t>
            </a:r>
          </a:p>
        </p:txBody>
      </p:sp>
    </p:spTree>
    <p:extLst>
      <p:ext uri="{BB962C8B-B14F-4D97-AF65-F5344CB8AC3E}">
        <p14:creationId xmlns:p14="http://schemas.microsoft.com/office/powerpoint/2010/main" val="16118357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70FBE7-08F4-4DEF-935B-2B1154239AC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31B63-EA78-43DD-BE28-90884E6D45AB}"/>
              </a:ext>
            </a:extLst>
          </p:cNvPr>
          <p:cNvSpPr txBox="1"/>
          <p:nvPr/>
        </p:nvSpPr>
        <p:spPr>
          <a:xfrm>
            <a:off x="3810000" y="1239634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  <a:latin typeface="Candara" panose="020E0502030303020204" pitchFamily="34" charset="0"/>
              </a:rPr>
              <a:t>Pendant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CC88CE-F18C-4F8F-9BFD-76D924B75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73" y="1574523"/>
            <a:ext cx="8247972" cy="492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6952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70FBE7-08F4-4DEF-935B-2B1154239AC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31B63-EA78-43DD-BE28-90884E6D45AB}"/>
              </a:ext>
            </a:extLst>
          </p:cNvPr>
          <p:cNvSpPr txBox="1"/>
          <p:nvPr/>
        </p:nvSpPr>
        <p:spPr>
          <a:xfrm>
            <a:off x="3810000" y="1239634"/>
            <a:ext cx="1413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  <a:latin typeface="Candara" panose="020E0502030303020204" pitchFamily="34" charset="0"/>
              </a:rPr>
              <a:t>Wall </a:t>
            </a:r>
            <a:r>
              <a:rPr lang="en-US" b="1" u="sng" dirty="0" err="1">
                <a:solidFill>
                  <a:srgbClr val="FFFF00"/>
                </a:solidFill>
                <a:latin typeface="Candara" panose="020E0502030303020204" pitchFamily="34" charset="0"/>
              </a:rPr>
              <a:t>Clading</a:t>
            </a:r>
            <a:endParaRPr lang="en-US" b="1" u="sng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2" descr="http://www.amensco.com/images/products/wallceil/1.jpg">
            <a:extLst>
              <a:ext uri="{FF2B5EF4-FFF2-40B4-BE49-F238E27FC236}">
                <a16:creationId xmlns:a16="http://schemas.microsoft.com/office/drawing/2014/main" id="{22C2DEA0-AF6D-4B43-847F-0E3386802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73" y="1608966"/>
            <a:ext cx="8247971" cy="477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www.nailor.eu/images/general/products/large/eggcrate-grille.jpg">
            <a:extLst>
              <a:ext uri="{FF2B5EF4-FFF2-40B4-BE49-F238E27FC236}">
                <a16:creationId xmlns:a16="http://schemas.microsoft.com/office/drawing/2014/main" id="{9D882B8B-1908-4CEE-806A-FF7FC9C71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828" y="4328722"/>
            <a:ext cx="1467816" cy="199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01063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70FBE7-08F4-4DEF-935B-2B1154239AC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31B63-EA78-43DD-BE28-90884E6D45AB}"/>
              </a:ext>
            </a:extLst>
          </p:cNvPr>
          <p:cNvSpPr txBox="1"/>
          <p:nvPr/>
        </p:nvSpPr>
        <p:spPr>
          <a:xfrm>
            <a:off x="3810000" y="1239634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>
                <a:solidFill>
                  <a:srgbClr val="FFFF00"/>
                </a:solidFill>
                <a:latin typeface="Candara" panose="020E0502030303020204" pitchFamily="34" charset="0"/>
              </a:rPr>
              <a:t>Dampa</a:t>
            </a:r>
            <a:r>
              <a:rPr lang="en-US" b="1" u="sng" dirty="0">
                <a:solidFill>
                  <a:srgbClr val="FFFF00"/>
                </a:solidFill>
                <a:latin typeface="Candara" panose="020E0502030303020204" pitchFamily="34" charset="0"/>
              </a:rPr>
              <a:t> Ceiling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83DF54-DA23-4421-A77C-44D817247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2" y="1629400"/>
            <a:ext cx="8247972" cy="468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1167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AFF98-1C5E-4E93-BE21-78B2E436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9972B-CF5A-44CD-9788-C3F79BCDAB7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EB7B38C-DDD0-47E8-BBA2-6ED15E8A4367}"/>
              </a:ext>
            </a:extLst>
          </p:cNvPr>
          <p:cNvSpPr txBox="1">
            <a:spLocks/>
          </p:cNvSpPr>
          <p:nvPr/>
        </p:nvSpPr>
        <p:spPr>
          <a:xfrm>
            <a:off x="1130710" y="2235200"/>
            <a:ext cx="6858000" cy="23876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Maternity </a:t>
            </a:r>
            <a:r>
              <a:rPr lang="en-GB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Center</a:t>
            </a: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/CGH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 panose="020E05020303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406296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70FBE7-08F4-4DEF-935B-2B1154239AC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31B63-EA78-43DD-BE28-90884E6D45AB}"/>
              </a:ext>
            </a:extLst>
          </p:cNvPr>
          <p:cNvSpPr txBox="1"/>
          <p:nvPr/>
        </p:nvSpPr>
        <p:spPr>
          <a:xfrm>
            <a:off x="3810000" y="1239634"/>
            <a:ext cx="258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  <a:latin typeface="Candara" panose="020E0502030303020204" pitchFamily="34" charset="0"/>
              </a:rPr>
              <a:t>Automatic Sliding Door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CFAF21-59DE-4C47-B997-24991914E6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2" y="1608967"/>
            <a:ext cx="8247972" cy="477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3073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70FBE7-08F4-4DEF-935B-2B1154239AC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31B63-EA78-43DD-BE28-90884E6D45AB}"/>
              </a:ext>
            </a:extLst>
          </p:cNvPr>
          <p:cNvSpPr txBox="1"/>
          <p:nvPr/>
        </p:nvSpPr>
        <p:spPr>
          <a:xfrm>
            <a:off x="3810000" y="1239634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  <a:latin typeface="Candara" panose="020E0502030303020204" pitchFamily="34" charset="0"/>
              </a:rPr>
              <a:t>Automatic Hinged Door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E13AF0-2D2C-4423-A9D0-70D43CD72B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2" y="1608966"/>
            <a:ext cx="4349262" cy="47702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1FF248-064B-4971-BD52-B86779DD6A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0" t="5623" r="33965" b="19355"/>
          <a:stretch/>
        </p:blipFill>
        <p:spPr>
          <a:xfrm>
            <a:off x="4816895" y="1608966"/>
            <a:ext cx="3872750" cy="477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61628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70FBE7-08F4-4DEF-935B-2B1154239AC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31B63-EA78-43DD-BE28-90884E6D45AB}"/>
              </a:ext>
            </a:extLst>
          </p:cNvPr>
          <p:cNvSpPr txBox="1"/>
          <p:nvPr/>
        </p:nvSpPr>
        <p:spPr>
          <a:xfrm>
            <a:off x="3352800" y="1217890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  <a:latin typeface="Candara" panose="020E0502030303020204" pitchFamily="34" charset="0"/>
              </a:rPr>
              <a:t>Cabinets and X-Ray viewer</a:t>
            </a:r>
          </a:p>
        </p:txBody>
      </p:sp>
      <p:pic>
        <p:nvPicPr>
          <p:cNvPr id="2" name="Picture 2" descr="Prefabricated Operation Theater">
            <a:extLst>
              <a:ext uri="{FF2B5EF4-FFF2-40B4-BE49-F238E27FC236}">
                <a16:creationId xmlns:a16="http://schemas.microsoft.com/office/drawing/2014/main" id="{1131F8E0-0014-4536-8883-ECF8F8196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72" y="1585912"/>
            <a:ext cx="8247972" cy="491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17533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70FBE7-08F4-4DEF-935B-2B1154239AC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31B63-EA78-43DD-BE28-90884E6D45AB}"/>
              </a:ext>
            </a:extLst>
          </p:cNvPr>
          <p:cNvSpPr txBox="1"/>
          <p:nvPr/>
        </p:nvSpPr>
        <p:spPr>
          <a:xfrm>
            <a:off x="3352800" y="1217890"/>
            <a:ext cx="18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  <a:latin typeface="Candara" panose="020E0502030303020204" pitchFamily="34" charset="0"/>
              </a:rPr>
              <a:t>Laminar Air Flow</a:t>
            </a:r>
          </a:p>
        </p:txBody>
      </p:sp>
      <p:pic>
        <p:nvPicPr>
          <p:cNvPr id="4" name="Picture 2" descr="Image result for modular operation theatre laminar air flow">
            <a:extLst>
              <a:ext uri="{FF2B5EF4-FFF2-40B4-BE49-F238E27FC236}">
                <a16:creationId xmlns:a16="http://schemas.microsoft.com/office/drawing/2014/main" id="{18E8DB51-D6D8-4D7A-93E4-AFABA3579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72" y="1514474"/>
            <a:ext cx="8247972" cy="498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96210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70FBE7-08F4-4DEF-935B-2B1154239AC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31B63-EA78-43DD-BE28-90884E6D45AB}"/>
              </a:ext>
            </a:extLst>
          </p:cNvPr>
          <p:cNvSpPr txBox="1"/>
          <p:nvPr/>
        </p:nvSpPr>
        <p:spPr>
          <a:xfrm>
            <a:off x="3352800" y="1217890"/>
            <a:ext cx="18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  <a:latin typeface="Candara" panose="020E0502030303020204" pitchFamily="34" charset="0"/>
              </a:rPr>
              <a:t>Laminar Air Flow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9CCEA9-2B81-4929-8AAE-B9E9230B6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72" y="1550592"/>
            <a:ext cx="5882928" cy="4935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5E9AAB-1AF1-4CB5-868D-130F976F2129}"/>
              </a:ext>
            </a:extLst>
          </p:cNvPr>
          <p:cNvSpPr txBox="1"/>
          <p:nvPr/>
        </p:nvSpPr>
        <p:spPr>
          <a:xfrm>
            <a:off x="6324600" y="2725834"/>
            <a:ext cx="2971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FFFF00"/>
                </a:solidFill>
                <a:latin typeface="Candara" panose="020E0502030303020204" pitchFamily="34" charset="0"/>
              </a:rPr>
              <a:t>HEFA Filters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Positive pressure – 25pa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Temperature 20 – 22 </a:t>
            </a:r>
            <a:r>
              <a:rPr lang="en-US" dirty="0" err="1">
                <a:solidFill>
                  <a:schemeClr val="bg1"/>
                </a:solidFill>
                <a:latin typeface="Candara" panose="020E0502030303020204" pitchFamily="34" charset="0"/>
              </a:rPr>
              <a:t>Deg</a:t>
            </a: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 Celsius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Relative humidity 55 – 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Air change 30 min – no turbulence</a:t>
            </a:r>
          </a:p>
        </p:txBody>
      </p:sp>
    </p:spTree>
    <p:extLst>
      <p:ext uri="{BB962C8B-B14F-4D97-AF65-F5344CB8AC3E}">
        <p14:creationId xmlns:p14="http://schemas.microsoft.com/office/powerpoint/2010/main" val="3505651835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70FBE7-08F4-4DEF-935B-2B1154239AC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31B63-EA78-43DD-BE28-90884E6D45AB}"/>
              </a:ext>
            </a:extLst>
          </p:cNvPr>
          <p:cNvSpPr txBox="1"/>
          <p:nvPr/>
        </p:nvSpPr>
        <p:spPr>
          <a:xfrm>
            <a:off x="3352800" y="1217890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  <a:latin typeface="Candara" panose="020E0502030303020204" pitchFamily="34" charset="0"/>
              </a:rPr>
              <a:t>Control Panel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3F8CAA-CB7A-4A48-B2D5-3A52194A0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72" y="1575076"/>
            <a:ext cx="4483994" cy="4921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820035-2D96-43DE-9CDD-641CC47D4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708" y="1399754"/>
            <a:ext cx="6883030" cy="408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99268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70FBE7-08F4-4DEF-935B-2B1154239AC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31B63-EA78-43DD-BE28-90884E6D45AB}"/>
              </a:ext>
            </a:extLst>
          </p:cNvPr>
          <p:cNvSpPr txBox="1"/>
          <p:nvPr/>
        </p:nvSpPr>
        <p:spPr>
          <a:xfrm>
            <a:off x="4038080" y="1242449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  <a:latin typeface="Candara" panose="020E0502030303020204" pitchFamily="34" charset="0"/>
              </a:rPr>
              <a:t>Corridor</a:t>
            </a:r>
          </a:p>
        </p:txBody>
      </p:sp>
      <p:sp>
        <p:nvSpPr>
          <p:cNvPr id="7" name="Action Button: Back or Previous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B0D4439E-86B0-4478-B8D9-EAE155D788A4}"/>
              </a:ext>
            </a:extLst>
          </p:cNvPr>
          <p:cNvSpPr/>
          <p:nvPr/>
        </p:nvSpPr>
        <p:spPr>
          <a:xfrm>
            <a:off x="6724934" y="6553200"/>
            <a:ext cx="457200" cy="228600"/>
          </a:xfrm>
          <a:prstGeom prst="actionButtonBackPrevio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2F0631-DFCC-4387-ABF8-3B93F2A2A9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45" y="1635031"/>
            <a:ext cx="8284899" cy="438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0145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70FBE7-08F4-4DEF-935B-2B1154239AC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31B63-EA78-43DD-BE28-90884E6D45AB}"/>
              </a:ext>
            </a:extLst>
          </p:cNvPr>
          <p:cNvSpPr txBox="1"/>
          <p:nvPr/>
        </p:nvSpPr>
        <p:spPr>
          <a:xfrm>
            <a:off x="4038080" y="1242449"/>
            <a:ext cx="138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  <a:latin typeface="Candara" panose="020E0502030303020204" pitchFamily="34" charset="0"/>
              </a:rPr>
              <a:t>Gynae Ward</a:t>
            </a:r>
          </a:p>
        </p:txBody>
      </p:sp>
      <p:sp>
        <p:nvSpPr>
          <p:cNvPr id="7" name="Action Button: Back or Previous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B0D4439E-86B0-4478-B8D9-EAE155D788A4}"/>
              </a:ext>
            </a:extLst>
          </p:cNvPr>
          <p:cNvSpPr/>
          <p:nvPr/>
        </p:nvSpPr>
        <p:spPr>
          <a:xfrm>
            <a:off x="6724934" y="6553200"/>
            <a:ext cx="457200" cy="228600"/>
          </a:xfrm>
          <a:prstGeom prst="actionButtonBackPrevio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3C38AD-6322-4DE4-B085-4337F4B21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2" y="1611781"/>
            <a:ext cx="8247971" cy="480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90631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70FBE7-08F4-4DEF-935B-2B1154239AC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31B63-EA78-43DD-BE28-90884E6D45AB}"/>
              </a:ext>
            </a:extLst>
          </p:cNvPr>
          <p:cNvSpPr txBox="1"/>
          <p:nvPr/>
        </p:nvSpPr>
        <p:spPr>
          <a:xfrm>
            <a:off x="4038080" y="1242449"/>
            <a:ext cx="1474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  <a:latin typeface="Candara" panose="020E0502030303020204" pitchFamily="34" charset="0"/>
              </a:rPr>
              <a:t>Waiting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EE5BA-034F-4096-80D7-3209567EE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2" y="1590675"/>
            <a:ext cx="8247972" cy="4905665"/>
          </a:xfrm>
          <a:prstGeom prst="rect">
            <a:avLst/>
          </a:prstGeom>
        </p:spPr>
      </p:pic>
      <p:sp>
        <p:nvSpPr>
          <p:cNvPr id="9" name="Action Button: Back or Previous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6D68911-9D3A-4A13-AE90-46D9DC18846D}"/>
              </a:ext>
            </a:extLst>
          </p:cNvPr>
          <p:cNvSpPr/>
          <p:nvPr/>
        </p:nvSpPr>
        <p:spPr>
          <a:xfrm>
            <a:off x="6724934" y="6553200"/>
            <a:ext cx="457200" cy="228600"/>
          </a:xfrm>
          <a:prstGeom prst="actionButtonBackPrevio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4041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70FBE7-08F4-4DEF-935B-2B1154239AC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31B63-EA78-43DD-BE28-90884E6D45AB}"/>
              </a:ext>
            </a:extLst>
          </p:cNvPr>
          <p:cNvSpPr txBox="1"/>
          <p:nvPr/>
        </p:nvSpPr>
        <p:spPr>
          <a:xfrm>
            <a:off x="4038080" y="1242449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  <a:latin typeface="Candara" panose="020E0502030303020204" pitchFamily="34" charset="0"/>
              </a:rPr>
              <a:t>OPD</a:t>
            </a:r>
          </a:p>
        </p:txBody>
      </p:sp>
      <p:sp>
        <p:nvSpPr>
          <p:cNvPr id="9" name="Action Button: Back or Previous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46D68911-9D3A-4A13-AE90-46D9DC18846D}"/>
              </a:ext>
            </a:extLst>
          </p:cNvPr>
          <p:cNvSpPr/>
          <p:nvPr/>
        </p:nvSpPr>
        <p:spPr>
          <a:xfrm>
            <a:off x="6724934" y="6553200"/>
            <a:ext cx="457200" cy="228600"/>
          </a:xfrm>
          <a:prstGeom prst="actionButtonBackPrevio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7FCED3-F70A-432F-B25D-EB8BBC50C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10" y="1812119"/>
            <a:ext cx="8238033" cy="452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8746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451" y="381000"/>
            <a:ext cx="8238864" cy="800100"/>
          </a:xfr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/>
              <a:t>Aim 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191070" y="2574164"/>
            <a:ext cx="8720918" cy="1540636"/>
          </a:xfrm>
        </p:spPr>
        <p:txBody>
          <a:bodyPr anchor="ctr">
            <a:noAutofit/>
          </a:bodyPr>
          <a:lstStyle/>
          <a:p>
            <a:pPr algn="ctr">
              <a:lnSpc>
                <a:spcPct val="150000"/>
              </a:lnSpc>
              <a:buFont typeface="Wingdings 2" pitchFamily="18" charset="2"/>
              <a:buNone/>
            </a:pPr>
            <a:r>
              <a:rPr lang="en-US" sz="2750" dirty="0">
                <a:solidFill>
                  <a:schemeClr val="bg1"/>
                </a:solidFill>
              </a:rPr>
              <a:t>To brief Sialkot Chamber of Commerce regarding Maternity Center/CGH at Masjid Road and SWM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80450" y="6400800"/>
            <a:ext cx="463550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466F80C-DCCD-4C4B-8768-6EC45680855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236455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70FBE7-08F4-4DEF-935B-2B1154239AC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31B63-EA78-43DD-BE28-90884E6D45AB}"/>
              </a:ext>
            </a:extLst>
          </p:cNvPr>
          <p:cNvSpPr txBox="1"/>
          <p:nvPr/>
        </p:nvSpPr>
        <p:spPr>
          <a:xfrm>
            <a:off x="3276600" y="1268176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  <a:latin typeface="Candara" panose="020E0502030303020204" pitchFamily="34" charset="0"/>
              </a:rPr>
              <a:t>Modern X-Ray Room</a:t>
            </a:r>
          </a:p>
        </p:txBody>
      </p:sp>
      <p:sp>
        <p:nvSpPr>
          <p:cNvPr id="9" name="Action Button: Back or Previous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46D68911-9D3A-4A13-AE90-46D9DC18846D}"/>
              </a:ext>
            </a:extLst>
          </p:cNvPr>
          <p:cNvSpPr/>
          <p:nvPr/>
        </p:nvSpPr>
        <p:spPr>
          <a:xfrm>
            <a:off x="6724934" y="6553200"/>
            <a:ext cx="457200" cy="228600"/>
          </a:xfrm>
          <a:prstGeom prst="actionButtonBackPrevio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C2D7E-CE33-4151-A4DD-AC7F8CD01B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9"/>
          <a:stretch/>
        </p:blipFill>
        <p:spPr>
          <a:xfrm>
            <a:off x="441672" y="1870523"/>
            <a:ext cx="8247972" cy="409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45483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70FBE7-08F4-4DEF-935B-2B1154239AC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31B63-EA78-43DD-BE28-90884E6D45AB}"/>
              </a:ext>
            </a:extLst>
          </p:cNvPr>
          <p:cNvSpPr txBox="1"/>
          <p:nvPr/>
        </p:nvSpPr>
        <p:spPr>
          <a:xfrm>
            <a:off x="3276600" y="1268176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  <a:latin typeface="Candara" panose="020E0502030303020204" pitchFamily="34" charset="0"/>
              </a:rPr>
              <a:t>Modern X-Ray Room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B463BA-EB1E-4422-81D8-A644574828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5" y="1811516"/>
            <a:ext cx="8247973" cy="428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96326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70FBE7-08F4-4DEF-935B-2B1154239AC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31B63-EA78-43DD-BE28-90884E6D45AB}"/>
              </a:ext>
            </a:extLst>
          </p:cNvPr>
          <p:cNvSpPr txBox="1"/>
          <p:nvPr/>
        </p:nvSpPr>
        <p:spPr>
          <a:xfrm>
            <a:off x="3276600" y="1268176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  <a:latin typeface="Candara" panose="020E0502030303020204" pitchFamily="34" charset="0"/>
              </a:rPr>
              <a:t>Modern X-Ray Room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2F401-F3F3-4779-B612-D69177CD28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60064"/>
            <a:ext cx="8232444" cy="4159736"/>
          </a:xfrm>
          <a:prstGeom prst="rect">
            <a:avLst/>
          </a:prstGeom>
        </p:spPr>
      </p:pic>
      <p:sp>
        <p:nvSpPr>
          <p:cNvPr id="10" name="Action Button: Back or Previous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9761994-3D09-415C-B049-243999AD1FA0}"/>
              </a:ext>
            </a:extLst>
          </p:cNvPr>
          <p:cNvSpPr/>
          <p:nvPr/>
        </p:nvSpPr>
        <p:spPr>
          <a:xfrm>
            <a:off x="6724934" y="6553200"/>
            <a:ext cx="457200" cy="228600"/>
          </a:xfrm>
          <a:prstGeom prst="actionButtonBackPrevio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16450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70FBE7-08F4-4DEF-935B-2B1154239AC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31B63-EA78-43DD-BE28-90884E6D45AB}"/>
              </a:ext>
            </a:extLst>
          </p:cNvPr>
          <p:cNvSpPr txBox="1"/>
          <p:nvPr/>
        </p:nvSpPr>
        <p:spPr>
          <a:xfrm>
            <a:off x="3429000" y="1283282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  <a:latin typeface="Candara" panose="020E0502030303020204" pitchFamily="34" charset="0"/>
              </a:rPr>
              <a:t>Portable X-Ray</a:t>
            </a:r>
          </a:p>
        </p:txBody>
      </p:sp>
      <p:sp>
        <p:nvSpPr>
          <p:cNvPr id="9" name="Action Button: Back or Previous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46D68911-9D3A-4A13-AE90-46D9DC18846D}"/>
              </a:ext>
            </a:extLst>
          </p:cNvPr>
          <p:cNvSpPr/>
          <p:nvPr/>
        </p:nvSpPr>
        <p:spPr>
          <a:xfrm>
            <a:off x="6724934" y="6553200"/>
            <a:ext cx="457200" cy="228600"/>
          </a:xfrm>
          <a:prstGeom prst="actionButtonBackPrevio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929EF9-80BF-49D6-B82A-79D079D6C4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3"/>
          <a:stretch/>
        </p:blipFill>
        <p:spPr>
          <a:xfrm>
            <a:off x="441672" y="1637507"/>
            <a:ext cx="4130328" cy="4741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F7C4CA-D68F-4A78-AD24-9D6D533DC9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4"/>
          <a:stretch/>
        </p:blipFill>
        <p:spPr>
          <a:xfrm>
            <a:off x="4572001" y="1618620"/>
            <a:ext cx="4185574" cy="476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66535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9972B-CF5A-44CD-9788-C3F79BCDAB74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0821382-4A96-41B7-A448-2F1A9D87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8"/>
            <a:ext cx="8229600" cy="767639"/>
          </a:xfrm>
        </p:spPr>
        <p:txBody>
          <a:bodyPr>
            <a:noAutofit/>
          </a:bodyPr>
          <a:lstStyle/>
          <a:p>
            <a:pPr marL="627063" indent="-627063">
              <a:spcBef>
                <a:spcPts val="0"/>
              </a:spcBef>
              <a:buClr>
                <a:srgbClr val="FFFFFF"/>
              </a:buClr>
            </a:pPr>
            <a:r>
              <a:rPr lang="en-US" altLang="en-US" sz="2600" dirty="0"/>
              <a:t>Solid Waste and Types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447800" y="16002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5580329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9972B-CF5A-44CD-9788-C3F79BCDAB74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D724A6-457B-47D1-9370-8B3CDEB5C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9714"/>
            <a:ext cx="8229600" cy="5197286"/>
          </a:xfrm>
        </p:spPr>
        <p:txBody>
          <a:bodyPr>
            <a:noAutofit/>
          </a:bodyPr>
          <a:lstStyle/>
          <a:p>
            <a:pPr marL="514350" indent="-514350">
              <a:spcBef>
                <a:spcPts val="0"/>
              </a:spcBef>
              <a:buClr>
                <a:srgbClr val="FFFFFF"/>
              </a:buClr>
              <a:buFont typeface="+mj-lt"/>
              <a:buAutoNum type="romanUcPeriod"/>
            </a:pPr>
            <a:r>
              <a:rPr lang="en-US" altLang="en-US" dirty="0"/>
              <a:t>Sorting of Recyclable</a:t>
            </a:r>
          </a:p>
          <a:p>
            <a:pPr marL="790568" lvl="1" indent="-514350">
              <a:spcBef>
                <a:spcPts val="0"/>
              </a:spcBef>
              <a:buClr>
                <a:srgbClr val="FFFFFF"/>
              </a:buClr>
              <a:buFont typeface="+mj-lt"/>
              <a:buAutoNum type="romanUcPeriod"/>
            </a:pPr>
            <a:r>
              <a:rPr lang="en-US" altLang="en-US" sz="1800" dirty="0"/>
              <a:t>In order to minimize the waste, useful discarded items can be segregated</a:t>
            </a:r>
          </a:p>
          <a:p>
            <a:pPr marL="514350" indent="-514350">
              <a:spcBef>
                <a:spcPts val="0"/>
              </a:spcBef>
              <a:buClr>
                <a:srgbClr val="FFFFFF"/>
              </a:buClr>
              <a:buFont typeface="+mj-lt"/>
              <a:buAutoNum type="romanUcPeriod"/>
            </a:pPr>
            <a:r>
              <a:rPr lang="en-US" altLang="en-US" dirty="0"/>
              <a:t>Avoidance/Waste Minimization</a:t>
            </a:r>
            <a:endParaRPr lang="en-US" altLang="en-US" sz="2000" dirty="0"/>
          </a:p>
          <a:p>
            <a:pPr marL="514350" indent="-514350">
              <a:spcBef>
                <a:spcPts val="0"/>
              </a:spcBef>
              <a:buClr>
                <a:srgbClr val="FFFFFF"/>
              </a:buClr>
              <a:buFont typeface="+mj-lt"/>
              <a:buAutoNum type="romanUcPeriod"/>
            </a:pPr>
            <a:r>
              <a:rPr lang="en-US" altLang="en-US" dirty="0"/>
              <a:t>Composting</a:t>
            </a:r>
          </a:p>
          <a:p>
            <a:pPr marL="790568" lvl="1" indent="-514350">
              <a:spcBef>
                <a:spcPts val="0"/>
              </a:spcBef>
              <a:buClr>
                <a:srgbClr val="FFFFFF"/>
              </a:buClr>
              <a:buFont typeface="+mj-lt"/>
              <a:buAutoNum type="romanUcPeriod"/>
            </a:pPr>
            <a:r>
              <a:rPr lang="en-US" altLang="en-US" sz="1800" dirty="0"/>
              <a:t>Conversion of organic waste  for </a:t>
            </a:r>
          </a:p>
          <a:p>
            <a:pPr marL="276218" lvl="1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altLang="en-US" sz="1800" dirty="0"/>
              <a:t>           nutrient rich fruits for plants</a:t>
            </a:r>
          </a:p>
          <a:p>
            <a:pPr marL="514350" indent="-514350">
              <a:spcBef>
                <a:spcPts val="0"/>
              </a:spcBef>
              <a:buClr>
                <a:srgbClr val="FFFFFF"/>
              </a:buClr>
              <a:buFont typeface="+mj-lt"/>
              <a:buAutoNum type="romanUcPeriod"/>
            </a:pPr>
            <a:r>
              <a:rPr lang="en-US" altLang="en-US" dirty="0"/>
              <a:t>Landfill</a:t>
            </a:r>
          </a:p>
          <a:p>
            <a:pPr marL="1057262" lvl="2" indent="-514350">
              <a:spcBef>
                <a:spcPts val="0"/>
              </a:spcBef>
              <a:buClr>
                <a:srgbClr val="FFFFFF"/>
              </a:buClr>
              <a:buFont typeface="+mj-lt"/>
              <a:buAutoNum type="romanUcPeriod"/>
            </a:pPr>
            <a:r>
              <a:rPr lang="en-US" altLang="en-US" sz="1800" dirty="0"/>
              <a:t>Non-recyclable</a:t>
            </a:r>
          </a:p>
          <a:p>
            <a:pPr marL="1057262" lvl="2" indent="-514350">
              <a:spcBef>
                <a:spcPts val="0"/>
              </a:spcBef>
              <a:buClr>
                <a:srgbClr val="FFFFFF"/>
              </a:buClr>
              <a:buFont typeface="+mj-lt"/>
              <a:buAutoNum type="romanUcPeriod"/>
            </a:pPr>
            <a:r>
              <a:rPr lang="en-US" altLang="en-US" sz="1800" dirty="0"/>
              <a:t>Non-compostable </a:t>
            </a:r>
          </a:p>
          <a:p>
            <a:pPr marL="276218" lvl="1" indent="0">
              <a:spcBef>
                <a:spcPts val="0"/>
              </a:spcBef>
              <a:buClr>
                <a:srgbClr val="FFFFFF"/>
              </a:buClr>
              <a:buNone/>
            </a:pPr>
            <a:endParaRPr lang="en-US" altLang="en-US" sz="2000" dirty="0"/>
          </a:p>
          <a:p>
            <a:pPr marL="790568" lvl="1" indent="-514350">
              <a:spcBef>
                <a:spcPts val="0"/>
              </a:spcBef>
              <a:buClr>
                <a:srgbClr val="FFFFFF"/>
              </a:buClr>
              <a:buFont typeface="+mj-lt"/>
              <a:buAutoNum type="romanUcPeriod"/>
            </a:pPr>
            <a:endParaRPr lang="en-US" alt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0821382-4A96-41B7-A448-2F1A9D87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8"/>
            <a:ext cx="8229600" cy="767639"/>
          </a:xfrm>
        </p:spPr>
        <p:txBody>
          <a:bodyPr>
            <a:noAutofit/>
          </a:bodyPr>
          <a:lstStyle/>
          <a:p>
            <a:pPr marL="627063" indent="-627063">
              <a:spcBef>
                <a:spcPts val="0"/>
              </a:spcBef>
              <a:buClr>
                <a:srgbClr val="FFFFFF"/>
              </a:buClr>
            </a:pPr>
            <a:r>
              <a:rPr lang="en-US" altLang="en-US" sz="2600" dirty="0"/>
              <a:t>Means of waste Management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81400"/>
            <a:ext cx="3114674" cy="278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190434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9972B-CF5A-44CD-9788-C3F79BCDAB74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0821382-4A96-41B7-A448-2F1A9D87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8"/>
            <a:ext cx="8229600" cy="767639"/>
          </a:xfrm>
        </p:spPr>
        <p:txBody>
          <a:bodyPr>
            <a:noAutofit/>
          </a:bodyPr>
          <a:lstStyle/>
          <a:p>
            <a:pPr marL="627063" indent="-627063">
              <a:spcBef>
                <a:spcPts val="0"/>
              </a:spcBef>
              <a:buClr>
                <a:srgbClr val="FFFFFF"/>
              </a:buClr>
            </a:pPr>
            <a:r>
              <a:rPr lang="en-US" altLang="en-US" sz="2600" dirty="0"/>
              <a:t>Guidelines for SWM</a:t>
            </a:r>
          </a:p>
        </p:txBody>
      </p:sp>
      <p:sp>
        <p:nvSpPr>
          <p:cNvPr id="2" name="Rectangle 1"/>
          <p:cNvSpPr/>
          <p:nvPr/>
        </p:nvSpPr>
        <p:spPr>
          <a:xfrm>
            <a:off x="1721322" y="1365899"/>
            <a:ext cx="1752600" cy="2819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Tins, Glass, aluminum foils, Plastic bottles etc.</a:t>
            </a:r>
          </a:p>
        </p:txBody>
      </p:sp>
      <p:sp>
        <p:nvSpPr>
          <p:cNvPr id="7" name="Rectangle 6"/>
          <p:cNvSpPr/>
          <p:nvPr/>
        </p:nvSpPr>
        <p:spPr>
          <a:xfrm>
            <a:off x="3473922" y="1365899"/>
            <a:ext cx="1752600" cy="2819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Polythene bags, shoppers, plastic and talc etc.</a:t>
            </a:r>
          </a:p>
        </p:txBody>
      </p:sp>
      <p:sp>
        <p:nvSpPr>
          <p:cNvPr id="8" name="Rectangle 7"/>
          <p:cNvSpPr/>
          <p:nvPr/>
        </p:nvSpPr>
        <p:spPr>
          <a:xfrm>
            <a:off x="5238464" y="1364762"/>
            <a:ext cx="1752600" cy="2819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Papers/cartons, card boards/charts, tetra packs, tissue boxes etc.</a:t>
            </a:r>
          </a:p>
        </p:txBody>
      </p:sp>
      <p:sp>
        <p:nvSpPr>
          <p:cNvPr id="3" name="Rectangle 2"/>
          <p:cNvSpPr/>
          <p:nvPr/>
        </p:nvSpPr>
        <p:spPr>
          <a:xfrm>
            <a:off x="1728715" y="1323819"/>
            <a:ext cx="1752600" cy="8563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Blue Bag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85864" y="1337466"/>
            <a:ext cx="1752600" cy="8563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Yellow Bags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38464" y="1323819"/>
            <a:ext cx="1752600" cy="8563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White Bags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76400" y="4648200"/>
            <a:ext cx="1752600" cy="1905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Poly Cart (For </a:t>
            </a: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Non-recyclables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238464" y="4627728"/>
            <a:ext cx="1752600" cy="1905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Compost pits (Green and Brown waste)</a:t>
            </a:r>
          </a:p>
        </p:txBody>
      </p:sp>
    </p:spTree>
    <p:extLst>
      <p:ext uri="{BB962C8B-B14F-4D97-AF65-F5344CB8AC3E}">
        <p14:creationId xmlns:p14="http://schemas.microsoft.com/office/powerpoint/2010/main" val="680142358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9972B-CF5A-44CD-9788-C3F79BCDAB74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0821382-4A96-41B7-A448-2F1A9D87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8"/>
            <a:ext cx="8229600" cy="767639"/>
          </a:xfrm>
        </p:spPr>
        <p:txBody>
          <a:bodyPr>
            <a:noAutofit/>
          </a:bodyPr>
          <a:lstStyle/>
          <a:p>
            <a:pPr marL="627063" indent="-627063">
              <a:spcBef>
                <a:spcPts val="0"/>
              </a:spcBef>
              <a:buClr>
                <a:srgbClr val="FFFFFF"/>
              </a:buClr>
            </a:pPr>
            <a:r>
              <a:rPr lang="en-US" altLang="en-US" sz="2600" dirty="0"/>
              <a:t>Sorting of Recyclable waste</a:t>
            </a:r>
          </a:p>
        </p:txBody>
      </p:sp>
      <p:sp>
        <p:nvSpPr>
          <p:cNvPr id="2" name="Rectangle 1"/>
          <p:cNvSpPr/>
          <p:nvPr/>
        </p:nvSpPr>
        <p:spPr>
          <a:xfrm>
            <a:off x="1721322" y="1365899"/>
            <a:ext cx="1752600" cy="236790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Tins, Glass, aluminum foils, Plastic bottles etc.</a:t>
            </a:r>
          </a:p>
        </p:txBody>
      </p:sp>
      <p:sp>
        <p:nvSpPr>
          <p:cNvPr id="7" name="Rectangle 6"/>
          <p:cNvSpPr/>
          <p:nvPr/>
        </p:nvSpPr>
        <p:spPr>
          <a:xfrm>
            <a:off x="3473922" y="1365899"/>
            <a:ext cx="1752600" cy="2367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Polythene bags, shoppers, plastic and talc etc.</a:t>
            </a:r>
          </a:p>
        </p:txBody>
      </p:sp>
      <p:sp>
        <p:nvSpPr>
          <p:cNvPr id="8" name="Rectangle 7"/>
          <p:cNvSpPr/>
          <p:nvPr/>
        </p:nvSpPr>
        <p:spPr>
          <a:xfrm>
            <a:off x="5238464" y="1364762"/>
            <a:ext cx="1752600" cy="23690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Papers/cartons, card boards/charts, tetra packs, tissue boxes etc.</a:t>
            </a:r>
          </a:p>
        </p:txBody>
      </p:sp>
      <p:sp>
        <p:nvSpPr>
          <p:cNvPr id="3" name="Rectangle 2"/>
          <p:cNvSpPr/>
          <p:nvPr/>
        </p:nvSpPr>
        <p:spPr>
          <a:xfrm>
            <a:off x="1728715" y="1323819"/>
            <a:ext cx="1752600" cy="8563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Blue Bag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85864" y="1337466"/>
            <a:ext cx="1752600" cy="8563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Yellow Bags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38464" y="1323819"/>
            <a:ext cx="1752600" cy="8563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White Bags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D724A6-457B-47D1-9370-8B3CDEB5C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0000"/>
            <a:ext cx="8229600" cy="2819400"/>
          </a:xfrm>
        </p:spPr>
        <p:txBody>
          <a:bodyPr>
            <a:noAutofit/>
          </a:bodyPr>
          <a:lstStyle/>
          <a:p>
            <a:pPr marL="514350" indent="-514350">
              <a:spcBef>
                <a:spcPts val="0"/>
              </a:spcBef>
              <a:buClr>
                <a:srgbClr val="FFFFFF"/>
              </a:buClr>
              <a:buFont typeface="+mj-lt"/>
              <a:buAutoNum type="romanUcPeriod"/>
            </a:pPr>
            <a:r>
              <a:rPr lang="en-US" altLang="en-US" sz="2000" dirty="0"/>
              <a:t>Distribution of 3x colored bags </a:t>
            </a:r>
          </a:p>
          <a:p>
            <a:pPr marL="514350" indent="-514350">
              <a:spcBef>
                <a:spcPts val="0"/>
              </a:spcBef>
              <a:buClr>
                <a:srgbClr val="FFFFFF"/>
              </a:buClr>
              <a:buFont typeface="+mj-lt"/>
              <a:buAutoNum type="romanUcPeriod"/>
            </a:pPr>
            <a:r>
              <a:rPr lang="en-US" altLang="en-US" sz="2000" dirty="0"/>
              <a:t>Replace after 03 Months or whenever required</a:t>
            </a:r>
          </a:p>
          <a:p>
            <a:pPr marL="514350" indent="-514350">
              <a:spcBef>
                <a:spcPts val="0"/>
              </a:spcBef>
              <a:buClr>
                <a:srgbClr val="FFFFFF"/>
              </a:buClr>
              <a:buFont typeface="+mj-lt"/>
              <a:buAutoNum type="romanUcPeriod"/>
            </a:pPr>
            <a:r>
              <a:rPr lang="en-US" altLang="en-US" sz="2000" dirty="0"/>
              <a:t>Collection on Monthly basis. However, bags can be collected earlier on complaint basis</a:t>
            </a:r>
          </a:p>
          <a:p>
            <a:pPr marL="514350" indent="-514350">
              <a:spcBef>
                <a:spcPts val="0"/>
              </a:spcBef>
              <a:buClr>
                <a:srgbClr val="FFFFFF"/>
              </a:buClr>
              <a:buFont typeface="+mj-lt"/>
              <a:buAutoNum type="romanUcPeriod"/>
            </a:pPr>
            <a:r>
              <a:rPr lang="en-US" altLang="en-US" sz="2000" dirty="0"/>
              <a:t>Must be ensured that tetra packs and bottles are rinsed and dried</a:t>
            </a:r>
          </a:p>
        </p:txBody>
      </p:sp>
    </p:spTree>
    <p:extLst>
      <p:ext uri="{BB962C8B-B14F-4D97-AF65-F5344CB8AC3E}">
        <p14:creationId xmlns:p14="http://schemas.microsoft.com/office/powerpoint/2010/main" val="628586024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9972B-CF5A-44CD-9788-C3F79BCDAB74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D724A6-457B-47D1-9370-8B3CDEB5C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9714"/>
            <a:ext cx="8229600" cy="5197286"/>
          </a:xfrm>
        </p:spPr>
        <p:txBody>
          <a:bodyPr>
            <a:noAutofit/>
          </a:bodyPr>
          <a:lstStyle/>
          <a:p>
            <a:pPr marL="342891" lvl="1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altLang="en-US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Browns:</a:t>
            </a:r>
          </a:p>
          <a:p>
            <a:pPr marL="342891" lvl="1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alt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Papers/card board, tissue paper, egg shells, leftover tea including bags, wool, vacuum bag contents, cotton threads , straws, hay and dry leaves etc.</a:t>
            </a:r>
          </a:p>
          <a:p>
            <a:pPr marL="342891" lvl="1" indent="0">
              <a:spcBef>
                <a:spcPts val="0"/>
              </a:spcBef>
              <a:buClr>
                <a:srgbClr val="FFFFFF"/>
              </a:buClr>
              <a:buNone/>
            </a:pPr>
            <a:endParaRPr lang="en-US" altLang="en-US" sz="2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91" lvl="1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altLang="en-US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Greens :</a:t>
            </a:r>
          </a:p>
          <a:p>
            <a:pPr marL="342891" lvl="1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alt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Vegetable peeling, food waste, green leaves, plant trimming, fresh grass, garden pruning and old flowers etc.</a:t>
            </a:r>
          </a:p>
          <a:p>
            <a:pPr marL="342891" lvl="1" indent="0">
              <a:spcBef>
                <a:spcPts val="0"/>
              </a:spcBef>
              <a:buClr>
                <a:srgbClr val="FFFFFF"/>
              </a:buClr>
              <a:buNone/>
            </a:pPr>
            <a:endParaRPr lang="en-US" altLang="en-US" sz="2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91" lvl="1" indent="0">
              <a:spcBef>
                <a:spcPts val="0"/>
              </a:spcBef>
              <a:buClr>
                <a:srgbClr val="FFFFFF"/>
              </a:buClr>
              <a:buNone/>
            </a:pPr>
            <a:endParaRPr lang="en-US" altLang="en-US" sz="2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91" lvl="1" indent="0">
              <a:spcBef>
                <a:spcPts val="0"/>
              </a:spcBef>
              <a:buClr>
                <a:srgbClr val="FFFFFF"/>
              </a:buClr>
              <a:buNone/>
            </a:pPr>
            <a:endParaRPr lang="en-US" altLang="en-US" sz="2000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0821382-4A96-41B7-A448-2F1A9D87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8"/>
            <a:ext cx="8229600" cy="767639"/>
          </a:xfrm>
        </p:spPr>
        <p:txBody>
          <a:bodyPr>
            <a:noAutofit/>
          </a:bodyPr>
          <a:lstStyle/>
          <a:p>
            <a:pPr marL="627063" indent="-627063">
              <a:spcBef>
                <a:spcPts val="0"/>
              </a:spcBef>
              <a:buClr>
                <a:srgbClr val="FFFFFF"/>
              </a:buClr>
            </a:pPr>
            <a:r>
              <a:rPr lang="en-US" altLang="en-US" sz="2600" dirty="0"/>
              <a:t>Compost Pits</a:t>
            </a:r>
          </a:p>
        </p:txBody>
      </p:sp>
    </p:spTree>
    <p:extLst>
      <p:ext uri="{BB962C8B-B14F-4D97-AF65-F5344CB8AC3E}">
        <p14:creationId xmlns:p14="http://schemas.microsoft.com/office/powerpoint/2010/main" val="1332852102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9972B-CF5A-44CD-9788-C3F79BCDAB74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D724A6-457B-47D1-9370-8B3CDEB5C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9714"/>
            <a:ext cx="8229600" cy="5197286"/>
          </a:xfrm>
        </p:spPr>
        <p:txBody>
          <a:bodyPr>
            <a:noAutofit/>
          </a:bodyPr>
          <a:lstStyle/>
          <a:p>
            <a:pPr marL="342891" lvl="1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altLang="en-US" sz="2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Compost Pit Dimension:</a:t>
            </a:r>
          </a:p>
          <a:p>
            <a:pPr marL="342891" lvl="1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alt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6’x3’ , 1.5’ deep</a:t>
            </a:r>
            <a:endParaRPr lang="en-US" altLang="en-US" sz="2200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91" lvl="1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altLang="en-US" sz="2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Officers: </a:t>
            </a:r>
          </a:p>
          <a:p>
            <a:pPr marL="857241" lvl="1" indent="-514350">
              <a:spcBef>
                <a:spcPts val="0"/>
              </a:spcBef>
              <a:buClr>
                <a:srgbClr val="FFFFFF"/>
              </a:buClr>
              <a:buFont typeface="+mj-lt"/>
              <a:buAutoNum type="romanUcPeriod"/>
            </a:pPr>
            <a:r>
              <a:rPr lang="en-US" alt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1x compost pit for each house or 3 earthen pots at a place with adequate sunlight and air</a:t>
            </a:r>
          </a:p>
          <a:p>
            <a:pPr marL="857241" lvl="1" indent="-514350">
              <a:spcBef>
                <a:spcPts val="0"/>
              </a:spcBef>
              <a:buClr>
                <a:srgbClr val="FFFFFF"/>
              </a:buClr>
              <a:buFont typeface="+mj-lt"/>
              <a:buAutoNum type="romanUcPeriod"/>
            </a:pPr>
            <a:r>
              <a:rPr lang="en-US" alt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x Dustbin for each house</a:t>
            </a:r>
          </a:p>
          <a:p>
            <a:pPr marL="342891" lvl="1" indent="0">
              <a:spcBef>
                <a:spcPts val="0"/>
              </a:spcBef>
              <a:buClr>
                <a:srgbClr val="FFFFFF"/>
              </a:buClr>
              <a:buNone/>
            </a:pPr>
            <a:endParaRPr lang="en-US" altLang="en-US" sz="2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91" lvl="1" indent="0">
              <a:spcBef>
                <a:spcPts val="0"/>
              </a:spcBef>
              <a:buClr>
                <a:srgbClr val="FFFFFF"/>
              </a:buClr>
              <a:buNone/>
            </a:pPr>
            <a:endParaRPr lang="en-US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0821382-4A96-41B7-A448-2F1A9D87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8"/>
            <a:ext cx="8229600" cy="767639"/>
          </a:xfrm>
        </p:spPr>
        <p:txBody>
          <a:bodyPr>
            <a:noAutofit/>
          </a:bodyPr>
          <a:lstStyle/>
          <a:p>
            <a:pPr marL="627063" indent="-627063">
              <a:spcBef>
                <a:spcPts val="0"/>
              </a:spcBef>
              <a:buClr>
                <a:srgbClr val="FFFFFF"/>
              </a:buClr>
            </a:pPr>
            <a:r>
              <a:rPr lang="en-US" altLang="en-US" sz="2600" dirty="0"/>
              <a:t>Construction of Compost Pits</a:t>
            </a:r>
          </a:p>
        </p:txBody>
      </p:sp>
      <p:pic>
        <p:nvPicPr>
          <p:cNvPr id="5" name="Picture 2" descr="_Pic123">
            <a:extLst>
              <a:ext uri="{FF2B5EF4-FFF2-40B4-BE49-F238E27FC236}">
                <a16:creationId xmlns:a16="http://schemas.microsoft.com/office/drawing/2014/main" id="{3DB578F1-4FFE-4157-9EF6-42C9B8F001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27" b="38039"/>
          <a:stretch/>
        </p:blipFill>
        <p:spPr bwMode="auto">
          <a:xfrm>
            <a:off x="1828800" y="4648200"/>
            <a:ext cx="4937757" cy="16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43987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70FBE7-08F4-4DEF-935B-2B1154239AC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E58AC5-6248-494D-8B9E-90A604615B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b="1978"/>
          <a:stretch/>
        </p:blipFill>
        <p:spPr>
          <a:xfrm>
            <a:off x="441672" y="1393647"/>
            <a:ext cx="8247972" cy="498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60746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9972B-CF5A-44CD-9788-C3F79BCDAB74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D724A6-457B-47D1-9370-8B3CDEB5C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9714"/>
            <a:ext cx="8229600" cy="5197286"/>
          </a:xfrm>
        </p:spPr>
        <p:txBody>
          <a:bodyPr>
            <a:noAutofit/>
          </a:bodyPr>
          <a:lstStyle/>
          <a:p>
            <a:pPr lvl="1">
              <a:spcBef>
                <a:spcPts val="0"/>
              </a:spcBef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Items which cannot be recycled i.e. wrappers of biscuits/chips, diapers and food wastes</a:t>
            </a:r>
          </a:p>
          <a:p>
            <a:pPr marL="342891" lvl="1" indent="0">
              <a:spcBef>
                <a:spcPts val="0"/>
              </a:spcBef>
              <a:buClr>
                <a:srgbClr val="FFFFFF"/>
              </a:buClr>
              <a:buNone/>
            </a:pPr>
            <a:endParaRPr lang="en-US" altLang="en-US" sz="2000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91" lvl="1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altLang="en-US" sz="2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Officers: </a:t>
            </a:r>
          </a:p>
          <a:p>
            <a:pPr marL="857241" lvl="1" indent="-514350">
              <a:spcBef>
                <a:spcPts val="0"/>
              </a:spcBef>
              <a:buClr>
                <a:srgbClr val="FFFFFF"/>
              </a:buClr>
              <a:buFont typeface="+mj-lt"/>
              <a:buAutoNum type="romanUcPeriod"/>
            </a:pPr>
            <a:r>
              <a:rPr lang="en-US" alt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1x Poly Cart for two adjacent houses</a:t>
            </a:r>
          </a:p>
          <a:p>
            <a:pPr marL="857241" lvl="1" indent="-514350">
              <a:spcBef>
                <a:spcPts val="0"/>
              </a:spcBef>
              <a:buClr>
                <a:srgbClr val="FFFFFF"/>
              </a:buClr>
              <a:buFont typeface="+mj-lt"/>
              <a:buAutoNum type="romanUcPeriod"/>
            </a:pPr>
            <a:r>
              <a:rPr lang="en-US" alt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x Poly Cart for each block of </a:t>
            </a:r>
          </a:p>
          <a:p>
            <a:pPr marL="342891" lvl="1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alt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MOQs/flats</a:t>
            </a:r>
          </a:p>
          <a:p>
            <a:pPr marL="342891" lvl="1" indent="0">
              <a:spcBef>
                <a:spcPts val="0"/>
              </a:spcBef>
              <a:buClr>
                <a:srgbClr val="FFFFFF"/>
              </a:buClr>
              <a:buNone/>
            </a:pPr>
            <a:endParaRPr lang="en-US" altLang="en-US" sz="2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91" lvl="1" indent="0">
              <a:spcBef>
                <a:spcPts val="0"/>
              </a:spcBef>
              <a:buClr>
                <a:srgbClr val="FFFFFF"/>
              </a:buClr>
              <a:buNone/>
            </a:pPr>
            <a:endParaRPr lang="en-US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91" lvl="1" indent="0">
              <a:spcBef>
                <a:spcPts val="0"/>
              </a:spcBef>
              <a:buClr>
                <a:srgbClr val="FFFFFF"/>
              </a:buClr>
              <a:buNone/>
            </a:pPr>
            <a:endParaRPr lang="en-US" altLang="en-US" sz="2000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91" lvl="1" indent="0">
              <a:spcBef>
                <a:spcPts val="0"/>
              </a:spcBef>
              <a:buClr>
                <a:srgbClr val="FFFFFF"/>
              </a:buClr>
              <a:buNone/>
            </a:pPr>
            <a:endParaRPr lang="en-US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41" lvl="1" indent="-514350">
              <a:spcBef>
                <a:spcPts val="0"/>
              </a:spcBef>
              <a:buClr>
                <a:srgbClr val="FFFFFF"/>
              </a:buClr>
              <a:buFont typeface="+mj-lt"/>
              <a:buAutoNum type="romanUcPeriod"/>
            </a:pPr>
            <a:endParaRPr lang="en-US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91" lvl="1" indent="0">
              <a:spcBef>
                <a:spcPts val="0"/>
              </a:spcBef>
              <a:buClr>
                <a:srgbClr val="FFFFFF"/>
              </a:buClr>
              <a:buNone/>
            </a:pPr>
            <a:endParaRPr lang="en-US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91" lvl="1" indent="0">
              <a:spcBef>
                <a:spcPts val="0"/>
              </a:spcBef>
              <a:buClr>
                <a:srgbClr val="FFFFFF"/>
              </a:buClr>
              <a:buNone/>
            </a:pPr>
            <a:endParaRPr lang="en-US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0821382-4A96-41B7-A448-2F1A9D87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8"/>
            <a:ext cx="8229600" cy="767639"/>
          </a:xfrm>
        </p:spPr>
        <p:txBody>
          <a:bodyPr>
            <a:noAutofit/>
          </a:bodyPr>
          <a:lstStyle/>
          <a:p>
            <a:pPr marL="627063" indent="-627063">
              <a:spcBef>
                <a:spcPts val="0"/>
              </a:spcBef>
              <a:buClr>
                <a:srgbClr val="FFFFFF"/>
              </a:buClr>
            </a:pPr>
            <a:r>
              <a:rPr lang="en-US" altLang="en-US" sz="2600" dirty="0"/>
              <a:t>Land Fill waste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DB578F1-4FFE-4157-9EF6-42C9B8F00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362200"/>
            <a:ext cx="2650182" cy="39790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05557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70FBE7-08F4-4DEF-935B-2B1154239AC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BCE9B4-4736-4BBD-BE58-BA16B2D652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3" t="29246" r="22108" b="17518"/>
          <a:stretch/>
        </p:blipFill>
        <p:spPr>
          <a:xfrm>
            <a:off x="441672" y="1371601"/>
            <a:ext cx="8247972" cy="499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9826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70FBE7-08F4-4DEF-935B-2B1154239AC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4D4C1F-1174-472B-9FB8-ABE6F1037D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" b="7512"/>
          <a:stretch/>
        </p:blipFill>
        <p:spPr>
          <a:xfrm>
            <a:off x="441672" y="1371601"/>
            <a:ext cx="8247972" cy="496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412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70FBE7-08F4-4DEF-935B-2B1154239AC4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942203-26D4-4E58-86D5-437B37623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3674" r="21667" b="33081"/>
          <a:stretch/>
        </p:blipFill>
        <p:spPr>
          <a:xfrm>
            <a:off x="473756" y="1371600"/>
            <a:ext cx="8215888" cy="496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1845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 txBox="1">
            <a:spLocks/>
          </p:cNvSpPr>
          <p:nvPr/>
        </p:nvSpPr>
        <p:spPr>
          <a:xfrm>
            <a:off x="6757920" y="63791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DB5794-E49D-49A0-A2B7-93EDC844C38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672" y="1447800"/>
            <a:ext cx="8247972" cy="50474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F52BAB3-BB11-0E48-B5D5-0B6DF1E0FE10}"/>
              </a:ext>
            </a:extLst>
          </p:cNvPr>
          <p:cNvSpPr txBox="1">
            <a:spLocks/>
          </p:cNvSpPr>
          <p:nvPr/>
        </p:nvSpPr>
        <p:spPr>
          <a:xfrm>
            <a:off x="441672" y="361660"/>
            <a:ext cx="8247972" cy="8575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FFFF00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 Center/CGH</a:t>
            </a:r>
          </a:p>
        </p:txBody>
      </p:sp>
    </p:spTree>
    <p:extLst>
      <p:ext uri="{BB962C8B-B14F-4D97-AF65-F5344CB8AC3E}">
        <p14:creationId xmlns:p14="http://schemas.microsoft.com/office/powerpoint/2010/main" val="159050787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LCPresentationTheme">
  <a:themeElements>
    <a:clrScheme name="Custom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0000"/>
      </a:hlink>
      <a:folHlink>
        <a:srgbClr val="FF00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LCPresentationTheme" id="{EC10862C-E9DF-4BA2-99FA-524925A2A7FA}" vid="{172B8957-203C-4891-81D2-3899E5A687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MLCPresentationTheme</Template>
  <TotalTime>27853</TotalTime>
  <Words>1100</Words>
  <Application>Microsoft Office PowerPoint</Application>
  <PresentationFormat>On-screen Show (4:3)</PresentationFormat>
  <Paragraphs>439</Paragraphs>
  <Slides>50</Slides>
  <Notes>11</Notes>
  <HiddenSlides>26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  <vt:variant>
        <vt:lpstr>Custom Shows</vt:lpstr>
      </vt:variant>
      <vt:variant>
        <vt:i4>15</vt:i4>
      </vt:variant>
    </vt:vector>
  </HeadingPairs>
  <TitlesOfParts>
    <vt:vector size="72" baseType="lpstr">
      <vt:lpstr>Arial</vt:lpstr>
      <vt:lpstr>Calibri</vt:lpstr>
      <vt:lpstr>Candara</vt:lpstr>
      <vt:lpstr>Noto Sans Symbols</vt:lpstr>
      <vt:lpstr>Wingdings</vt:lpstr>
      <vt:lpstr>Wingdings 2</vt:lpstr>
      <vt:lpstr>MLCPresentationTheme</vt:lpstr>
      <vt:lpstr>PowerPoint Presentation</vt:lpstr>
      <vt:lpstr>Cantonment Board Sialkot</vt:lpstr>
      <vt:lpstr>PowerPoint Presentation</vt:lpstr>
      <vt:lpstr>Aim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Solid Waste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Solid Waste and Types</vt:lpstr>
      <vt:lpstr>Means of waste Management</vt:lpstr>
      <vt:lpstr>Guidelines for SWM</vt:lpstr>
      <vt:lpstr>Sorting of Recyclable waste</vt:lpstr>
      <vt:lpstr>Compost Pits</vt:lpstr>
      <vt:lpstr>Construction of Compost Pits</vt:lpstr>
      <vt:lpstr>Land Fill waste</vt:lpstr>
      <vt:lpstr>Elected Members</vt:lpstr>
      <vt:lpstr>Nominated Members</vt:lpstr>
      <vt:lpstr>Bazar Committee</vt:lpstr>
      <vt:lpstr>Assessment Committee</vt:lpstr>
      <vt:lpstr>Building Committee</vt:lpstr>
      <vt:lpstr>Proposed Works 2018-19</vt:lpstr>
      <vt:lpstr>HQ ML&amp;C</vt:lpstr>
      <vt:lpstr>ML&amp;C Officers Residence</vt:lpstr>
      <vt:lpstr>Ret Officers Res</vt:lpstr>
      <vt:lpstr>10 Corps</vt:lpstr>
      <vt:lpstr>RHQ</vt:lpstr>
      <vt:lpstr>Sta HQ</vt:lpstr>
      <vt:lpstr>Army House</vt:lpstr>
      <vt:lpstr>MOD</vt:lpstr>
      <vt:lpstr>SW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Shakeel Raj</dc:creator>
  <cp:lastModifiedBy>Windows User</cp:lastModifiedBy>
  <cp:revision>3746</cp:revision>
  <cp:lastPrinted>2020-09-24T08:48:56Z</cp:lastPrinted>
  <dcterms:created xsi:type="dcterms:W3CDTF">2014-01-21T12:36:21Z</dcterms:created>
  <dcterms:modified xsi:type="dcterms:W3CDTF">2020-12-12T08:38:50Z</dcterms:modified>
</cp:coreProperties>
</file>