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16" r:id="rId3"/>
    <p:sldId id="317" r:id="rId4"/>
    <p:sldId id="318" r:id="rId5"/>
    <p:sldId id="319" r:id="rId6"/>
    <p:sldId id="320" r:id="rId7"/>
    <p:sldId id="257" r:id="rId8"/>
    <p:sldId id="264" r:id="rId9"/>
    <p:sldId id="274" r:id="rId10"/>
    <p:sldId id="281" r:id="rId11"/>
    <p:sldId id="288" r:id="rId12"/>
    <p:sldId id="297" r:id="rId13"/>
    <p:sldId id="298" r:id="rId14"/>
    <p:sldId id="321" r:id="rId15"/>
    <p:sldId id="299" r:id="rId16"/>
    <p:sldId id="302" r:id="rId17"/>
    <p:sldId id="303" r:id="rId18"/>
    <p:sldId id="306" r:id="rId19"/>
    <p:sldId id="307" r:id="rId20"/>
    <p:sldId id="308" r:id="rId21"/>
    <p:sldId id="309" r:id="rId22"/>
    <p:sldId id="310" r:id="rId23"/>
    <p:sldId id="314" r:id="rId24"/>
    <p:sldId id="315" r:id="rId25"/>
    <p:sldId id="323" r:id="rId26"/>
    <p:sldId id="312" r:id="rId27"/>
    <p:sldId id="313" r:id="rId28"/>
    <p:sldId id="325" r:id="rId29"/>
    <p:sldId id="326" r:id="rId30"/>
    <p:sldId id="322" r:id="rId31"/>
    <p:sldId id="304" r:id="rId32"/>
    <p:sldId id="305" r:id="rId33"/>
    <p:sldId id="311" r:id="rId34"/>
    <p:sldId id="32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sorterViewPr>
    <p:cViewPr>
      <p:scale>
        <a:sx n="100" d="100"/>
        <a:sy n="100" d="100"/>
      </p:scale>
      <p:origin x="0" y="-38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presProps" Target="presProps.xml" /><Relationship Id="rId40"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5ACD7B-C9D7-472B-BD18-BB5495AB655B}" type="datetimeFigureOut">
              <a:rPr lang="en-US" smtClean="0"/>
              <a:t>9/9/2021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E3E5A-2BF5-415B-8038-45B522AAF19A}" type="slidenum">
              <a:rPr lang="en-US" smtClean="0"/>
              <a:t>‹#›</a:t>
            </a:fld>
            <a:endParaRPr lang="en-US"/>
          </a:p>
        </p:txBody>
      </p:sp>
    </p:spTree>
    <p:extLst>
      <p:ext uri="{BB962C8B-B14F-4D97-AF65-F5344CB8AC3E}">
        <p14:creationId xmlns:p14="http://schemas.microsoft.com/office/powerpoint/2010/main" val="396441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4321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3853349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90148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2607088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38436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2014381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112207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51504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333498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87105-1FFE-43D2-B2F7-7ABB09E9FEDC}"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179321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487105-1FFE-43D2-B2F7-7ABB09E9FEDC}"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212595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487105-1FFE-43D2-B2F7-7ABB09E9FEDC}" type="datetimeFigureOut">
              <a:rPr lang="en-US" smtClean="0"/>
              <a:t>9/9/2021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2103749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487105-1FFE-43D2-B2F7-7ABB09E9FEDC}" type="datetimeFigureOut">
              <a:rPr lang="en-US" smtClean="0"/>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1274774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87105-1FFE-43D2-B2F7-7ABB09E9FEDC}" type="datetimeFigureOut">
              <a:rPr lang="en-US" smtClean="0"/>
              <a:t>9/9/2021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305950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487105-1FFE-43D2-B2F7-7ABB09E9FEDC}"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165056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487105-1FFE-43D2-B2F7-7ABB09E9FEDC}"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CF5B7-0F60-44FD-98F4-42807914306B}" type="slidenum">
              <a:rPr lang="en-US" smtClean="0"/>
              <a:t>‹#›</a:t>
            </a:fld>
            <a:endParaRPr lang="en-US"/>
          </a:p>
        </p:txBody>
      </p:sp>
    </p:spTree>
    <p:extLst>
      <p:ext uri="{BB962C8B-B14F-4D97-AF65-F5344CB8AC3E}">
        <p14:creationId xmlns:p14="http://schemas.microsoft.com/office/powerpoint/2010/main" val="271267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487105-1FFE-43D2-B2F7-7ABB09E9FEDC}" type="datetimeFigureOut">
              <a:rPr lang="en-US" smtClean="0"/>
              <a:t>9/9/2021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1CF5B7-0F60-44FD-98F4-42807914306B}" type="slidenum">
              <a:rPr lang="en-US" smtClean="0"/>
              <a:t>‹#›</a:t>
            </a:fld>
            <a:endParaRPr lang="en-US"/>
          </a:p>
        </p:txBody>
      </p:sp>
    </p:spTree>
    <p:extLst>
      <p:ext uri="{BB962C8B-B14F-4D97-AF65-F5344CB8AC3E}">
        <p14:creationId xmlns:p14="http://schemas.microsoft.com/office/powerpoint/2010/main" val="466758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United_Parcel_Service#cite_note-9" TargetMode="External" /><Relationship Id="rId3" Type="http://schemas.openxmlformats.org/officeDocument/2006/relationships/hyperlink" Target="https://en.wikipedia.org/wiki/Package_delivery" TargetMode="External" /><Relationship Id="rId7" Type="http://schemas.openxmlformats.org/officeDocument/2006/relationships/hyperlink" Target="https://en.wikipedia.org/wiki/United_Parcel_Service#cite_note-8" TargetMode="External" /><Relationship Id="rId12" Type="http://schemas.openxmlformats.org/officeDocument/2006/relationships/hyperlink" Target="https://en.wikipedia.org/wiki/Last_mile_(transportation)" TargetMode="External" /><Relationship Id="rId2" Type="http://schemas.openxmlformats.org/officeDocument/2006/relationships/hyperlink" Target="https://en.wikipedia.org/wiki/Multinational_corporation" TargetMode="External" /><Relationship Id="rId1" Type="http://schemas.openxmlformats.org/officeDocument/2006/relationships/slideLayout" Target="../slideLayouts/slideLayout2.xml" /><Relationship Id="rId6" Type="http://schemas.openxmlformats.org/officeDocument/2006/relationships/hyperlink" Target="https://en.wikipedia.org/wiki/Fortune_500" TargetMode="External" /><Relationship Id="rId11" Type="http://schemas.openxmlformats.org/officeDocument/2006/relationships/hyperlink" Target="https://en.wikipedia.org/wiki/United_States_Postal_Service" TargetMode="External" /><Relationship Id="rId5" Type="http://schemas.openxmlformats.org/officeDocument/2006/relationships/hyperlink" Target="https://en.wikipedia.org/wiki/United_Parcel_Service#cite_note-7" TargetMode="External" /><Relationship Id="rId10" Type="http://schemas.openxmlformats.org/officeDocument/2006/relationships/hyperlink" Target="https://en.wikipedia.org/wiki/Air_cargo" TargetMode="External" /><Relationship Id="rId4" Type="http://schemas.openxmlformats.org/officeDocument/2006/relationships/hyperlink" Target="https://en.wikipedia.org/wiki/Supply_chain_management" TargetMode="External" /><Relationship Id="rId9" Type="http://schemas.openxmlformats.org/officeDocument/2006/relationships/hyperlink" Target="https://en.wikipedia.org/wiki/The_UPS_Store" TargetMode="Externa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hyperlink" Target="https://sellercentral.amazon.com/gp/help/external/help-page.html?itemID=201074400" TargetMode="Externa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hyperlink" Target="https://sell.amazon.com/pricing.html?ref_=sdus_soa_hp_pricing#referral-fees" TargetMode="Externa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8" Type="http://schemas.openxmlformats.org/officeDocument/2006/relationships/hyperlink" Target="mailto:customer.care@gerrys.com.pk" TargetMode="External" /><Relationship Id="rId3" Type="http://schemas.openxmlformats.org/officeDocument/2006/relationships/hyperlink" Target="mailto:farhanalimirza74@gmail.com" TargetMode="External" /><Relationship Id="rId7" Type="http://schemas.openxmlformats.org/officeDocument/2006/relationships/hyperlink" Target="mailto:farah@gerrys.com.pk" TargetMode="External" /><Relationship Id="rId2" Type="http://schemas.openxmlformats.org/officeDocument/2006/relationships/hyperlink" Target="mailto:feroze.ahmed@tcs.com.pk" TargetMode="External" /><Relationship Id="rId1" Type="http://schemas.openxmlformats.org/officeDocument/2006/relationships/slideLayout" Target="../slideLayouts/slideLayout2.xml" /><Relationship Id="rId6" Type="http://schemas.openxmlformats.org/officeDocument/2006/relationships/hyperlink" Target="mailto:mnoorani@agility.com" TargetMode="External" /><Relationship Id="rId5" Type="http://schemas.openxmlformats.org/officeDocument/2006/relationships/hyperlink" Target="mailto:mfawad@ups.com" TargetMode="External" /><Relationship Id="rId4" Type="http://schemas.openxmlformats.org/officeDocument/2006/relationships/hyperlink" Target="mailto:adeel.anwer@dhl.com" TargetMode="External" /><Relationship Id="rId9" Type="http://schemas.openxmlformats.org/officeDocument/2006/relationships/hyperlink" Target="mailto:cbh.pew@leopardscourier.com" TargetMode="Externa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hyperlink" Target="http://www.upu.int/" TargetMode="Externa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CD2B-56D9-4667-AF43-3F2A578A850E}"/>
              </a:ext>
            </a:extLst>
          </p:cNvPr>
          <p:cNvSpPr>
            <a:spLocks noGrp="1"/>
          </p:cNvSpPr>
          <p:nvPr>
            <p:ph type="ctrTitle"/>
          </p:nvPr>
        </p:nvSpPr>
        <p:spPr>
          <a:xfrm>
            <a:off x="1507067" y="253218"/>
            <a:ext cx="7766936" cy="3797618"/>
          </a:xfrm>
        </p:spPr>
        <p:txBody>
          <a:bodyPr/>
          <a:lstStyle/>
          <a:p>
            <a:pPr algn="ctr"/>
            <a:r>
              <a:rPr lang="en-US" dirty="0"/>
              <a:t>Logistic Strategy for Amazon</a:t>
            </a:r>
            <a:br>
              <a:rPr lang="en-US" dirty="0"/>
            </a:br>
            <a:br>
              <a:rPr lang="en-US" dirty="0"/>
            </a:br>
            <a:endParaRPr lang="en-US" dirty="0"/>
          </a:p>
        </p:txBody>
      </p:sp>
      <p:sp>
        <p:nvSpPr>
          <p:cNvPr id="3" name="Subtitle 2">
            <a:extLst>
              <a:ext uri="{FF2B5EF4-FFF2-40B4-BE49-F238E27FC236}">
                <a16:creationId xmlns:a16="http://schemas.microsoft.com/office/drawing/2014/main" id="{C961782F-3A67-4DA4-A54F-C08DA1ADD13D}"/>
              </a:ext>
            </a:extLst>
          </p:cNvPr>
          <p:cNvSpPr>
            <a:spLocks noGrp="1"/>
          </p:cNvSpPr>
          <p:nvPr>
            <p:ph type="subTitle" idx="1"/>
          </p:nvPr>
        </p:nvSpPr>
        <p:spPr/>
        <p:txBody>
          <a:bodyPr>
            <a:normAutofit fontScale="92500" lnSpcReduction="10000"/>
          </a:bodyPr>
          <a:lstStyle/>
          <a:p>
            <a:endParaRPr lang="en-US" dirty="0">
              <a:solidFill>
                <a:schemeClr val="tx1"/>
              </a:solidFill>
            </a:endParaRPr>
          </a:p>
          <a:p>
            <a:endParaRPr lang="en-US" dirty="0">
              <a:solidFill>
                <a:schemeClr val="tx1"/>
              </a:solidFill>
            </a:endParaRPr>
          </a:p>
          <a:p>
            <a:r>
              <a:rPr lang="en-US" dirty="0">
                <a:solidFill>
                  <a:schemeClr val="tx1"/>
                </a:solidFill>
              </a:rPr>
              <a:t>By M. Amir Khan, Services Division, Trade Development Authority of Pakistan </a:t>
            </a:r>
          </a:p>
        </p:txBody>
      </p:sp>
    </p:spTree>
    <p:extLst>
      <p:ext uri="{BB962C8B-B14F-4D97-AF65-F5344CB8AC3E}">
        <p14:creationId xmlns:p14="http://schemas.microsoft.com/office/powerpoint/2010/main" val="3155768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D7FBB-CC89-427D-BA6A-8022C80BF072}"/>
              </a:ext>
            </a:extLst>
          </p:cNvPr>
          <p:cNvSpPr>
            <a:spLocks noGrp="1"/>
          </p:cNvSpPr>
          <p:nvPr>
            <p:ph type="title"/>
          </p:nvPr>
        </p:nvSpPr>
        <p:spPr/>
        <p:txBody>
          <a:bodyPr vert="horz" lIns="91440" tIns="45720" rIns="91440" bIns="45720" rtlCol="0" anchor="t">
            <a:normAutofit/>
          </a:bodyPr>
          <a:lstStyle/>
          <a:p>
            <a:r>
              <a:rPr lang="en-US" dirty="0"/>
              <a:t>DHL</a:t>
            </a:r>
          </a:p>
        </p:txBody>
      </p:sp>
      <p:sp>
        <p:nvSpPr>
          <p:cNvPr id="4" name="Content Placeholder 3">
            <a:extLst>
              <a:ext uri="{FF2B5EF4-FFF2-40B4-BE49-F238E27FC236}">
                <a16:creationId xmlns:a16="http://schemas.microsoft.com/office/drawing/2014/main" id="{31DE8843-7A0B-4B3A-9B19-E8B4D5D6A783}"/>
              </a:ext>
            </a:extLst>
          </p:cNvPr>
          <p:cNvSpPr>
            <a:spLocks noGrp="1"/>
          </p:cNvSpPr>
          <p:nvPr>
            <p:ph idx="1"/>
          </p:nvPr>
        </p:nvSpPr>
        <p:spPr>
          <a:xfrm>
            <a:off x="677334" y="1589649"/>
            <a:ext cx="8596668" cy="4451713"/>
          </a:xfrm>
        </p:spPr>
        <p:txBody>
          <a:bodyPr vert="horz" lIns="91440" tIns="45720" rIns="91440" bIns="45720" rtlCol="0">
            <a:normAutofit/>
          </a:bodyPr>
          <a:lstStyle/>
          <a:p>
            <a:pPr marL="0" indent="0" algn="just">
              <a:lnSpc>
                <a:spcPct val="200000"/>
              </a:lnSpc>
              <a:buNone/>
            </a:pPr>
            <a:r>
              <a:rPr lang="en-US" sz="2000" dirty="0">
                <a:solidFill>
                  <a:schemeClr val="tx1"/>
                </a:solidFill>
                <a:effectLst/>
                <a:latin typeface="Calibri" panose="020F0502020204030204" pitchFamily="34" charset="0"/>
                <a:ea typeface="Calibri" panose="020F0502020204030204" pitchFamily="34" charset="0"/>
              </a:rPr>
              <a:t>When Adrian </a:t>
            </a:r>
            <a:r>
              <a:rPr lang="en-US" sz="2000" dirty="0" err="1">
                <a:solidFill>
                  <a:schemeClr val="tx1"/>
                </a:solidFill>
                <a:effectLst/>
                <a:latin typeface="Calibri" panose="020F0502020204030204" pitchFamily="34" charset="0"/>
                <a:ea typeface="Calibri" panose="020F0502020204030204" pitchFamily="34" charset="0"/>
              </a:rPr>
              <a:t>Dalsey</a:t>
            </a:r>
            <a:r>
              <a:rPr lang="en-US" sz="2000" dirty="0">
                <a:solidFill>
                  <a:schemeClr val="tx1"/>
                </a:solidFill>
                <a:effectLst/>
                <a:latin typeface="Calibri" panose="020F0502020204030204" pitchFamily="34" charset="0"/>
                <a:ea typeface="Calibri" panose="020F0502020204030204" pitchFamily="34" charset="0"/>
              </a:rPr>
              <a:t>, Larry Hillblom and Robert Lynn founded DHL in 1969, they didn’t know they would revolutionize the world of logistics. Today, DHL is the world’s leading logistics company. Our 380,000 people in over 220 countries and territories work every day to help you cross borders, reach new markets and grow your business. Or simply send a letter to your loved ones. DHL have 380,000 people working globally. DHL cover 220 Countries and Territories and delivered 1,588,000,000 parcels per year.</a:t>
            </a:r>
            <a:endParaRPr lang="en-US" sz="2000" dirty="0">
              <a:solidFill>
                <a:schemeClr val="tx1"/>
              </a:solidFill>
            </a:endParaRPr>
          </a:p>
          <a:p>
            <a:pPr algn="just">
              <a:lnSpc>
                <a:spcPct val="200000"/>
              </a:lnSpc>
            </a:pPr>
            <a:endParaRPr lang="en-US" sz="2000" dirty="0">
              <a:solidFill>
                <a:schemeClr val="tx1"/>
              </a:solidFill>
            </a:endParaRPr>
          </a:p>
        </p:txBody>
      </p:sp>
    </p:spTree>
    <p:extLst>
      <p:ext uri="{BB962C8B-B14F-4D97-AF65-F5344CB8AC3E}">
        <p14:creationId xmlns:p14="http://schemas.microsoft.com/office/powerpoint/2010/main" val="3556502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D7FBB-CC89-427D-BA6A-8022C80BF072}"/>
              </a:ext>
            </a:extLst>
          </p:cNvPr>
          <p:cNvSpPr>
            <a:spLocks noGrp="1"/>
          </p:cNvSpPr>
          <p:nvPr>
            <p:ph type="title"/>
          </p:nvPr>
        </p:nvSpPr>
        <p:spPr/>
        <p:txBody>
          <a:bodyPr/>
          <a:lstStyle/>
          <a:p>
            <a:r>
              <a:rPr lang="en-US" u="sng" dirty="0"/>
              <a:t>Agility</a:t>
            </a:r>
          </a:p>
        </p:txBody>
      </p:sp>
      <p:sp>
        <p:nvSpPr>
          <p:cNvPr id="5" name="Content Placeholder 4">
            <a:extLst>
              <a:ext uri="{FF2B5EF4-FFF2-40B4-BE49-F238E27FC236}">
                <a16:creationId xmlns:a16="http://schemas.microsoft.com/office/drawing/2014/main" id="{A981A5F1-9F1A-4E27-AD98-F9ABF1B655A3}"/>
              </a:ext>
            </a:extLst>
          </p:cNvPr>
          <p:cNvSpPr>
            <a:spLocks noGrp="1"/>
          </p:cNvSpPr>
          <p:nvPr>
            <p:ph idx="1"/>
          </p:nvPr>
        </p:nvSpPr>
        <p:spPr>
          <a:xfrm>
            <a:off x="677334" y="1631853"/>
            <a:ext cx="8596668" cy="4915946"/>
          </a:xfrm>
        </p:spPr>
        <p:txBody>
          <a:bodyPr>
            <a:normAutofit/>
          </a:bodyPr>
          <a:lstStyle/>
          <a:p>
            <a:pPr marL="0" indent="0" algn="just">
              <a:buNone/>
            </a:pPr>
            <a:r>
              <a:rPr lang="en-US" sz="2400" dirty="0">
                <a:solidFill>
                  <a:srgbClr val="000000"/>
                </a:solidFill>
                <a:effectLst/>
                <a:latin typeface="Calibri" panose="020F0502020204030204" pitchFamily="34" charset="0"/>
                <a:ea typeface="Calibri" panose="020F0502020204030204" pitchFamily="34" charset="0"/>
              </a:rPr>
              <a:t>Agility Pakistan is the largest logistics provider in Pakistan. It is part of the global Agility network of more than 500 offices in 100+ countries. Agility Pakistan offers freight forwarding, fleet management, contract logistics and supply chain solutions that connect your business to suppliers and markets around the world. Air, ocean (FCL/LCL), and road freight, and multi-modal solutions to move your goods. World-class warehousing and distribution for your inventory. Customs clearance and brokerage services to make your cargo run smoothly. Specialized logistics solutions in exhibitions and events, chemical logistics and dangerous goods, and heavy-lift and project logistics. Agility’s industry-leading technology and tools provide visibility to the SKU level, boost efficiency, reduce costs and de-risk your supply chain.</a:t>
            </a:r>
            <a:endParaRPr lang="en-US" sz="2400" dirty="0"/>
          </a:p>
        </p:txBody>
      </p:sp>
    </p:spTree>
    <p:extLst>
      <p:ext uri="{BB962C8B-B14F-4D97-AF65-F5344CB8AC3E}">
        <p14:creationId xmlns:p14="http://schemas.microsoft.com/office/powerpoint/2010/main" val="3848242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CE55F-69AD-4571-93CA-208897165750}"/>
              </a:ext>
            </a:extLst>
          </p:cNvPr>
          <p:cNvSpPr>
            <a:spLocks noGrp="1"/>
          </p:cNvSpPr>
          <p:nvPr>
            <p:ph type="title"/>
          </p:nvPr>
        </p:nvSpPr>
        <p:spPr>
          <a:xfrm>
            <a:off x="677334" y="609600"/>
            <a:ext cx="8596668" cy="670560"/>
          </a:xfrm>
        </p:spPr>
        <p:txBody>
          <a:bodyPr vert="horz" lIns="91440" tIns="45720" rIns="91440" bIns="45720" rtlCol="0" anchor="t">
            <a:normAutofit/>
          </a:bodyPr>
          <a:lstStyle/>
          <a:p>
            <a:r>
              <a:rPr lang="en-US" dirty="0"/>
              <a:t>FedEx</a:t>
            </a:r>
          </a:p>
        </p:txBody>
      </p:sp>
      <p:sp>
        <p:nvSpPr>
          <p:cNvPr id="3" name="Content Placeholder 2">
            <a:extLst>
              <a:ext uri="{FF2B5EF4-FFF2-40B4-BE49-F238E27FC236}">
                <a16:creationId xmlns:a16="http://schemas.microsoft.com/office/drawing/2014/main" id="{0A889C80-F15F-4259-A983-18EB26EF8451}"/>
              </a:ext>
            </a:extLst>
          </p:cNvPr>
          <p:cNvSpPr>
            <a:spLocks noGrp="1"/>
          </p:cNvSpPr>
          <p:nvPr>
            <p:ph idx="1"/>
          </p:nvPr>
        </p:nvSpPr>
        <p:spPr>
          <a:xfrm>
            <a:off x="677334" y="2039816"/>
            <a:ext cx="8596668" cy="4128156"/>
          </a:xfrm>
        </p:spPr>
        <p:txBody>
          <a:bodyPr>
            <a:normAutofit fontScale="92500" lnSpcReduction="10000"/>
          </a:bodyPr>
          <a:lstStyle/>
          <a:p>
            <a:pPr marL="0" indent="0" algn="just">
              <a:buNone/>
            </a:pPr>
            <a:r>
              <a:rPr lang="en-US" sz="2800" dirty="0">
                <a:solidFill>
                  <a:srgbClr val="000000"/>
                </a:solidFill>
                <a:effectLst/>
                <a:latin typeface="Calibri" panose="020F0502020204030204" pitchFamily="34" charset="0"/>
                <a:ea typeface="Calibri" panose="020F0502020204030204" pitchFamily="34" charset="0"/>
              </a:rPr>
              <a:t>FedEx Express invented express distribution and is the industry’s global leader, providing rapid, reliable, time-definite delivery to more than 220 countries and territories, connecting markets that comprise more than 90 percent of the world’s gross domestic product within one to three business days. Unmatched air route authorities and transportation infrastructure, combined with leading-edge information technologies, make FedEx Express the world’s largest express transportation company, providing fast and reliable services for more than 3.6 million shipments each business day.</a:t>
            </a:r>
          </a:p>
        </p:txBody>
      </p:sp>
    </p:spTree>
    <p:extLst>
      <p:ext uri="{BB962C8B-B14F-4D97-AF65-F5344CB8AC3E}">
        <p14:creationId xmlns:p14="http://schemas.microsoft.com/office/powerpoint/2010/main" val="1668660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4D5CC-BD17-43F8-B168-0267DDB0479C}"/>
              </a:ext>
            </a:extLst>
          </p:cNvPr>
          <p:cNvSpPr>
            <a:spLocks noGrp="1"/>
          </p:cNvSpPr>
          <p:nvPr>
            <p:ph type="title"/>
          </p:nvPr>
        </p:nvSpPr>
        <p:spPr>
          <a:xfrm>
            <a:off x="677334" y="609600"/>
            <a:ext cx="8596668" cy="543951"/>
          </a:xfrm>
        </p:spPr>
        <p:txBody>
          <a:bodyPr vert="horz" lIns="91440" tIns="45720" rIns="91440" bIns="45720" rtlCol="0" anchor="t">
            <a:normAutofit fontScale="90000"/>
          </a:bodyPr>
          <a:lstStyle/>
          <a:p>
            <a:r>
              <a:rPr lang="en-US" dirty="0"/>
              <a:t>Muller &amp; Phipps (M&amp;P)</a:t>
            </a:r>
          </a:p>
        </p:txBody>
      </p:sp>
      <p:sp>
        <p:nvSpPr>
          <p:cNvPr id="3" name="Content Placeholder 2">
            <a:extLst>
              <a:ext uri="{FF2B5EF4-FFF2-40B4-BE49-F238E27FC236}">
                <a16:creationId xmlns:a16="http://schemas.microsoft.com/office/drawing/2014/main" id="{3FCCBAB0-28A4-4584-BA69-8345191EF6CA}"/>
              </a:ext>
            </a:extLst>
          </p:cNvPr>
          <p:cNvSpPr>
            <a:spLocks noGrp="1"/>
          </p:cNvSpPr>
          <p:nvPr>
            <p:ph idx="1"/>
          </p:nvPr>
        </p:nvSpPr>
        <p:spPr>
          <a:xfrm>
            <a:off x="677334" y="1471268"/>
            <a:ext cx="8596668" cy="4394960"/>
          </a:xfrm>
        </p:spPr>
        <p:txBody>
          <a:bodyPr>
            <a:normAutofit lnSpcReduction="10000"/>
          </a:bodyPr>
          <a:lstStyle/>
          <a:p>
            <a:pPr marL="0" indent="0" algn="just">
              <a:buNone/>
            </a:pPr>
            <a:r>
              <a:rPr lang="en-US" sz="2800" dirty="0">
                <a:solidFill>
                  <a:srgbClr val="000000"/>
                </a:solidFill>
                <a:effectLst/>
                <a:latin typeface="Calibri" panose="020F0502020204030204" pitchFamily="34" charset="0"/>
                <a:ea typeface="Calibri" panose="020F0502020204030204" pitchFamily="34" charset="0"/>
              </a:rPr>
              <a:t>Three decades of delivering excellence forms M&amp;P Express Logistics. A humble beginning on the 23</a:t>
            </a:r>
            <a:r>
              <a:rPr lang="en-US" sz="2800" baseline="30000" dirty="0">
                <a:solidFill>
                  <a:srgbClr val="000000"/>
                </a:solidFill>
                <a:effectLst/>
                <a:latin typeface="Calibri" panose="020F0502020204030204" pitchFamily="34" charset="0"/>
                <a:ea typeface="Calibri" panose="020F0502020204030204" pitchFamily="34" charset="0"/>
              </a:rPr>
              <a:t>rd</a:t>
            </a:r>
            <a:r>
              <a:rPr lang="en-US" sz="2800" dirty="0">
                <a:solidFill>
                  <a:srgbClr val="000000"/>
                </a:solidFill>
                <a:effectLst/>
                <a:latin typeface="Calibri" panose="020F0502020204030204" pitchFamily="34" charset="0"/>
                <a:ea typeface="Calibri" panose="020F0502020204030204" pitchFamily="34" charset="0"/>
              </a:rPr>
              <a:t> of May 1986, today employs 2500 (including 1200+ couriers) reaching 1300 locations across Pakistan with 12+ million annual deliveries. 450+ Courier Centers (157 online), 93+ vans and a dedicated chartered Boeing 737 Aircraft also help us serve 12000+ corporate clients. We are also Pakistan's first ever FedEx Authorized Ship Center under the FedEx FASC Program. With a full deck of local and international courier services, our value-added services like </a:t>
            </a:r>
            <a:r>
              <a:rPr lang="en-US" sz="2800" dirty="0" err="1">
                <a:solidFill>
                  <a:srgbClr val="000000"/>
                </a:solidFill>
                <a:effectLst/>
                <a:latin typeface="Calibri" panose="020F0502020204030204" pitchFamily="34" charset="0"/>
                <a:ea typeface="Calibri" panose="020F0502020204030204" pitchFamily="34" charset="0"/>
              </a:rPr>
              <a:t>cardwala</a:t>
            </a:r>
            <a:r>
              <a:rPr lang="en-US" sz="2800" dirty="0">
                <a:solidFill>
                  <a:srgbClr val="000000"/>
                </a:solidFill>
                <a:effectLst/>
                <a:latin typeface="Calibri" panose="020F0502020204030204" pitchFamily="34" charset="0"/>
                <a:ea typeface="Calibri" panose="020F0502020204030204" pitchFamily="34" charset="0"/>
              </a:rPr>
              <a:t> and your personal shopper are live already.</a:t>
            </a:r>
            <a:endParaRPr lang="en-US" sz="2800" dirty="0"/>
          </a:p>
        </p:txBody>
      </p:sp>
    </p:spTree>
    <p:extLst>
      <p:ext uri="{BB962C8B-B14F-4D97-AF65-F5344CB8AC3E}">
        <p14:creationId xmlns:p14="http://schemas.microsoft.com/office/powerpoint/2010/main" val="35977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65DC6-A6B2-472B-8595-FBEBDA518B73}"/>
              </a:ext>
            </a:extLst>
          </p:cNvPr>
          <p:cNvSpPr>
            <a:spLocks noGrp="1"/>
          </p:cNvSpPr>
          <p:nvPr>
            <p:ph type="title"/>
          </p:nvPr>
        </p:nvSpPr>
        <p:spPr>
          <a:xfrm>
            <a:off x="677334" y="609600"/>
            <a:ext cx="8596668" cy="909711"/>
          </a:xfrm>
        </p:spPr>
        <p:txBody>
          <a:bodyPr vert="horz" lIns="91440" tIns="45720" rIns="91440" bIns="45720" rtlCol="0" anchor="t">
            <a:normAutofit fontScale="90000"/>
          </a:bodyPr>
          <a:lstStyle/>
          <a:p>
            <a:r>
              <a:rPr lang="en-US" dirty="0"/>
              <a:t>United Parcel Service (UPS)</a:t>
            </a:r>
            <a:br>
              <a:rPr lang="en-US" dirty="0"/>
            </a:br>
            <a:endParaRPr lang="en-US" dirty="0"/>
          </a:p>
        </p:txBody>
      </p:sp>
      <p:sp>
        <p:nvSpPr>
          <p:cNvPr id="3" name="Content Placeholder 2">
            <a:extLst>
              <a:ext uri="{FF2B5EF4-FFF2-40B4-BE49-F238E27FC236}">
                <a16:creationId xmlns:a16="http://schemas.microsoft.com/office/drawing/2014/main" id="{1CE67581-CC9B-4E08-9DAC-AC0F30C84843}"/>
              </a:ext>
            </a:extLst>
          </p:cNvPr>
          <p:cNvSpPr>
            <a:spLocks noGrp="1"/>
          </p:cNvSpPr>
          <p:nvPr>
            <p:ph idx="1"/>
          </p:nvPr>
        </p:nvSpPr>
        <p:spPr>
          <a:xfrm>
            <a:off x="677334" y="1800665"/>
            <a:ext cx="8596668" cy="4600135"/>
          </a:xfrm>
        </p:spPr>
        <p:txBody>
          <a:bodyPr vert="horz" lIns="91440" tIns="45720" rIns="91440" bIns="45720" rtlCol="0">
            <a:normAutofit fontScale="92500" lnSpcReduction="20000"/>
          </a:bodyPr>
          <a:lstStyle/>
          <a:p>
            <a:pPr marL="0" indent="0" algn="just">
              <a:buNone/>
            </a:pPr>
            <a:r>
              <a:rPr lang="en-US" sz="2800" dirty="0">
                <a:solidFill>
                  <a:srgbClr val="000000"/>
                </a:solidFill>
                <a:latin typeface="Calibri" panose="020F0502020204030204" pitchFamily="34" charset="0"/>
              </a:rPr>
              <a:t>United Parcel Service (UPS, stylized as ups) is an American </a:t>
            </a:r>
            <a:r>
              <a:rPr lang="en-US" sz="2800" dirty="0">
                <a:solidFill>
                  <a:srgbClr val="000000"/>
                </a:solidFill>
                <a:latin typeface="Calibri" panose="020F0502020204030204" pitchFamily="34" charset="0"/>
                <a:hlinkClick r:id="rId2" tooltip="Multinational corporation"/>
              </a:rPr>
              <a:t>multinational</a:t>
            </a:r>
            <a:r>
              <a:rPr lang="en-US" sz="2800" dirty="0">
                <a:solidFill>
                  <a:srgbClr val="000000"/>
                </a:solidFill>
                <a:latin typeface="Calibri" panose="020F0502020204030204" pitchFamily="34" charset="0"/>
              </a:rPr>
              <a:t> </a:t>
            </a:r>
            <a:r>
              <a:rPr lang="en-US" sz="2800" dirty="0">
                <a:solidFill>
                  <a:srgbClr val="000000"/>
                </a:solidFill>
                <a:latin typeface="Calibri" panose="020F0502020204030204" pitchFamily="34" charset="0"/>
                <a:hlinkClick r:id="rId3" tooltip="Package delivery"/>
              </a:rPr>
              <a:t>shipping &amp; receiving</a:t>
            </a:r>
            <a:r>
              <a:rPr lang="en-US" sz="2800" dirty="0">
                <a:solidFill>
                  <a:srgbClr val="000000"/>
                </a:solidFill>
                <a:latin typeface="Calibri" panose="020F0502020204030204" pitchFamily="34" charset="0"/>
              </a:rPr>
              <a:t> and </a:t>
            </a:r>
            <a:r>
              <a:rPr lang="en-US" sz="2800" dirty="0">
                <a:solidFill>
                  <a:srgbClr val="000000"/>
                </a:solidFill>
                <a:latin typeface="Calibri" panose="020F0502020204030204" pitchFamily="34" charset="0"/>
                <a:hlinkClick r:id="rId4" tooltip="Supply chain management"/>
              </a:rPr>
              <a:t>supply chain management</a:t>
            </a:r>
            <a:r>
              <a:rPr lang="en-US" sz="2800" dirty="0">
                <a:solidFill>
                  <a:srgbClr val="000000"/>
                </a:solidFill>
                <a:latin typeface="Calibri" panose="020F0502020204030204" pitchFamily="34" charset="0"/>
              </a:rPr>
              <a:t> company founded in 1907.</a:t>
            </a:r>
            <a:r>
              <a:rPr lang="en-US" sz="2800" dirty="0">
                <a:solidFill>
                  <a:srgbClr val="000000"/>
                </a:solidFill>
                <a:latin typeface="Calibri" panose="020F0502020204030204" pitchFamily="34" charset="0"/>
                <a:hlinkClick r:id="rId5"/>
              </a:rPr>
              <a:t>[7]</a:t>
            </a:r>
            <a:r>
              <a:rPr lang="en-US" sz="2800" dirty="0">
                <a:solidFill>
                  <a:srgbClr val="000000"/>
                </a:solidFill>
                <a:latin typeface="Calibri" panose="020F0502020204030204" pitchFamily="34" charset="0"/>
              </a:rPr>
              <a:t> Originally known as the American Messenger Company specializing in telegraphs, UPS has grown to become a </a:t>
            </a:r>
            <a:r>
              <a:rPr lang="en-US" sz="2800" dirty="0">
                <a:solidFill>
                  <a:srgbClr val="000000"/>
                </a:solidFill>
                <a:latin typeface="Calibri" panose="020F0502020204030204" pitchFamily="34" charset="0"/>
                <a:hlinkClick r:id="rId6"/>
              </a:rPr>
              <a:t>Fortune 500</a:t>
            </a:r>
            <a:r>
              <a:rPr lang="en-US" sz="2800" dirty="0">
                <a:solidFill>
                  <a:srgbClr val="000000"/>
                </a:solidFill>
                <a:latin typeface="Calibri" panose="020F0502020204030204" pitchFamily="34" charset="0"/>
              </a:rPr>
              <a:t> company</a:t>
            </a:r>
            <a:r>
              <a:rPr lang="en-US" sz="2800" dirty="0">
                <a:solidFill>
                  <a:srgbClr val="000000"/>
                </a:solidFill>
                <a:latin typeface="Calibri" panose="020F0502020204030204" pitchFamily="34" charset="0"/>
                <a:hlinkClick r:id="rId7"/>
              </a:rPr>
              <a:t>[8]</a:t>
            </a:r>
            <a:r>
              <a:rPr lang="en-US" sz="2800" dirty="0">
                <a:solidFill>
                  <a:srgbClr val="000000"/>
                </a:solidFill>
                <a:latin typeface="Calibri" panose="020F0502020204030204" pitchFamily="34" charset="0"/>
              </a:rPr>
              <a:t> and one of the world's largest shipping couriers. UPS today is primarily known for its ground shipping services</a:t>
            </a:r>
            <a:r>
              <a:rPr lang="en-US" sz="2800" dirty="0">
                <a:solidFill>
                  <a:srgbClr val="000000"/>
                </a:solidFill>
                <a:latin typeface="Calibri" panose="020F0502020204030204" pitchFamily="34" charset="0"/>
                <a:hlinkClick r:id="rId8"/>
              </a:rPr>
              <a:t>[9]</a:t>
            </a:r>
            <a:r>
              <a:rPr lang="en-US" sz="2800" dirty="0">
                <a:solidFill>
                  <a:srgbClr val="000000"/>
                </a:solidFill>
                <a:latin typeface="Calibri" panose="020F0502020204030204" pitchFamily="34" charset="0"/>
              </a:rPr>
              <a:t> as well as </a:t>
            </a:r>
            <a:r>
              <a:rPr lang="en-US" sz="2800" dirty="0">
                <a:solidFill>
                  <a:srgbClr val="000000"/>
                </a:solidFill>
                <a:latin typeface="Calibri" panose="020F0502020204030204" pitchFamily="34" charset="0"/>
                <a:hlinkClick r:id="rId9" tooltip="The UPS Store"/>
              </a:rPr>
              <a:t>the UPS Store</a:t>
            </a:r>
            <a:r>
              <a:rPr lang="en-US" sz="2800" dirty="0">
                <a:solidFill>
                  <a:srgbClr val="000000"/>
                </a:solidFill>
                <a:latin typeface="Calibri" panose="020F0502020204030204" pitchFamily="34" charset="0"/>
              </a:rPr>
              <a:t>, a retail chain which both assists UPS shipments as well as provides tools for small businesses. In addition, UPS offers </a:t>
            </a:r>
            <a:r>
              <a:rPr lang="en-US" sz="2800" dirty="0">
                <a:solidFill>
                  <a:srgbClr val="000000"/>
                </a:solidFill>
                <a:latin typeface="Calibri" panose="020F0502020204030204" pitchFamily="34" charset="0"/>
                <a:hlinkClick r:id="rId10" tooltip="Air cargo"/>
              </a:rPr>
              <a:t>air shipping</a:t>
            </a:r>
            <a:r>
              <a:rPr lang="en-US" sz="2800" dirty="0">
                <a:solidFill>
                  <a:srgbClr val="000000"/>
                </a:solidFill>
                <a:latin typeface="Calibri" panose="020F0502020204030204" pitchFamily="34" charset="0"/>
              </a:rPr>
              <a:t> on an overnight or 2-day basis and delivers to PO Boxes through UPS </a:t>
            </a:r>
            <a:r>
              <a:rPr lang="en-US" sz="2800" dirty="0" err="1">
                <a:solidFill>
                  <a:srgbClr val="000000"/>
                </a:solidFill>
                <a:latin typeface="Calibri" panose="020F0502020204030204" pitchFamily="34" charset="0"/>
              </a:rPr>
              <a:t>SurePost</a:t>
            </a:r>
            <a:r>
              <a:rPr lang="en-US" sz="2800" dirty="0">
                <a:solidFill>
                  <a:srgbClr val="000000"/>
                </a:solidFill>
                <a:latin typeface="Calibri" panose="020F0502020204030204" pitchFamily="34" charset="0"/>
              </a:rPr>
              <a:t>, a subsidiary that passes on packages to the </a:t>
            </a:r>
            <a:r>
              <a:rPr lang="en-US" sz="2800" dirty="0">
                <a:solidFill>
                  <a:srgbClr val="000000"/>
                </a:solidFill>
                <a:latin typeface="Calibri" panose="020F0502020204030204" pitchFamily="34" charset="0"/>
                <a:hlinkClick r:id="rId11"/>
              </a:rPr>
              <a:t>United States Postal Service</a:t>
            </a:r>
            <a:r>
              <a:rPr lang="en-US" sz="2800" dirty="0">
                <a:solidFill>
                  <a:srgbClr val="000000"/>
                </a:solidFill>
                <a:latin typeface="Calibri" panose="020F0502020204030204" pitchFamily="34" charset="0"/>
              </a:rPr>
              <a:t> for </a:t>
            </a:r>
            <a:r>
              <a:rPr lang="en-US" sz="2800" dirty="0">
                <a:solidFill>
                  <a:srgbClr val="000000"/>
                </a:solidFill>
                <a:latin typeface="Calibri" panose="020F0502020204030204" pitchFamily="34" charset="0"/>
                <a:hlinkClick r:id="rId12" tooltip="Last mile (transportation)"/>
              </a:rPr>
              <a:t>last mile delivery.</a:t>
            </a:r>
            <a:endParaRPr lang="en-US" sz="2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3044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82F83-24C3-4705-9C62-2938D45AD52E}"/>
              </a:ext>
            </a:extLst>
          </p:cNvPr>
          <p:cNvSpPr>
            <a:spLocks noGrp="1"/>
          </p:cNvSpPr>
          <p:nvPr>
            <p:ph type="title"/>
          </p:nvPr>
        </p:nvSpPr>
        <p:spPr>
          <a:xfrm>
            <a:off x="677333" y="609600"/>
            <a:ext cx="8860561" cy="726831"/>
          </a:xfrm>
        </p:spPr>
        <p:txBody>
          <a:bodyPr vert="horz" lIns="91440" tIns="45720" rIns="91440" bIns="45720" rtlCol="0" anchor="t">
            <a:normAutofit fontScale="90000"/>
          </a:bodyPr>
          <a:lstStyle/>
          <a:p>
            <a:r>
              <a:rPr lang="en-US" dirty="0"/>
              <a:t>Involvement of Courier and Cargo Companies operating in Pakistan</a:t>
            </a:r>
          </a:p>
        </p:txBody>
      </p:sp>
      <p:sp>
        <p:nvSpPr>
          <p:cNvPr id="3" name="Content Placeholder 2">
            <a:extLst>
              <a:ext uri="{FF2B5EF4-FFF2-40B4-BE49-F238E27FC236}">
                <a16:creationId xmlns:a16="http://schemas.microsoft.com/office/drawing/2014/main" id="{FBA04E80-2184-427C-A290-FED0C8DBF315}"/>
              </a:ext>
            </a:extLst>
          </p:cNvPr>
          <p:cNvSpPr>
            <a:spLocks noGrp="1"/>
          </p:cNvSpPr>
          <p:nvPr>
            <p:ph idx="1"/>
          </p:nvPr>
        </p:nvSpPr>
        <p:spPr>
          <a:xfrm>
            <a:off x="775807" y="1913206"/>
            <a:ext cx="8596668" cy="4149969"/>
          </a:xfrm>
        </p:spPr>
        <p:txBody>
          <a:bodyPr>
            <a:normAutofit/>
          </a:bodyPr>
          <a:lstStyle/>
          <a:p>
            <a:pPr marL="0" indent="0" algn="just">
              <a:buNone/>
            </a:pPr>
            <a:r>
              <a:rPr lang="en-US" sz="3200" dirty="0">
                <a:effectLst/>
                <a:latin typeface="Calibri" panose="020F0502020204030204" pitchFamily="34" charset="0"/>
                <a:ea typeface="Calibri" panose="020F0502020204030204" pitchFamily="34" charset="0"/>
              </a:rPr>
              <a:t>E – Commerce is not a new subject to the logistic companies working in Pakistan, DHL &amp; FedEx is working within compliance with the Amazon and affiliated. The other companies have also state-of-the-art facility which can provide complete supply chain solution for their clients. The companies will align according to the Amazon requirements.</a:t>
            </a:r>
            <a:endParaRPr lang="en-US" sz="3200" dirty="0"/>
          </a:p>
        </p:txBody>
      </p:sp>
    </p:spTree>
    <p:extLst>
      <p:ext uri="{BB962C8B-B14F-4D97-AF65-F5344CB8AC3E}">
        <p14:creationId xmlns:p14="http://schemas.microsoft.com/office/powerpoint/2010/main" val="554278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0C533-0EF0-4FA8-B8F6-3D253C718E36}"/>
              </a:ext>
            </a:extLst>
          </p:cNvPr>
          <p:cNvSpPr>
            <a:spLocks noGrp="1"/>
          </p:cNvSpPr>
          <p:nvPr>
            <p:ph type="title"/>
          </p:nvPr>
        </p:nvSpPr>
        <p:spPr>
          <a:xfrm>
            <a:off x="677334" y="609600"/>
            <a:ext cx="8596668" cy="712763"/>
          </a:xfrm>
        </p:spPr>
        <p:txBody>
          <a:bodyPr vert="horz" lIns="91440" tIns="45720" rIns="91440" bIns="45720" rtlCol="0" anchor="t">
            <a:normAutofit/>
          </a:bodyPr>
          <a:lstStyle/>
          <a:p>
            <a:r>
              <a:rPr lang="en-US" dirty="0"/>
              <a:t>Time of delivery</a:t>
            </a:r>
          </a:p>
        </p:txBody>
      </p:sp>
      <p:sp>
        <p:nvSpPr>
          <p:cNvPr id="3" name="Content Placeholder 2">
            <a:extLst>
              <a:ext uri="{FF2B5EF4-FFF2-40B4-BE49-F238E27FC236}">
                <a16:creationId xmlns:a16="http://schemas.microsoft.com/office/drawing/2014/main" id="{B726B74B-22A8-4172-8D0B-5625FA4C8034}"/>
              </a:ext>
            </a:extLst>
          </p:cNvPr>
          <p:cNvSpPr>
            <a:spLocks noGrp="1"/>
          </p:cNvSpPr>
          <p:nvPr>
            <p:ph idx="1"/>
          </p:nvPr>
        </p:nvSpPr>
        <p:spPr>
          <a:xfrm>
            <a:off x="677334" y="1488613"/>
            <a:ext cx="8596668" cy="3880773"/>
          </a:xfrm>
        </p:spPr>
        <p:txBody>
          <a:bodyPr>
            <a:normAutofit/>
          </a:bodyPr>
          <a:lstStyle/>
          <a:p>
            <a:pPr marL="0" indent="0" algn="just">
              <a:buNone/>
            </a:pPr>
            <a:r>
              <a:rPr lang="en-US" sz="3600" dirty="0">
                <a:effectLst/>
                <a:latin typeface="Calibri" panose="020F0502020204030204" pitchFamily="34" charset="0"/>
                <a:ea typeface="Calibri" panose="020F0502020204030204" pitchFamily="34" charset="0"/>
                <a:cs typeface="Calibri" panose="020F0502020204030204" pitchFamily="34" charset="0"/>
              </a:rPr>
              <a:t>By air, the time of delivery is 3 – 7 days and depend on Flight availability, weather conditions, custom clearance, COVID situation, etc.</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89506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C366-9561-442E-A698-844ABF78907A}"/>
              </a:ext>
            </a:extLst>
          </p:cNvPr>
          <p:cNvSpPr>
            <a:spLocks noGrp="1"/>
          </p:cNvSpPr>
          <p:nvPr>
            <p:ph type="title"/>
          </p:nvPr>
        </p:nvSpPr>
        <p:spPr>
          <a:xfrm>
            <a:off x="677334" y="609600"/>
            <a:ext cx="8596668" cy="740898"/>
          </a:xfrm>
        </p:spPr>
        <p:txBody>
          <a:bodyPr vert="horz" lIns="91440" tIns="45720" rIns="91440" bIns="45720" rtlCol="0" anchor="t">
            <a:normAutofit/>
          </a:bodyPr>
          <a:lstStyle/>
          <a:p>
            <a:r>
              <a:rPr lang="en-US" dirty="0"/>
              <a:t>Inbound/outbound taxes/duties involved</a:t>
            </a:r>
          </a:p>
        </p:txBody>
      </p:sp>
      <p:sp>
        <p:nvSpPr>
          <p:cNvPr id="3" name="Content Placeholder 2">
            <a:extLst>
              <a:ext uri="{FF2B5EF4-FFF2-40B4-BE49-F238E27FC236}">
                <a16:creationId xmlns:a16="http://schemas.microsoft.com/office/drawing/2014/main" id="{5D5E85AA-3AC0-4C0E-BB00-F8FA302F0227}"/>
              </a:ext>
            </a:extLst>
          </p:cNvPr>
          <p:cNvSpPr>
            <a:spLocks noGrp="1"/>
          </p:cNvSpPr>
          <p:nvPr>
            <p:ph idx="1"/>
          </p:nvPr>
        </p:nvSpPr>
        <p:spPr>
          <a:xfrm>
            <a:off x="677334" y="1419691"/>
            <a:ext cx="8596668" cy="4828709"/>
          </a:xfrm>
        </p:spPr>
        <p:txBody>
          <a:bodyPr>
            <a:normAutofit/>
          </a:bodyPr>
          <a:lstStyle/>
          <a:p>
            <a:pPr marL="0" indent="0" algn="just">
              <a:buNone/>
            </a:pPr>
            <a:r>
              <a:rPr lang="en-US" sz="2800" dirty="0">
                <a:effectLst/>
                <a:latin typeface="Calibri" panose="020F0502020204030204" pitchFamily="34" charset="0"/>
                <a:ea typeface="Calibri" panose="020F0502020204030204" pitchFamily="34" charset="0"/>
                <a:cs typeface="Calibri" panose="020F0502020204030204" pitchFamily="34" charset="0"/>
              </a:rPr>
              <a:t>It depends on the destinations and HS Code of the products.</a:t>
            </a:r>
          </a:p>
          <a:p>
            <a:pPr marL="0" indent="0" algn="just">
              <a:buNone/>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n-US" sz="2800" dirty="0">
                <a:latin typeface="Calibri" panose="020F0502020204030204" pitchFamily="34" charset="0"/>
                <a:cs typeface="Calibri" panose="020F0502020204030204" pitchFamily="34" charset="0"/>
              </a:rPr>
              <a:t>Tariff &amp; Taxes applied in USA,</a:t>
            </a:r>
          </a:p>
          <a:p>
            <a:pPr marL="0" indent="0" algn="just">
              <a:buNone/>
            </a:pP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If shipment value is under $ 800 then no duty or taxes will be charged. This limit of $ 800 is the </a:t>
            </a:r>
            <a:r>
              <a:rPr lang="en-US" sz="2800" dirty="0" err="1">
                <a:latin typeface="Calibri" panose="020F0502020204030204" pitchFamily="34" charset="0"/>
                <a:cs typeface="Calibri" panose="020F0502020204030204" pitchFamily="34" charset="0"/>
              </a:rPr>
              <a:t>deminimus</a:t>
            </a:r>
            <a:r>
              <a:rPr lang="en-US" sz="2800" dirty="0">
                <a:latin typeface="Calibri" panose="020F0502020204030204" pitchFamily="34" charset="0"/>
                <a:cs typeface="Calibri" panose="020F0502020204030204" pitchFamily="34" charset="0"/>
              </a:rPr>
              <a:t> value set by US for inbound shipments and is subject to change depending on prevailing US policy on </a:t>
            </a:r>
            <a:r>
              <a:rPr lang="en-US" sz="2800" dirty="0" err="1">
                <a:latin typeface="Calibri" panose="020F0502020204030204" pitchFamily="34" charset="0"/>
                <a:cs typeface="Calibri" panose="020F0502020204030204" pitchFamily="34" charset="0"/>
              </a:rPr>
              <a:t>deminimus</a:t>
            </a:r>
            <a:r>
              <a:rPr lang="en-US" sz="2800" dirty="0">
                <a:latin typeface="Calibri" panose="020F0502020204030204" pitchFamily="34" charset="0"/>
                <a:cs typeface="Calibri" panose="020F0502020204030204" pitchFamily="34" charset="0"/>
              </a:rPr>
              <a:t>.</a:t>
            </a:r>
          </a:p>
          <a:p>
            <a:pPr marL="0"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69019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E8B6F-FCCC-4B43-BA21-86434761794C}"/>
              </a:ext>
            </a:extLst>
          </p:cNvPr>
          <p:cNvSpPr>
            <a:spLocks noGrp="1"/>
          </p:cNvSpPr>
          <p:nvPr>
            <p:ph type="title"/>
          </p:nvPr>
        </p:nvSpPr>
        <p:spPr/>
        <p:txBody>
          <a:bodyPr vert="horz" lIns="91440" tIns="45720" rIns="91440" bIns="45720" rtlCol="0" anchor="t">
            <a:normAutofit fontScale="90000"/>
          </a:bodyPr>
          <a:lstStyle/>
          <a:p>
            <a:r>
              <a:rPr lang="en-US" dirty="0"/>
              <a:t>How to deliver products to Amazon</a:t>
            </a:r>
            <a:br>
              <a:rPr lang="en-US" dirty="0"/>
            </a:br>
            <a:r>
              <a:rPr lang="en-US" dirty="0"/>
              <a:t>Selecting the right fulfillment option</a:t>
            </a:r>
            <a:br>
              <a:rPr lang="en-US" dirty="0"/>
            </a:br>
            <a:endParaRPr lang="en-US" dirty="0"/>
          </a:p>
        </p:txBody>
      </p:sp>
      <p:sp>
        <p:nvSpPr>
          <p:cNvPr id="3" name="Content Placeholder 2">
            <a:extLst>
              <a:ext uri="{FF2B5EF4-FFF2-40B4-BE49-F238E27FC236}">
                <a16:creationId xmlns:a16="http://schemas.microsoft.com/office/drawing/2014/main" id="{B01564A9-B011-44FF-BD39-10C531FA04B7}"/>
              </a:ext>
            </a:extLst>
          </p:cNvPr>
          <p:cNvSpPr>
            <a:spLocks noGrp="1"/>
          </p:cNvSpPr>
          <p:nvPr>
            <p:ph idx="1"/>
          </p:nvPr>
        </p:nvSpPr>
        <p:spPr/>
        <p:txBody>
          <a:bodyPr>
            <a:normAutofit/>
          </a:bodyPr>
          <a:lstStyle/>
          <a:p>
            <a:pPr marL="0" indent="0" algn="just">
              <a:buNone/>
            </a:pPr>
            <a:r>
              <a:rPr lang="en-US" sz="2800" dirty="0">
                <a:effectLst/>
                <a:latin typeface="Calibri" panose="020F0502020204030204" pitchFamily="34" charset="0"/>
                <a:ea typeface="Calibri" panose="020F0502020204030204" pitchFamily="34" charset="0"/>
                <a:cs typeface="Calibri" panose="020F0502020204030204" pitchFamily="34" charset="0"/>
              </a:rPr>
              <a:t>Amazon sellers have two options for getting shoppers their stuff: You can do it yourself, maintaining your own inventory and shipping products to customers (merchant-fulfillment), or have Amazon take responsibility for packaging, labeling, and shipping products through Fulfillment by Amazon (FBA). Each method has its own set of benefits—you just have to decide which one is right for your business.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2800" dirty="0"/>
          </a:p>
        </p:txBody>
      </p:sp>
    </p:spTree>
    <p:extLst>
      <p:ext uri="{BB962C8B-B14F-4D97-AF65-F5344CB8AC3E}">
        <p14:creationId xmlns:p14="http://schemas.microsoft.com/office/powerpoint/2010/main" val="2158638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6236-35FF-4EBA-8993-D8A6CE2A7170}"/>
              </a:ext>
            </a:extLst>
          </p:cNvPr>
          <p:cNvSpPr>
            <a:spLocks noGrp="1"/>
          </p:cNvSpPr>
          <p:nvPr>
            <p:ph type="title"/>
          </p:nvPr>
        </p:nvSpPr>
        <p:spPr/>
        <p:txBody>
          <a:bodyPr vert="horz" lIns="91440" tIns="45720" rIns="91440" bIns="45720" rtlCol="0" anchor="t">
            <a:normAutofit/>
          </a:bodyPr>
          <a:lstStyle/>
          <a:p>
            <a:r>
              <a:rPr lang="en-US" dirty="0"/>
              <a:t>If you’re fulfilling your own orders</a:t>
            </a:r>
            <a:br>
              <a:rPr lang="en-US" dirty="0"/>
            </a:br>
            <a:endParaRPr lang="en-US" dirty="0"/>
          </a:p>
        </p:txBody>
      </p:sp>
      <p:sp>
        <p:nvSpPr>
          <p:cNvPr id="3" name="Content Placeholder 2">
            <a:extLst>
              <a:ext uri="{FF2B5EF4-FFF2-40B4-BE49-F238E27FC236}">
                <a16:creationId xmlns:a16="http://schemas.microsoft.com/office/drawing/2014/main" id="{78D125A5-5153-4975-98DF-6D38A7BF00EB}"/>
              </a:ext>
            </a:extLst>
          </p:cNvPr>
          <p:cNvSpPr>
            <a:spLocks noGrp="1"/>
          </p:cNvSpPr>
          <p:nvPr>
            <p:ph idx="1"/>
          </p:nvPr>
        </p:nvSpPr>
        <p:spPr>
          <a:xfrm>
            <a:off x="677334" y="1814733"/>
            <a:ext cx="8596668" cy="4226630"/>
          </a:xfrm>
        </p:spPr>
        <p:txBody>
          <a:bodyPr>
            <a:normAutofit/>
          </a:bodyPr>
          <a:lstStyle/>
          <a:p>
            <a:pPr marL="0" indent="0" algn="just">
              <a:buNone/>
            </a:pPr>
            <a:r>
              <a:rPr lang="en-US" sz="2400" dirty="0">
                <a:effectLst/>
                <a:latin typeface="Calibri" panose="020F0502020204030204" pitchFamily="34" charset="0"/>
                <a:ea typeface="Calibri" panose="020F0502020204030204" pitchFamily="34" charset="0"/>
                <a:cs typeface="Calibri" panose="020F0502020204030204" pitchFamily="34" charset="0"/>
              </a:rPr>
              <a:t>Merchant-fulfilled just means you store and ship products directly to customers yourself. Amazon charges shipping rates based on the product category and shipping service selected by the customer, then passes the amount on to you in the form of a shipping credit. Set shipping rates apply to all products sold with an Individual plan, so it’s important to determine if you can still price items profitably. Amazon’s Buy Shipping tool can help you get a great deal on shipping labels with Amazon’s trusted network of shipping partners, ship and confirm your orders, and track your shipments.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2400" dirty="0"/>
          </a:p>
        </p:txBody>
      </p:sp>
    </p:spTree>
    <p:extLst>
      <p:ext uri="{BB962C8B-B14F-4D97-AF65-F5344CB8AC3E}">
        <p14:creationId xmlns:p14="http://schemas.microsoft.com/office/powerpoint/2010/main" val="177246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0341C-48A4-49C9-9F96-C611BA738FE0}"/>
              </a:ext>
            </a:extLst>
          </p:cNvPr>
          <p:cNvSpPr>
            <a:spLocks noGrp="1"/>
          </p:cNvSpPr>
          <p:nvPr>
            <p:ph type="title"/>
          </p:nvPr>
        </p:nvSpPr>
        <p:spPr/>
        <p:txBody>
          <a:bodyPr vert="horz" lIns="91440" tIns="45720" rIns="91440" bIns="45720" rtlCol="0" anchor="t">
            <a:normAutofit/>
          </a:bodyPr>
          <a:lstStyle/>
          <a:p>
            <a:r>
              <a:rPr lang="en-US" dirty="0"/>
              <a:t>Logistic</a:t>
            </a:r>
          </a:p>
        </p:txBody>
      </p:sp>
      <p:sp>
        <p:nvSpPr>
          <p:cNvPr id="3" name="Content Placeholder 2">
            <a:extLst>
              <a:ext uri="{FF2B5EF4-FFF2-40B4-BE49-F238E27FC236}">
                <a16:creationId xmlns:a16="http://schemas.microsoft.com/office/drawing/2014/main" id="{3F3E23A8-ED0A-496C-8CBA-91A4228AA234}"/>
              </a:ext>
            </a:extLst>
          </p:cNvPr>
          <p:cNvSpPr>
            <a:spLocks noGrp="1"/>
          </p:cNvSpPr>
          <p:nvPr>
            <p:ph idx="1"/>
          </p:nvPr>
        </p:nvSpPr>
        <p:spPr>
          <a:xfrm>
            <a:off x="677334" y="1434905"/>
            <a:ext cx="8596668" cy="4606457"/>
          </a:xfrm>
        </p:spPr>
        <p:txBody>
          <a:bodyPr>
            <a:normAutofit/>
          </a:bodyPr>
          <a:lstStyle/>
          <a:p>
            <a:r>
              <a:rPr lang="en-US" sz="2400" dirty="0">
                <a:solidFill>
                  <a:schemeClr val="tx1"/>
                </a:solidFill>
                <a:latin typeface="Calibri" panose="020F0502020204030204" pitchFamily="34" charset="0"/>
                <a:cs typeface="Calibri" panose="020F0502020204030204" pitchFamily="34" charset="0"/>
              </a:rPr>
              <a:t>The management of inventory in motion or at rest. </a:t>
            </a:r>
          </a:p>
          <a:p>
            <a:r>
              <a:rPr lang="en-US" sz="2400" dirty="0">
                <a:solidFill>
                  <a:schemeClr val="tx1"/>
                </a:solidFill>
                <a:latin typeface="Calibri" panose="020F0502020204030204" pitchFamily="34" charset="0"/>
                <a:cs typeface="Calibri" panose="020F0502020204030204" pitchFamily="34" charset="0"/>
              </a:rPr>
              <a:t>Inventory is in motion during transportation. </a:t>
            </a:r>
          </a:p>
          <a:p>
            <a:r>
              <a:rPr lang="en-US" sz="2400" dirty="0">
                <a:solidFill>
                  <a:schemeClr val="tx1"/>
                </a:solidFill>
                <a:latin typeface="Calibri" panose="020F0502020204030204" pitchFamily="34" charset="0"/>
                <a:cs typeface="Calibri" panose="020F0502020204030204" pitchFamily="34" charset="0"/>
              </a:rPr>
              <a:t>Inventory is at rest awaiting production of finished goods or distribution at the final point of sale. (UNCTAD)</a:t>
            </a:r>
          </a:p>
          <a:p>
            <a:pPr marL="0" indent="0" algn="l">
              <a:buNone/>
            </a:pPr>
            <a:endParaRPr lang="en-US" sz="2400" dirty="0">
              <a:solidFill>
                <a:schemeClr val="tx1"/>
              </a:solidFill>
              <a:latin typeface="Calibri" panose="020F0502020204030204" pitchFamily="34" charset="0"/>
              <a:cs typeface="Calibri" panose="020F0502020204030204" pitchFamily="34" charset="0"/>
            </a:endParaRPr>
          </a:p>
          <a:p>
            <a:r>
              <a:rPr lang="en-US" sz="2400" dirty="0">
                <a:solidFill>
                  <a:schemeClr val="tx1"/>
                </a:solidFill>
                <a:latin typeface="Calibri" panose="020F0502020204030204" pitchFamily="34" charset="0"/>
                <a:cs typeface="Calibri" panose="020F0502020204030204" pitchFamily="34" charset="0"/>
              </a:rPr>
              <a:t>The process of planning, implementing, managing and controlling the flow and storage of goods, services and related information from the point of origin to the point of consumption. (UNCTAD) </a:t>
            </a:r>
          </a:p>
          <a:p>
            <a:endParaRPr lang="en-US" sz="2800" b="0" i="0" u="none" strike="noStrike" baseline="0" dirty="0">
              <a:solidFill>
                <a:srgbClr val="000000"/>
              </a:solidFill>
              <a:latin typeface="Arial" panose="020B0604020202020204" pitchFamily="34" charset="0"/>
            </a:endParaRPr>
          </a:p>
          <a:p>
            <a:endParaRPr lang="en-US" sz="2800" dirty="0"/>
          </a:p>
        </p:txBody>
      </p:sp>
    </p:spTree>
    <p:extLst>
      <p:ext uri="{BB962C8B-B14F-4D97-AF65-F5344CB8AC3E}">
        <p14:creationId xmlns:p14="http://schemas.microsoft.com/office/powerpoint/2010/main" val="2347354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87B7-3DC3-436E-9617-893B4EF9592D}"/>
              </a:ext>
            </a:extLst>
          </p:cNvPr>
          <p:cNvSpPr>
            <a:spLocks noGrp="1"/>
          </p:cNvSpPr>
          <p:nvPr>
            <p:ph type="title"/>
          </p:nvPr>
        </p:nvSpPr>
        <p:spPr/>
        <p:txBody>
          <a:bodyPr vert="horz" lIns="91440" tIns="45720" rIns="91440" bIns="45720" rtlCol="0" anchor="t">
            <a:normAutofit/>
          </a:bodyPr>
          <a:lstStyle/>
          <a:p>
            <a:r>
              <a:rPr lang="en-US" dirty="0"/>
              <a:t>The benefits of Fulfillment by Amazon</a:t>
            </a:r>
            <a:br>
              <a:rPr lang="en-US" dirty="0"/>
            </a:br>
            <a:endParaRPr lang="en-US" dirty="0"/>
          </a:p>
        </p:txBody>
      </p:sp>
      <p:sp>
        <p:nvSpPr>
          <p:cNvPr id="3" name="Content Placeholder 2">
            <a:extLst>
              <a:ext uri="{FF2B5EF4-FFF2-40B4-BE49-F238E27FC236}">
                <a16:creationId xmlns:a16="http://schemas.microsoft.com/office/drawing/2014/main" id="{606DD6BB-8473-46AD-B797-3851C026CD66}"/>
              </a:ext>
            </a:extLst>
          </p:cNvPr>
          <p:cNvSpPr>
            <a:spLocks noGrp="1"/>
          </p:cNvSpPr>
          <p:nvPr>
            <p:ph idx="1"/>
          </p:nvPr>
        </p:nvSpPr>
        <p:spPr>
          <a:xfrm>
            <a:off x="677334" y="1930401"/>
            <a:ext cx="8596668" cy="4110962"/>
          </a:xfrm>
        </p:spPr>
        <p:txBody>
          <a:bodyPr>
            <a:normAutofit/>
          </a:bodyPr>
          <a:lstStyle/>
          <a:p>
            <a:pPr marL="0" indent="0" algn="just">
              <a:buNone/>
            </a:pPr>
            <a:r>
              <a:rPr lang="en-US" sz="3200" dirty="0">
                <a:effectLst/>
                <a:latin typeface="Calibri" panose="020F0502020204030204" pitchFamily="34" charset="0"/>
                <a:ea typeface="Calibri" panose="020F0502020204030204" pitchFamily="34" charset="0"/>
                <a:cs typeface="Calibri" panose="020F0502020204030204" pitchFamily="34" charset="0"/>
              </a:rPr>
              <a:t>Around the world, Amazon has more than 175 fulfillment centers which contain more than 150 million square feet of storage space. With FBA, you get to store your stuff on those shelves. You also get Amazon’s world-class customer service and returns, along with other advantages (like automatic Prime eligibility and Free Super Saver Shipping) that help you scale your business—fast.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3200" dirty="0"/>
          </a:p>
        </p:txBody>
      </p:sp>
    </p:spTree>
    <p:extLst>
      <p:ext uri="{BB962C8B-B14F-4D97-AF65-F5344CB8AC3E}">
        <p14:creationId xmlns:p14="http://schemas.microsoft.com/office/powerpoint/2010/main" val="289877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94513-2020-4634-845D-C4CE0D652C93}"/>
              </a:ext>
            </a:extLst>
          </p:cNvPr>
          <p:cNvSpPr>
            <a:spLocks noGrp="1"/>
          </p:cNvSpPr>
          <p:nvPr>
            <p:ph type="title"/>
          </p:nvPr>
        </p:nvSpPr>
        <p:spPr/>
        <p:txBody>
          <a:bodyPr vert="horz" lIns="91440" tIns="45720" rIns="91440" bIns="45720" rtlCol="0" anchor="t">
            <a:normAutofit/>
          </a:bodyPr>
          <a:lstStyle/>
          <a:p>
            <a:r>
              <a:rPr lang="en-US" dirty="0"/>
              <a:t>How Fulfillment by Amazon works</a:t>
            </a:r>
            <a:br>
              <a:rPr lang="en-US" dirty="0"/>
            </a:br>
            <a:endParaRPr lang="en-US" dirty="0"/>
          </a:p>
        </p:txBody>
      </p:sp>
      <p:sp>
        <p:nvSpPr>
          <p:cNvPr id="3" name="Content Placeholder 2">
            <a:extLst>
              <a:ext uri="{FF2B5EF4-FFF2-40B4-BE49-F238E27FC236}">
                <a16:creationId xmlns:a16="http://schemas.microsoft.com/office/drawing/2014/main" id="{ACFA2379-2CA7-4C3B-88C0-926AB9DD2C62}"/>
              </a:ext>
            </a:extLst>
          </p:cNvPr>
          <p:cNvSpPr>
            <a:spLocks noGrp="1"/>
          </p:cNvSpPr>
          <p:nvPr>
            <p:ph idx="1"/>
          </p:nvPr>
        </p:nvSpPr>
        <p:spPr>
          <a:xfrm>
            <a:off x="677334" y="1744395"/>
            <a:ext cx="8596668" cy="4296968"/>
          </a:xfrm>
        </p:spPr>
        <p:txBody>
          <a:bodyPr>
            <a:normAutofit/>
          </a:bodyPr>
          <a:lstStyle/>
          <a:p>
            <a:pPr marL="0" marR="0" algn="just">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1. Ship your inventory to Amazon. It will be scanned and made available for sale.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2. With each order, Amazon packages and ships the product directly to the customer.</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3. Amazon collects payment from the customer and pays you available funds every two weeks.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4. Amazon’s customer service team handles questions, returns, and refunds.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2800" dirty="0"/>
          </a:p>
        </p:txBody>
      </p:sp>
    </p:spTree>
    <p:extLst>
      <p:ext uri="{BB962C8B-B14F-4D97-AF65-F5344CB8AC3E}">
        <p14:creationId xmlns:p14="http://schemas.microsoft.com/office/powerpoint/2010/main" val="4055822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BE7E-817B-444C-9DDF-F879EED50785}"/>
              </a:ext>
            </a:extLst>
          </p:cNvPr>
          <p:cNvSpPr>
            <a:spLocks noGrp="1"/>
          </p:cNvSpPr>
          <p:nvPr>
            <p:ph type="title"/>
          </p:nvPr>
        </p:nvSpPr>
        <p:spPr/>
        <p:txBody>
          <a:bodyPr vert="horz" lIns="91440" tIns="45720" rIns="91440" bIns="45720" rtlCol="0" anchor="t">
            <a:normAutofit fontScale="90000"/>
          </a:bodyPr>
          <a:lstStyle/>
          <a:p>
            <a:r>
              <a:rPr lang="en-US" dirty="0"/>
              <a:t>Fees for using Fulfillment by Amazon (FBA)</a:t>
            </a:r>
            <a:br>
              <a:rPr lang="en-US" dirty="0"/>
            </a:br>
            <a:endParaRPr lang="en-US" dirty="0"/>
          </a:p>
        </p:txBody>
      </p:sp>
      <p:sp>
        <p:nvSpPr>
          <p:cNvPr id="3" name="Content Placeholder 2">
            <a:extLst>
              <a:ext uri="{FF2B5EF4-FFF2-40B4-BE49-F238E27FC236}">
                <a16:creationId xmlns:a16="http://schemas.microsoft.com/office/drawing/2014/main" id="{B887B60F-089A-4781-A005-DFBDEEA77D2B}"/>
              </a:ext>
            </a:extLst>
          </p:cNvPr>
          <p:cNvSpPr>
            <a:spLocks noGrp="1"/>
          </p:cNvSpPr>
          <p:nvPr>
            <p:ph idx="1"/>
          </p:nvPr>
        </p:nvSpPr>
        <p:spPr>
          <a:xfrm>
            <a:off x="677334" y="1930401"/>
            <a:ext cx="8596668" cy="4110962"/>
          </a:xfrm>
        </p:spPr>
        <p:txBody>
          <a:bodyPr>
            <a:normAutofit fontScale="85000" lnSpcReduction="20000"/>
          </a:bodyPr>
          <a:lstStyle/>
          <a:p>
            <a:pPr marL="0" indent="0" algn="just">
              <a:buNone/>
            </a:pPr>
            <a:r>
              <a:rPr lang="en-US" sz="3200" dirty="0">
                <a:effectLst/>
                <a:latin typeface="Calibri" panose="020F0502020204030204" pitchFamily="34" charset="0"/>
                <a:ea typeface="Calibri" panose="020F0502020204030204" pitchFamily="34" charset="0"/>
                <a:cs typeface="Calibri" panose="020F0502020204030204" pitchFamily="34" charset="0"/>
              </a:rPr>
              <a:t>There are two types of FBA fees: fulfillment fees (which are charged per unit sold and include picking and packing your orders, shipping and handling, customer service, and product returns), and inventory storage fees (which are charged monthly, and are based on the volume of inventory being held in an Amazon fulfillment center). For more information, refer to the </a:t>
            </a:r>
            <a:r>
              <a:rPr lang="en-US" sz="32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https://sellercentral.amazon.com/gp/help/external/help-page.html?itemID=201074400</a:t>
            </a:r>
            <a:r>
              <a:rPr lang="en-US" sz="3200" dirty="0">
                <a:effectLst/>
                <a:latin typeface="Calibri" panose="020F0502020204030204" pitchFamily="34" charset="0"/>
                <a:ea typeface="Calibri" panose="020F0502020204030204" pitchFamily="34" charset="0"/>
                <a:cs typeface="Calibri" panose="020F0502020204030204" pitchFamily="34" charset="0"/>
              </a:rPr>
              <a:t> .</a:t>
            </a:r>
          </a:p>
          <a:p>
            <a:pPr marL="0" indent="0" algn="just">
              <a:buNone/>
            </a:pPr>
            <a:r>
              <a:rPr lang="en-US" sz="3200" dirty="0">
                <a:latin typeface="Calibri" panose="020F0502020204030204" pitchFamily="34" charset="0"/>
                <a:ea typeface="Calibri" panose="020F0502020204030204" pitchFamily="34" charset="0"/>
                <a:cs typeface="Calibri" panose="020F0502020204030204" pitchFamily="34" charset="0"/>
              </a:rPr>
              <a:t>Video of Kiva Robots</a:t>
            </a:r>
          </a:p>
          <a:p>
            <a:pPr marL="0" indent="0" algn="just">
              <a:buNone/>
            </a:pPr>
            <a:r>
              <a:rPr lang="en-US" sz="3200" dirty="0">
                <a:effectLst/>
                <a:latin typeface="Calibri" panose="020F0502020204030204" pitchFamily="34" charset="0"/>
                <a:ea typeface="Calibri" panose="020F0502020204030204" pitchFamily="34" charset="0"/>
                <a:cs typeface="Calibri" panose="020F0502020204030204" pitchFamily="34" charset="0"/>
              </a:rPr>
              <a:t>Other Packing and Delivery Video</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3200" dirty="0"/>
          </a:p>
        </p:txBody>
      </p:sp>
    </p:spTree>
    <p:extLst>
      <p:ext uri="{BB962C8B-B14F-4D97-AF65-F5344CB8AC3E}">
        <p14:creationId xmlns:p14="http://schemas.microsoft.com/office/powerpoint/2010/main" val="2573801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7F809-BD7A-4917-A2F3-742DF6D36E55}"/>
              </a:ext>
            </a:extLst>
          </p:cNvPr>
          <p:cNvSpPr>
            <a:spLocks noGrp="1"/>
          </p:cNvSpPr>
          <p:nvPr>
            <p:ph type="title"/>
          </p:nvPr>
        </p:nvSpPr>
        <p:spPr/>
        <p:txBody>
          <a:bodyPr vert="horz" lIns="91440" tIns="45720" rIns="91440" bIns="45720" rtlCol="0" anchor="t">
            <a:normAutofit/>
          </a:bodyPr>
          <a:lstStyle/>
          <a:p>
            <a:r>
              <a:rPr lang="en-US" dirty="0"/>
              <a:t>Let's talk numbers</a:t>
            </a:r>
            <a:br>
              <a:rPr lang="en-US" dirty="0"/>
            </a:br>
            <a:endParaRPr lang="en-US" dirty="0"/>
          </a:p>
        </p:txBody>
      </p:sp>
      <p:sp>
        <p:nvSpPr>
          <p:cNvPr id="3" name="Content Placeholder 2">
            <a:extLst>
              <a:ext uri="{FF2B5EF4-FFF2-40B4-BE49-F238E27FC236}">
                <a16:creationId xmlns:a16="http://schemas.microsoft.com/office/drawing/2014/main" id="{79B2C14E-7FF8-4EE3-9FCA-0C321EC47074}"/>
              </a:ext>
            </a:extLst>
          </p:cNvPr>
          <p:cNvSpPr>
            <a:spLocks noGrp="1"/>
          </p:cNvSpPr>
          <p:nvPr>
            <p:ph idx="1"/>
          </p:nvPr>
        </p:nvSpPr>
        <p:spPr/>
        <p:txBody>
          <a:bodyPr vert="horz" lIns="91440" tIns="45720" rIns="91440" bIns="45720" rtlCol="0">
            <a:normAutofit fontScale="85000" lnSpcReduction="20000"/>
          </a:bodyPr>
          <a:lstStyle/>
          <a:p>
            <a:pPr marL="0" indent="0" algn="just">
              <a:buNone/>
            </a:pPr>
            <a:r>
              <a:rPr lang="en-US" sz="3200" dirty="0">
                <a:latin typeface="Calibri" panose="020F0502020204030204" pitchFamily="34" charset="0"/>
                <a:cs typeface="Calibri" panose="020F0502020204030204" pitchFamily="34" charset="0"/>
              </a:rPr>
              <a:t>The cost to sell on Amazon depends on your selling plan, product category, fulfillment strategy, and other variables. The options are flexible, so you can find the combo that works best for you and your goals.</a:t>
            </a:r>
            <a:endParaRPr lang="en-US" sz="3200" dirty="0">
              <a:latin typeface="Calibri" panose="020F0502020204030204" pitchFamily="34" charset="0"/>
              <a:cs typeface="Calibri" panose="020F0502020204030204" pitchFamily="34" charset="0"/>
              <a:hlinkClick r:id="rId2"/>
            </a:endParaRPr>
          </a:p>
          <a:p>
            <a:pPr marL="0" indent="0" algn="just">
              <a:buNone/>
            </a:pPr>
            <a:endParaRPr lang="en-US" sz="3200" dirty="0">
              <a:latin typeface="Calibri" panose="020F0502020204030204" pitchFamily="34" charset="0"/>
              <a:cs typeface="Calibri" panose="020F0502020204030204" pitchFamily="34" charset="0"/>
              <a:hlinkClick r:id="rId2"/>
            </a:endParaRPr>
          </a:p>
          <a:p>
            <a:pPr marL="0" indent="0" algn="just">
              <a:buNone/>
            </a:pPr>
            <a:endParaRPr lang="en-US" sz="3200" dirty="0">
              <a:latin typeface="Calibri" panose="020F0502020204030204" pitchFamily="34" charset="0"/>
              <a:cs typeface="Calibri" panose="020F0502020204030204" pitchFamily="34" charset="0"/>
              <a:hlinkClick r:id="rId2"/>
            </a:endParaRPr>
          </a:p>
          <a:p>
            <a:pPr marL="0" indent="0" algn="just">
              <a:buNone/>
            </a:pPr>
            <a:r>
              <a:rPr lang="en-US" sz="3200" dirty="0">
                <a:latin typeface="Calibri" panose="020F0502020204030204" pitchFamily="34" charset="0"/>
                <a:cs typeface="Calibri" panose="020F0502020204030204" pitchFamily="34" charset="0"/>
                <a:hlinkClick r:id="rId2"/>
              </a:rPr>
              <a:t>https://sell.amazon.com/pricing.html?ref_=sdus_soa_hp_pricing#referral-fees</a:t>
            </a:r>
            <a:r>
              <a:rPr lang="en-US" sz="3200" dirty="0">
                <a:latin typeface="Calibri" panose="020F0502020204030204" pitchFamily="34" charset="0"/>
                <a:cs typeface="Calibri" panose="020F0502020204030204" pitchFamily="34" charset="0"/>
              </a:rPr>
              <a:t> </a:t>
            </a:r>
          </a:p>
          <a:p>
            <a:pPr marL="0" indent="0" algn="just">
              <a:buNone/>
            </a:pPr>
            <a:r>
              <a:rPr lang="en-US" sz="3200" dirty="0">
                <a:latin typeface="Calibri" panose="020F0502020204030204" pitchFamily="34" charset="0"/>
                <a:cs typeface="Calibri" panose="020F0502020204030204" pitchFamily="34" charset="0"/>
              </a:rPr>
              <a:t>Every cost is mentioned in the above page.</a:t>
            </a:r>
          </a:p>
        </p:txBody>
      </p:sp>
    </p:spTree>
    <p:extLst>
      <p:ext uri="{BB962C8B-B14F-4D97-AF65-F5344CB8AC3E}">
        <p14:creationId xmlns:p14="http://schemas.microsoft.com/office/powerpoint/2010/main" val="2336409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263C4-181D-47B3-9AB1-58A66953D4DF}"/>
              </a:ext>
            </a:extLst>
          </p:cNvPr>
          <p:cNvSpPr>
            <a:spLocks noGrp="1"/>
          </p:cNvSpPr>
          <p:nvPr>
            <p:ph type="title"/>
          </p:nvPr>
        </p:nvSpPr>
        <p:spPr/>
        <p:txBody>
          <a:bodyPr vert="horz" lIns="91440" tIns="45720" rIns="91440" bIns="45720" rtlCol="0" anchor="t">
            <a:normAutofit/>
          </a:bodyPr>
          <a:lstStyle/>
          <a:p>
            <a:r>
              <a:rPr lang="en-US" dirty="0"/>
              <a:t>Selling plans</a:t>
            </a:r>
            <a:br>
              <a:rPr lang="en-US" dirty="0"/>
            </a:br>
            <a:endParaRPr lang="en-US" dirty="0"/>
          </a:p>
        </p:txBody>
      </p:sp>
      <p:sp>
        <p:nvSpPr>
          <p:cNvPr id="3" name="Content Placeholder 2">
            <a:extLst>
              <a:ext uri="{FF2B5EF4-FFF2-40B4-BE49-F238E27FC236}">
                <a16:creationId xmlns:a16="http://schemas.microsoft.com/office/drawing/2014/main" id="{8B0EB8D3-1EC3-4199-8B74-BEB236CA74C7}"/>
              </a:ext>
            </a:extLst>
          </p:cNvPr>
          <p:cNvSpPr>
            <a:spLocks noGrp="1"/>
          </p:cNvSpPr>
          <p:nvPr>
            <p:ph idx="1"/>
          </p:nvPr>
        </p:nvSpPr>
        <p:spPr>
          <a:xfrm>
            <a:off x="677334" y="1119582"/>
            <a:ext cx="8596668" cy="5421895"/>
          </a:xfrm>
        </p:spPr>
        <p:txBody>
          <a:bodyPr vert="horz" lIns="91440" tIns="45720" rIns="91440" bIns="45720" rtlCol="0">
            <a:noAutofit/>
          </a:bodyPr>
          <a:lstStyle/>
          <a:p>
            <a:pPr marL="0" indent="0" algn="just">
              <a:buNone/>
            </a:pPr>
            <a:r>
              <a:rPr lang="en-US" sz="2000" dirty="0">
                <a:latin typeface="Calibri" panose="020F0502020204030204" pitchFamily="34" charset="0"/>
                <a:cs typeface="Calibri" panose="020F0502020204030204" pitchFamily="34" charset="0"/>
              </a:rPr>
              <a:t>Our selling plans give you the freedom to pay per sale or stick to a flat monthly fee. You can change or cancel your plan at any time.</a:t>
            </a:r>
          </a:p>
          <a:p>
            <a:pPr marL="0" indent="0" algn="just">
              <a:buNone/>
            </a:pPr>
            <a:r>
              <a:rPr lang="en-US" sz="2000" dirty="0">
                <a:latin typeface="Calibri" panose="020F0502020204030204" pitchFamily="34" charset="0"/>
                <a:cs typeface="Calibri" panose="020F0502020204030204" pitchFamily="34" charset="0"/>
              </a:rPr>
              <a:t>Some other general information regarding fees.</a:t>
            </a:r>
          </a:p>
          <a:p>
            <a:pPr marL="0" indent="0" algn="just">
              <a:buNone/>
            </a:pPr>
            <a:r>
              <a:rPr lang="en-US" sz="2000" dirty="0">
                <a:latin typeface="Calibri" panose="020F0502020204030204" pitchFamily="34" charset="0"/>
                <a:cs typeface="Calibri" panose="020F0502020204030204" pitchFamily="34" charset="0"/>
              </a:rPr>
              <a:t>1.	Individual $0.99/ item sold + additional selling fees</a:t>
            </a:r>
          </a:p>
          <a:p>
            <a:pPr marL="0" indent="0" algn="just">
              <a:buNone/>
            </a:pPr>
            <a:r>
              <a:rPr lang="en-US" sz="2000" dirty="0">
                <a:latin typeface="Calibri" panose="020F0502020204030204" pitchFamily="34" charset="0"/>
                <a:cs typeface="Calibri" panose="020F0502020204030204" pitchFamily="34" charset="0"/>
              </a:rPr>
              <a:t>2.	Professional $39.99/ month + additional selling fees</a:t>
            </a:r>
          </a:p>
          <a:p>
            <a:pPr marL="0" indent="0" algn="just">
              <a:buNone/>
            </a:pPr>
            <a:r>
              <a:rPr lang="en-US" sz="2000" dirty="0">
                <a:latin typeface="Calibri" panose="020F0502020204030204" pitchFamily="34" charset="0"/>
                <a:cs typeface="Calibri" panose="020F0502020204030204" pitchFamily="34" charset="0"/>
              </a:rPr>
              <a:t>3.	 Referral Fees on categories and percentage of the selling price (It may start from 8% to 45%)</a:t>
            </a:r>
          </a:p>
          <a:p>
            <a:pPr marL="0" indent="0" algn="just">
              <a:buNone/>
            </a:pPr>
            <a:r>
              <a:rPr lang="en-US" sz="2000" dirty="0">
                <a:latin typeface="Calibri" panose="020F0502020204030204" pitchFamily="34" charset="0"/>
                <a:cs typeface="Calibri" panose="020F0502020204030204" pitchFamily="34" charset="0"/>
              </a:rPr>
              <a:t>4. 	 FBA fulfillment fees/basically shipment fees, it depends on the dimension, weight, and units of the products</a:t>
            </a:r>
          </a:p>
          <a:p>
            <a:pPr marL="0" indent="0" algn="just">
              <a:buNone/>
            </a:pPr>
            <a:r>
              <a:rPr lang="en-US" sz="2000" dirty="0">
                <a:latin typeface="Calibri" panose="020F0502020204030204" pitchFamily="34" charset="0"/>
                <a:cs typeface="Calibri" panose="020F0502020204030204" pitchFamily="34" charset="0"/>
              </a:rPr>
              <a:t>5.	 FBA storage fees, Inventory storage fees are charged monthly based on the daily average volume (measured in cubic feet) for the space your inventory occupies in Amazon fulfillment centers. The volume measurement is based on unit size when properly packaged and ready to ship, </a:t>
            </a:r>
            <a:r>
              <a:rPr lang="en-US" sz="2000" dirty="0" err="1">
                <a:latin typeface="Calibri" panose="020F0502020204030204" pitchFamily="34" charset="0"/>
                <a:cs typeface="Calibri" panose="020F0502020204030204" pitchFamily="34" charset="0"/>
              </a:rPr>
              <a:t>e.g</a:t>
            </a:r>
            <a:r>
              <a:rPr lang="en-US" sz="2000" dirty="0">
                <a:latin typeface="Calibri" panose="020F0502020204030204" pitchFamily="34" charset="0"/>
                <a:cs typeface="Calibri" panose="020F0502020204030204" pitchFamily="34" charset="0"/>
              </a:rPr>
              <a:t> $0.75 per cubic foot (Jan – Sep), $2.40 per cubic foot (Oct – Dec)</a:t>
            </a:r>
          </a:p>
          <a:p>
            <a:pPr marL="0" indent="0" algn="just">
              <a:buNone/>
            </a:pPr>
            <a:endParaRPr lang="en-US" sz="2000" dirty="0">
              <a:latin typeface="Calibri" panose="020F0502020204030204" pitchFamily="34" charset="0"/>
              <a:cs typeface="Calibri" panose="020F0502020204030204" pitchFamily="34" charset="0"/>
            </a:endParaRPr>
          </a:p>
          <a:p>
            <a:pPr marL="0" indent="0" algn="just">
              <a:buNone/>
            </a:pPr>
            <a:endParaRPr lang="en-US" sz="2000" dirty="0">
              <a:latin typeface="Calibri" panose="020F0502020204030204" pitchFamily="34" charset="0"/>
              <a:cs typeface="Calibri" panose="020F0502020204030204" pitchFamily="34" charset="0"/>
            </a:endParaRPr>
          </a:p>
          <a:p>
            <a:pPr marL="0" indent="0" algn="just">
              <a:buNone/>
            </a:pPr>
            <a:endParaRPr lang="en-US" sz="2000" dirty="0">
              <a:latin typeface="Calibri" panose="020F0502020204030204" pitchFamily="34" charset="0"/>
              <a:cs typeface="Calibri" panose="020F0502020204030204" pitchFamily="34" charset="0"/>
            </a:endParaRPr>
          </a:p>
          <a:p>
            <a:pPr marL="0" indent="0" algn="just">
              <a:buNone/>
            </a:pPr>
            <a:endParaRPr lang="en-US" sz="2000" dirty="0">
              <a:latin typeface="Calibri" panose="020F0502020204030204" pitchFamily="34" charset="0"/>
              <a:cs typeface="Calibri" panose="020F0502020204030204" pitchFamily="34" charset="0"/>
            </a:endParaRPr>
          </a:p>
          <a:p>
            <a:pPr marL="0" indent="0" algn="just">
              <a:buNone/>
            </a:pPr>
            <a:endParaRPr lang="en-US" sz="2000" dirty="0">
              <a:latin typeface="Calibri" panose="020F0502020204030204" pitchFamily="34" charset="0"/>
              <a:cs typeface="Calibri" panose="020F0502020204030204" pitchFamily="34" charset="0"/>
            </a:endParaRPr>
          </a:p>
          <a:p>
            <a:pPr marL="0" indent="0" algn="just">
              <a:buNone/>
            </a:pPr>
            <a:endParaRPr lang="en-US" sz="2000" dirty="0">
              <a:latin typeface="Calibri" panose="020F0502020204030204" pitchFamily="34" charset="0"/>
              <a:cs typeface="Calibri" panose="020F0502020204030204" pitchFamily="34" charset="0"/>
            </a:endParaRPr>
          </a:p>
          <a:p>
            <a:pPr marL="0" indent="0" algn="just">
              <a:buNone/>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345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949C-2F3E-43E0-92C3-73C1C7A3E133}"/>
              </a:ext>
            </a:extLst>
          </p:cNvPr>
          <p:cNvSpPr>
            <a:spLocks noGrp="1"/>
          </p:cNvSpPr>
          <p:nvPr>
            <p:ph type="title"/>
          </p:nvPr>
        </p:nvSpPr>
        <p:spPr/>
        <p:txBody>
          <a:bodyPr vert="horz" lIns="91440" tIns="45720" rIns="91440" bIns="45720" rtlCol="0" anchor="t">
            <a:normAutofit/>
          </a:bodyPr>
          <a:lstStyle/>
          <a:p>
            <a:r>
              <a:rPr lang="en-US" dirty="0"/>
              <a:t>Other means of logistics FBM</a:t>
            </a:r>
          </a:p>
        </p:txBody>
      </p:sp>
      <p:sp>
        <p:nvSpPr>
          <p:cNvPr id="3" name="Content Placeholder 2">
            <a:extLst>
              <a:ext uri="{FF2B5EF4-FFF2-40B4-BE49-F238E27FC236}">
                <a16:creationId xmlns:a16="http://schemas.microsoft.com/office/drawing/2014/main" id="{642BDC3B-4ED3-4D30-BB2F-75704464BCF8}"/>
              </a:ext>
            </a:extLst>
          </p:cNvPr>
          <p:cNvSpPr>
            <a:spLocks noGrp="1"/>
          </p:cNvSpPr>
          <p:nvPr>
            <p:ph idx="1"/>
          </p:nvPr>
        </p:nvSpPr>
        <p:spPr/>
        <p:txBody>
          <a:bodyPr vert="horz" lIns="91440" tIns="45720" rIns="91440" bIns="45720" rtlCol="0">
            <a:normAutofit/>
          </a:bodyPr>
          <a:lstStyle/>
          <a:p>
            <a:pPr marL="0" indent="0" algn="just">
              <a:buNone/>
            </a:pPr>
            <a:r>
              <a:rPr lang="en-US" sz="3200" dirty="0">
                <a:latin typeface="Calibri" panose="020F0502020204030204" pitchFamily="34" charset="0"/>
                <a:cs typeface="Calibri" panose="020F0502020204030204" pitchFamily="34" charset="0"/>
              </a:rPr>
              <a:t>For new startup, it is recommended that the Amazon, FBA centers should be used because it facilitates the entrepreneurs in providing inventory management, selling, storing, returning, and other tools by Amazon which can ease in doing business. Furthermore, there are thousands of warehouses available namely third party logistic (3 PL) </a:t>
            </a:r>
          </a:p>
        </p:txBody>
      </p:sp>
    </p:spTree>
    <p:extLst>
      <p:ext uri="{BB962C8B-B14F-4D97-AF65-F5344CB8AC3E}">
        <p14:creationId xmlns:p14="http://schemas.microsoft.com/office/powerpoint/2010/main" val="1050529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E17F-E3DF-4C39-9508-6CE7F8051EC9}"/>
              </a:ext>
            </a:extLst>
          </p:cNvPr>
          <p:cNvSpPr>
            <a:spLocks noGrp="1"/>
          </p:cNvSpPr>
          <p:nvPr>
            <p:ph type="title"/>
          </p:nvPr>
        </p:nvSpPr>
        <p:spPr>
          <a:xfrm>
            <a:off x="651283" y="176626"/>
            <a:ext cx="8596668" cy="660400"/>
          </a:xfrm>
        </p:spPr>
        <p:txBody>
          <a:bodyPr vert="horz" lIns="91440" tIns="45720" rIns="91440" bIns="45720" rtlCol="0" anchor="t">
            <a:noAutofit/>
          </a:bodyPr>
          <a:lstStyle/>
          <a:p>
            <a:r>
              <a:rPr lang="en-US" sz="2000" dirty="0"/>
              <a:t>Comparative rate of service providers (Rates are not final and will depend on business</a:t>
            </a:r>
          </a:p>
        </p:txBody>
      </p:sp>
      <p:graphicFrame>
        <p:nvGraphicFramePr>
          <p:cNvPr id="7" name="Table 6">
            <a:extLst>
              <a:ext uri="{FF2B5EF4-FFF2-40B4-BE49-F238E27FC236}">
                <a16:creationId xmlns:a16="http://schemas.microsoft.com/office/drawing/2014/main" id="{CA33E9E1-9869-4983-9482-B35E6B971120}"/>
              </a:ext>
            </a:extLst>
          </p:cNvPr>
          <p:cNvGraphicFramePr>
            <a:graphicFrameLocks noGrp="1"/>
          </p:cNvGraphicFramePr>
          <p:nvPr>
            <p:extLst>
              <p:ext uri="{D42A27DB-BD31-4B8C-83A1-F6EECF244321}">
                <p14:modId xmlns:p14="http://schemas.microsoft.com/office/powerpoint/2010/main" val="2395967963"/>
              </p:ext>
            </p:extLst>
          </p:nvPr>
        </p:nvGraphicFramePr>
        <p:xfrm>
          <a:off x="365761" y="837026"/>
          <a:ext cx="11676185" cy="6067312"/>
        </p:xfrm>
        <a:graphic>
          <a:graphicData uri="http://schemas.openxmlformats.org/drawingml/2006/table">
            <a:tbl>
              <a:tblPr firstRow="1" firstCol="1" bandRow="1">
                <a:tableStyleId>{5C22544A-7EE6-4342-B048-85BDC9FD1C3A}</a:tableStyleId>
              </a:tblPr>
              <a:tblGrid>
                <a:gridCol w="1266955">
                  <a:extLst>
                    <a:ext uri="{9D8B030D-6E8A-4147-A177-3AD203B41FA5}">
                      <a16:colId xmlns:a16="http://schemas.microsoft.com/office/drawing/2014/main" val="3712042028"/>
                    </a:ext>
                  </a:extLst>
                </a:gridCol>
                <a:gridCol w="1448109">
                  <a:extLst>
                    <a:ext uri="{9D8B030D-6E8A-4147-A177-3AD203B41FA5}">
                      <a16:colId xmlns:a16="http://schemas.microsoft.com/office/drawing/2014/main" val="852314719"/>
                    </a:ext>
                  </a:extLst>
                </a:gridCol>
                <a:gridCol w="1237957">
                  <a:extLst>
                    <a:ext uri="{9D8B030D-6E8A-4147-A177-3AD203B41FA5}">
                      <a16:colId xmlns:a16="http://schemas.microsoft.com/office/drawing/2014/main" val="3908911385"/>
                    </a:ext>
                  </a:extLst>
                </a:gridCol>
                <a:gridCol w="1280160">
                  <a:extLst>
                    <a:ext uri="{9D8B030D-6E8A-4147-A177-3AD203B41FA5}">
                      <a16:colId xmlns:a16="http://schemas.microsoft.com/office/drawing/2014/main" val="4001421649"/>
                    </a:ext>
                  </a:extLst>
                </a:gridCol>
                <a:gridCol w="1252024">
                  <a:extLst>
                    <a:ext uri="{9D8B030D-6E8A-4147-A177-3AD203B41FA5}">
                      <a16:colId xmlns:a16="http://schemas.microsoft.com/office/drawing/2014/main" val="2239946406"/>
                    </a:ext>
                  </a:extLst>
                </a:gridCol>
                <a:gridCol w="1223889">
                  <a:extLst>
                    <a:ext uri="{9D8B030D-6E8A-4147-A177-3AD203B41FA5}">
                      <a16:colId xmlns:a16="http://schemas.microsoft.com/office/drawing/2014/main" val="2123533576"/>
                    </a:ext>
                  </a:extLst>
                </a:gridCol>
                <a:gridCol w="1308296">
                  <a:extLst>
                    <a:ext uri="{9D8B030D-6E8A-4147-A177-3AD203B41FA5}">
                      <a16:colId xmlns:a16="http://schemas.microsoft.com/office/drawing/2014/main" val="3067672656"/>
                    </a:ext>
                  </a:extLst>
                </a:gridCol>
                <a:gridCol w="886264">
                  <a:extLst>
                    <a:ext uri="{9D8B030D-6E8A-4147-A177-3AD203B41FA5}">
                      <a16:colId xmlns:a16="http://schemas.microsoft.com/office/drawing/2014/main" val="2438106883"/>
                    </a:ext>
                  </a:extLst>
                </a:gridCol>
                <a:gridCol w="914400">
                  <a:extLst>
                    <a:ext uri="{9D8B030D-6E8A-4147-A177-3AD203B41FA5}">
                      <a16:colId xmlns:a16="http://schemas.microsoft.com/office/drawing/2014/main" val="840377951"/>
                    </a:ext>
                  </a:extLst>
                </a:gridCol>
                <a:gridCol w="858131">
                  <a:extLst>
                    <a:ext uri="{9D8B030D-6E8A-4147-A177-3AD203B41FA5}">
                      <a16:colId xmlns:a16="http://schemas.microsoft.com/office/drawing/2014/main" val="84754339"/>
                    </a:ext>
                  </a:extLst>
                </a:gridCol>
              </a:tblGrid>
              <a:tr h="590781">
                <a:tc>
                  <a:txBody>
                    <a:bodyPr/>
                    <a:lstStyle/>
                    <a:p>
                      <a:pPr marL="0" marR="0">
                        <a:lnSpc>
                          <a:spcPct val="115000"/>
                        </a:lnSpc>
                        <a:spcBef>
                          <a:spcPts val="0"/>
                        </a:spcBef>
                        <a:spcAft>
                          <a:spcPts val="0"/>
                        </a:spcAft>
                      </a:pPr>
                      <a:r>
                        <a:rPr lang="en-US" sz="1200">
                          <a:effectLst/>
                        </a:rPr>
                        <a:t>Countries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ctr">
                        <a:lnSpc>
                          <a:spcPct val="115000"/>
                        </a:lnSpc>
                        <a:spcBef>
                          <a:spcPts val="0"/>
                        </a:spcBef>
                        <a:spcAft>
                          <a:spcPts val="0"/>
                        </a:spcAft>
                      </a:pPr>
                      <a:r>
                        <a:rPr lang="en-US" sz="1200">
                          <a:effectLst/>
                        </a:rPr>
                        <a:t>Weight in Kgs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ctr">
                        <a:lnSpc>
                          <a:spcPct val="115000"/>
                        </a:lnSpc>
                        <a:spcBef>
                          <a:spcPts val="0"/>
                        </a:spcBef>
                        <a:spcAft>
                          <a:spcPts val="0"/>
                        </a:spcAft>
                      </a:pPr>
                      <a:r>
                        <a:rPr lang="en-US" sz="1200">
                          <a:effectLst/>
                        </a:rPr>
                        <a:t>TCS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ctr">
                        <a:lnSpc>
                          <a:spcPct val="115000"/>
                        </a:lnSpc>
                        <a:spcBef>
                          <a:spcPts val="0"/>
                        </a:spcBef>
                        <a:spcAft>
                          <a:spcPts val="0"/>
                        </a:spcAft>
                      </a:pPr>
                      <a:r>
                        <a:rPr lang="en-US" sz="1200">
                          <a:effectLst/>
                        </a:rPr>
                        <a:t>Pak Post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ctr">
                        <a:lnSpc>
                          <a:spcPct val="115000"/>
                        </a:lnSpc>
                        <a:spcBef>
                          <a:spcPts val="0"/>
                        </a:spcBef>
                        <a:spcAft>
                          <a:spcPts val="0"/>
                        </a:spcAft>
                      </a:pPr>
                      <a:r>
                        <a:rPr lang="en-US" sz="1200">
                          <a:effectLst/>
                        </a:rPr>
                        <a:t>Leopard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ctr">
                        <a:lnSpc>
                          <a:spcPct val="115000"/>
                        </a:lnSpc>
                        <a:spcBef>
                          <a:spcPts val="0"/>
                        </a:spcBef>
                        <a:spcAft>
                          <a:spcPts val="0"/>
                        </a:spcAft>
                      </a:pPr>
                      <a:r>
                        <a:rPr lang="en-US" sz="1200">
                          <a:effectLst/>
                        </a:rPr>
                        <a:t>DHL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ctr">
                        <a:lnSpc>
                          <a:spcPct val="115000"/>
                        </a:lnSpc>
                        <a:spcBef>
                          <a:spcPts val="0"/>
                        </a:spcBef>
                        <a:spcAft>
                          <a:spcPts val="0"/>
                        </a:spcAft>
                      </a:pPr>
                      <a:r>
                        <a:rPr lang="en-US" sz="1200">
                          <a:effectLst/>
                        </a:rPr>
                        <a:t>M&amp;P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ctr">
                        <a:lnSpc>
                          <a:spcPct val="115000"/>
                        </a:lnSpc>
                        <a:spcBef>
                          <a:spcPts val="0"/>
                        </a:spcBef>
                        <a:spcAft>
                          <a:spcPts val="0"/>
                        </a:spcAft>
                      </a:pPr>
                      <a:r>
                        <a:rPr lang="en-US" sz="1200" dirty="0">
                          <a:effectLst/>
                        </a:rPr>
                        <a:t>FedEx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400" dirty="0">
                          <a:effectLst/>
                        </a:rPr>
                        <a:t>UPS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Agility</a:t>
                      </a:r>
                    </a:p>
                  </a:txBody>
                  <a:tcPr marL="54108" marR="54108" marT="0" marB="0"/>
                </a:tc>
                <a:extLst>
                  <a:ext uri="{0D108BD9-81ED-4DB2-BD59-A6C34878D82A}">
                    <a16:rowId xmlns:a16="http://schemas.microsoft.com/office/drawing/2014/main" val="3506913985"/>
                  </a:ext>
                </a:extLst>
              </a:tr>
              <a:tr h="249684">
                <a:tc rowSpan="7">
                  <a:txBody>
                    <a:bodyPr/>
                    <a:lstStyle/>
                    <a:p>
                      <a:pPr marL="0" marR="0" algn="ctr">
                        <a:lnSpc>
                          <a:spcPct val="115000"/>
                        </a:lnSpc>
                        <a:spcBef>
                          <a:spcPts val="0"/>
                        </a:spcBef>
                        <a:spcAft>
                          <a:spcPts val="0"/>
                        </a:spcAft>
                      </a:pPr>
                      <a:br>
                        <a:rPr lang="en-US" sz="1200">
                          <a:effectLst/>
                        </a:rPr>
                      </a:br>
                      <a:r>
                        <a:rPr lang="en-US" sz="1200">
                          <a:effectLst/>
                        </a:rPr>
                        <a:t>USA and Canada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$26.81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Rs. 5541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$61.45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$94.57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$35.54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Rs.9,400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rowSpan="11">
                  <a:txBody>
                    <a:bodyPr/>
                    <a:lstStyle/>
                    <a:p>
                      <a:pPr marL="0" marR="0" algn="ctr">
                        <a:lnSpc>
                          <a:spcPct val="115000"/>
                        </a:lnSpc>
                        <a:spcBef>
                          <a:spcPts val="0"/>
                        </a:spcBef>
                        <a:spcAft>
                          <a:spcPts val="0"/>
                        </a:spcAft>
                      </a:pPr>
                      <a:r>
                        <a:rPr lang="en-US" sz="1400" dirty="0">
                          <a:effectLst/>
                        </a:rPr>
                        <a:t>Will provide their rates to the customers according to their volume.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rowSpan="21">
                  <a:txBody>
                    <a:bodyPr/>
                    <a:lstStyle/>
                    <a:p>
                      <a:pPr marL="0" marR="0" algn="ctr">
                        <a:lnSpc>
                          <a:spcPct val="115000"/>
                        </a:lnSpc>
                        <a:spcBef>
                          <a:spcPts val="0"/>
                        </a:spcBef>
                        <a:spcAft>
                          <a:spcPts val="0"/>
                        </a:spcAft>
                      </a:pPr>
                      <a:r>
                        <a:rPr lang="en-US" sz="1400" dirty="0">
                          <a:effectLst/>
                        </a:rPr>
                        <a:t>Will provide their rates to the customers according to their volume.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extLst>
                  <a:ext uri="{0D108BD9-81ED-4DB2-BD59-A6C34878D82A}">
                    <a16:rowId xmlns:a16="http://schemas.microsoft.com/office/drawing/2014/main" val="3644660611"/>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51.17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10875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60.66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139.92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68.64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13000</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3118090103"/>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83.17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19765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105.96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210.92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93.52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19700</a:t>
                      </a:r>
                      <a:endParaRPr lang="en-US" sz="1400">
                        <a:effectLst/>
                        <a:latin typeface="Calibri" panose="020F0502020204030204" pitchFamily="34" charset="0"/>
                        <a:ea typeface="+mn-ea"/>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1804179124"/>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143.11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169.57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326.63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200.59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31300</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512815709"/>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151.43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195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376.22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212.13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37300</a:t>
                      </a:r>
                      <a:endParaRPr lang="en-US" sz="1400">
                        <a:effectLst/>
                        <a:latin typeface="Calibri" panose="020F0502020204030204" pitchFamily="34" charset="0"/>
                        <a:ea typeface="+mn-ea"/>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102517252"/>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202.06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 203.8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431.32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 223.41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 44050</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1825514237"/>
                  </a:ext>
                </a:extLst>
              </a:tr>
              <a:tr h="441125">
                <a:tc vMerge="1">
                  <a:txBody>
                    <a:bodyPr/>
                    <a:lstStyle/>
                    <a:p>
                      <a:endParaRPr lang="en-US"/>
                    </a:p>
                  </a:txBody>
                  <a:tcPr/>
                </a:tc>
                <a:tc>
                  <a:txBody>
                    <a:bodyPr/>
                    <a:lstStyle/>
                    <a:p>
                      <a:pPr marL="0" marR="0">
                        <a:lnSpc>
                          <a:spcPct val="115000"/>
                        </a:lnSpc>
                        <a:spcBef>
                          <a:spcPts val="0"/>
                        </a:spcBef>
                        <a:spcAft>
                          <a:spcPts val="0"/>
                        </a:spcAft>
                      </a:pPr>
                      <a:r>
                        <a:rPr lang="en-US" sz="1400">
                          <a:effectLst/>
                        </a:rPr>
                        <a:t>Additional 1 Kg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6.7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1778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13.45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11.28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1350</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2653849096"/>
                  </a:ext>
                </a:extLst>
              </a:tr>
              <a:tr h="226890">
                <a:tc rowSpan="7">
                  <a:txBody>
                    <a:bodyPr/>
                    <a:lstStyle/>
                    <a:p>
                      <a:pPr marL="0" marR="0" algn="ctr">
                        <a:lnSpc>
                          <a:spcPct val="115000"/>
                        </a:lnSpc>
                        <a:spcBef>
                          <a:spcPts val="0"/>
                        </a:spcBef>
                        <a:spcAft>
                          <a:spcPts val="0"/>
                        </a:spcAft>
                      </a:pPr>
                      <a:r>
                        <a:rPr lang="en-US" sz="1200">
                          <a:effectLst/>
                        </a:rPr>
                        <a:t>UK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$26.04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4453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53.82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$77.09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$34.26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$33.44</a:t>
                      </a:r>
                    </a:p>
                  </a:txBody>
                  <a:tcPr marL="54108" marR="54108" marT="0" marB="0"/>
                </a:tc>
                <a:tc vMerge="1">
                  <a:txBody>
                    <a:bodyPr/>
                    <a:lstStyle/>
                    <a:p>
                      <a:endParaRPr lang="en-US"/>
                    </a:p>
                  </a:txBody>
                  <a:tcPr/>
                </a:tc>
                <a:extLst>
                  <a:ext uri="{0D108BD9-81ED-4DB2-BD59-A6C34878D82A}">
                    <a16:rowId xmlns:a16="http://schemas.microsoft.com/office/drawing/2014/main" val="2700338050"/>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48.78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58.37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111.35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46.72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mn-ea"/>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3752134354"/>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88.13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81.09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163.25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65.01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2402657738"/>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178.78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125.69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241.62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166.98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mn-ea"/>
                        <a:cs typeface="Times New Roman" panose="02020603050405020304" pitchFamily="18" charset="0"/>
                      </a:endParaRPr>
                    </a:p>
                  </a:txBody>
                  <a:tcPr marL="54108" marR="54108" marT="0" marB="0"/>
                </a:tc>
                <a:tc vMerge="1">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2515101066"/>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165.79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149.5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280.85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232.23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3589007332"/>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192.79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 155.87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320.05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 245.37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4228806232"/>
                  </a:ext>
                </a:extLst>
              </a:tr>
              <a:tr h="441125">
                <a:tc vMerge="1">
                  <a:txBody>
                    <a:bodyPr/>
                    <a:lstStyle/>
                    <a:p>
                      <a:endParaRPr lang="en-US"/>
                    </a:p>
                  </a:txBody>
                  <a:tcPr/>
                </a:tc>
                <a:tc>
                  <a:txBody>
                    <a:bodyPr/>
                    <a:lstStyle/>
                    <a:p>
                      <a:pPr marL="0" marR="0">
                        <a:lnSpc>
                          <a:spcPct val="115000"/>
                        </a:lnSpc>
                        <a:spcBef>
                          <a:spcPts val="0"/>
                        </a:spcBef>
                        <a:spcAft>
                          <a:spcPts val="0"/>
                        </a:spcAft>
                      </a:pPr>
                      <a:r>
                        <a:rPr lang="en-US" sz="1400">
                          <a:effectLst/>
                        </a:rPr>
                        <a:t>Additional 1 Kg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5.27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1028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6.82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9.74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13.14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2948512163"/>
                  </a:ext>
                </a:extLst>
              </a:tr>
              <a:tr h="226890">
                <a:tc rowSpan="7">
                  <a:txBody>
                    <a:bodyPr/>
                    <a:lstStyle/>
                    <a:p>
                      <a:pPr marL="0" marR="0" algn="ctr">
                        <a:lnSpc>
                          <a:spcPct val="115000"/>
                        </a:lnSpc>
                        <a:spcBef>
                          <a:spcPts val="0"/>
                        </a:spcBef>
                        <a:spcAft>
                          <a:spcPts val="0"/>
                        </a:spcAft>
                      </a:pPr>
                      <a:r>
                        <a:rPr lang="en-US" sz="1200">
                          <a:effectLst/>
                        </a:rPr>
                        <a:t>EU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$30.28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Rs.5754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$55.44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$79.95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$34.64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2949741014"/>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54.79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Germany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80.14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114.87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47.01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3238848462"/>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90.94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118.12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167.87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65.29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2120221914"/>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145.06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174.54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248.27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175.35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4094140394"/>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173.72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202.75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288.47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243.57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3869635683"/>
                  </a:ext>
                </a:extLst>
              </a:tr>
              <a:tr h="226890">
                <a:tc vMerge="1">
                  <a:txBody>
                    <a:bodyPr/>
                    <a:lstStyle/>
                    <a:p>
                      <a:endParaRPr lang="en-US"/>
                    </a:p>
                  </a:txBody>
                  <a:tcPr/>
                </a:tc>
                <a:tc>
                  <a:txBody>
                    <a:bodyPr/>
                    <a:lstStyle/>
                    <a:p>
                      <a:pPr marL="0" marR="0" algn="r">
                        <a:lnSpc>
                          <a:spcPct val="115000"/>
                        </a:lnSpc>
                        <a:spcBef>
                          <a:spcPts val="0"/>
                        </a:spcBef>
                        <a:spcAft>
                          <a:spcPts val="0"/>
                        </a:spcAft>
                      </a:pPr>
                      <a:r>
                        <a:rPr lang="en-US" sz="1400">
                          <a:effectLst/>
                        </a:rPr>
                        <a:t>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202.4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 214.79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368.27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dirty="0">
                          <a:effectLst/>
                        </a:rPr>
                        <a:t> 257.32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3785208254"/>
                  </a:ext>
                </a:extLst>
              </a:tr>
              <a:tr h="441125">
                <a:tc vMerge="1">
                  <a:txBody>
                    <a:bodyPr/>
                    <a:lstStyle/>
                    <a:p>
                      <a:endParaRPr lang="en-US"/>
                    </a:p>
                  </a:txBody>
                  <a:tcPr/>
                </a:tc>
                <a:tc>
                  <a:txBody>
                    <a:bodyPr/>
                    <a:lstStyle/>
                    <a:p>
                      <a:pPr marL="0" marR="0">
                        <a:lnSpc>
                          <a:spcPct val="115000"/>
                        </a:lnSpc>
                        <a:spcBef>
                          <a:spcPts val="0"/>
                        </a:spcBef>
                        <a:spcAft>
                          <a:spcPts val="0"/>
                        </a:spcAft>
                      </a:pPr>
                      <a:r>
                        <a:rPr lang="en-US" sz="1400">
                          <a:effectLst/>
                        </a:rPr>
                        <a:t>Additional 1 Kg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1334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12.04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9.95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gn="r">
                        <a:lnSpc>
                          <a:spcPct val="115000"/>
                        </a:lnSpc>
                        <a:spcBef>
                          <a:spcPts val="0"/>
                        </a:spcBef>
                        <a:spcAft>
                          <a:spcPts val="0"/>
                        </a:spcAft>
                      </a:pPr>
                      <a:r>
                        <a:rPr lang="en-US" sz="1400">
                          <a:effectLst/>
                        </a:rPr>
                        <a:t>13.75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mn-ea"/>
                        <a:cs typeface="Times New Roman" panose="02020603050405020304" pitchFamily="18" charset="0"/>
                      </a:endParaRPr>
                    </a:p>
                  </a:txBody>
                  <a:tcPr marL="54108" marR="54108" marT="0" marB="0"/>
                </a:tc>
                <a:tc>
                  <a:txBody>
                    <a:bodyPr/>
                    <a:lstStyle/>
                    <a:p>
                      <a:pPr marL="0" marR="0" algn="r" defTabSz="4572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54108" marR="54108" marT="0" marB="0"/>
                </a:tc>
                <a:tc vMerge="1">
                  <a:txBody>
                    <a:bodyPr/>
                    <a:lstStyle/>
                    <a:p>
                      <a:endParaRPr lang="en-US"/>
                    </a:p>
                  </a:txBody>
                  <a:tcPr/>
                </a:tc>
                <a:extLst>
                  <a:ext uri="{0D108BD9-81ED-4DB2-BD59-A6C34878D82A}">
                    <a16:rowId xmlns:a16="http://schemas.microsoft.com/office/drawing/2014/main" val="2701400600"/>
                  </a:ext>
                </a:extLst>
              </a:tr>
            </a:tbl>
          </a:graphicData>
        </a:graphic>
      </p:graphicFrame>
    </p:spTree>
    <p:extLst>
      <p:ext uri="{BB962C8B-B14F-4D97-AF65-F5344CB8AC3E}">
        <p14:creationId xmlns:p14="http://schemas.microsoft.com/office/powerpoint/2010/main" val="1970316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E17F-E3DF-4C39-9508-6CE7F8051EC9}"/>
              </a:ext>
            </a:extLst>
          </p:cNvPr>
          <p:cNvSpPr>
            <a:spLocks noGrp="1"/>
          </p:cNvSpPr>
          <p:nvPr>
            <p:ph type="title"/>
          </p:nvPr>
        </p:nvSpPr>
        <p:spPr>
          <a:xfrm>
            <a:off x="651283" y="176626"/>
            <a:ext cx="8596668" cy="660400"/>
          </a:xfrm>
        </p:spPr>
        <p:txBody>
          <a:bodyPr vert="horz" lIns="91440" tIns="45720" rIns="91440" bIns="45720" rtlCol="0" anchor="t">
            <a:normAutofit/>
          </a:bodyPr>
          <a:lstStyle/>
          <a:p>
            <a:r>
              <a:rPr lang="en-US" dirty="0"/>
              <a:t>Comparative rate of service providers</a:t>
            </a:r>
          </a:p>
        </p:txBody>
      </p:sp>
      <p:graphicFrame>
        <p:nvGraphicFramePr>
          <p:cNvPr id="3" name="Table 2">
            <a:extLst>
              <a:ext uri="{FF2B5EF4-FFF2-40B4-BE49-F238E27FC236}">
                <a16:creationId xmlns:a16="http://schemas.microsoft.com/office/drawing/2014/main" id="{FAD9C088-7367-4396-B84B-6023A65F2C31}"/>
              </a:ext>
            </a:extLst>
          </p:cNvPr>
          <p:cNvGraphicFramePr>
            <a:graphicFrameLocks noGrp="1"/>
          </p:cNvGraphicFramePr>
          <p:nvPr/>
        </p:nvGraphicFramePr>
        <p:xfrm>
          <a:off x="520505" y="837025"/>
          <a:ext cx="10902461" cy="6119762"/>
        </p:xfrm>
        <a:graphic>
          <a:graphicData uri="http://schemas.openxmlformats.org/drawingml/2006/table">
            <a:tbl>
              <a:tblPr firstRow="1" firstCol="1" bandRow="1">
                <a:tableStyleId>{5C22544A-7EE6-4342-B048-85BDC9FD1C3A}</a:tableStyleId>
              </a:tblPr>
              <a:tblGrid>
                <a:gridCol w="1183000">
                  <a:extLst>
                    <a:ext uri="{9D8B030D-6E8A-4147-A177-3AD203B41FA5}">
                      <a16:colId xmlns:a16="http://schemas.microsoft.com/office/drawing/2014/main" val="3827126224"/>
                    </a:ext>
                  </a:extLst>
                </a:gridCol>
                <a:gridCol w="1367308">
                  <a:extLst>
                    <a:ext uri="{9D8B030D-6E8A-4147-A177-3AD203B41FA5}">
                      <a16:colId xmlns:a16="http://schemas.microsoft.com/office/drawing/2014/main" val="2230640469"/>
                    </a:ext>
                  </a:extLst>
                </a:gridCol>
                <a:gridCol w="1367308">
                  <a:extLst>
                    <a:ext uri="{9D8B030D-6E8A-4147-A177-3AD203B41FA5}">
                      <a16:colId xmlns:a16="http://schemas.microsoft.com/office/drawing/2014/main" val="2104186911"/>
                    </a:ext>
                  </a:extLst>
                </a:gridCol>
                <a:gridCol w="1165854">
                  <a:extLst>
                    <a:ext uri="{9D8B030D-6E8A-4147-A177-3AD203B41FA5}">
                      <a16:colId xmlns:a16="http://schemas.microsoft.com/office/drawing/2014/main" val="762857894"/>
                    </a:ext>
                  </a:extLst>
                </a:gridCol>
                <a:gridCol w="1234435">
                  <a:extLst>
                    <a:ext uri="{9D8B030D-6E8A-4147-A177-3AD203B41FA5}">
                      <a16:colId xmlns:a16="http://schemas.microsoft.com/office/drawing/2014/main" val="2160282206"/>
                    </a:ext>
                  </a:extLst>
                </a:gridCol>
                <a:gridCol w="1234435">
                  <a:extLst>
                    <a:ext uri="{9D8B030D-6E8A-4147-A177-3AD203B41FA5}">
                      <a16:colId xmlns:a16="http://schemas.microsoft.com/office/drawing/2014/main" val="3541053494"/>
                    </a:ext>
                  </a:extLst>
                </a:gridCol>
                <a:gridCol w="1234435">
                  <a:extLst>
                    <a:ext uri="{9D8B030D-6E8A-4147-A177-3AD203B41FA5}">
                      <a16:colId xmlns:a16="http://schemas.microsoft.com/office/drawing/2014/main" val="3876491600"/>
                    </a:ext>
                  </a:extLst>
                </a:gridCol>
                <a:gridCol w="1130708">
                  <a:extLst>
                    <a:ext uri="{9D8B030D-6E8A-4147-A177-3AD203B41FA5}">
                      <a16:colId xmlns:a16="http://schemas.microsoft.com/office/drawing/2014/main" val="2297677281"/>
                    </a:ext>
                  </a:extLst>
                </a:gridCol>
                <a:gridCol w="984978">
                  <a:extLst>
                    <a:ext uri="{9D8B030D-6E8A-4147-A177-3AD203B41FA5}">
                      <a16:colId xmlns:a16="http://schemas.microsoft.com/office/drawing/2014/main" val="3082203675"/>
                    </a:ext>
                  </a:extLst>
                </a:gridCol>
              </a:tblGrid>
              <a:tr h="640083">
                <a:tc>
                  <a:txBody>
                    <a:bodyPr/>
                    <a:lstStyle/>
                    <a:p>
                      <a:pPr marL="0" marR="0">
                        <a:lnSpc>
                          <a:spcPct val="115000"/>
                        </a:lnSpc>
                        <a:spcBef>
                          <a:spcPts val="0"/>
                        </a:spcBef>
                        <a:spcAft>
                          <a:spcPts val="0"/>
                        </a:spcAft>
                      </a:pPr>
                      <a:r>
                        <a:rPr lang="en-US" sz="1400">
                          <a:effectLst/>
                        </a:rPr>
                        <a:t>Countries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ctr">
                        <a:lnSpc>
                          <a:spcPct val="115000"/>
                        </a:lnSpc>
                        <a:spcBef>
                          <a:spcPts val="0"/>
                        </a:spcBef>
                        <a:spcAft>
                          <a:spcPts val="0"/>
                        </a:spcAft>
                      </a:pPr>
                      <a:r>
                        <a:rPr lang="en-US" sz="1400">
                          <a:effectLst/>
                        </a:rPr>
                        <a:t>Weight in Kgs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ctr">
                        <a:lnSpc>
                          <a:spcPct val="115000"/>
                        </a:lnSpc>
                        <a:spcBef>
                          <a:spcPts val="0"/>
                        </a:spcBef>
                        <a:spcAft>
                          <a:spcPts val="0"/>
                        </a:spcAft>
                      </a:pPr>
                      <a:r>
                        <a:rPr lang="en-US" sz="1400">
                          <a:effectLst/>
                        </a:rPr>
                        <a:t>TCS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ctr">
                        <a:lnSpc>
                          <a:spcPct val="115000"/>
                        </a:lnSpc>
                        <a:spcBef>
                          <a:spcPts val="0"/>
                        </a:spcBef>
                        <a:spcAft>
                          <a:spcPts val="0"/>
                        </a:spcAft>
                      </a:pPr>
                      <a:r>
                        <a:rPr lang="en-US" sz="1400">
                          <a:effectLst/>
                        </a:rPr>
                        <a:t>Pak Post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ctr">
                        <a:lnSpc>
                          <a:spcPct val="115000"/>
                        </a:lnSpc>
                        <a:spcBef>
                          <a:spcPts val="0"/>
                        </a:spcBef>
                        <a:spcAft>
                          <a:spcPts val="0"/>
                        </a:spcAft>
                      </a:pPr>
                      <a:r>
                        <a:rPr lang="en-US" sz="1400">
                          <a:effectLst/>
                        </a:rPr>
                        <a:t>Leopard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ctr">
                        <a:lnSpc>
                          <a:spcPct val="115000"/>
                        </a:lnSpc>
                        <a:spcBef>
                          <a:spcPts val="0"/>
                        </a:spcBef>
                        <a:spcAft>
                          <a:spcPts val="0"/>
                        </a:spcAft>
                      </a:pPr>
                      <a:r>
                        <a:rPr lang="en-US" sz="1400">
                          <a:effectLst/>
                        </a:rPr>
                        <a:t>DHL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ctr">
                        <a:lnSpc>
                          <a:spcPct val="115000"/>
                        </a:lnSpc>
                        <a:spcBef>
                          <a:spcPts val="0"/>
                        </a:spcBef>
                        <a:spcAft>
                          <a:spcPts val="0"/>
                        </a:spcAft>
                      </a:pPr>
                      <a:r>
                        <a:rPr lang="en-US" sz="1400">
                          <a:effectLst/>
                        </a:rPr>
                        <a:t>M&amp;P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ctr">
                        <a:lnSpc>
                          <a:spcPct val="115000"/>
                        </a:lnSpc>
                        <a:spcBef>
                          <a:spcPts val="0"/>
                        </a:spcBef>
                        <a:spcAft>
                          <a:spcPts val="0"/>
                        </a:spcAft>
                      </a:pPr>
                      <a:r>
                        <a:rPr lang="en-US" sz="1400">
                          <a:effectLst/>
                        </a:rPr>
                        <a:t>FedEx</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ctr">
                        <a:lnSpc>
                          <a:spcPct val="115000"/>
                        </a:lnSpc>
                        <a:spcBef>
                          <a:spcPts val="0"/>
                        </a:spcBef>
                        <a:spcAft>
                          <a:spcPts val="0"/>
                        </a:spcAft>
                      </a:pPr>
                      <a:r>
                        <a:rPr lang="en-US" sz="1400">
                          <a:effectLst/>
                        </a:rPr>
                        <a:t>UPS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extLst>
                  <a:ext uri="{0D108BD9-81ED-4DB2-BD59-A6C34878D82A}">
                    <a16:rowId xmlns:a16="http://schemas.microsoft.com/office/drawing/2014/main" val="3297090241"/>
                  </a:ext>
                </a:extLst>
              </a:tr>
              <a:tr h="260851">
                <a:tc rowSpan="7">
                  <a:txBody>
                    <a:bodyPr/>
                    <a:lstStyle/>
                    <a:p>
                      <a:pPr marL="0" marR="0" algn="ctr">
                        <a:lnSpc>
                          <a:spcPct val="115000"/>
                        </a:lnSpc>
                        <a:spcBef>
                          <a:spcPts val="0"/>
                        </a:spcBef>
                        <a:spcAft>
                          <a:spcPts val="0"/>
                        </a:spcAft>
                      </a:pPr>
                      <a:br>
                        <a:rPr lang="en-US" sz="1400">
                          <a:effectLst/>
                        </a:rPr>
                      </a:br>
                      <a:r>
                        <a:rPr lang="en-US" sz="1400">
                          <a:effectLst/>
                        </a:rPr>
                        <a:t>Saudi Arabia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$24.23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Rs. 7614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$48.24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$71.97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$31.62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rowSpan="21">
                  <a:txBody>
                    <a:bodyPr/>
                    <a:lstStyle/>
                    <a:p>
                      <a:endParaRPr lang="en-US" sz="1400" dirty="0">
                        <a:effectLst/>
                        <a:latin typeface="Calibri" panose="020F0502020204030204" pitchFamily="34" charset="0"/>
                        <a:cs typeface="Arial" panose="020B0604020202020204" pitchFamily="34" charset="0"/>
                      </a:endParaRPr>
                    </a:p>
                  </a:txBody>
                  <a:tcPr marL="51897" marR="51897" marT="0" marB="0"/>
                </a:tc>
                <a:extLst>
                  <a:ext uri="{0D108BD9-81ED-4DB2-BD59-A6C34878D82A}">
                    <a16:rowId xmlns:a16="http://schemas.microsoft.com/office/drawing/2014/main" val="2894895916"/>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46.34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67.59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102.47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49.57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1221793385"/>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84.37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106.9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147.47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4241580678"/>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124.6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164.88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209.87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174.52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2856519173"/>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142.77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187.76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241.07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199.98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363950705"/>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160.95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dirty="0">
                          <a:effectLst/>
                        </a:rPr>
                        <a:t> 193.92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dirty="0">
                          <a:effectLst/>
                        </a:rPr>
                        <a:t>272.72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dirty="0">
                          <a:effectLst/>
                        </a:rPr>
                        <a:t> 210.61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159425582"/>
                  </a:ext>
                </a:extLst>
              </a:tr>
              <a:tr h="394219">
                <a:tc vMerge="1">
                  <a:txBody>
                    <a:bodyPr/>
                    <a:lstStyle/>
                    <a:p>
                      <a:endParaRPr lang="en-US"/>
                    </a:p>
                  </a:txBody>
                  <a:tcPr/>
                </a:tc>
                <a:tc>
                  <a:txBody>
                    <a:bodyPr/>
                    <a:lstStyle/>
                    <a:p>
                      <a:pPr marL="0" marR="0">
                        <a:lnSpc>
                          <a:spcPct val="115000"/>
                        </a:lnSpc>
                        <a:spcBef>
                          <a:spcPts val="0"/>
                        </a:spcBef>
                        <a:spcAft>
                          <a:spcPts val="0"/>
                        </a:spcAft>
                      </a:pPr>
                      <a:r>
                        <a:rPr lang="en-US" sz="1400">
                          <a:effectLst/>
                        </a:rPr>
                        <a:t>Additional 1 Kg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3.64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2119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6.16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9.94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10.63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657295219"/>
                  </a:ext>
                </a:extLst>
              </a:tr>
              <a:tr h="250818">
                <a:tc rowSpan="7">
                  <a:txBody>
                    <a:bodyPr/>
                    <a:lstStyle/>
                    <a:p>
                      <a:pPr marL="0" marR="0" algn="ctr">
                        <a:lnSpc>
                          <a:spcPct val="115000"/>
                        </a:lnSpc>
                        <a:spcBef>
                          <a:spcPts val="0"/>
                        </a:spcBef>
                        <a:spcAft>
                          <a:spcPts val="0"/>
                        </a:spcAft>
                      </a:pPr>
                      <a:br>
                        <a:rPr lang="en-US" sz="1400" dirty="0">
                          <a:effectLst/>
                        </a:rPr>
                      </a:br>
                      <a:r>
                        <a:rPr lang="en-US" sz="1400" dirty="0">
                          <a:effectLst/>
                        </a:rPr>
                        <a:t>  UAE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$11.85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Rs. 2603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$71.97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$16.55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690908275"/>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16.17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45.5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102.47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27.03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2512924443"/>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29.96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71.5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147.47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46.2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1586290834"/>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60.45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dirty="0">
                          <a:effectLst/>
                        </a:rPr>
                        <a:t>110.5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209.87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85.11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4205937565"/>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72.69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123.5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241.07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103.54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2840269189"/>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84.94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dirty="0">
                          <a:effectLst/>
                        </a:rPr>
                        <a:t> 130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272.72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dirty="0">
                          <a:effectLst/>
                        </a:rPr>
                        <a:t> 109.60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3205260511"/>
                  </a:ext>
                </a:extLst>
              </a:tr>
              <a:tr h="394219">
                <a:tc vMerge="1">
                  <a:txBody>
                    <a:bodyPr/>
                    <a:lstStyle/>
                    <a:p>
                      <a:endParaRPr lang="en-US"/>
                    </a:p>
                  </a:txBody>
                  <a:tcPr/>
                </a:tc>
                <a:tc>
                  <a:txBody>
                    <a:bodyPr/>
                    <a:lstStyle/>
                    <a:p>
                      <a:pPr marL="0" marR="0">
                        <a:lnSpc>
                          <a:spcPct val="115000"/>
                        </a:lnSpc>
                        <a:spcBef>
                          <a:spcPts val="0"/>
                        </a:spcBef>
                        <a:spcAft>
                          <a:spcPts val="0"/>
                        </a:spcAft>
                      </a:pPr>
                      <a:r>
                        <a:rPr lang="en-US" sz="1400">
                          <a:effectLst/>
                        </a:rPr>
                        <a:t>Additional 1 Kg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3.12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685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6.5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9.94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6.06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1946644774"/>
                  </a:ext>
                </a:extLst>
              </a:tr>
              <a:tr h="341113">
                <a:tc rowSpan="7">
                  <a:txBody>
                    <a:bodyPr/>
                    <a:lstStyle/>
                    <a:p>
                      <a:pPr marL="0" marR="0" algn="ctr">
                        <a:lnSpc>
                          <a:spcPct val="115000"/>
                        </a:lnSpc>
                        <a:spcBef>
                          <a:spcPts val="0"/>
                        </a:spcBef>
                        <a:spcAft>
                          <a:spcPts val="0"/>
                        </a:spcAft>
                      </a:pPr>
                      <a:br>
                        <a:rPr lang="en-US" sz="1400">
                          <a:effectLst/>
                        </a:rPr>
                      </a:br>
                      <a:r>
                        <a:rPr lang="en-US" sz="1400">
                          <a:effectLst/>
                        </a:rPr>
                        <a:t>Australia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$33.02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Rs. 5629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$58.79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$91.13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$39.52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125420977"/>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82.41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133.16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78.74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1240189147"/>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90.44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149.74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198.26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128.45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2223291935"/>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159.58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214.52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299.86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216.18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603540185"/>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199.14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247.38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350.66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294.04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2151385079"/>
                  </a:ext>
                </a:extLst>
              </a:tr>
              <a:tr h="200654">
                <a:tc vMerge="1">
                  <a:txBody>
                    <a:bodyPr/>
                    <a:lstStyle/>
                    <a:p>
                      <a:endParaRPr lang="en-US"/>
                    </a:p>
                  </a:txBody>
                  <a:tcPr/>
                </a:tc>
                <a:tc>
                  <a:txBody>
                    <a:bodyPr/>
                    <a:lstStyle/>
                    <a:p>
                      <a:pPr marL="0" marR="0" algn="r">
                        <a:lnSpc>
                          <a:spcPct val="115000"/>
                        </a:lnSpc>
                        <a:spcBef>
                          <a:spcPts val="0"/>
                        </a:spcBef>
                        <a:spcAft>
                          <a:spcPts val="0"/>
                        </a:spcAft>
                      </a:pPr>
                      <a:r>
                        <a:rPr lang="en-US" sz="1400">
                          <a:effectLst/>
                        </a:rPr>
                        <a:t>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238.68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401.46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4149067436"/>
                  </a:ext>
                </a:extLst>
              </a:tr>
              <a:tr h="394219">
                <a:tc vMerge="1">
                  <a:txBody>
                    <a:bodyPr/>
                    <a:lstStyle/>
                    <a:p>
                      <a:endParaRPr lang="en-US"/>
                    </a:p>
                  </a:txBody>
                  <a:tcPr/>
                </a:tc>
                <a:tc>
                  <a:txBody>
                    <a:bodyPr/>
                    <a:lstStyle/>
                    <a:p>
                      <a:pPr marL="0" marR="0">
                        <a:lnSpc>
                          <a:spcPct val="115000"/>
                        </a:lnSpc>
                        <a:spcBef>
                          <a:spcPts val="0"/>
                        </a:spcBef>
                        <a:spcAft>
                          <a:spcPts val="0"/>
                        </a:spcAft>
                      </a:pPr>
                      <a:r>
                        <a:rPr lang="en-US" sz="1400">
                          <a:effectLst/>
                        </a:rPr>
                        <a:t>Additional 1 Kg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1786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9.3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12.28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gn="r">
                        <a:lnSpc>
                          <a:spcPct val="115000"/>
                        </a:lnSpc>
                        <a:spcBef>
                          <a:spcPts val="0"/>
                        </a:spcBef>
                        <a:spcAft>
                          <a:spcPts val="0"/>
                        </a:spcAft>
                      </a:pPr>
                      <a:r>
                        <a:rPr lang="en-US" sz="1400">
                          <a:effectLst/>
                        </a:rPr>
                        <a:t>17.92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lstStyle/>
                    <a:p>
                      <a:endParaRPr lang="en-US"/>
                    </a:p>
                  </a:txBody>
                  <a:tcPr/>
                </a:tc>
                <a:extLst>
                  <a:ext uri="{0D108BD9-81ED-4DB2-BD59-A6C34878D82A}">
                    <a16:rowId xmlns:a16="http://schemas.microsoft.com/office/drawing/2014/main" val="358544919"/>
                  </a:ext>
                </a:extLst>
              </a:tr>
            </a:tbl>
          </a:graphicData>
        </a:graphic>
      </p:graphicFrame>
    </p:spTree>
    <p:extLst>
      <p:ext uri="{BB962C8B-B14F-4D97-AF65-F5344CB8AC3E}">
        <p14:creationId xmlns:p14="http://schemas.microsoft.com/office/powerpoint/2010/main" val="1177122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78122C-5BA3-4363-985A-73C6D48B5B91}"/>
              </a:ext>
            </a:extLst>
          </p:cNvPr>
          <p:cNvSpPr>
            <a:spLocks noGrp="1"/>
          </p:cNvSpPr>
          <p:nvPr>
            <p:ph idx="1"/>
          </p:nvPr>
        </p:nvSpPr>
        <p:spPr>
          <a:xfrm>
            <a:off x="677334" y="365760"/>
            <a:ext cx="8596668" cy="6217919"/>
          </a:xfrm>
        </p:spPr>
        <p:txBody>
          <a:bodyPr vert="horz" lIns="91440" tIns="45720" rIns="91440" bIns="45720" rtlCol="0">
            <a:noAutofit/>
          </a:bodyPr>
          <a:lstStyle/>
          <a:p>
            <a:pPr marL="0" indent="0">
              <a:buNone/>
            </a:pPr>
            <a:r>
              <a:rPr lang="en-US" dirty="0"/>
              <a:t>Some Q &amp; A</a:t>
            </a:r>
          </a:p>
          <a:p>
            <a:pPr marL="0" indent="0">
              <a:buNone/>
            </a:pPr>
            <a:r>
              <a:rPr lang="en-US" dirty="0"/>
              <a:t>a)       Packing of consignments will be on exporter or DHL?</a:t>
            </a:r>
          </a:p>
          <a:p>
            <a:pPr marL="0" indent="0">
              <a:buNone/>
            </a:pPr>
            <a:r>
              <a:rPr lang="en-US" dirty="0"/>
              <a:t>Exporter will do the packing.</a:t>
            </a:r>
          </a:p>
          <a:p>
            <a:pPr marL="0" indent="0">
              <a:buNone/>
            </a:pPr>
            <a:r>
              <a:rPr lang="en-US" dirty="0"/>
              <a:t>b)      Cost of shipment charged by DHL to ship this 20ft container consignment,</a:t>
            </a:r>
          </a:p>
          <a:p>
            <a:pPr marL="0" indent="0">
              <a:buNone/>
            </a:pPr>
            <a:r>
              <a:rPr lang="en-US" dirty="0"/>
              <a:t>Cost will be advised after confirm location in USA.</a:t>
            </a:r>
          </a:p>
          <a:p>
            <a:pPr marL="0" indent="0">
              <a:buNone/>
            </a:pPr>
            <a:r>
              <a:rPr lang="en-US" dirty="0"/>
              <a:t>c)       Customs Clearance in USA,</a:t>
            </a:r>
          </a:p>
          <a:p>
            <a:pPr marL="0" indent="0">
              <a:buNone/>
            </a:pPr>
            <a:r>
              <a:rPr lang="en-US" dirty="0"/>
              <a:t>Cost will be advised after confirm location in USA. </a:t>
            </a:r>
          </a:p>
          <a:p>
            <a:pPr marL="0" indent="0">
              <a:buNone/>
            </a:pPr>
            <a:r>
              <a:rPr lang="en-US" dirty="0"/>
              <a:t>d)      Tariff &amp; Taxes applied in USA,</a:t>
            </a:r>
          </a:p>
          <a:p>
            <a:pPr marL="0" indent="0">
              <a:buNone/>
            </a:pPr>
            <a:r>
              <a:rPr lang="en-US" dirty="0"/>
              <a:t>Cost will be advised after confirm location in USA.</a:t>
            </a:r>
          </a:p>
          <a:p>
            <a:pPr marL="0" indent="0">
              <a:buNone/>
            </a:pPr>
            <a:r>
              <a:rPr lang="en-US" dirty="0"/>
              <a:t>e)      Barcode responsibility on exporter or DHL?</a:t>
            </a:r>
          </a:p>
          <a:p>
            <a:pPr marL="0" indent="0">
              <a:buNone/>
            </a:pPr>
            <a:r>
              <a:rPr lang="en-US" dirty="0"/>
              <a:t>For AFR, DHL does it otherwise it’s a shipper’s responsibility.</a:t>
            </a:r>
          </a:p>
          <a:p>
            <a:pPr marL="0" indent="0">
              <a:buNone/>
            </a:pPr>
            <a:r>
              <a:rPr lang="en-US" dirty="0"/>
              <a:t>f)        GSP/Certificate of origin issued from TDAP will be required for exporters for tariff relief?</a:t>
            </a:r>
          </a:p>
          <a:p>
            <a:pPr marL="0" indent="0">
              <a:buNone/>
            </a:pPr>
            <a:r>
              <a:rPr lang="en-US" dirty="0"/>
              <a:t>No idea about it.</a:t>
            </a:r>
          </a:p>
          <a:p>
            <a:pPr marL="0" indent="0">
              <a:buNone/>
            </a:pPr>
            <a:r>
              <a:rPr lang="en-US" dirty="0"/>
              <a:t>g)       Time required for this delivery.</a:t>
            </a:r>
          </a:p>
          <a:p>
            <a:pPr marL="0" indent="0">
              <a:buNone/>
            </a:pPr>
            <a:r>
              <a:rPr lang="en-US" dirty="0"/>
              <a:t>Depending upon destination, the transit time may 35-40 days</a:t>
            </a:r>
          </a:p>
        </p:txBody>
      </p:sp>
    </p:spTree>
    <p:extLst>
      <p:ext uri="{BB962C8B-B14F-4D97-AF65-F5344CB8AC3E}">
        <p14:creationId xmlns:p14="http://schemas.microsoft.com/office/powerpoint/2010/main" val="1019460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D2F7B-7E83-494C-946E-C1A7020BB010}"/>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91075E92-B211-48D8-A453-C5A50AEFFA9C}"/>
              </a:ext>
            </a:extLst>
          </p:cNvPr>
          <p:cNvSpPr>
            <a:spLocks noGrp="1"/>
          </p:cNvSpPr>
          <p:nvPr>
            <p:ph idx="1"/>
          </p:nvPr>
        </p:nvSpPr>
        <p:spPr>
          <a:xfrm>
            <a:off x="677334" y="1266093"/>
            <a:ext cx="8596668" cy="4775270"/>
          </a:xfrm>
        </p:spPr>
        <p:txBody>
          <a:bodyPr>
            <a:normAutofit fontScale="85000" lnSpcReduction="20000"/>
          </a:bodyPr>
          <a:lstStyle/>
          <a:p>
            <a:pPr marL="0" indent="0">
              <a:buNone/>
            </a:pPr>
            <a:r>
              <a:rPr lang="en-US" dirty="0"/>
              <a:t> </a:t>
            </a:r>
            <a:r>
              <a:rPr lang="en-US" sz="2800" b="1" u="sng" dirty="0"/>
              <a:t>Shipment through Sea</a:t>
            </a:r>
            <a:endParaRPr lang="en-US" b="1" u="sng" dirty="0"/>
          </a:p>
          <a:p>
            <a:pPr marL="0" indent="0">
              <a:buNone/>
            </a:pPr>
            <a:r>
              <a:rPr lang="en-US" dirty="0"/>
              <a:t>POL                        : Karachi</a:t>
            </a:r>
          </a:p>
          <a:p>
            <a:pPr marL="0" indent="0">
              <a:buNone/>
            </a:pPr>
            <a:r>
              <a:rPr lang="en-US" dirty="0"/>
              <a:t>POD                       : Kansas, Amazon</a:t>
            </a:r>
          </a:p>
          <a:p>
            <a:pPr marL="0" indent="0">
              <a:buNone/>
            </a:pPr>
            <a:r>
              <a:rPr lang="en-US" dirty="0"/>
              <a:t>Freight                  : 12,952/20’ ( Including Origin locals &amp; DDC )</a:t>
            </a:r>
          </a:p>
          <a:p>
            <a:pPr marL="0" indent="0">
              <a:buNone/>
            </a:pPr>
            <a:r>
              <a:rPr lang="en-US" dirty="0"/>
              <a:t>Destination         : US$ 4465/20’ ( </a:t>
            </a:r>
            <a:r>
              <a:rPr lang="en-US" dirty="0" err="1"/>
              <a:t>Dest</a:t>
            </a:r>
            <a:r>
              <a:rPr lang="en-US" dirty="0"/>
              <a:t>. Delivery &amp; Locals )</a:t>
            </a:r>
          </a:p>
          <a:p>
            <a:pPr marL="0" indent="0">
              <a:buNone/>
            </a:pPr>
            <a:r>
              <a:rPr lang="en-US" dirty="0"/>
              <a:t>Custom Serv.     : US$ 350/BL ( Additional Lanes US$ 50/Line )</a:t>
            </a:r>
          </a:p>
          <a:p>
            <a:pPr marL="0" indent="0">
              <a:buNone/>
            </a:pPr>
            <a:r>
              <a:rPr lang="en-US" dirty="0"/>
              <a:t>Customs Duties: ( Attached US outlay will be charged as per actual receipted )</a:t>
            </a:r>
          </a:p>
          <a:p>
            <a:pPr marL="0" indent="0">
              <a:buNone/>
            </a:pPr>
            <a:r>
              <a:rPr lang="en-US" dirty="0"/>
              <a:t> </a:t>
            </a:r>
          </a:p>
          <a:p>
            <a:pPr marL="0" indent="0">
              <a:buNone/>
            </a:pPr>
            <a:r>
              <a:rPr lang="en-US" dirty="0"/>
              <a:t>·         Valid for Non-DG &amp; General Goods.</a:t>
            </a:r>
          </a:p>
          <a:p>
            <a:pPr marL="0" indent="0">
              <a:buNone/>
            </a:pPr>
            <a:r>
              <a:rPr lang="en-US" dirty="0"/>
              <a:t>·         Subject to space &amp; Equipment.</a:t>
            </a:r>
          </a:p>
          <a:p>
            <a:pPr marL="0" indent="0">
              <a:buNone/>
            </a:pPr>
            <a:r>
              <a:rPr lang="en-US" dirty="0"/>
              <a:t>Does not include Origin Custom &amp; Delivery</a:t>
            </a:r>
          </a:p>
          <a:p>
            <a:pPr marL="0" indent="0">
              <a:buNone/>
            </a:pPr>
            <a:r>
              <a:rPr lang="en-US" dirty="0"/>
              <a:t>20 ft Container = 1172 Cubic Feet</a:t>
            </a:r>
          </a:p>
          <a:p>
            <a:pPr marL="0" indent="0">
              <a:buNone/>
            </a:pPr>
            <a:r>
              <a:rPr lang="en-US" dirty="0"/>
              <a:t>The most common twenty-foot container occupies a space 20 feet (6.1 m) long, 8 feet (2.44 m) wide, and 8 feet 6 inches (2.59 m) high, with an allowance externally for the corner castings; the internal volume is 1,172 cubic feet (33.2 m3). </a:t>
            </a:r>
          </a:p>
          <a:p>
            <a:pPr marL="0" indent="0">
              <a:buNone/>
            </a:pPr>
            <a:endParaRPr lang="en-US" dirty="0"/>
          </a:p>
        </p:txBody>
      </p:sp>
    </p:spTree>
    <p:extLst>
      <p:ext uri="{BB962C8B-B14F-4D97-AF65-F5344CB8AC3E}">
        <p14:creationId xmlns:p14="http://schemas.microsoft.com/office/powerpoint/2010/main" val="165597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EE97D-1AEF-4BA2-BAA2-6CDB3562FF52}"/>
              </a:ext>
            </a:extLst>
          </p:cNvPr>
          <p:cNvSpPr>
            <a:spLocks noGrp="1"/>
          </p:cNvSpPr>
          <p:nvPr>
            <p:ph type="title"/>
          </p:nvPr>
        </p:nvSpPr>
        <p:spPr/>
        <p:txBody>
          <a:bodyPr vert="horz" lIns="91440" tIns="45720" rIns="91440" bIns="45720" rtlCol="0" anchor="t">
            <a:normAutofit/>
          </a:bodyPr>
          <a:lstStyle/>
          <a:p>
            <a:r>
              <a:rPr lang="en-US" dirty="0"/>
              <a:t>What makes up logistics ?</a:t>
            </a:r>
          </a:p>
        </p:txBody>
      </p:sp>
      <p:sp>
        <p:nvSpPr>
          <p:cNvPr id="3" name="Content Placeholder 2">
            <a:extLst>
              <a:ext uri="{FF2B5EF4-FFF2-40B4-BE49-F238E27FC236}">
                <a16:creationId xmlns:a16="http://schemas.microsoft.com/office/drawing/2014/main" id="{49B7564A-D0D3-4376-8FB9-D78468A33874}"/>
              </a:ext>
            </a:extLst>
          </p:cNvPr>
          <p:cNvSpPr>
            <a:spLocks noGrp="1"/>
          </p:cNvSpPr>
          <p:nvPr>
            <p:ph idx="1"/>
          </p:nvPr>
        </p:nvSpPr>
        <p:spPr>
          <a:xfrm>
            <a:off x="677334" y="1930400"/>
            <a:ext cx="8596668" cy="4667347"/>
          </a:xfrm>
        </p:spPr>
        <p:txBody>
          <a:bodyPr vert="horz" lIns="91440" tIns="45720" rIns="91440" bIns="45720" rtlCol="0">
            <a:noAutofit/>
          </a:bodyPr>
          <a:lstStyle/>
          <a:p>
            <a:pPr>
              <a:spcBef>
                <a:spcPts val="0"/>
              </a:spcBef>
            </a:pPr>
            <a:r>
              <a:rPr lang="en-US" sz="2000" dirty="0">
                <a:solidFill>
                  <a:schemeClr val="tx1"/>
                </a:solidFill>
                <a:latin typeface="Calibri" panose="020F0502020204030204" pitchFamily="34" charset="0"/>
                <a:cs typeface="Calibri" panose="020F0502020204030204" pitchFamily="34" charset="0"/>
              </a:rPr>
              <a:t>Transport</a:t>
            </a:r>
          </a:p>
          <a:p>
            <a:pPr marL="0" indent="0">
              <a:spcBef>
                <a:spcPts val="0"/>
              </a:spcBef>
              <a:buNone/>
            </a:pPr>
            <a:r>
              <a:rPr lang="en-US" sz="2000" dirty="0">
                <a:solidFill>
                  <a:schemeClr val="tx1"/>
                </a:solidFill>
                <a:latin typeface="Calibri" panose="020F0502020204030204" pitchFamily="34" charset="0"/>
                <a:cs typeface="Calibri" panose="020F0502020204030204" pitchFamily="34" charset="0"/>
              </a:rPr>
              <a:t>It has to move</a:t>
            </a:r>
          </a:p>
          <a:p>
            <a:pPr marL="0" indent="0">
              <a:spcBef>
                <a:spcPts val="0"/>
              </a:spcBef>
              <a:buNone/>
            </a:pPr>
            <a:endParaRPr lang="en-US" sz="2000" dirty="0">
              <a:solidFill>
                <a:schemeClr val="tx1"/>
              </a:solidFill>
              <a:latin typeface="Calibri" panose="020F0502020204030204" pitchFamily="34" charset="0"/>
              <a:cs typeface="Calibri" panose="020F0502020204030204" pitchFamily="34" charset="0"/>
            </a:endParaRPr>
          </a:p>
          <a:p>
            <a:pPr>
              <a:spcBef>
                <a:spcPts val="0"/>
              </a:spcBef>
            </a:pPr>
            <a:r>
              <a:rPr lang="en-US" sz="2000" dirty="0">
                <a:solidFill>
                  <a:schemeClr val="tx1"/>
                </a:solidFill>
                <a:latin typeface="Calibri" panose="020F0502020204030204" pitchFamily="34" charset="0"/>
                <a:cs typeface="Calibri" panose="020F0502020204030204" pitchFamily="34" charset="0"/>
              </a:rPr>
              <a:t>Handling </a:t>
            </a:r>
          </a:p>
          <a:p>
            <a:pPr marL="0" indent="0">
              <a:spcBef>
                <a:spcPts val="0"/>
              </a:spcBef>
              <a:buNone/>
            </a:pPr>
            <a:r>
              <a:rPr lang="en-US" sz="2000" dirty="0">
                <a:solidFill>
                  <a:schemeClr val="tx1"/>
                </a:solidFill>
                <a:latin typeface="Calibri" panose="020F0502020204030204" pitchFamily="34" charset="0"/>
                <a:cs typeface="Calibri" panose="020F0502020204030204" pitchFamily="34" charset="0"/>
              </a:rPr>
              <a:t>Loading, unloading, sorting , packing </a:t>
            </a:r>
          </a:p>
          <a:p>
            <a:pPr marL="0" indent="0">
              <a:spcBef>
                <a:spcPts val="0"/>
              </a:spcBef>
              <a:buNone/>
            </a:pPr>
            <a:endParaRPr lang="en-US" sz="2000" dirty="0">
              <a:solidFill>
                <a:schemeClr val="tx1"/>
              </a:solidFill>
              <a:latin typeface="Calibri" panose="020F0502020204030204" pitchFamily="34" charset="0"/>
              <a:cs typeface="Calibri" panose="020F0502020204030204" pitchFamily="34" charset="0"/>
            </a:endParaRPr>
          </a:p>
          <a:p>
            <a:pPr>
              <a:spcBef>
                <a:spcPts val="0"/>
              </a:spcBef>
            </a:pPr>
            <a:r>
              <a:rPr lang="en-US" sz="2000" dirty="0">
                <a:solidFill>
                  <a:schemeClr val="tx1"/>
                </a:solidFill>
                <a:latin typeface="Calibri" panose="020F0502020204030204" pitchFamily="34" charset="0"/>
                <a:cs typeface="Calibri" panose="020F0502020204030204" pitchFamily="34" charset="0"/>
              </a:rPr>
              <a:t>Warehousing </a:t>
            </a:r>
          </a:p>
          <a:p>
            <a:pPr marL="0" indent="0">
              <a:spcBef>
                <a:spcPts val="0"/>
              </a:spcBef>
              <a:buNone/>
            </a:pPr>
            <a:r>
              <a:rPr lang="en-US" sz="2000" dirty="0">
                <a:solidFill>
                  <a:schemeClr val="tx1"/>
                </a:solidFill>
                <a:latin typeface="Calibri" panose="020F0502020204030204" pitchFamily="34" charset="0"/>
                <a:cs typeface="Calibri" panose="020F0502020204030204" pitchFamily="34" charset="0"/>
              </a:rPr>
              <a:t>Holding product after harvest or production </a:t>
            </a:r>
          </a:p>
          <a:p>
            <a:pPr marL="0" indent="0">
              <a:spcBef>
                <a:spcPts val="0"/>
              </a:spcBef>
              <a:buNone/>
            </a:pPr>
            <a:endParaRPr lang="en-US" sz="2000" dirty="0">
              <a:solidFill>
                <a:schemeClr val="tx1"/>
              </a:solidFill>
              <a:latin typeface="Calibri" panose="020F0502020204030204" pitchFamily="34" charset="0"/>
              <a:cs typeface="Calibri" panose="020F0502020204030204" pitchFamily="34" charset="0"/>
            </a:endParaRPr>
          </a:p>
          <a:p>
            <a:pPr>
              <a:spcBef>
                <a:spcPts val="0"/>
              </a:spcBef>
            </a:pPr>
            <a:r>
              <a:rPr lang="en-US" sz="2000" dirty="0">
                <a:solidFill>
                  <a:schemeClr val="tx1"/>
                </a:solidFill>
                <a:latin typeface="Calibri" panose="020F0502020204030204" pitchFamily="34" charset="0"/>
                <a:cs typeface="Calibri" panose="020F0502020204030204" pitchFamily="34" charset="0"/>
              </a:rPr>
              <a:t>Information</a:t>
            </a:r>
          </a:p>
          <a:p>
            <a:pPr marL="0" indent="0">
              <a:spcBef>
                <a:spcPts val="0"/>
              </a:spcBef>
              <a:buNone/>
            </a:pPr>
            <a:r>
              <a:rPr lang="en-US" sz="2000" dirty="0">
                <a:solidFill>
                  <a:schemeClr val="tx1"/>
                </a:solidFill>
                <a:latin typeface="Calibri" panose="020F0502020204030204" pitchFamily="34" charset="0"/>
                <a:cs typeface="Calibri" panose="020F0502020204030204" pitchFamily="34" charset="0"/>
              </a:rPr>
              <a:t>Give visibility of advanced sales / orders / demand </a:t>
            </a:r>
          </a:p>
          <a:p>
            <a:pPr marL="0" indent="0">
              <a:spcBef>
                <a:spcPts val="0"/>
              </a:spcBef>
              <a:buNone/>
            </a:pPr>
            <a:endParaRPr lang="en-US" sz="2000" dirty="0">
              <a:solidFill>
                <a:schemeClr val="tx1"/>
              </a:solidFill>
              <a:latin typeface="Calibri" panose="020F0502020204030204" pitchFamily="34" charset="0"/>
              <a:cs typeface="Calibri" panose="020F0502020204030204" pitchFamily="34" charset="0"/>
            </a:endParaRPr>
          </a:p>
          <a:p>
            <a:pPr>
              <a:spcBef>
                <a:spcPts val="0"/>
              </a:spcBef>
            </a:pPr>
            <a:r>
              <a:rPr lang="en-US" sz="2000" dirty="0">
                <a:solidFill>
                  <a:schemeClr val="tx1"/>
                </a:solidFill>
                <a:latin typeface="Calibri" panose="020F0502020204030204" pitchFamily="34" charset="0"/>
                <a:cs typeface="Calibri" panose="020F0502020204030204" pitchFamily="34" charset="0"/>
              </a:rPr>
              <a:t>Transactions </a:t>
            </a:r>
          </a:p>
          <a:p>
            <a:pPr marL="0" indent="0">
              <a:spcBef>
                <a:spcPts val="0"/>
              </a:spcBef>
              <a:buNone/>
            </a:pPr>
            <a:r>
              <a:rPr lang="en-US" sz="2000" dirty="0">
                <a:solidFill>
                  <a:schemeClr val="tx1"/>
                </a:solidFill>
                <a:latin typeface="Calibri" panose="020F0502020204030204" pitchFamily="34" charset="0"/>
                <a:cs typeface="Calibri" panose="020F0502020204030204" pitchFamily="34" charset="0"/>
              </a:rPr>
              <a:t>The better they get, the less storage is needed</a:t>
            </a:r>
          </a:p>
          <a:p>
            <a:pPr marL="0" indent="0">
              <a:spcBef>
                <a:spcPts val="0"/>
              </a:spcBef>
              <a:buNone/>
            </a:pPr>
            <a:r>
              <a:rPr lang="en-US" sz="2000" dirty="0">
                <a:solidFill>
                  <a:schemeClr val="tx1"/>
                </a:solidFill>
                <a:latin typeface="Calibri" panose="020F0502020204030204" pitchFamily="34" charset="0"/>
                <a:cs typeface="Calibri" panose="020F0502020204030204" pitchFamily="34" charset="0"/>
              </a:rPr>
              <a:t>Reduces the drop  (order) size, each time</a:t>
            </a:r>
          </a:p>
        </p:txBody>
      </p:sp>
    </p:spTree>
    <p:extLst>
      <p:ext uri="{BB962C8B-B14F-4D97-AF65-F5344CB8AC3E}">
        <p14:creationId xmlns:p14="http://schemas.microsoft.com/office/powerpoint/2010/main" val="4096025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D495A-6FCF-49F4-BFBD-B107C1729250}"/>
              </a:ext>
            </a:extLst>
          </p:cNvPr>
          <p:cNvSpPr>
            <a:spLocks noGrp="1"/>
          </p:cNvSpPr>
          <p:nvPr>
            <p:ph type="title"/>
          </p:nvPr>
        </p:nvSpPr>
        <p:spPr/>
        <p:txBody>
          <a:bodyPr/>
          <a:lstStyle/>
          <a:p>
            <a:r>
              <a:rPr lang="en-US" dirty="0"/>
              <a:t>Case study of Pakistan Railways (PR)</a:t>
            </a:r>
          </a:p>
        </p:txBody>
      </p:sp>
      <p:sp>
        <p:nvSpPr>
          <p:cNvPr id="3" name="Content Placeholder 2">
            <a:extLst>
              <a:ext uri="{FF2B5EF4-FFF2-40B4-BE49-F238E27FC236}">
                <a16:creationId xmlns:a16="http://schemas.microsoft.com/office/drawing/2014/main" id="{F4DA11F3-29EF-4553-9C21-23DDDF7848A5}"/>
              </a:ext>
            </a:extLst>
          </p:cNvPr>
          <p:cNvSpPr>
            <a:spLocks noGrp="1"/>
          </p:cNvSpPr>
          <p:nvPr>
            <p:ph idx="1"/>
          </p:nvPr>
        </p:nvSpPr>
        <p:spPr/>
        <p:txBody>
          <a:bodyPr vert="horz" lIns="91440" tIns="45720" rIns="91440" bIns="45720" rtlCol="0">
            <a:normAutofit fontScale="92500"/>
          </a:bodyPr>
          <a:lstStyle/>
          <a:p>
            <a:r>
              <a:rPr lang="en-US" sz="2400" dirty="0" err="1"/>
              <a:t>Azakhel</a:t>
            </a:r>
            <a:r>
              <a:rPr lang="en-US" sz="2400" dirty="0"/>
              <a:t>, Nowshera, KP Dry Port is under management/operated by PR, the exporter like to use the PR for cargo to reduce the cost of shipment.</a:t>
            </a:r>
          </a:p>
          <a:p>
            <a:r>
              <a:rPr lang="en-US" sz="2400" dirty="0"/>
              <a:t>A meeting held to discuss the possibilities; PR asked the volume and informed that it will depend on the volume and will not be feasible without a certain volume for cost effective operation.</a:t>
            </a:r>
          </a:p>
          <a:p>
            <a:r>
              <a:rPr lang="en-US" sz="2400" dirty="0"/>
              <a:t>The cost of shipment to Amazon will depend on the volume of business, if there are opportunities, many enterprises will be enter to compete and thus it will reduce the cost.</a:t>
            </a:r>
          </a:p>
        </p:txBody>
      </p:sp>
    </p:spTree>
    <p:extLst>
      <p:ext uri="{BB962C8B-B14F-4D97-AF65-F5344CB8AC3E}">
        <p14:creationId xmlns:p14="http://schemas.microsoft.com/office/powerpoint/2010/main" val="2201701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E1722-FDCF-418A-9B4D-FA39012482A3}"/>
              </a:ext>
            </a:extLst>
          </p:cNvPr>
          <p:cNvSpPr>
            <a:spLocks noGrp="1"/>
          </p:cNvSpPr>
          <p:nvPr>
            <p:ph type="title"/>
          </p:nvPr>
        </p:nvSpPr>
        <p:spPr>
          <a:xfrm>
            <a:off x="677334" y="609600"/>
            <a:ext cx="8596668" cy="642425"/>
          </a:xfrm>
        </p:spPr>
        <p:txBody>
          <a:bodyPr vert="horz" lIns="91440" tIns="45720" rIns="91440" bIns="45720" rtlCol="0" anchor="t">
            <a:normAutofit/>
          </a:bodyPr>
          <a:lstStyle/>
          <a:p>
            <a:r>
              <a:rPr lang="en-US" dirty="0"/>
              <a:t>Suggestions/recommendations</a:t>
            </a:r>
          </a:p>
        </p:txBody>
      </p:sp>
      <p:sp>
        <p:nvSpPr>
          <p:cNvPr id="3" name="Content Placeholder 2">
            <a:extLst>
              <a:ext uri="{FF2B5EF4-FFF2-40B4-BE49-F238E27FC236}">
                <a16:creationId xmlns:a16="http://schemas.microsoft.com/office/drawing/2014/main" id="{1E3318D5-F988-446E-9590-DC1FD453404E}"/>
              </a:ext>
            </a:extLst>
          </p:cNvPr>
          <p:cNvSpPr>
            <a:spLocks noGrp="1"/>
          </p:cNvSpPr>
          <p:nvPr>
            <p:ph idx="1"/>
          </p:nvPr>
        </p:nvSpPr>
        <p:spPr>
          <a:xfrm>
            <a:off x="677334" y="1153550"/>
            <a:ext cx="8596668" cy="5500467"/>
          </a:xfrm>
        </p:spPr>
        <p:txBody>
          <a:bodyPr>
            <a:normAutofit lnSpcReduction="10000"/>
          </a:bodyPr>
          <a:lstStyle/>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A suitable payment gateway like </a:t>
            </a:r>
            <a:r>
              <a:rPr lang="en-US" dirty="0" err="1">
                <a:effectLst/>
                <a:latin typeface="Calibri" panose="020F0502020204030204" pitchFamily="34" charset="0"/>
                <a:ea typeface="Calibri" panose="020F0502020204030204" pitchFamily="34" charset="0"/>
                <a:cs typeface="Calibri" panose="020F0502020204030204" pitchFamily="34" charset="0"/>
              </a:rPr>
              <a:t>Paypal</a:t>
            </a:r>
            <a:r>
              <a:rPr lang="en-US" dirty="0">
                <a:effectLst/>
                <a:latin typeface="Calibri" panose="020F0502020204030204" pitchFamily="34" charset="0"/>
                <a:ea typeface="Calibri" panose="020F0502020204030204" pitchFamily="34"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A quick clearance process for Amazon shipments.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Ease of getting eCommerce related companies registered in WEBOC.</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The Logistic Strategy will be devised according to the terms and conditions of Amazon.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We may adapt the logistic strategy from our neighboring or developing countries and then we may bring innovation according to the need of our stakeholders.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E – Commerce is not a new subject to the logistic companies working in Pakistan, DHL &amp; FedEx is working with in compliance with the Amazon and affiliated.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The other companies have also the state-of-the-art facility which can provide complete supply chain solution for their clients, it is also suggested to begin their inventory/warehouse setup in USA for the facilitation of their clients.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dirty="0">
                <a:effectLst/>
                <a:latin typeface="Calibri" panose="020F0502020204030204" pitchFamily="34" charset="0"/>
                <a:ea typeface="Calibri" panose="020F0502020204030204" pitchFamily="34" charset="0"/>
              </a:rPr>
              <a:t>The local companies may align themselves according to the Amazon.</a:t>
            </a:r>
            <a:endParaRPr lang="en-US" dirty="0"/>
          </a:p>
        </p:txBody>
      </p:sp>
    </p:spTree>
    <p:extLst>
      <p:ext uri="{BB962C8B-B14F-4D97-AF65-F5344CB8AC3E}">
        <p14:creationId xmlns:p14="http://schemas.microsoft.com/office/powerpoint/2010/main" val="1038801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6BC99-F588-4DA3-80F2-3963CE11381A}"/>
              </a:ext>
            </a:extLst>
          </p:cNvPr>
          <p:cNvSpPr>
            <a:spLocks noGrp="1"/>
          </p:cNvSpPr>
          <p:nvPr>
            <p:ph type="title"/>
          </p:nvPr>
        </p:nvSpPr>
        <p:spPr>
          <a:xfrm>
            <a:off x="677334" y="609600"/>
            <a:ext cx="8596668" cy="769034"/>
          </a:xfrm>
        </p:spPr>
        <p:txBody>
          <a:bodyPr vert="horz" lIns="91440" tIns="45720" rIns="91440" bIns="45720" rtlCol="0" anchor="t">
            <a:normAutofit/>
          </a:bodyPr>
          <a:lstStyle/>
          <a:p>
            <a:r>
              <a:rPr lang="en-US" dirty="0"/>
              <a:t>Conclusion</a:t>
            </a:r>
          </a:p>
        </p:txBody>
      </p:sp>
      <p:sp>
        <p:nvSpPr>
          <p:cNvPr id="3" name="Content Placeholder 2">
            <a:extLst>
              <a:ext uri="{FF2B5EF4-FFF2-40B4-BE49-F238E27FC236}">
                <a16:creationId xmlns:a16="http://schemas.microsoft.com/office/drawing/2014/main" id="{684768C1-7E62-4AF6-83BA-05C4912BB0FF}"/>
              </a:ext>
            </a:extLst>
          </p:cNvPr>
          <p:cNvSpPr>
            <a:spLocks noGrp="1"/>
          </p:cNvSpPr>
          <p:nvPr>
            <p:ph idx="1"/>
          </p:nvPr>
        </p:nvSpPr>
        <p:spPr>
          <a:xfrm>
            <a:off x="677334" y="1488613"/>
            <a:ext cx="8596668" cy="3880773"/>
          </a:xfrm>
        </p:spPr>
        <p:txBody>
          <a:bodyPr>
            <a:normAutofit fontScale="77500" lnSpcReduction="20000"/>
          </a:bodyPr>
          <a:lstStyle/>
          <a:p>
            <a:pPr algn="just">
              <a:lnSpc>
                <a:spcPct val="200000"/>
              </a:lnSpc>
            </a:pPr>
            <a:r>
              <a:rPr lang="en-US" sz="2400" dirty="0">
                <a:effectLst/>
                <a:latin typeface="Calibri" panose="020F0502020204030204" pitchFamily="34" charset="0"/>
                <a:ea typeface="Calibri" panose="020F0502020204030204" pitchFamily="34" charset="0"/>
              </a:rPr>
              <a:t>The reality and presently the Logistic Strategy/solution for the new and small enterprises is DHL, FedEx, UPS, Agility, and Amazon FBA.</a:t>
            </a:r>
          </a:p>
          <a:p>
            <a:pPr algn="just">
              <a:lnSpc>
                <a:spcPct val="200000"/>
              </a:lnSpc>
            </a:pPr>
            <a:r>
              <a:rPr lang="en-US" sz="2400" dirty="0">
                <a:latin typeface="Calibri" panose="020F0502020204030204" pitchFamily="34" charset="0"/>
              </a:rPr>
              <a:t>For future there are lot of possibilities to deliver the consignments by cost effective methods, one of the example an MoU/contract between Pakistan freight forwarders and  Amazon Partnered Carrier.</a:t>
            </a:r>
          </a:p>
          <a:p>
            <a:pPr algn="just">
              <a:lnSpc>
                <a:spcPct val="200000"/>
              </a:lnSpc>
            </a:pPr>
            <a:r>
              <a:rPr lang="en-US" sz="2400" dirty="0">
                <a:latin typeface="Calibri" panose="020F0502020204030204" pitchFamily="34" charset="0"/>
              </a:rPr>
              <a:t>Another one is Selection of cost-effective warehouses in the strategic places, </a:t>
            </a:r>
            <a:r>
              <a:rPr lang="en-US" sz="2400" dirty="0" err="1">
                <a:latin typeface="Calibri" panose="020F0502020204030204" pitchFamily="34" charset="0"/>
              </a:rPr>
              <a:t>etc</a:t>
            </a:r>
            <a:endParaRPr lang="en-US" sz="2400" dirty="0">
              <a:latin typeface="Calibri" panose="020F0502020204030204" pitchFamily="34" charset="0"/>
            </a:endParaRPr>
          </a:p>
          <a:p>
            <a:pPr algn="just">
              <a:lnSpc>
                <a:spcPct val="200000"/>
              </a:lnSpc>
            </a:pPr>
            <a:endParaRPr lang="en-US" sz="2400" dirty="0"/>
          </a:p>
        </p:txBody>
      </p:sp>
    </p:spTree>
    <p:extLst>
      <p:ext uri="{BB962C8B-B14F-4D97-AF65-F5344CB8AC3E}">
        <p14:creationId xmlns:p14="http://schemas.microsoft.com/office/powerpoint/2010/main" val="1180337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552E-BD2F-48BB-8000-66495EE037C6}"/>
              </a:ext>
            </a:extLst>
          </p:cNvPr>
          <p:cNvSpPr>
            <a:spLocks noGrp="1"/>
          </p:cNvSpPr>
          <p:nvPr>
            <p:ph type="title"/>
          </p:nvPr>
        </p:nvSpPr>
        <p:spPr>
          <a:xfrm>
            <a:off x="677334" y="89092"/>
            <a:ext cx="8596668" cy="980053"/>
          </a:xfrm>
        </p:spPr>
        <p:txBody>
          <a:bodyPr vert="horz" lIns="91440" tIns="45720" rIns="91440" bIns="45720" rtlCol="0" anchor="t">
            <a:noAutofit/>
          </a:bodyPr>
          <a:lstStyle/>
          <a:p>
            <a:r>
              <a:rPr lang="en-US" sz="2400" dirty="0"/>
              <a:t>Contact Person and details of the courier/cargo companies working in Pakistan</a:t>
            </a:r>
            <a:br>
              <a:rPr lang="en-US" sz="2400" dirty="0"/>
            </a:br>
            <a:endParaRPr lang="en-US" sz="2400" dirty="0"/>
          </a:p>
        </p:txBody>
      </p:sp>
      <p:graphicFrame>
        <p:nvGraphicFramePr>
          <p:cNvPr id="4" name="Table 3">
            <a:extLst>
              <a:ext uri="{FF2B5EF4-FFF2-40B4-BE49-F238E27FC236}">
                <a16:creationId xmlns:a16="http://schemas.microsoft.com/office/drawing/2014/main" id="{BE0B1C25-24AA-4D89-A7BA-531F7248445D}"/>
              </a:ext>
            </a:extLst>
          </p:cNvPr>
          <p:cNvGraphicFramePr>
            <a:graphicFrameLocks noGrp="1"/>
          </p:cNvGraphicFramePr>
          <p:nvPr>
            <p:extLst>
              <p:ext uri="{D42A27DB-BD31-4B8C-83A1-F6EECF244321}">
                <p14:modId xmlns:p14="http://schemas.microsoft.com/office/powerpoint/2010/main" val="4014637484"/>
              </p:ext>
            </p:extLst>
          </p:nvPr>
        </p:nvGraphicFramePr>
        <p:xfrm>
          <a:off x="422031" y="928468"/>
          <a:ext cx="9439420" cy="5807828"/>
        </p:xfrm>
        <a:graphic>
          <a:graphicData uri="http://schemas.openxmlformats.org/drawingml/2006/table">
            <a:tbl>
              <a:tblPr firstRow="1" firstCol="1" bandRow="1">
                <a:tableStyleId>{5C22544A-7EE6-4342-B048-85BDC9FD1C3A}</a:tableStyleId>
              </a:tblPr>
              <a:tblGrid>
                <a:gridCol w="829994">
                  <a:extLst>
                    <a:ext uri="{9D8B030D-6E8A-4147-A177-3AD203B41FA5}">
                      <a16:colId xmlns:a16="http://schemas.microsoft.com/office/drawing/2014/main" val="2667090230"/>
                    </a:ext>
                  </a:extLst>
                </a:gridCol>
                <a:gridCol w="1498856">
                  <a:extLst>
                    <a:ext uri="{9D8B030D-6E8A-4147-A177-3AD203B41FA5}">
                      <a16:colId xmlns:a16="http://schemas.microsoft.com/office/drawing/2014/main" val="2839639558"/>
                    </a:ext>
                  </a:extLst>
                </a:gridCol>
                <a:gridCol w="1396037">
                  <a:extLst>
                    <a:ext uri="{9D8B030D-6E8A-4147-A177-3AD203B41FA5}">
                      <a16:colId xmlns:a16="http://schemas.microsoft.com/office/drawing/2014/main" val="549095908"/>
                    </a:ext>
                  </a:extLst>
                </a:gridCol>
                <a:gridCol w="1462818">
                  <a:extLst>
                    <a:ext uri="{9D8B030D-6E8A-4147-A177-3AD203B41FA5}">
                      <a16:colId xmlns:a16="http://schemas.microsoft.com/office/drawing/2014/main" val="1828934872"/>
                    </a:ext>
                  </a:extLst>
                </a:gridCol>
                <a:gridCol w="1580481">
                  <a:extLst>
                    <a:ext uri="{9D8B030D-6E8A-4147-A177-3AD203B41FA5}">
                      <a16:colId xmlns:a16="http://schemas.microsoft.com/office/drawing/2014/main" val="1528727204"/>
                    </a:ext>
                  </a:extLst>
                </a:gridCol>
                <a:gridCol w="2671234">
                  <a:extLst>
                    <a:ext uri="{9D8B030D-6E8A-4147-A177-3AD203B41FA5}">
                      <a16:colId xmlns:a16="http://schemas.microsoft.com/office/drawing/2014/main" val="1975099865"/>
                    </a:ext>
                  </a:extLst>
                </a:gridCol>
              </a:tblGrid>
              <a:tr h="308165">
                <a:tc>
                  <a:txBody>
                    <a:bodyPr/>
                    <a:lstStyle/>
                    <a:p>
                      <a:pPr marL="0" marR="0" algn="ctr">
                        <a:spcBef>
                          <a:spcPts val="0"/>
                        </a:spcBef>
                        <a:spcAft>
                          <a:spcPts val="0"/>
                        </a:spcAft>
                      </a:pPr>
                      <a:r>
                        <a:rPr lang="en-US" sz="1400">
                          <a:effectLst/>
                        </a:rPr>
                        <a:t>S. No.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ctr">
                        <a:spcBef>
                          <a:spcPts val="0"/>
                        </a:spcBef>
                        <a:spcAft>
                          <a:spcPts val="0"/>
                        </a:spcAft>
                      </a:pPr>
                      <a:r>
                        <a:rPr lang="en-US" sz="1400">
                          <a:effectLst/>
                        </a:rPr>
                        <a:t>Company Name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ctr">
                        <a:spcBef>
                          <a:spcPts val="0"/>
                        </a:spcBef>
                        <a:spcAft>
                          <a:spcPts val="0"/>
                        </a:spcAft>
                      </a:pPr>
                      <a:r>
                        <a:rPr lang="en-US" sz="1400">
                          <a:effectLst/>
                        </a:rPr>
                        <a:t>Focal Person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ctr">
                        <a:spcBef>
                          <a:spcPts val="0"/>
                        </a:spcBef>
                        <a:spcAft>
                          <a:spcPts val="0"/>
                        </a:spcAft>
                      </a:pPr>
                      <a:r>
                        <a:rPr lang="en-US" sz="1400">
                          <a:effectLst/>
                        </a:rPr>
                        <a:t>Designation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ctr">
                        <a:spcBef>
                          <a:spcPts val="0"/>
                        </a:spcBef>
                        <a:spcAft>
                          <a:spcPts val="0"/>
                        </a:spcAft>
                      </a:pPr>
                      <a:r>
                        <a:rPr lang="en-US" sz="1400">
                          <a:effectLst/>
                        </a:rPr>
                        <a:t>Phone/Cell No.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ctr">
                        <a:spcBef>
                          <a:spcPts val="0"/>
                        </a:spcBef>
                        <a:spcAft>
                          <a:spcPts val="0"/>
                        </a:spcAft>
                      </a:pPr>
                      <a:r>
                        <a:rPr lang="en-US" sz="1400">
                          <a:effectLst/>
                        </a:rPr>
                        <a:t>E-mail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extLst>
                  <a:ext uri="{0D108BD9-81ED-4DB2-BD59-A6C34878D82A}">
                    <a16:rowId xmlns:a16="http://schemas.microsoft.com/office/drawing/2014/main" val="1818102306"/>
                  </a:ext>
                </a:extLst>
              </a:tr>
              <a:tr h="770412">
                <a:tc>
                  <a:txBody>
                    <a:bodyPr/>
                    <a:lstStyle/>
                    <a:p>
                      <a:pPr marL="0" marR="0" algn="ctr">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TCS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Mr. Feroze Ahmed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Director International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021-99242803</a:t>
                      </a:r>
                    </a:p>
                    <a:p>
                      <a:pPr marL="0" marR="0" algn="just">
                        <a:spcBef>
                          <a:spcPts val="0"/>
                        </a:spcBef>
                        <a:spcAft>
                          <a:spcPts val="0"/>
                        </a:spcAft>
                      </a:pPr>
                      <a:r>
                        <a:rPr lang="en-US" sz="1400">
                          <a:effectLst/>
                        </a:rPr>
                        <a:t>021-111210210</a:t>
                      </a:r>
                    </a:p>
                    <a:p>
                      <a:pPr marL="0" marR="0" algn="just">
                        <a:spcBef>
                          <a:spcPts val="0"/>
                        </a:spcBef>
                        <a:spcAft>
                          <a:spcPts val="0"/>
                        </a:spcAft>
                      </a:pPr>
                      <a:r>
                        <a:rPr lang="en-US" sz="1400">
                          <a:effectLst/>
                        </a:rPr>
                        <a:t>Ext: 1001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u="sng" dirty="0">
                          <a:solidFill>
                            <a:srgbClr val="0070C0"/>
                          </a:solidFill>
                          <a:effectLst/>
                          <a:hlinkClick r:id="rId2">
                            <a:extLst>
                              <a:ext uri="{A12FA001-AC4F-418D-AE19-62706E023703}">
                                <ahyp:hlinkClr xmlns:ahyp="http://schemas.microsoft.com/office/drawing/2018/hyperlinkcolor" val="tx"/>
                              </a:ext>
                            </a:extLst>
                          </a:hlinkClick>
                        </a:rPr>
                        <a:t>feroze.ahmed@tcs.com.pk</a:t>
                      </a:r>
                      <a:r>
                        <a:rPr lang="en-US" sz="1400" dirty="0">
                          <a:solidFill>
                            <a:srgbClr val="0070C0"/>
                          </a:solidFill>
                          <a:effectLst/>
                        </a:rPr>
                        <a:t> </a:t>
                      </a:r>
                      <a:endPar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extLst>
                  <a:ext uri="{0D108BD9-81ED-4DB2-BD59-A6C34878D82A}">
                    <a16:rowId xmlns:a16="http://schemas.microsoft.com/office/drawing/2014/main" val="2160763417"/>
                  </a:ext>
                </a:extLst>
              </a:tr>
              <a:tr h="462247">
                <a:tc>
                  <a:txBody>
                    <a:bodyPr/>
                    <a:lstStyle/>
                    <a:p>
                      <a:pPr marL="0" marR="0" algn="ctr">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Pakistan Post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Mr. Farhan Ali Mirza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Director International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0333-4232023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u="sng" dirty="0">
                          <a:solidFill>
                            <a:srgbClr val="0070C0"/>
                          </a:solidFill>
                          <a:effectLst/>
                          <a:hlinkClick r:id="rId3">
                            <a:extLst>
                              <a:ext uri="{A12FA001-AC4F-418D-AE19-62706E023703}">
                                <ahyp:hlinkClr xmlns:ahyp="http://schemas.microsoft.com/office/drawing/2018/hyperlinkcolor" val="tx"/>
                              </a:ext>
                            </a:extLst>
                          </a:hlinkClick>
                        </a:rPr>
                        <a:t>farhanalimirza74@gmail.com</a:t>
                      </a:r>
                      <a:r>
                        <a:rPr lang="en-US" sz="1400" dirty="0">
                          <a:solidFill>
                            <a:srgbClr val="0070C0"/>
                          </a:solidFill>
                          <a:effectLst/>
                        </a:rPr>
                        <a:t> </a:t>
                      </a:r>
                      <a:endPar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extLst>
                  <a:ext uri="{0D108BD9-81ED-4DB2-BD59-A6C34878D82A}">
                    <a16:rowId xmlns:a16="http://schemas.microsoft.com/office/drawing/2014/main" val="2144289696"/>
                  </a:ext>
                </a:extLst>
              </a:tr>
              <a:tr h="924495">
                <a:tc>
                  <a:txBody>
                    <a:bodyPr/>
                    <a:lstStyle/>
                    <a:p>
                      <a:pPr marL="0" marR="0" algn="ctr">
                        <a:spcBef>
                          <a:spcPts val="0"/>
                        </a:spcBef>
                        <a:spcAft>
                          <a:spcPts val="0"/>
                        </a:spcAft>
                      </a:pPr>
                      <a:r>
                        <a:rPr lang="en-US"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DHL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Syed Adeel Anwer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Sr. Manager Relationship and Sales Partner Channel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dirty="0">
                          <a:effectLst/>
                        </a:rPr>
                        <a:t>0301-8201618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u="sng" dirty="0">
                          <a:solidFill>
                            <a:srgbClr val="0070C0"/>
                          </a:solidFill>
                          <a:effectLst/>
                          <a:hlinkClick r:id="rId4">
                            <a:extLst>
                              <a:ext uri="{A12FA001-AC4F-418D-AE19-62706E023703}">
                                <ahyp:hlinkClr xmlns:ahyp="http://schemas.microsoft.com/office/drawing/2018/hyperlinkcolor" val="tx"/>
                              </a:ext>
                            </a:extLst>
                          </a:hlinkClick>
                        </a:rPr>
                        <a:t>adeel.anwer@dhl.com</a:t>
                      </a:r>
                      <a:endPar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extLst>
                  <a:ext uri="{0D108BD9-81ED-4DB2-BD59-A6C34878D82A}">
                    <a16:rowId xmlns:a16="http://schemas.microsoft.com/office/drawing/2014/main" val="990657459"/>
                  </a:ext>
                </a:extLst>
              </a:tr>
              <a:tr h="462247">
                <a:tc>
                  <a:txBody>
                    <a:bodyPr/>
                    <a:lstStyle/>
                    <a:p>
                      <a:pPr marL="0" marR="0" algn="ctr">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UPS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dirty="0">
                          <a:effectLst/>
                        </a:rPr>
                        <a:t>Mr. M. Fawad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Key Accounts Manager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0302-8231224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u="sng" dirty="0">
                          <a:solidFill>
                            <a:srgbClr val="0070C0"/>
                          </a:solidFill>
                          <a:effectLst/>
                          <a:hlinkClick r:id="rId5">
                            <a:extLst>
                              <a:ext uri="{A12FA001-AC4F-418D-AE19-62706E023703}">
                                <ahyp:hlinkClr xmlns:ahyp="http://schemas.microsoft.com/office/drawing/2018/hyperlinkcolor" val="tx"/>
                              </a:ext>
                            </a:extLst>
                          </a:hlinkClick>
                        </a:rPr>
                        <a:t>mfawad@ups.com</a:t>
                      </a:r>
                      <a:endPar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extLst>
                  <a:ext uri="{0D108BD9-81ED-4DB2-BD59-A6C34878D82A}">
                    <a16:rowId xmlns:a16="http://schemas.microsoft.com/office/drawing/2014/main" val="3322761739"/>
                  </a:ext>
                </a:extLst>
              </a:tr>
              <a:tr h="462247">
                <a:tc>
                  <a:txBody>
                    <a:bodyPr/>
                    <a:lstStyle/>
                    <a:p>
                      <a:pPr marL="0" marR="0" algn="ctr">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Agility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Mr. M. Akram Noorani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Manager Commercials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0300-2252310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u="sng" dirty="0">
                          <a:solidFill>
                            <a:srgbClr val="0070C0"/>
                          </a:solidFill>
                          <a:effectLst/>
                          <a:hlinkClick r:id="rId6">
                            <a:extLst>
                              <a:ext uri="{A12FA001-AC4F-418D-AE19-62706E023703}">
                                <ahyp:hlinkClr xmlns:ahyp="http://schemas.microsoft.com/office/drawing/2018/hyperlinkcolor" val="tx"/>
                              </a:ext>
                            </a:extLst>
                          </a:hlinkClick>
                        </a:rPr>
                        <a:t>mnoorani@agility.com</a:t>
                      </a:r>
                      <a:endPar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extLst>
                  <a:ext uri="{0D108BD9-81ED-4DB2-BD59-A6C34878D82A}">
                    <a16:rowId xmlns:a16="http://schemas.microsoft.com/office/drawing/2014/main" val="4029961086"/>
                  </a:ext>
                </a:extLst>
              </a:tr>
              <a:tr h="924495">
                <a:tc>
                  <a:txBody>
                    <a:bodyPr/>
                    <a:lstStyle/>
                    <a:p>
                      <a:pPr marL="0" marR="0" algn="ctr">
                        <a:spcBef>
                          <a:spcPts val="0"/>
                        </a:spcBef>
                        <a:spcAft>
                          <a:spcPts val="0"/>
                        </a:spcAft>
                      </a:pPr>
                      <a:r>
                        <a:rPr lang="en-US"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FedEx</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dirty="0">
                          <a:effectLst/>
                        </a:rPr>
                        <a:t>Ms. Farah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Only contacted her for information, she is not FP.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021-111811111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u="sng" dirty="0">
                          <a:solidFill>
                            <a:srgbClr val="0070C0"/>
                          </a:solidFill>
                          <a:effectLst/>
                          <a:hlinkClick r:id="rId7">
                            <a:extLst>
                              <a:ext uri="{A12FA001-AC4F-418D-AE19-62706E023703}">
                                <ahyp:hlinkClr xmlns:ahyp="http://schemas.microsoft.com/office/drawing/2018/hyperlinkcolor" val="tx"/>
                              </a:ext>
                            </a:extLst>
                          </a:hlinkClick>
                        </a:rPr>
                        <a:t>farah@gerrys.com.pk</a:t>
                      </a:r>
                      <a:endParaRPr lang="en-US" sz="1400" dirty="0">
                        <a:solidFill>
                          <a:srgbClr val="0070C0"/>
                        </a:solidFill>
                        <a:effectLst/>
                      </a:endParaRPr>
                    </a:p>
                    <a:p>
                      <a:pPr marL="0" marR="0" algn="just">
                        <a:spcBef>
                          <a:spcPts val="0"/>
                        </a:spcBef>
                        <a:spcAft>
                          <a:spcPts val="0"/>
                        </a:spcAft>
                      </a:pPr>
                      <a:r>
                        <a:rPr lang="en-US" sz="1400" u="sng" dirty="0">
                          <a:solidFill>
                            <a:srgbClr val="0070C0"/>
                          </a:solidFill>
                          <a:effectLst/>
                          <a:hlinkClick r:id="rId8">
                            <a:extLst>
                              <a:ext uri="{A12FA001-AC4F-418D-AE19-62706E023703}">
                                <ahyp:hlinkClr xmlns:ahyp="http://schemas.microsoft.com/office/drawing/2018/hyperlinkcolor" val="tx"/>
                              </a:ext>
                            </a:extLst>
                          </a:hlinkClick>
                        </a:rPr>
                        <a:t>customer.care@gerrys.com.pk</a:t>
                      </a:r>
                      <a:endPar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extLst>
                  <a:ext uri="{0D108BD9-81ED-4DB2-BD59-A6C34878D82A}">
                    <a16:rowId xmlns:a16="http://schemas.microsoft.com/office/drawing/2014/main" val="1923108416"/>
                  </a:ext>
                </a:extLst>
              </a:tr>
              <a:tr h="462247">
                <a:tc>
                  <a:txBody>
                    <a:bodyPr/>
                    <a:lstStyle/>
                    <a:p>
                      <a:pPr marL="0" marR="0" algn="ctr">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Leopards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Mr. Zafar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Business Development Manager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a:effectLst/>
                        </a:rPr>
                        <a:t>0311-9945991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a:spcBef>
                          <a:spcPts val="0"/>
                        </a:spcBef>
                        <a:spcAft>
                          <a:spcPts val="0"/>
                        </a:spcAft>
                      </a:pPr>
                      <a:r>
                        <a:rPr lang="en-US" sz="1400" u="sng" dirty="0">
                          <a:solidFill>
                            <a:srgbClr val="0070C0"/>
                          </a:solidFill>
                          <a:effectLst/>
                          <a:hlinkClick r:id="rId9">
                            <a:extLst>
                              <a:ext uri="{A12FA001-AC4F-418D-AE19-62706E023703}">
                                <ahyp:hlinkClr xmlns:ahyp="http://schemas.microsoft.com/office/drawing/2018/hyperlinkcolor" val="tx"/>
                              </a:ext>
                            </a:extLst>
                          </a:hlinkClick>
                        </a:rPr>
                        <a:t>cbh.pew@leopardscourier.com</a:t>
                      </a:r>
                      <a:endPar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extLst>
                  <a:ext uri="{0D108BD9-81ED-4DB2-BD59-A6C34878D82A}">
                    <a16:rowId xmlns:a16="http://schemas.microsoft.com/office/drawing/2014/main" val="3878315924"/>
                  </a:ext>
                </a:extLst>
              </a:tr>
              <a:tr h="462247">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54754" marR="54754" marT="0" marB="0"/>
                </a:tc>
                <a:tc>
                  <a:txBody>
                    <a:bodyPr/>
                    <a:lstStyle/>
                    <a:p>
                      <a:pPr marL="0" marR="0" algn="just">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M&amp;P</a:t>
                      </a:r>
                    </a:p>
                  </a:txBody>
                  <a:tcPr marL="54754" marR="54754" marT="0" marB="0"/>
                </a:tc>
                <a:tc>
                  <a:txBody>
                    <a:bodyPr/>
                    <a:lstStyle/>
                    <a:p>
                      <a:pPr marL="0" marR="0" algn="just" defTabSz="457200" rtl="0" eaLnBrk="1" latinLnBrk="0" hangingPunct="1">
                        <a:spcBef>
                          <a:spcPts val="0"/>
                        </a:spcBef>
                        <a:spcAft>
                          <a:spcPts val="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Mr. </a:t>
                      </a:r>
                      <a:r>
                        <a:rPr lang="en-US" sz="1400" kern="1200" dirty="0" err="1">
                          <a:solidFill>
                            <a:schemeClr val="dk1"/>
                          </a:solidFill>
                          <a:effectLst/>
                          <a:latin typeface="Calibri" panose="020F0502020204030204" pitchFamily="34" charset="0"/>
                          <a:ea typeface="+mn-ea"/>
                          <a:cs typeface="Times New Roman" panose="02020603050405020304" pitchFamily="18" charset="0"/>
                        </a:rPr>
                        <a:t>Muzafar</a:t>
                      </a:r>
                      <a:r>
                        <a:rPr lang="en-US" sz="1400" kern="1200" dirty="0">
                          <a:solidFill>
                            <a:schemeClr val="dk1"/>
                          </a:solidFill>
                          <a:effectLst/>
                          <a:latin typeface="Calibri" panose="020F0502020204030204" pitchFamily="34" charset="0"/>
                          <a:ea typeface="+mn-ea"/>
                          <a:cs typeface="Times New Roman" panose="02020603050405020304" pitchFamily="18" charset="0"/>
                        </a:rPr>
                        <a:t> Malik</a:t>
                      </a:r>
                      <a:endPar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defTabSz="457200" rtl="0" eaLnBrk="1" latinLnBrk="0" hangingPunct="1">
                        <a:spcBef>
                          <a:spcPts val="0"/>
                        </a:spcBef>
                        <a:spcAft>
                          <a:spcPts val="0"/>
                        </a:spcAft>
                      </a:pPr>
                      <a:r>
                        <a:rPr lang="en-US" sz="1400" kern="1200" dirty="0">
                          <a:solidFill>
                            <a:schemeClr val="dk1"/>
                          </a:solidFill>
                          <a:effectLst/>
                          <a:latin typeface="Calibri" panose="020F0502020204030204" pitchFamily="34" charset="0"/>
                          <a:ea typeface="+mn-ea"/>
                          <a:cs typeface="Times New Roman" panose="02020603050405020304" pitchFamily="18" charset="0"/>
                        </a:rPr>
                        <a:t>Business &amp; Operation Manager -International</a:t>
                      </a:r>
                      <a:endPar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lstStyle/>
                    <a:p>
                      <a:pPr marL="0" marR="0" algn="just" defTabSz="457200" rtl="0" eaLnBrk="1" latinLnBrk="0" hangingPunct="1">
                        <a:spcBef>
                          <a:spcPts val="0"/>
                        </a:spcBef>
                        <a:spcAft>
                          <a:spcPts val="0"/>
                        </a:spcAft>
                      </a:pPr>
                      <a:r>
                        <a:rPr lang="en-US" sz="1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03333501201</a:t>
                      </a:r>
                    </a:p>
                  </a:txBody>
                  <a:tcPr marL="54754" marR="54754" marT="0" marB="0"/>
                </a:tc>
                <a:tc>
                  <a:txBody>
                    <a:bodyPr/>
                    <a:lstStyle/>
                    <a:p>
                      <a:pPr marL="0" marR="0" algn="just">
                        <a:spcBef>
                          <a:spcPts val="0"/>
                        </a:spcBef>
                        <a:spcAft>
                          <a:spcPts val="0"/>
                        </a:spcAft>
                      </a:pPr>
                      <a:r>
                        <a:rPr lang="en-US" sz="1400" u="sng" kern="1200" dirty="0">
                          <a:solidFill>
                            <a:srgbClr val="0070C0"/>
                          </a:solidFill>
                          <a:effectLst/>
                          <a:latin typeface="+mn-lt"/>
                          <a:ea typeface="+mn-ea"/>
                          <a:cs typeface="+mn-cs"/>
                        </a:rPr>
                        <a:t>muzafer.malik@mulphilog.com</a:t>
                      </a:r>
                    </a:p>
                  </a:txBody>
                  <a:tcPr marL="54754" marR="54754" marT="0" marB="0"/>
                </a:tc>
                <a:extLst>
                  <a:ext uri="{0D108BD9-81ED-4DB2-BD59-A6C34878D82A}">
                    <a16:rowId xmlns:a16="http://schemas.microsoft.com/office/drawing/2014/main" val="1925642014"/>
                  </a:ext>
                </a:extLst>
              </a:tr>
            </a:tbl>
          </a:graphicData>
        </a:graphic>
      </p:graphicFrame>
    </p:spTree>
    <p:extLst>
      <p:ext uri="{BB962C8B-B14F-4D97-AF65-F5344CB8AC3E}">
        <p14:creationId xmlns:p14="http://schemas.microsoft.com/office/powerpoint/2010/main" val="124696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AC43D-4E01-419E-ADE8-C91C2656A22F}"/>
              </a:ext>
            </a:extLst>
          </p:cNvPr>
          <p:cNvSpPr>
            <a:spLocks noGrp="1"/>
          </p:cNvSpPr>
          <p:nvPr>
            <p:ph type="title"/>
          </p:nvPr>
        </p:nvSpPr>
        <p:spPr>
          <a:xfrm>
            <a:off x="677334" y="609600"/>
            <a:ext cx="8596668" cy="3877994"/>
          </a:xfrm>
        </p:spPr>
        <p:txBody>
          <a:bodyPr/>
          <a:lstStyle/>
          <a:p>
            <a:pPr algn="ctr"/>
            <a:br>
              <a:rPr lang="en-US" dirty="0"/>
            </a:br>
            <a:br>
              <a:rPr lang="en-US" dirty="0"/>
            </a:br>
            <a:br>
              <a:rPr lang="en-US" dirty="0"/>
            </a:br>
            <a:br>
              <a:rPr lang="en-US" dirty="0"/>
            </a:br>
            <a:r>
              <a:rPr lang="en-US" dirty="0"/>
              <a:t>Thank you</a:t>
            </a:r>
          </a:p>
        </p:txBody>
      </p:sp>
    </p:spTree>
    <p:extLst>
      <p:ext uri="{BB962C8B-B14F-4D97-AF65-F5344CB8AC3E}">
        <p14:creationId xmlns:p14="http://schemas.microsoft.com/office/powerpoint/2010/main" val="26703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17694-701B-4A9F-B5B2-41175B4863DB}"/>
              </a:ext>
            </a:extLst>
          </p:cNvPr>
          <p:cNvSpPr>
            <a:spLocks noGrp="1"/>
          </p:cNvSpPr>
          <p:nvPr>
            <p:ph type="title"/>
          </p:nvPr>
        </p:nvSpPr>
        <p:spPr/>
        <p:txBody>
          <a:bodyPr vert="horz" lIns="91440" tIns="45720" rIns="91440" bIns="45720" rtlCol="0" anchor="t">
            <a:normAutofit/>
          </a:bodyPr>
          <a:lstStyle/>
          <a:p>
            <a:r>
              <a:rPr lang="en-US" dirty="0"/>
              <a:t>Core logistics components</a:t>
            </a:r>
          </a:p>
        </p:txBody>
      </p:sp>
      <p:sp>
        <p:nvSpPr>
          <p:cNvPr id="3" name="Content Placeholder 2">
            <a:extLst>
              <a:ext uri="{FF2B5EF4-FFF2-40B4-BE49-F238E27FC236}">
                <a16:creationId xmlns:a16="http://schemas.microsoft.com/office/drawing/2014/main" id="{A8403F15-52FC-47D0-A53C-F56332AC870C}"/>
              </a:ext>
            </a:extLst>
          </p:cNvPr>
          <p:cNvSpPr>
            <a:spLocks noGrp="1"/>
          </p:cNvSpPr>
          <p:nvPr>
            <p:ph idx="1"/>
          </p:nvPr>
        </p:nvSpPr>
        <p:spPr>
          <a:xfrm>
            <a:off x="677334" y="1674055"/>
            <a:ext cx="8596668" cy="4754880"/>
          </a:xfrm>
        </p:spPr>
        <p:txBody>
          <a:bodyPr vert="horz" lIns="91440" tIns="45720" rIns="91440" bIns="45720" rtlCol="0">
            <a:normAutofit/>
          </a:bodyPr>
          <a:lstStyle/>
          <a:p>
            <a:r>
              <a:rPr lang="en-US" sz="2200" dirty="0">
                <a:solidFill>
                  <a:schemeClr val="tx1"/>
                </a:solidFill>
                <a:latin typeface="Calibri" panose="020F0502020204030204" pitchFamily="34" charset="0"/>
                <a:cs typeface="Calibri" panose="020F0502020204030204" pitchFamily="34" charset="0"/>
              </a:rPr>
              <a:t>Transportation </a:t>
            </a:r>
          </a:p>
          <a:p>
            <a:r>
              <a:rPr lang="en-US" sz="2200" dirty="0">
                <a:solidFill>
                  <a:schemeClr val="tx1"/>
                </a:solidFill>
                <a:latin typeface="Calibri" panose="020F0502020204030204" pitchFamily="34" charset="0"/>
                <a:cs typeface="Calibri" panose="020F0502020204030204" pitchFamily="34" charset="0"/>
              </a:rPr>
              <a:t>Freight forwarding services </a:t>
            </a:r>
          </a:p>
          <a:p>
            <a:r>
              <a:rPr lang="en-US" sz="2200" dirty="0">
                <a:solidFill>
                  <a:schemeClr val="tx1"/>
                </a:solidFill>
                <a:latin typeface="Calibri" panose="020F0502020204030204" pitchFamily="34" charset="0"/>
                <a:cs typeface="Calibri" panose="020F0502020204030204" pitchFamily="34" charset="0"/>
              </a:rPr>
              <a:t>Inventory management, including returns </a:t>
            </a:r>
          </a:p>
          <a:p>
            <a:r>
              <a:rPr lang="en-US" sz="2200" dirty="0">
                <a:solidFill>
                  <a:schemeClr val="tx1"/>
                </a:solidFill>
                <a:latin typeface="Calibri" panose="020F0502020204030204" pitchFamily="34" charset="0"/>
                <a:cs typeface="Calibri" panose="020F0502020204030204" pitchFamily="34" charset="0"/>
              </a:rPr>
              <a:t>Customer service </a:t>
            </a:r>
          </a:p>
          <a:p>
            <a:r>
              <a:rPr lang="en-US" sz="2200" dirty="0">
                <a:solidFill>
                  <a:schemeClr val="tx1"/>
                </a:solidFill>
                <a:latin typeface="Calibri" panose="020F0502020204030204" pitchFamily="34" charset="0"/>
                <a:cs typeface="Calibri" panose="020F0502020204030204" pitchFamily="34" charset="0"/>
              </a:rPr>
              <a:t>Information flow and order processing </a:t>
            </a:r>
          </a:p>
          <a:p>
            <a:r>
              <a:rPr lang="en-US" sz="2200" dirty="0">
                <a:solidFill>
                  <a:schemeClr val="tx1"/>
                </a:solidFill>
                <a:latin typeface="Calibri" panose="020F0502020204030204" pitchFamily="34" charset="0"/>
                <a:cs typeface="Calibri" panose="020F0502020204030204" pitchFamily="34" charset="0"/>
              </a:rPr>
              <a:t>Warehousing</a:t>
            </a:r>
          </a:p>
          <a:p>
            <a:r>
              <a:rPr lang="en-US" sz="2200" dirty="0">
                <a:solidFill>
                  <a:schemeClr val="tx1"/>
                </a:solidFill>
                <a:latin typeface="Calibri" panose="020F0502020204030204" pitchFamily="34" charset="0"/>
                <a:cs typeface="Calibri" panose="020F0502020204030204" pitchFamily="34" charset="0"/>
              </a:rPr>
              <a:t>Cross-docking and intermodal exchanges </a:t>
            </a:r>
          </a:p>
          <a:p>
            <a:r>
              <a:rPr lang="en-US" sz="2200" dirty="0">
                <a:solidFill>
                  <a:schemeClr val="tx1"/>
                </a:solidFill>
                <a:latin typeface="Calibri" panose="020F0502020204030204" pitchFamily="34" charset="0"/>
                <a:cs typeface="Calibri" panose="020F0502020204030204" pitchFamily="34" charset="0"/>
              </a:rPr>
              <a:t>Materials handling</a:t>
            </a:r>
          </a:p>
          <a:p>
            <a:r>
              <a:rPr lang="en-US" sz="2200" dirty="0">
                <a:solidFill>
                  <a:schemeClr val="tx1"/>
                </a:solidFill>
                <a:latin typeface="Calibri" panose="020F0502020204030204" pitchFamily="34" charset="0"/>
                <a:cs typeface="Calibri" panose="020F0502020204030204" pitchFamily="34" charset="0"/>
              </a:rPr>
              <a:t>Protective packaging and value-added services  </a:t>
            </a:r>
          </a:p>
          <a:p>
            <a:r>
              <a:rPr lang="en-US" sz="2200" dirty="0">
                <a:solidFill>
                  <a:schemeClr val="tx1"/>
                </a:solidFill>
                <a:latin typeface="Calibri" panose="020F0502020204030204" pitchFamily="34" charset="0"/>
                <a:cs typeface="Calibri" panose="020F0502020204030204" pitchFamily="34" charset="0"/>
              </a:rPr>
              <a:t>Support services such as certification, inspection, testing and etc. </a:t>
            </a:r>
          </a:p>
          <a:p>
            <a:endParaRPr lang="en-US"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526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85783-D35C-4119-A556-0DBF1A69D39B}"/>
              </a:ext>
            </a:extLst>
          </p:cNvPr>
          <p:cNvSpPr>
            <a:spLocks noGrp="1"/>
          </p:cNvSpPr>
          <p:nvPr>
            <p:ph type="title"/>
          </p:nvPr>
        </p:nvSpPr>
        <p:spPr>
          <a:xfrm>
            <a:off x="677334" y="623668"/>
            <a:ext cx="8596668" cy="1320800"/>
          </a:xfrm>
        </p:spPr>
        <p:txBody>
          <a:bodyPr vert="horz" lIns="91440" tIns="45720" rIns="91440" bIns="45720" rtlCol="0" anchor="t">
            <a:normAutofit/>
          </a:bodyPr>
          <a:lstStyle/>
          <a:p>
            <a:r>
              <a:rPr lang="en-US" dirty="0"/>
              <a:t>Why is Logistics Important? </a:t>
            </a:r>
          </a:p>
        </p:txBody>
      </p:sp>
      <p:sp>
        <p:nvSpPr>
          <p:cNvPr id="3" name="Content Placeholder 2">
            <a:extLst>
              <a:ext uri="{FF2B5EF4-FFF2-40B4-BE49-F238E27FC236}">
                <a16:creationId xmlns:a16="http://schemas.microsoft.com/office/drawing/2014/main" id="{E4ECE3C7-1EBA-45A9-B994-1E78C9896B13}"/>
              </a:ext>
            </a:extLst>
          </p:cNvPr>
          <p:cNvSpPr>
            <a:spLocks noGrp="1"/>
          </p:cNvSpPr>
          <p:nvPr>
            <p:ph idx="1"/>
          </p:nvPr>
        </p:nvSpPr>
        <p:spPr>
          <a:xfrm>
            <a:off x="677334" y="1420837"/>
            <a:ext cx="8596668" cy="5275385"/>
          </a:xfrm>
        </p:spPr>
        <p:txBody>
          <a:bodyPr vert="horz" lIns="91440" tIns="45720" rIns="91440" bIns="45720" rtlCol="0">
            <a:normAutofit/>
          </a:bodyPr>
          <a:lstStyle/>
          <a:p>
            <a:r>
              <a:rPr lang="en-US" sz="2200" dirty="0">
                <a:solidFill>
                  <a:schemeClr val="tx1"/>
                </a:solidFill>
                <a:latin typeface="Calibri" panose="020F0502020204030204" pitchFamily="34" charset="0"/>
                <a:cs typeface="Calibri" panose="020F0502020204030204" pitchFamily="34" charset="0"/>
              </a:rPr>
              <a:t>A countries’ export competitiveness is determined, inter alia, by their productive capacities as well as their ability to bring goods to foreign markets at the lowest possible cost and under conditions required by customers. (UNCTAD) </a:t>
            </a:r>
          </a:p>
          <a:p>
            <a:r>
              <a:rPr lang="en-US" sz="2200" dirty="0">
                <a:solidFill>
                  <a:schemeClr val="tx1"/>
                </a:solidFill>
                <a:latin typeface="Calibri" panose="020F0502020204030204" pitchFamily="34" charset="0"/>
                <a:cs typeface="Calibri" panose="020F0502020204030204" pitchFamily="34" charset="0"/>
              </a:rPr>
              <a:t>High logistics cost feed through to domestic pricing as well as export  </a:t>
            </a:r>
          </a:p>
          <a:p>
            <a:r>
              <a:rPr lang="en-US" sz="2200" dirty="0">
                <a:solidFill>
                  <a:schemeClr val="tx1"/>
                </a:solidFill>
                <a:latin typeface="Calibri" panose="020F0502020204030204" pitchFamily="34" charset="0"/>
                <a:cs typeface="Calibri" panose="020F0502020204030204" pitchFamily="34" charset="0"/>
              </a:rPr>
              <a:t>Producers and SMEs must be able to get their product to market </a:t>
            </a:r>
          </a:p>
          <a:p>
            <a:pPr lvl="1"/>
            <a:r>
              <a:rPr lang="en-US" sz="2000" dirty="0">
                <a:solidFill>
                  <a:schemeClr val="tx1"/>
                </a:solidFill>
                <a:latin typeface="Calibri" panose="020F0502020204030204" pitchFamily="34" charset="0"/>
                <a:cs typeface="Calibri" panose="020F0502020204030204" pitchFamily="34" charset="0"/>
              </a:rPr>
              <a:t>At a competitive price</a:t>
            </a:r>
          </a:p>
          <a:p>
            <a:pPr lvl="1"/>
            <a:r>
              <a:rPr lang="en-US" sz="2000" dirty="0">
                <a:solidFill>
                  <a:schemeClr val="tx1"/>
                </a:solidFill>
                <a:latin typeface="Calibri" panose="020F0502020204030204" pitchFamily="34" charset="0"/>
                <a:cs typeface="Calibri" panose="020F0502020204030204" pitchFamily="34" charset="0"/>
              </a:rPr>
              <a:t>In good time and good condition</a:t>
            </a:r>
          </a:p>
          <a:p>
            <a:pPr lvl="1"/>
            <a:r>
              <a:rPr lang="en-US" sz="2000" dirty="0">
                <a:solidFill>
                  <a:schemeClr val="tx1"/>
                </a:solidFill>
                <a:latin typeface="Calibri" panose="020F0502020204030204" pitchFamily="34" charset="0"/>
                <a:cs typeface="Calibri" panose="020F0502020204030204" pitchFamily="34" charset="0"/>
              </a:rPr>
              <a:t>A competitive national transport network will</a:t>
            </a:r>
          </a:p>
          <a:p>
            <a:pPr lvl="2"/>
            <a:r>
              <a:rPr lang="en-US" sz="1800" dirty="0">
                <a:solidFill>
                  <a:schemeClr val="tx1"/>
                </a:solidFill>
                <a:latin typeface="Calibri" panose="020F0502020204030204" pitchFamily="34" charset="0"/>
                <a:cs typeface="Calibri" panose="020F0502020204030204" pitchFamily="34" charset="0"/>
              </a:rPr>
              <a:t>Reduce imports of perishable by enabling domestic producers to compete</a:t>
            </a:r>
          </a:p>
          <a:p>
            <a:pPr lvl="2"/>
            <a:r>
              <a:rPr lang="en-US" sz="1800" dirty="0">
                <a:solidFill>
                  <a:schemeClr val="tx1"/>
                </a:solidFill>
                <a:latin typeface="Calibri" panose="020F0502020204030204" pitchFamily="34" charset="0"/>
                <a:cs typeface="Calibri" panose="020F0502020204030204" pitchFamily="34" charset="0"/>
              </a:rPr>
              <a:t>Reduce rural poverty by giving income to remote communities</a:t>
            </a:r>
          </a:p>
          <a:p>
            <a:pPr lvl="2"/>
            <a:r>
              <a:rPr lang="en-US" sz="1800" dirty="0">
                <a:solidFill>
                  <a:schemeClr val="tx1"/>
                </a:solidFill>
                <a:latin typeface="Calibri" panose="020F0502020204030204" pitchFamily="34" charset="0"/>
                <a:cs typeface="Calibri" panose="020F0502020204030204" pitchFamily="34" charset="0"/>
              </a:rPr>
              <a:t>Help small business develop by getting their product out   </a:t>
            </a:r>
          </a:p>
          <a:p>
            <a:endParaRPr lang="en-US"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0966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6FAB-6264-4C78-984C-B1FECF1E9164}"/>
              </a:ext>
            </a:extLst>
          </p:cNvPr>
          <p:cNvSpPr>
            <a:spLocks noGrp="1"/>
          </p:cNvSpPr>
          <p:nvPr>
            <p:ph type="title"/>
          </p:nvPr>
        </p:nvSpPr>
        <p:spPr>
          <a:xfrm>
            <a:off x="677334" y="609600"/>
            <a:ext cx="8596668" cy="4862732"/>
          </a:xfrm>
        </p:spPr>
        <p:txBody>
          <a:bodyPr vert="horz" lIns="91440" tIns="45720" rIns="91440" bIns="45720" rtlCol="0" anchor="t">
            <a:normAutofit/>
          </a:bodyPr>
          <a:lstStyle/>
          <a:p>
            <a:r>
              <a:rPr lang="en-US" sz="6000" dirty="0"/>
              <a:t>Short Introduction of some Major Courier and Cargo Companies operating in Pakistan:</a:t>
            </a:r>
          </a:p>
        </p:txBody>
      </p:sp>
    </p:spTree>
    <p:extLst>
      <p:ext uri="{BB962C8B-B14F-4D97-AF65-F5344CB8AC3E}">
        <p14:creationId xmlns:p14="http://schemas.microsoft.com/office/powerpoint/2010/main" val="303291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EA954E-CC5E-4C12-90B1-4D53384850A4}"/>
              </a:ext>
            </a:extLst>
          </p:cNvPr>
          <p:cNvSpPr>
            <a:spLocks noGrp="1"/>
          </p:cNvSpPr>
          <p:nvPr>
            <p:ph idx="1"/>
          </p:nvPr>
        </p:nvSpPr>
        <p:spPr>
          <a:xfrm>
            <a:off x="677334" y="1167610"/>
            <a:ext cx="8596668" cy="5080789"/>
          </a:xfrm>
        </p:spPr>
        <p:txBody>
          <a:bodyPr>
            <a:normAutofit/>
          </a:bodyPr>
          <a:lstStyle/>
          <a:p>
            <a:pPr marL="0" marR="0" indent="0">
              <a:lnSpc>
                <a:spcPct val="107000"/>
              </a:lnSpc>
              <a:spcBef>
                <a:spcPct val="0"/>
              </a:spcBef>
              <a:spcAft>
                <a:spcPts val="800"/>
              </a:spcAft>
              <a:buNone/>
            </a:pPr>
            <a:r>
              <a:rPr lang="en-US" sz="3600" u="sng" dirty="0">
                <a:solidFill>
                  <a:schemeClr val="accent1"/>
                </a:solidFill>
                <a:latin typeface="+mj-lt"/>
                <a:ea typeface="+mj-ea"/>
                <a:cs typeface="+mj-cs"/>
              </a:rPr>
              <a:t>Pakistan Post:</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Pakistan Post Office is one of the oldest Government departments in the </a:t>
            </a:r>
            <a:br>
              <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Sub-Continent. It has a broad and varied role to play beyond provision of communication link for individuals and businesses. Pakistan Post is providing postal services in every nook and corner of the country through a network of around 13,000 post offices. Pakistan Post is providing delivery services to about 20 million households and businesses as community service without any cost considerations. Pakistan Post is also providing a universal postal service network in harmony with the </a:t>
            </a:r>
            <a:r>
              <a:rPr lang="en-US" sz="20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Universal Postal Union</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(UPU) strategy to ensure secure and timely delivery of mail, money and material at affordable cost through utilization of people, process and technology and innovative product offerings. Delivering cargo to more than 200 destination globally.</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endParaRPr lang="en-US" dirty="0"/>
          </a:p>
        </p:txBody>
      </p:sp>
    </p:spTree>
    <p:extLst>
      <p:ext uri="{BB962C8B-B14F-4D97-AF65-F5344CB8AC3E}">
        <p14:creationId xmlns:p14="http://schemas.microsoft.com/office/powerpoint/2010/main" val="54363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D7FBB-CC89-427D-BA6A-8022C80BF072}"/>
              </a:ext>
            </a:extLst>
          </p:cNvPr>
          <p:cNvSpPr>
            <a:spLocks noGrp="1"/>
          </p:cNvSpPr>
          <p:nvPr>
            <p:ph type="title"/>
          </p:nvPr>
        </p:nvSpPr>
        <p:spPr/>
        <p:txBody>
          <a:bodyPr vert="horz" lIns="91440" tIns="45720" rIns="91440" bIns="45720" rtlCol="0" anchor="t">
            <a:normAutofit/>
          </a:bodyPr>
          <a:lstStyle/>
          <a:p>
            <a:r>
              <a:rPr lang="en-US" dirty="0"/>
              <a:t>TCS</a:t>
            </a:r>
          </a:p>
        </p:txBody>
      </p:sp>
      <p:sp>
        <p:nvSpPr>
          <p:cNvPr id="3" name="Content Placeholder 2">
            <a:extLst>
              <a:ext uri="{FF2B5EF4-FFF2-40B4-BE49-F238E27FC236}">
                <a16:creationId xmlns:a16="http://schemas.microsoft.com/office/drawing/2014/main" id="{CD7A779C-3554-418C-A386-A7453726D5F5}"/>
              </a:ext>
            </a:extLst>
          </p:cNvPr>
          <p:cNvSpPr>
            <a:spLocks noGrp="1"/>
          </p:cNvSpPr>
          <p:nvPr>
            <p:ph idx="1"/>
          </p:nvPr>
        </p:nvSpPr>
        <p:spPr>
          <a:xfrm>
            <a:off x="677334" y="1322362"/>
            <a:ext cx="8596668" cy="4926037"/>
          </a:xfrm>
        </p:spPr>
        <p:txBody>
          <a:bodyPr>
            <a:normAutofit/>
          </a:bodyPr>
          <a:lstStyle/>
          <a:p>
            <a:pPr marL="0" indent="0" algn="just">
              <a:buNone/>
            </a:pPr>
            <a:r>
              <a:rPr lang="en-US" sz="1800" dirty="0">
                <a:effectLst/>
                <a:latin typeface="Calibri" panose="020F0502020204030204" pitchFamily="34" charset="0"/>
                <a:ea typeface="Calibri" panose="020F0502020204030204" pitchFamily="34" charset="0"/>
              </a:rPr>
              <a:t>In 1983 TCS was founded in Pakistan with 12 stations and 25 bookings on the first day. TCS expend it services countrywide to over 100 locations to meet Pakistan Banking’s council need and established a countrywide dialup IT link. In 1989 TCS established Sentiments Express – A unique and personalized gift delivery services and established company in the UK, as well. In 1991 TCS bid for the first private airline license in collaboration with British Airways. In the years of 1997 – 1998 TCS formed own aviation setup inducted first AN-26 and established own operations in UAE and later in Canada. In the years 2001 – 2002 Harvard Business School conducted a case study on the Entrepreneurial Spirit and Success of TCS. Re-designed and standardized the courier uniforms. Established a dedicated logistics entity and pursued further expansion in the UK. In the year 2005 &amp; 2006 TCS inducted AN – 12 aircrafts into the TCS aviation fleet inducted a Boeing-737 – 200F. In 2007 implemented ISO 9001:2000 in TCS logistics. In 2016 TCS signed a strategic alliance with UPS the world largest parcel delivery and logistics services company. In 2017 – 2018 TCS become the first Pakistani company to qualify for the transports </a:t>
            </a:r>
            <a:r>
              <a:rPr lang="en-US" sz="1800" dirty="0" err="1">
                <a:effectLst/>
                <a:latin typeface="Calibri" panose="020F0502020204030204" pitchFamily="34" charset="0"/>
                <a:ea typeface="Calibri" panose="020F0502020204030204" pitchFamily="34" charset="0"/>
              </a:rPr>
              <a:t>Internation</a:t>
            </a:r>
            <a:r>
              <a:rPr lang="en-US" sz="1800" dirty="0">
                <a:effectLst/>
                <a:latin typeface="Calibri" panose="020F0502020204030204" pitchFamily="34" charset="0"/>
                <a:ea typeface="Calibri" panose="020F0502020204030204" pitchFamily="34" charset="0"/>
              </a:rPr>
              <a:t> aux </a:t>
            </a:r>
            <a:r>
              <a:rPr lang="en-US" sz="1800" dirty="0" err="1">
                <a:effectLst/>
                <a:latin typeface="Calibri" panose="020F0502020204030204" pitchFamily="34" charset="0"/>
                <a:ea typeface="Calibri" panose="020F0502020204030204" pitchFamily="34" charset="0"/>
              </a:rPr>
              <a:t>Routiers</a:t>
            </a:r>
            <a:r>
              <a:rPr lang="en-US" sz="1800" dirty="0">
                <a:effectLst/>
                <a:latin typeface="Calibri" panose="020F0502020204030204" pitchFamily="34" charset="0"/>
                <a:ea typeface="Calibri" panose="020F0502020204030204" pitchFamily="34" charset="0"/>
              </a:rPr>
              <a:t> (TIR) lenience. In 2019 TCS launched envoi portal for integrated e-Commerce fulfillment services.</a:t>
            </a:r>
            <a:endParaRPr lang="en-US" dirty="0"/>
          </a:p>
        </p:txBody>
      </p:sp>
    </p:spTree>
    <p:extLst>
      <p:ext uri="{BB962C8B-B14F-4D97-AF65-F5344CB8AC3E}">
        <p14:creationId xmlns:p14="http://schemas.microsoft.com/office/powerpoint/2010/main" val="812167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D7FBB-CC89-427D-BA6A-8022C80BF072}"/>
              </a:ext>
            </a:extLst>
          </p:cNvPr>
          <p:cNvSpPr>
            <a:spLocks noGrp="1"/>
          </p:cNvSpPr>
          <p:nvPr>
            <p:ph type="title"/>
          </p:nvPr>
        </p:nvSpPr>
        <p:spPr>
          <a:xfrm>
            <a:off x="677334" y="328240"/>
            <a:ext cx="8596668" cy="825311"/>
          </a:xfrm>
        </p:spPr>
        <p:txBody>
          <a:bodyPr vert="horz" lIns="91440" tIns="45720" rIns="91440" bIns="45720" rtlCol="0" anchor="t">
            <a:normAutofit/>
          </a:bodyPr>
          <a:lstStyle/>
          <a:p>
            <a:r>
              <a:rPr lang="en-US" dirty="0"/>
              <a:t>Leopard</a:t>
            </a:r>
          </a:p>
        </p:txBody>
      </p:sp>
      <p:sp>
        <p:nvSpPr>
          <p:cNvPr id="7" name="Content Placeholder 6">
            <a:extLst>
              <a:ext uri="{FF2B5EF4-FFF2-40B4-BE49-F238E27FC236}">
                <a16:creationId xmlns:a16="http://schemas.microsoft.com/office/drawing/2014/main" id="{B272B3FE-61EA-42FB-B64C-F7E87B97381C}"/>
              </a:ext>
            </a:extLst>
          </p:cNvPr>
          <p:cNvSpPr>
            <a:spLocks noGrp="1"/>
          </p:cNvSpPr>
          <p:nvPr>
            <p:ph idx="1"/>
          </p:nvPr>
        </p:nvSpPr>
        <p:spPr>
          <a:xfrm>
            <a:off x="677334" y="1252025"/>
            <a:ext cx="8596668" cy="5261317"/>
          </a:xfrm>
        </p:spPr>
        <p:txBody>
          <a:bodyPr>
            <a:normAutofit lnSpcReduction="10000"/>
          </a:bodyPr>
          <a:lstStyle/>
          <a:p>
            <a:pPr marL="0" marR="0" algn="just">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From the time when Leopards Courier Services Pvt. Ltd. started its operations in 1983 in Pakistan with a small business idea that initiated its journey from 5 destinations by delivering letters and documents, is now transformed into a leading Logistics, Courier &amp; Warehousing service provider across Pakistan, with over 700+ Express Centers, handling over 90 million packages a year, 1500+ Service Locations across Pakistan with 4000+ Vehicles fleet &amp; over 2200 Destinations Worldwide, serving Proprietors Entrepreneurs, Small Medium</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Business Enterprises SME, Students, Individuals, Travelers, FMCGs, Transnational Companies, Large Business Corporations (Textile, Leather, &amp; other sectors), Government Sectors, Non-Government Organizations &amp; Foreign Missions to fulfill their Courier, logistics &amp; Supply Chain needs.</a:t>
            </a:r>
          </a:p>
          <a:p>
            <a:pPr marL="0" marR="0" algn="just">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rPr>
              <a:t>Leopards Courier Services Pvt. Ltd. has achieved phenomenal growth since its inception under the leadership of the Chairman &amp; Founder </a:t>
            </a:r>
            <a:r>
              <a:rPr lang="en-US" sz="1600" dirty="0" err="1">
                <a:effectLst/>
                <a:latin typeface="Calibri" panose="020F0502020204030204" pitchFamily="34" charset="0"/>
                <a:ea typeface="Calibri" panose="020F0502020204030204" pitchFamily="34" charset="0"/>
              </a:rPr>
              <a:t>Mian</a:t>
            </a:r>
            <a:r>
              <a:rPr lang="en-US" sz="1600" dirty="0">
                <a:effectLst/>
                <a:latin typeface="Calibri" panose="020F0502020204030204" pitchFamily="34" charset="0"/>
                <a:ea typeface="Calibri" panose="020F0502020204030204" pitchFamily="34" charset="0"/>
              </a:rPr>
              <a:t> Jehangir Shahid. Today’s Leopards Courier Services Pvt. Ltd is the only Courier &amp; Logistics Company in Pakistan having an own branded Boeing 737-300 cargo Aircraft with daily flights for cargo &amp; overnight packages movements, this positioned an enormous value addition in the fleet size of Leopards Courier Services Pvt. Ltd.</a:t>
            </a:r>
          </a:p>
          <a:p>
            <a:pPr marL="0" algn="just">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With the dynamic approach of Leopards Management, towards constant transformation &amp; digitalization of current operations processes at leopards. Enabling technologies such as Sensors, IOT, Data Analytics, Auto Sortation &amp; Sort to light technology and robotics are being deployed into specialized applications. These technological advancements, the introduction of new systems, processes, tech teams, now making Leopards Courier Services Pvt. Ltd. a leading digitalized Logistics &amp; Courier Group.</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endParaRPr lang="en-US" sz="1600" dirty="0">
              <a:solidFill>
                <a:schemeClr val="tx1"/>
              </a:solidFill>
            </a:endParaRPr>
          </a:p>
        </p:txBody>
      </p:sp>
    </p:spTree>
    <p:extLst>
      <p:ext uri="{BB962C8B-B14F-4D97-AF65-F5344CB8AC3E}">
        <p14:creationId xmlns:p14="http://schemas.microsoft.com/office/powerpoint/2010/main" val="29715977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1674</TotalTime>
  <Words>3795</Words>
  <Application>Microsoft Office PowerPoint</Application>
  <PresentationFormat>Widescreen</PresentationFormat>
  <Paragraphs>540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Facet</vt:lpstr>
      <vt:lpstr>Logistic Strategy for Amazon  </vt:lpstr>
      <vt:lpstr>Logistic</vt:lpstr>
      <vt:lpstr>What makes up logistics ?</vt:lpstr>
      <vt:lpstr>Core logistics components</vt:lpstr>
      <vt:lpstr>Why is Logistics Important? </vt:lpstr>
      <vt:lpstr>Short Introduction of some Major Courier and Cargo Companies operating in Pakistan:</vt:lpstr>
      <vt:lpstr>PowerPoint Presentation</vt:lpstr>
      <vt:lpstr>TCS</vt:lpstr>
      <vt:lpstr>Leopard</vt:lpstr>
      <vt:lpstr>DHL</vt:lpstr>
      <vt:lpstr>Agility</vt:lpstr>
      <vt:lpstr>FedEx</vt:lpstr>
      <vt:lpstr>Muller &amp; Phipps (M&amp;P)</vt:lpstr>
      <vt:lpstr>United Parcel Service (UPS) </vt:lpstr>
      <vt:lpstr>Involvement of Courier and Cargo Companies operating in Pakistan</vt:lpstr>
      <vt:lpstr>Time of delivery</vt:lpstr>
      <vt:lpstr>Inbound/outbound taxes/duties involved</vt:lpstr>
      <vt:lpstr>How to deliver products to Amazon Selecting the right fulfillment option </vt:lpstr>
      <vt:lpstr>If you’re fulfilling your own orders </vt:lpstr>
      <vt:lpstr>The benefits of Fulfillment by Amazon </vt:lpstr>
      <vt:lpstr>How Fulfillment by Amazon works </vt:lpstr>
      <vt:lpstr>Fees for using Fulfillment by Amazon (FBA) </vt:lpstr>
      <vt:lpstr>Let's talk numbers </vt:lpstr>
      <vt:lpstr>Selling plans </vt:lpstr>
      <vt:lpstr>Other means of logistics FBM</vt:lpstr>
      <vt:lpstr>Comparative rate of service providers (Rates are not final and will depend on business</vt:lpstr>
      <vt:lpstr>Comparative rate of service providers</vt:lpstr>
      <vt:lpstr>PowerPoint Presentation</vt:lpstr>
      <vt:lpstr> </vt:lpstr>
      <vt:lpstr>Case study of Pakistan Railways (PR)</vt:lpstr>
      <vt:lpstr>Suggestions/recommendations</vt:lpstr>
      <vt:lpstr>Conclusion</vt:lpstr>
      <vt:lpstr>Contact Person and details of the courier/cargo companies working in Pakistan </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 Strategy for Amazon</dc:title>
  <dc:creator>Muhammad Amir Khan</dc:creator>
  <cp:lastModifiedBy>Unknown User</cp:lastModifiedBy>
  <cp:revision>208</cp:revision>
  <dcterms:created xsi:type="dcterms:W3CDTF">2021-05-20T06:24:05Z</dcterms:created>
  <dcterms:modified xsi:type="dcterms:W3CDTF">2021-09-09T08:34:32Z</dcterms:modified>
</cp:coreProperties>
</file>