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0"/>
  </p:notes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301" r:id="rId39"/>
    <p:sldId id="293" r:id="rId40"/>
    <p:sldId id="294" r:id="rId41"/>
    <p:sldId id="295" r:id="rId42"/>
    <p:sldId id="296" r:id="rId43"/>
    <p:sldId id="297" r:id="rId44"/>
    <p:sldId id="298" r:id="rId45"/>
    <p:sldId id="299" r:id="rId46"/>
    <p:sldId id="300" r:id="rId47"/>
    <p:sldId id="302"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CB83E-2E5A-444C-84D5-7B276E47CCB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798A95F-2899-44AE-BF55-9F41BEB7AC0E}">
      <dgm:prSet/>
      <dgm:spPr>
        <a:solidFill>
          <a:schemeClr val="accent1">
            <a:lumMod val="75000"/>
          </a:schemeClr>
        </a:solidFill>
      </dgm:spPr>
      <dgm:t>
        <a:bodyPr/>
        <a:lstStyle/>
        <a:p>
          <a:pPr algn="ctr" rtl="0"/>
          <a:r>
            <a:rPr lang="en-US" dirty="0"/>
            <a:t>Core Categories </a:t>
          </a:r>
        </a:p>
      </dgm:t>
    </dgm:pt>
    <dgm:pt modelId="{BA9B39CB-FAF6-49DB-ADFA-4404B21205CB}" type="parTrans" cxnId="{0DA2E3DA-F18E-44B0-BEAD-CB8230E551D2}">
      <dgm:prSet/>
      <dgm:spPr/>
      <dgm:t>
        <a:bodyPr/>
        <a:lstStyle/>
        <a:p>
          <a:endParaRPr lang="en-US"/>
        </a:p>
      </dgm:t>
    </dgm:pt>
    <dgm:pt modelId="{5FAA0082-5F4B-424F-A36B-A5644C8C23AF}" type="sibTrans" cxnId="{0DA2E3DA-F18E-44B0-BEAD-CB8230E551D2}">
      <dgm:prSet/>
      <dgm:spPr/>
      <dgm:t>
        <a:bodyPr/>
        <a:lstStyle/>
        <a:p>
          <a:endParaRPr lang="en-US"/>
        </a:p>
      </dgm:t>
    </dgm:pt>
    <dgm:pt modelId="{1D67D134-F7B0-4FAE-A82C-CE75DD931841}">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Textile &amp; Garments </a:t>
          </a:r>
        </a:p>
      </dgm:t>
    </dgm:pt>
    <dgm:pt modelId="{0E6F92E1-AD9B-4C63-B007-D5DA54124211}" type="parTrans" cxnId="{6D33D661-CCC5-40D7-8FD9-5E64E205A076}">
      <dgm:prSet/>
      <dgm:spPr/>
      <dgm:t>
        <a:bodyPr/>
        <a:lstStyle/>
        <a:p>
          <a:endParaRPr lang="en-US"/>
        </a:p>
      </dgm:t>
    </dgm:pt>
    <dgm:pt modelId="{6546C72D-99A3-4BCA-AB69-7AD9D771C667}" type="sibTrans" cxnId="{6D33D661-CCC5-40D7-8FD9-5E64E205A076}">
      <dgm:prSet/>
      <dgm:spPr/>
      <dgm:t>
        <a:bodyPr/>
        <a:lstStyle/>
        <a:p>
          <a:endParaRPr lang="en-US"/>
        </a:p>
      </dgm:t>
    </dgm:pt>
    <dgm:pt modelId="{D3972E5C-0C5E-4B6A-B3F6-48D4B7A1664D}">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Rice Processing </a:t>
          </a:r>
        </a:p>
      </dgm:t>
    </dgm:pt>
    <dgm:pt modelId="{C64E7070-3D36-4EA2-A3F6-BFB0D469F6F2}" type="parTrans" cxnId="{C5EA6CC4-10B0-4FFB-A065-F0B3022FCA03}">
      <dgm:prSet/>
      <dgm:spPr/>
      <dgm:t>
        <a:bodyPr/>
        <a:lstStyle/>
        <a:p>
          <a:endParaRPr lang="en-US"/>
        </a:p>
      </dgm:t>
    </dgm:pt>
    <dgm:pt modelId="{0B46C59C-8081-46CF-91DF-87C66FC126E0}" type="sibTrans" cxnId="{C5EA6CC4-10B0-4FFB-A065-F0B3022FCA03}">
      <dgm:prSet/>
      <dgm:spPr/>
      <dgm:t>
        <a:bodyPr/>
        <a:lstStyle/>
        <a:p>
          <a:endParaRPr lang="en-US"/>
        </a:p>
      </dgm:t>
    </dgm:pt>
    <dgm:pt modelId="{E540483D-CEC4-4697-A335-01C42A9FEA58}">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Leather &amp; Leather products </a:t>
          </a:r>
        </a:p>
      </dgm:t>
    </dgm:pt>
    <dgm:pt modelId="{376CFD52-9082-42D4-932D-DC7C6BE6BA3C}" type="parTrans" cxnId="{31A25F5C-7BD7-448F-AA1A-E263D36935F3}">
      <dgm:prSet/>
      <dgm:spPr/>
      <dgm:t>
        <a:bodyPr/>
        <a:lstStyle/>
        <a:p>
          <a:endParaRPr lang="en-US"/>
        </a:p>
      </dgm:t>
    </dgm:pt>
    <dgm:pt modelId="{62727ECE-C0CD-46F5-9D6D-BEA13D68C719}" type="sibTrans" cxnId="{31A25F5C-7BD7-448F-AA1A-E263D36935F3}">
      <dgm:prSet/>
      <dgm:spPr/>
      <dgm:t>
        <a:bodyPr/>
        <a:lstStyle/>
        <a:p>
          <a:endParaRPr lang="en-US"/>
        </a:p>
      </dgm:t>
    </dgm:pt>
    <dgm:pt modelId="{6D9336E9-1D20-4FFF-B543-5F9F7C01661D}">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Sports goods </a:t>
          </a:r>
        </a:p>
      </dgm:t>
    </dgm:pt>
    <dgm:pt modelId="{5662B630-5D83-48B0-864E-E5C5D507F3B3}" type="parTrans" cxnId="{8E000EEF-AAAC-4C7F-8C55-C5D04E7C0BD2}">
      <dgm:prSet/>
      <dgm:spPr/>
      <dgm:t>
        <a:bodyPr/>
        <a:lstStyle/>
        <a:p>
          <a:endParaRPr lang="en-US"/>
        </a:p>
      </dgm:t>
    </dgm:pt>
    <dgm:pt modelId="{7FA67575-7FB2-4A1D-B24A-0B0483A3435A}" type="sibTrans" cxnId="{8E000EEF-AAAC-4C7F-8C55-C5D04E7C0BD2}">
      <dgm:prSet/>
      <dgm:spPr/>
      <dgm:t>
        <a:bodyPr/>
        <a:lstStyle/>
        <a:p>
          <a:endParaRPr lang="en-US"/>
        </a:p>
      </dgm:t>
    </dgm:pt>
    <dgm:pt modelId="{EC36E5AC-C308-46E6-AA73-2EA7F867031D}">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Carpets &amp; Wools </a:t>
          </a:r>
        </a:p>
      </dgm:t>
    </dgm:pt>
    <dgm:pt modelId="{5CB5EFBD-4834-4E5A-99FE-340880BEC0DD}" type="parTrans" cxnId="{AEB22F5E-FC81-4560-89E5-A3CD868D95A2}">
      <dgm:prSet/>
      <dgm:spPr/>
      <dgm:t>
        <a:bodyPr/>
        <a:lstStyle/>
        <a:p>
          <a:endParaRPr lang="en-US"/>
        </a:p>
      </dgm:t>
    </dgm:pt>
    <dgm:pt modelId="{929F13CE-9296-40F4-9596-69B8E02D8D9A}" type="sibTrans" cxnId="{AEB22F5E-FC81-4560-89E5-A3CD868D95A2}">
      <dgm:prSet/>
      <dgm:spPr/>
      <dgm:t>
        <a:bodyPr/>
        <a:lstStyle/>
        <a:p>
          <a:endParaRPr lang="en-US"/>
        </a:p>
      </dgm:t>
    </dgm:pt>
    <dgm:pt modelId="{D68C77F4-D809-44C6-86C3-C22DFFFA0D3B}">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Surgical Instruments </a:t>
          </a:r>
        </a:p>
      </dgm:t>
    </dgm:pt>
    <dgm:pt modelId="{85C21E28-3F1B-423D-A04C-E3D74A399362}" type="parTrans" cxnId="{019B4707-1837-4B32-B7F7-0D54345A30D8}">
      <dgm:prSet/>
      <dgm:spPr/>
      <dgm:t>
        <a:bodyPr/>
        <a:lstStyle/>
        <a:p>
          <a:endParaRPr lang="en-US"/>
        </a:p>
      </dgm:t>
    </dgm:pt>
    <dgm:pt modelId="{74771BB5-5A69-45FF-B249-01593880635D}" type="sibTrans" cxnId="{019B4707-1837-4B32-B7F7-0D54345A30D8}">
      <dgm:prSet/>
      <dgm:spPr/>
      <dgm:t>
        <a:bodyPr/>
        <a:lstStyle/>
        <a:p>
          <a:endParaRPr lang="en-US"/>
        </a:p>
      </dgm:t>
    </dgm:pt>
    <dgm:pt modelId="{C2FE34E3-B6B8-4438-A303-4915AA7EC576}">
      <dgm:prSet/>
      <dgm:spPr>
        <a:solidFill>
          <a:schemeClr val="accent1">
            <a:lumMod val="75000"/>
          </a:schemeClr>
        </a:solidFill>
      </dgm:spPr>
      <dgm:t>
        <a:bodyPr/>
        <a:lstStyle/>
        <a:p>
          <a:pPr algn="ctr" rtl="0"/>
          <a:r>
            <a:rPr lang="en-US" b="0" dirty="0"/>
            <a:t>Developmental Categories </a:t>
          </a:r>
        </a:p>
      </dgm:t>
    </dgm:pt>
    <dgm:pt modelId="{70AC260A-C54C-42C1-90D0-FBEF9726ACF4}" type="parTrans" cxnId="{6C7C6D91-EA86-4843-BF72-4957273A3BEB}">
      <dgm:prSet/>
      <dgm:spPr/>
      <dgm:t>
        <a:bodyPr/>
        <a:lstStyle/>
        <a:p>
          <a:endParaRPr lang="en-US"/>
        </a:p>
      </dgm:t>
    </dgm:pt>
    <dgm:pt modelId="{CC96FBB6-DF67-4066-AFA5-AF610B831A90}" type="sibTrans" cxnId="{6C7C6D91-EA86-4843-BF72-4957273A3BEB}">
      <dgm:prSet/>
      <dgm:spPr/>
      <dgm:t>
        <a:bodyPr/>
        <a:lstStyle/>
        <a:p>
          <a:endParaRPr lang="en-US"/>
        </a:p>
      </dgm:t>
    </dgm:pt>
    <dgm:pt modelId="{1544A936-8270-46FC-84BE-B559BDB539B3}">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Fisheries   </a:t>
          </a:r>
        </a:p>
      </dgm:t>
    </dgm:pt>
    <dgm:pt modelId="{722F4398-22DA-4A44-9A02-F1164D2652E1}" type="parTrans" cxnId="{F0F0804F-37F3-478E-9436-535AABF42900}">
      <dgm:prSet/>
      <dgm:spPr/>
      <dgm:t>
        <a:bodyPr/>
        <a:lstStyle/>
        <a:p>
          <a:endParaRPr lang="en-US"/>
        </a:p>
      </dgm:t>
    </dgm:pt>
    <dgm:pt modelId="{2FB077A9-5A23-453D-A247-0B577A28ABB6}" type="sibTrans" cxnId="{F0F0804F-37F3-478E-9436-535AABF42900}">
      <dgm:prSet/>
      <dgm:spPr/>
      <dgm:t>
        <a:bodyPr/>
        <a:lstStyle/>
        <a:p>
          <a:endParaRPr lang="en-US"/>
        </a:p>
      </dgm:t>
    </dgm:pt>
    <dgm:pt modelId="{71A99EED-C52D-4530-BEF5-670CCD969472}">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Poultry &amp; Meat    </a:t>
          </a:r>
        </a:p>
      </dgm:t>
    </dgm:pt>
    <dgm:pt modelId="{34084129-9268-42F0-A0BE-1B3897A99D38}" type="parTrans" cxnId="{93D02016-D762-4744-A250-252ED47491E2}">
      <dgm:prSet/>
      <dgm:spPr/>
      <dgm:t>
        <a:bodyPr/>
        <a:lstStyle/>
        <a:p>
          <a:endParaRPr lang="en-US"/>
        </a:p>
      </dgm:t>
    </dgm:pt>
    <dgm:pt modelId="{6BDDB0B2-4416-43FC-8D1D-FDF6FC6A54B5}" type="sibTrans" cxnId="{93D02016-D762-4744-A250-252ED47491E2}">
      <dgm:prSet/>
      <dgm:spPr/>
      <dgm:t>
        <a:bodyPr/>
        <a:lstStyle/>
        <a:p>
          <a:endParaRPr lang="en-US"/>
        </a:p>
      </dgm:t>
    </dgm:pt>
    <dgm:pt modelId="{14267BAC-977C-4D87-A16E-560078262B38}">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Fruits/Vegetable &amp; Processing, Cereals  </a:t>
          </a:r>
        </a:p>
      </dgm:t>
    </dgm:pt>
    <dgm:pt modelId="{D491015A-F984-4201-BD4B-E168577E93C3}" type="parTrans" cxnId="{E1E1AACF-0C56-4666-9C30-05ED3D0D2CC5}">
      <dgm:prSet/>
      <dgm:spPr/>
      <dgm:t>
        <a:bodyPr/>
        <a:lstStyle/>
        <a:p>
          <a:endParaRPr lang="en-US"/>
        </a:p>
      </dgm:t>
    </dgm:pt>
    <dgm:pt modelId="{916FB43F-1163-4EBC-ACA2-2C9F58146128}" type="sibTrans" cxnId="{E1E1AACF-0C56-4666-9C30-05ED3D0D2CC5}">
      <dgm:prSet/>
      <dgm:spPr/>
      <dgm:t>
        <a:bodyPr/>
        <a:lstStyle/>
        <a:p>
          <a:endParaRPr lang="en-US"/>
        </a:p>
      </dgm:t>
    </dgm:pt>
    <dgm:pt modelId="{BB72448B-1AB8-4C54-8D14-980D721558B4}">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I.T. – Software &amp; Services  </a:t>
          </a:r>
        </a:p>
      </dgm:t>
    </dgm:pt>
    <dgm:pt modelId="{F85C1CB6-FD37-439C-AE94-76EC1A8D6740}" type="parTrans" cxnId="{A100C258-B49E-4A69-9351-8518527A695F}">
      <dgm:prSet/>
      <dgm:spPr/>
      <dgm:t>
        <a:bodyPr/>
        <a:lstStyle/>
        <a:p>
          <a:endParaRPr lang="en-US"/>
        </a:p>
      </dgm:t>
    </dgm:pt>
    <dgm:pt modelId="{37F20833-3364-41F6-ACE5-7A490A2937F8}" type="sibTrans" cxnId="{A100C258-B49E-4A69-9351-8518527A695F}">
      <dgm:prSet/>
      <dgm:spPr/>
      <dgm:t>
        <a:bodyPr/>
        <a:lstStyle/>
        <a:p>
          <a:endParaRPr lang="en-US"/>
        </a:p>
      </dgm:t>
    </dgm:pt>
    <dgm:pt modelId="{B238B66D-278A-417D-84C6-3D1754F711CF}">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Marble &amp; Granite  </a:t>
          </a:r>
        </a:p>
      </dgm:t>
    </dgm:pt>
    <dgm:pt modelId="{9904E814-1AEC-4E10-B64D-44D86F928BE6}" type="parTrans" cxnId="{2D8E60B2-5A3C-43E8-927E-8A1AD4C66589}">
      <dgm:prSet/>
      <dgm:spPr/>
      <dgm:t>
        <a:bodyPr/>
        <a:lstStyle/>
        <a:p>
          <a:endParaRPr lang="en-US"/>
        </a:p>
      </dgm:t>
    </dgm:pt>
    <dgm:pt modelId="{3B7FE515-BCA9-432F-9B84-D7FF968DE814}" type="sibTrans" cxnId="{2D8E60B2-5A3C-43E8-927E-8A1AD4C66589}">
      <dgm:prSet/>
      <dgm:spPr/>
      <dgm:t>
        <a:bodyPr/>
        <a:lstStyle/>
        <a:p>
          <a:endParaRPr lang="en-US"/>
        </a:p>
      </dgm:t>
    </dgm:pt>
    <dgm:pt modelId="{282EE2A8-04F5-48F3-A49B-FFD3AC10F014}">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Gems &amp; Jewelry  </a:t>
          </a:r>
        </a:p>
      </dgm:t>
    </dgm:pt>
    <dgm:pt modelId="{AE1C3DC2-A0B8-47B3-8F52-6A0452143860}" type="parTrans" cxnId="{3456CA12-721A-4584-A4BF-EB6D64F7AF0C}">
      <dgm:prSet/>
      <dgm:spPr/>
      <dgm:t>
        <a:bodyPr/>
        <a:lstStyle/>
        <a:p>
          <a:endParaRPr lang="en-US"/>
        </a:p>
      </dgm:t>
    </dgm:pt>
    <dgm:pt modelId="{D28E273F-AD1A-40E2-A571-CC4AC8720DCF}" type="sibTrans" cxnId="{3456CA12-721A-4584-A4BF-EB6D64F7AF0C}">
      <dgm:prSet/>
      <dgm:spPr/>
      <dgm:t>
        <a:bodyPr/>
        <a:lstStyle/>
        <a:p>
          <a:endParaRPr lang="en-US"/>
        </a:p>
      </dgm:t>
    </dgm:pt>
    <dgm:pt modelId="{E3D6C4C8-2266-4CC9-B66A-20D6BE8D3A4B}">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Engineering Goods   </a:t>
          </a:r>
        </a:p>
      </dgm:t>
    </dgm:pt>
    <dgm:pt modelId="{A210CCD2-6500-4D0B-8AEA-0504CA3B5649}" type="parTrans" cxnId="{133B1FE1-BF84-4E95-AF34-BDF2967AB66E}">
      <dgm:prSet/>
      <dgm:spPr/>
      <dgm:t>
        <a:bodyPr/>
        <a:lstStyle/>
        <a:p>
          <a:endParaRPr lang="en-US"/>
        </a:p>
      </dgm:t>
    </dgm:pt>
    <dgm:pt modelId="{2BA6AC91-F457-4087-AEDA-FB2480D03633}" type="sibTrans" cxnId="{133B1FE1-BF84-4E95-AF34-BDF2967AB66E}">
      <dgm:prSet/>
      <dgm:spPr/>
      <dgm:t>
        <a:bodyPr/>
        <a:lstStyle/>
        <a:p>
          <a:endParaRPr lang="en-US"/>
        </a:p>
      </dgm:t>
    </dgm:pt>
    <dgm:pt modelId="{4735A4F9-64C6-48A1-9BC4-502DF525AF90}">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Generators / Captive Power Plants  </a:t>
          </a:r>
        </a:p>
      </dgm:t>
    </dgm:pt>
    <dgm:pt modelId="{2AA43FDF-CC22-44F4-84B4-C4398B887F41}" type="parTrans" cxnId="{D2FBF060-9E8E-47D1-BE73-4A492497735C}">
      <dgm:prSet/>
      <dgm:spPr/>
      <dgm:t>
        <a:bodyPr/>
        <a:lstStyle/>
        <a:p>
          <a:endParaRPr lang="en-US"/>
        </a:p>
      </dgm:t>
    </dgm:pt>
    <dgm:pt modelId="{DFEC7294-7091-4243-88A3-413AA2F81987}" type="sibTrans" cxnId="{D2FBF060-9E8E-47D1-BE73-4A492497735C}">
      <dgm:prSet/>
      <dgm:spPr/>
      <dgm:t>
        <a:bodyPr/>
        <a:lstStyle/>
        <a:p>
          <a:endParaRPr lang="en-US"/>
        </a:p>
      </dgm:t>
    </dgm:pt>
    <dgm:pt modelId="{A5CFBAD1-E938-480C-81F2-6601E02154F7}">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Ethanol  </a:t>
          </a:r>
        </a:p>
      </dgm:t>
    </dgm:pt>
    <dgm:pt modelId="{7D6C7C50-D438-4BDA-8215-F7814F9681C4}" type="parTrans" cxnId="{467B8ED8-B1C6-4EAF-AF51-8B138339B1DC}">
      <dgm:prSet/>
      <dgm:spPr/>
      <dgm:t>
        <a:bodyPr/>
        <a:lstStyle/>
        <a:p>
          <a:endParaRPr lang="en-US"/>
        </a:p>
      </dgm:t>
    </dgm:pt>
    <dgm:pt modelId="{783B9AE7-6528-48A6-B517-D32C3F7699E1}" type="sibTrans" cxnId="{467B8ED8-B1C6-4EAF-AF51-8B138339B1DC}">
      <dgm:prSet/>
      <dgm:spPr/>
      <dgm:t>
        <a:bodyPr/>
        <a:lstStyle/>
        <a:p>
          <a:endParaRPr lang="en-US"/>
        </a:p>
      </dgm:t>
    </dgm:pt>
    <dgm:pt modelId="{F5A9FF4C-B9D0-4406-BF84-384F58240F61}">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Furniture and Pharmaceutical  </a:t>
          </a:r>
        </a:p>
      </dgm:t>
    </dgm:pt>
    <dgm:pt modelId="{B769A123-4D94-46E3-AF62-D862C4F5E5F5}" type="parTrans" cxnId="{A0D937B3-5177-4053-B487-F886BBF580AB}">
      <dgm:prSet/>
      <dgm:spPr/>
      <dgm:t>
        <a:bodyPr/>
        <a:lstStyle/>
        <a:p>
          <a:endParaRPr lang="en-US"/>
        </a:p>
      </dgm:t>
    </dgm:pt>
    <dgm:pt modelId="{4F98FCCD-FA74-49B9-833D-2D0BE7F6A632}" type="sibTrans" cxnId="{A0D937B3-5177-4053-B487-F886BBF580AB}">
      <dgm:prSet/>
      <dgm:spPr/>
      <dgm:t>
        <a:bodyPr/>
        <a:lstStyle/>
        <a:p>
          <a:endParaRPr lang="en-US"/>
        </a:p>
      </dgm:t>
    </dgm:pt>
    <dgm:pt modelId="{612166A2-9695-4F5C-B5D6-C6D1045208F0}">
      <dgm:prSet custT="1"/>
      <dgm:spPr>
        <a:solidFill>
          <a:schemeClr val="accent1">
            <a:lumMod val="20000"/>
            <a:lumOff val="80000"/>
            <a:alpha val="90000"/>
          </a:schemeClr>
        </a:solidFill>
      </dgm:spPr>
      <dgm:t>
        <a:bodyPr/>
        <a:lstStyle/>
        <a:p>
          <a:pPr rtl="0"/>
          <a:r>
            <a:rPr lang="en-US" sz="1800" b="0" u="none" dirty="0">
              <a:latin typeface="Calibri Light" panose="020F0302020204030204" pitchFamily="34" charset="0"/>
            </a:rPr>
            <a:t>Regeneration of Textile Waste  </a:t>
          </a:r>
        </a:p>
      </dgm:t>
    </dgm:pt>
    <dgm:pt modelId="{84F0CE5C-1694-4961-BC7F-47975364AB10}" type="parTrans" cxnId="{608B87E2-4904-4141-84C2-2C6A430BDCC4}">
      <dgm:prSet/>
      <dgm:spPr/>
      <dgm:t>
        <a:bodyPr/>
        <a:lstStyle/>
        <a:p>
          <a:endParaRPr lang="en-US"/>
        </a:p>
      </dgm:t>
    </dgm:pt>
    <dgm:pt modelId="{2223D912-EFC4-44D8-A0F5-A216008EEA2A}" type="sibTrans" cxnId="{608B87E2-4904-4141-84C2-2C6A430BDCC4}">
      <dgm:prSet/>
      <dgm:spPr/>
      <dgm:t>
        <a:bodyPr/>
        <a:lstStyle/>
        <a:p>
          <a:endParaRPr lang="en-US"/>
        </a:p>
      </dgm:t>
    </dgm:pt>
    <dgm:pt modelId="{D814577F-C619-40E2-A1A6-54D38CC1558B}">
      <dgm:prSet custT="1"/>
      <dgm:spPr>
        <a:solidFill>
          <a:schemeClr val="accent1">
            <a:lumMod val="20000"/>
            <a:lumOff val="80000"/>
            <a:alpha val="90000"/>
          </a:schemeClr>
        </a:solidFill>
      </dgm:spPr>
      <dgm:t>
        <a:bodyPr/>
        <a:lstStyle/>
        <a:p>
          <a:pPr rtl="0"/>
          <a:r>
            <a:rPr lang="en-US" sz="1800" b="0" u="none" dirty="0">
              <a:uFillTx/>
              <a:latin typeface="Calibri Light" panose="020F0302020204030204" pitchFamily="34" charset="0"/>
            </a:rPr>
            <a:t>Glass Sector</a:t>
          </a:r>
          <a:r>
            <a:rPr lang="en-US" sz="1800" b="0" u="none" dirty="0">
              <a:latin typeface="Calibri Light" panose="020F0302020204030204" pitchFamily="34" charset="0"/>
            </a:rPr>
            <a:t>  </a:t>
          </a:r>
        </a:p>
      </dgm:t>
    </dgm:pt>
    <dgm:pt modelId="{50653378-0FCD-44BD-884C-705A216A03D4}" type="parTrans" cxnId="{5487BDE7-37E8-4E27-8B25-6ECAF801CF36}">
      <dgm:prSet/>
      <dgm:spPr/>
      <dgm:t>
        <a:bodyPr/>
        <a:lstStyle/>
        <a:p>
          <a:endParaRPr lang="en-US"/>
        </a:p>
      </dgm:t>
    </dgm:pt>
    <dgm:pt modelId="{F71BDD94-4E81-41F5-94FB-C0E1212AF105}" type="sibTrans" cxnId="{5487BDE7-37E8-4E27-8B25-6ECAF801CF36}">
      <dgm:prSet/>
      <dgm:spPr/>
      <dgm:t>
        <a:bodyPr/>
        <a:lstStyle/>
        <a:p>
          <a:endParaRPr lang="en-US"/>
        </a:p>
      </dgm:t>
    </dgm:pt>
    <dgm:pt modelId="{7AF49683-ADB7-4C01-AB86-A4430429871F}">
      <dgm:prSet custT="1"/>
      <dgm:spPr>
        <a:solidFill>
          <a:schemeClr val="accent1">
            <a:lumMod val="20000"/>
            <a:lumOff val="80000"/>
            <a:alpha val="90000"/>
          </a:schemeClr>
        </a:solidFill>
      </dgm:spPr>
      <dgm:t>
        <a:bodyPr/>
        <a:lstStyle/>
        <a:p>
          <a:pPr rtl="0"/>
          <a:r>
            <a:rPr lang="en-US" sz="1800" b="0" u="none" dirty="0">
              <a:uFillTx/>
              <a:latin typeface="Calibri Light" panose="020F0302020204030204" pitchFamily="34" charset="0"/>
            </a:rPr>
            <a:t>Dairy Sector</a:t>
          </a:r>
          <a:r>
            <a:rPr lang="en-US" sz="1800" b="0" u="none" dirty="0">
              <a:latin typeface="Calibri Light" panose="020F0302020204030204" pitchFamily="34" charset="0"/>
            </a:rPr>
            <a:t>  </a:t>
          </a:r>
        </a:p>
      </dgm:t>
    </dgm:pt>
    <dgm:pt modelId="{96E1A9A8-4110-4870-B883-A750A10E8FD9}" type="parTrans" cxnId="{9379F4D6-44A1-45CB-B73B-417C258BE523}">
      <dgm:prSet/>
      <dgm:spPr/>
      <dgm:t>
        <a:bodyPr/>
        <a:lstStyle/>
        <a:p>
          <a:endParaRPr lang="en-US"/>
        </a:p>
      </dgm:t>
    </dgm:pt>
    <dgm:pt modelId="{D3D02E95-F3BC-48BB-9A84-C68D2E74EC1D}" type="sibTrans" cxnId="{9379F4D6-44A1-45CB-B73B-417C258BE523}">
      <dgm:prSet/>
      <dgm:spPr/>
      <dgm:t>
        <a:bodyPr/>
        <a:lstStyle/>
        <a:p>
          <a:endParaRPr lang="en-US"/>
        </a:p>
      </dgm:t>
    </dgm:pt>
    <dgm:pt modelId="{8FDC87EA-CEFA-4AB4-974E-F225D54F2F12}">
      <dgm:prSet custT="1"/>
      <dgm:spPr>
        <a:solidFill>
          <a:schemeClr val="accent1">
            <a:lumMod val="20000"/>
            <a:lumOff val="80000"/>
            <a:alpha val="90000"/>
          </a:schemeClr>
        </a:solidFill>
      </dgm:spPr>
      <dgm:t>
        <a:bodyPr/>
        <a:lstStyle/>
        <a:p>
          <a:pPr rtl="0"/>
          <a:r>
            <a:rPr lang="en-US" sz="1800" b="0" u="none" dirty="0">
              <a:uFillTx/>
              <a:latin typeface="Calibri Light" panose="020F0302020204030204" pitchFamily="34" charset="0"/>
            </a:rPr>
            <a:t>Soda Ash</a:t>
          </a:r>
          <a:r>
            <a:rPr lang="en-US" sz="1800" b="0" u="none" dirty="0">
              <a:latin typeface="Calibri Light" panose="020F0302020204030204" pitchFamily="34" charset="0"/>
            </a:rPr>
            <a:t> </a:t>
          </a:r>
        </a:p>
      </dgm:t>
    </dgm:pt>
    <dgm:pt modelId="{243BE642-6A97-431F-B3A4-F7663945991B}" type="parTrans" cxnId="{5754C874-8C37-42A9-B69F-4ED159F1B4A9}">
      <dgm:prSet/>
      <dgm:spPr/>
      <dgm:t>
        <a:bodyPr/>
        <a:lstStyle/>
        <a:p>
          <a:endParaRPr lang="en-US"/>
        </a:p>
      </dgm:t>
    </dgm:pt>
    <dgm:pt modelId="{73BCCEC2-01CD-422D-9B53-1ADC7F71C20A}" type="sibTrans" cxnId="{5754C874-8C37-42A9-B69F-4ED159F1B4A9}">
      <dgm:prSet/>
      <dgm:spPr/>
      <dgm:t>
        <a:bodyPr/>
        <a:lstStyle/>
        <a:p>
          <a:endParaRPr lang="en-US"/>
        </a:p>
      </dgm:t>
    </dgm:pt>
    <dgm:pt modelId="{543C2C3B-FC27-4087-9C8C-36EF20F196A9}">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Fabrics</a:t>
          </a:r>
        </a:p>
      </dgm:t>
    </dgm:pt>
    <dgm:pt modelId="{F0D312B9-DEF8-4FF5-8DEC-2D0A08F067A2}" type="parTrans" cxnId="{35DAEBF6-5FEC-4683-A94E-E5547A31F4A2}">
      <dgm:prSet/>
      <dgm:spPr/>
      <dgm:t>
        <a:bodyPr/>
        <a:lstStyle/>
        <a:p>
          <a:endParaRPr lang="en-US"/>
        </a:p>
      </dgm:t>
    </dgm:pt>
    <dgm:pt modelId="{755DE7FF-43AD-4763-B75C-37DF482F7744}" type="sibTrans" cxnId="{35DAEBF6-5FEC-4683-A94E-E5547A31F4A2}">
      <dgm:prSet/>
      <dgm:spPr/>
      <dgm:t>
        <a:bodyPr/>
        <a:lstStyle/>
        <a:p>
          <a:endParaRPr lang="en-US"/>
        </a:p>
      </dgm:t>
    </dgm:pt>
    <dgm:pt modelId="{75F98165-BF7A-4F0B-A818-DCA79E0CFE29}">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Spinning &amp; Ginning</a:t>
          </a:r>
        </a:p>
      </dgm:t>
    </dgm:pt>
    <dgm:pt modelId="{4B5DE99F-AE58-4D9E-8104-32A615AE03FB}" type="sibTrans" cxnId="{FDC789E4-5082-4801-9936-94E8A6B7D84E}">
      <dgm:prSet/>
      <dgm:spPr/>
      <dgm:t>
        <a:bodyPr/>
        <a:lstStyle/>
        <a:p>
          <a:endParaRPr lang="en-US"/>
        </a:p>
      </dgm:t>
    </dgm:pt>
    <dgm:pt modelId="{4A207106-B1AC-433C-A4F3-5C10DDCB4E64}" type="parTrans" cxnId="{FDC789E4-5082-4801-9936-94E8A6B7D84E}">
      <dgm:prSet/>
      <dgm:spPr/>
      <dgm:t>
        <a:bodyPr/>
        <a:lstStyle/>
        <a:p>
          <a:endParaRPr lang="en-US"/>
        </a:p>
      </dgm:t>
    </dgm:pt>
    <dgm:pt modelId="{08245744-BF38-42E6-B134-A3E81A8ED92D}">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Garments </a:t>
          </a:r>
        </a:p>
      </dgm:t>
    </dgm:pt>
    <dgm:pt modelId="{1B4C11E0-8E96-478E-B36C-FCCAEEE9A17F}" type="parTrans" cxnId="{D1E5E4E3-57CB-4060-B593-E84CCDEE6CC3}">
      <dgm:prSet/>
      <dgm:spPr/>
      <dgm:t>
        <a:bodyPr/>
        <a:lstStyle/>
        <a:p>
          <a:endParaRPr lang="en-US"/>
        </a:p>
      </dgm:t>
    </dgm:pt>
    <dgm:pt modelId="{BFF18E2A-F572-45C7-82E1-8F7D2D8F39DB}" type="sibTrans" cxnId="{D1E5E4E3-57CB-4060-B593-E84CCDEE6CC3}">
      <dgm:prSet/>
      <dgm:spPr/>
      <dgm:t>
        <a:bodyPr/>
        <a:lstStyle/>
        <a:p>
          <a:endParaRPr lang="en-US"/>
        </a:p>
      </dgm:t>
    </dgm:pt>
    <dgm:pt modelId="{AAC71511-1E9A-4877-AB17-E0A9B595F1A0}">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Towels</a:t>
          </a:r>
        </a:p>
      </dgm:t>
    </dgm:pt>
    <dgm:pt modelId="{0CC6F7FA-8D9F-4727-8A91-4A8ADEBC515B}" type="parTrans" cxnId="{1D7C854B-2BB5-4CC8-B03B-348E9D472825}">
      <dgm:prSet/>
      <dgm:spPr/>
      <dgm:t>
        <a:bodyPr/>
        <a:lstStyle/>
        <a:p>
          <a:endParaRPr lang="en-US"/>
        </a:p>
      </dgm:t>
    </dgm:pt>
    <dgm:pt modelId="{49AA93D8-945F-4A9B-B283-3C233E85E98D}" type="sibTrans" cxnId="{1D7C854B-2BB5-4CC8-B03B-348E9D472825}">
      <dgm:prSet/>
      <dgm:spPr/>
      <dgm:t>
        <a:bodyPr/>
        <a:lstStyle/>
        <a:p>
          <a:endParaRPr lang="en-US"/>
        </a:p>
      </dgm:t>
    </dgm:pt>
    <dgm:pt modelId="{F4AB3B9B-CEDD-42E7-9187-486E3BE0A46F}">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Made up</a:t>
          </a:r>
        </a:p>
      </dgm:t>
    </dgm:pt>
    <dgm:pt modelId="{C93D0D49-4AF7-43A8-958E-14204213FA16}" type="parTrans" cxnId="{60396BB9-21C7-4B76-A5CF-E6008E54432E}">
      <dgm:prSet/>
      <dgm:spPr/>
      <dgm:t>
        <a:bodyPr/>
        <a:lstStyle/>
        <a:p>
          <a:endParaRPr lang="en-US"/>
        </a:p>
      </dgm:t>
    </dgm:pt>
    <dgm:pt modelId="{A17B3868-1677-41F8-B926-DFFBC8A1B962}" type="sibTrans" cxnId="{60396BB9-21C7-4B76-A5CF-E6008E54432E}">
      <dgm:prSet/>
      <dgm:spPr/>
      <dgm:t>
        <a:bodyPr/>
        <a:lstStyle/>
        <a:p>
          <a:endParaRPr lang="en-US"/>
        </a:p>
      </dgm:t>
    </dgm:pt>
    <dgm:pt modelId="{30CD381C-8D68-4251-A0F1-CE189AAE4DE6}">
      <dgm:prSet custT="1"/>
      <dgm:spPr>
        <a:solidFill>
          <a:schemeClr val="accent1">
            <a:lumMod val="20000"/>
            <a:lumOff val="80000"/>
            <a:alpha val="90000"/>
          </a:schemeClr>
        </a:solidFill>
      </dgm:spPr>
      <dgm:t>
        <a:bodyPr/>
        <a:lstStyle/>
        <a:p>
          <a:pPr rtl="0"/>
          <a:r>
            <a:rPr lang="en-US" sz="1800" dirty="0">
              <a:latin typeface="Calibri Light" panose="020F0302020204030204" pitchFamily="34" charset="0"/>
            </a:rPr>
            <a:t>Art silk &amp; synthetic textile</a:t>
          </a:r>
        </a:p>
      </dgm:t>
    </dgm:pt>
    <dgm:pt modelId="{67D2BF6F-F48B-4656-8BAD-0330792F010A}" type="parTrans" cxnId="{1314CBC8-69F3-459E-B010-ADA35A39E393}">
      <dgm:prSet/>
      <dgm:spPr/>
      <dgm:t>
        <a:bodyPr/>
        <a:lstStyle/>
        <a:p>
          <a:endParaRPr lang="en-US"/>
        </a:p>
      </dgm:t>
    </dgm:pt>
    <dgm:pt modelId="{2784E1B7-7168-4CE8-8E79-2A05FBDED912}" type="sibTrans" cxnId="{1314CBC8-69F3-459E-B010-ADA35A39E393}">
      <dgm:prSet/>
      <dgm:spPr/>
      <dgm:t>
        <a:bodyPr/>
        <a:lstStyle/>
        <a:p>
          <a:endParaRPr lang="en-US"/>
        </a:p>
      </dgm:t>
    </dgm:pt>
    <dgm:pt modelId="{EF21A889-580F-47E8-B380-41716AB1CB3D}" type="pres">
      <dgm:prSet presAssocID="{6E3CB83E-2E5A-444C-84D5-7B276E47CCBF}" presName="Name0" presStyleCnt="0">
        <dgm:presLayoutVars>
          <dgm:dir/>
          <dgm:animLvl val="lvl"/>
          <dgm:resizeHandles val="exact"/>
        </dgm:presLayoutVars>
      </dgm:prSet>
      <dgm:spPr/>
      <dgm:t>
        <a:bodyPr/>
        <a:lstStyle/>
        <a:p>
          <a:endParaRPr lang="en-US"/>
        </a:p>
      </dgm:t>
    </dgm:pt>
    <dgm:pt modelId="{51B5A6E9-4E8B-47D9-97B6-C5FA6C2A970F}" type="pres">
      <dgm:prSet presAssocID="{0798A95F-2899-44AE-BF55-9F41BEB7AC0E}" presName="composite" presStyleCnt="0"/>
      <dgm:spPr/>
    </dgm:pt>
    <dgm:pt modelId="{CF7CF3B0-D429-4F29-87E8-DED4A91DBD71}" type="pres">
      <dgm:prSet presAssocID="{0798A95F-2899-44AE-BF55-9F41BEB7AC0E}" presName="parTx" presStyleLbl="alignNode1" presStyleIdx="0" presStyleCnt="2">
        <dgm:presLayoutVars>
          <dgm:chMax val="0"/>
          <dgm:chPref val="0"/>
          <dgm:bulletEnabled val="1"/>
        </dgm:presLayoutVars>
      </dgm:prSet>
      <dgm:spPr/>
      <dgm:t>
        <a:bodyPr/>
        <a:lstStyle/>
        <a:p>
          <a:endParaRPr lang="en-US"/>
        </a:p>
      </dgm:t>
    </dgm:pt>
    <dgm:pt modelId="{96617E0B-5A66-4AB0-BBB6-390D7238EB9A}" type="pres">
      <dgm:prSet presAssocID="{0798A95F-2899-44AE-BF55-9F41BEB7AC0E}" presName="desTx" presStyleLbl="alignAccFollowNode1" presStyleIdx="0" presStyleCnt="2">
        <dgm:presLayoutVars>
          <dgm:bulletEnabled val="1"/>
        </dgm:presLayoutVars>
      </dgm:prSet>
      <dgm:spPr/>
      <dgm:t>
        <a:bodyPr/>
        <a:lstStyle/>
        <a:p>
          <a:endParaRPr lang="en-US"/>
        </a:p>
      </dgm:t>
    </dgm:pt>
    <dgm:pt modelId="{423819FB-D58F-4EBE-A565-6BEDBC077495}" type="pres">
      <dgm:prSet presAssocID="{5FAA0082-5F4B-424F-A36B-A5644C8C23AF}" presName="space" presStyleCnt="0"/>
      <dgm:spPr/>
    </dgm:pt>
    <dgm:pt modelId="{4512C450-0400-4940-A85F-E3D0F0922ADF}" type="pres">
      <dgm:prSet presAssocID="{C2FE34E3-B6B8-4438-A303-4915AA7EC576}" presName="composite" presStyleCnt="0"/>
      <dgm:spPr/>
    </dgm:pt>
    <dgm:pt modelId="{BF860C48-77E4-4E05-BC0D-607160E52422}" type="pres">
      <dgm:prSet presAssocID="{C2FE34E3-B6B8-4438-A303-4915AA7EC576}" presName="parTx" presStyleLbl="alignNode1" presStyleIdx="1" presStyleCnt="2">
        <dgm:presLayoutVars>
          <dgm:chMax val="0"/>
          <dgm:chPref val="0"/>
          <dgm:bulletEnabled val="1"/>
        </dgm:presLayoutVars>
      </dgm:prSet>
      <dgm:spPr/>
      <dgm:t>
        <a:bodyPr/>
        <a:lstStyle/>
        <a:p>
          <a:endParaRPr lang="en-US"/>
        </a:p>
      </dgm:t>
    </dgm:pt>
    <dgm:pt modelId="{BCF7B51B-8555-4AC8-98BC-0653B42E30CE}" type="pres">
      <dgm:prSet presAssocID="{C2FE34E3-B6B8-4438-A303-4915AA7EC576}" presName="desTx" presStyleLbl="alignAccFollowNode1" presStyleIdx="1" presStyleCnt="2">
        <dgm:presLayoutVars>
          <dgm:bulletEnabled val="1"/>
        </dgm:presLayoutVars>
      </dgm:prSet>
      <dgm:spPr/>
      <dgm:t>
        <a:bodyPr/>
        <a:lstStyle/>
        <a:p>
          <a:endParaRPr lang="en-US"/>
        </a:p>
      </dgm:t>
    </dgm:pt>
  </dgm:ptLst>
  <dgm:cxnLst>
    <dgm:cxn modelId="{B574B71D-17C8-4F41-9CD6-2424892E2997}" type="presOf" srcId="{C2FE34E3-B6B8-4438-A303-4915AA7EC576}" destId="{BF860C48-77E4-4E05-BC0D-607160E52422}" srcOrd="0" destOrd="0" presId="urn:microsoft.com/office/officeart/2005/8/layout/hList1"/>
    <dgm:cxn modelId="{B32E1318-3944-4F53-9519-D650FD145F38}" type="presOf" srcId="{F4AB3B9B-CEDD-42E7-9187-486E3BE0A46F}" destId="{96617E0B-5A66-4AB0-BBB6-390D7238EB9A}" srcOrd="0" destOrd="4" presId="urn:microsoft.com/office/officeart/2005/8/layout/hList1"/>
    <dgm:cxn modelId="{0DA2E3DA-F18E-44B0-BEAD-CB8230E551D2}" srcId="{6E3CB83E-2E5A-444C-84D5-7B276E47CCBF}" destId="{0798A95F-2899-44AE-BF55-9F41BEB7AC0E}" srcOrd="0" destOrd="0" parTransId="{BA9B39CB-FAF6-49DB-ADFA-4404B21205CB}" sibTransId="{5FAA0082-5F4B-424F-A36B-A5644C8C23AF}"/>
    <dgm:cxn modelId="{79729FDB-9DDE-4B47-8296-ECAC6ED04BA3}" type="presOf" srcId="{4735A4F9-64C6-48A1-9BC4-502DF525AF90}" destId="{BCF7B51B-8555-4AC8-98BC-0653B42E30CE}" srcOrd="0" destOrd="7" presId="urn:microsoft.com/office/officeart/2005/8/layout/hList1"/>
    <dgm:cxn modelId="{5487BDE7-37E8-4E27-8B25-6ECAF801CF36}" srcId="{C2FE34E3-B6B8-4438-A303-4915AA7EC576}" destId="{D814577F-C619-40E2-A1A6-54D38CC1558B}" srcOrd="11" destOrd="0" parTransId="{50653378-0FCD-44BD-884C-705A216A03D4}" sibTransId="{F71BDD94-4E81-41F5-94FB-C0E1212AF105}"/>
    <dgm:cxn modelId="{42E1A697-3787-4B77-A56A-E79D53842D91}" type="presOf" srcId="{1544A936-8270-46FC-84BE-B559BDB539B3}" destId="{BCF7B51B-8555-4AC8-98BC-0653B42E30CE}" srcOrd="0" destOrd="0" presId="urn:microsoft.com/office/officeart/2005/8/layout/hList1"/>
    <dgm:cxn modelId="{26D3A97F-4506-4F72-B72B-65FF14086A52}" type="presOf" srcId="{7AF49683-ADB7-4C01-AB86-A4430429871F}" destId="{BCF7B51B-8555-4AC8-98BC-0653B42E30CE}" srcOrd="0" destOrd="12" presId="urn:microsoft.com/office/officeart/2005/8/layout/hList1"/>
    <dgm:cxn modelId="{1314CBC8-69F3-459E-B010-ADA35A39E393}" srcId="{1D67D134-F7B0-4FAE-A82C-CE75DD931841}" destId="{30CD381C-8D68-4251-A0F1-CE189AAE4DE6}" srcOrd="5" destOrd="0" parTransId="{67D2BF6F-F48B-4656-8BAD-0330792F010A}" sibTransId="{2784E1B7-7168-4CE8-8E79-2A05FBDED912}"/>
    <dgm:cxn modelId="{6D33D661-CCC5-40D7-8FD9-5E64E205A076}" srcId="{0798A95F-2899-44AE-BF55-9F41BEB7AC0E}" destId="{1D67D134-F7B0-4FAE-A82C-CE75DD931841}" srcOrd="0" destOrd="0" parTransId="{0E6F92E1-AD9B-4C63-B007-D5DA54124211}" sibTransId="{6546C72D-99A3-4BCA-AB69-7AD9D771C667}"/>
    <dgm:cxn modelId="{E1E1AACF-0C56-4666-9C30-05ED3D0D2CC5}" srcId="{C2FE34E3-B6B8-4438-A303-4915AA7EC576}" destId="{14267BAC-977C-4D87-A16E-560078262B38}" srcOrd="2" destOrd="0" parTransId="{D491015A-F984-4201-BD4B-E168577E93C3}" sibTransId="{916FB43F-1163-4EBC-ACA2-2C9F58146128}"/>
    <dgm:cxn modelId="{AB63B07B-A16E-4903-8421-59CCEC859E31}" type="presOf" srcId="{AAC71511-1E9A-4877-AB17-E0A9B595F1A0}" destId="{96617E0B-5A66-4AB0-BBB6-390D7238EB9A}" srcOrd="0" destOrd="5" presId="urn:microsoft.com/office/officeart/2005/8/layout/hList1"/>
    <dgm:cxn modelId="{5C87C858-C12A-45FE-A468-2B186A95CF9E}" type="presOf" srcId="{612166A2-9695-4F5C-B5D6-C6D1045208F0}" destId="{BCF7B51B-8555-4AC8-98BC-0653B42E30CE}" srcOrd="0" destOrd="10" presId="urn:microsoft.com/office/officeart/2005/8/layout/hList1"/>
    <dgm:cxn modelId="{60396BB9-21C7-4B76-A5CF-E6008E54432E}" srcId="{1D67D134-F7B0-4FAE-A82C-CE75DD931841}" destId="{F4AB3B9B-CEDD-42E7-9187-486E3BE0A46F}" srcOrd="3" destOrd="0" parTransId="{C93D0D49-4AF7-43A8-958E-14204213FA16}" sibTransId="{A17B3868-1677-41F8-B926-DFFBC8A1B962}"/>
    <dgm:cxn modelId="{608B87E2-4904-4141-84C2-2C6A430BDCC4}" srcId="{C2FE34E3-B6B8-4438-A303-4915AA7EC576}" destId="{612166A2-9695-4F5C-B5D6-C6D1045208F0}" srcOrd="10" destOrd="0" parTransId="{84F0CE5C-1694-4961-BC7F-47975364AB10}" sibTransId="{2223D912-EFC4-44D8-A0F5-A216008EEA2A}"/>
    <dgm:cxn modelId="{A100C258-B49E-4A69-9351-8518527A695F}" srcId="{C2FE34E3-B6B8-4438-A303-4915AA7EC576}" destId="{BB72448B-1AB8-4C54-8D14-980D721558B4}" srcOrd="3" destOrd="0" parTransId="{F85C1CB6-FD37-439C-AE94-76EC1A8D6740}" sibTransId="{37F20833-3364-41F6-ACE5-7A490A2937F8}"/>
    <dgm:cxn modelId="{FBD06DF2-DD23-48DF-B1BF-D2B72E7EC6B7}" type="presOf" srcId="{282EE2A8-04F5-48F3-A49B-FFD3AC10F014}" destId="{BCF7B51B-8555-4AC8-98BC-0653B42E30CE}" srcOrd="0" destOrd="5" presId="urn:microsoft.com/office/officeart/2005/8/layout/hList1"/>
    <dgm:cxn modelId="{96EBDCB5-20CD-47ED-A868-D2DBD552C213}" type="presOf" srcId="{0798A95F-2899-44AE-BF55-9F41BEB7AC0E}" destId="{CF7CF3B0-D429-4F29-87E8-DED4A91DBD71}" srcOrd="0" destOrd="0" presId="urn:microsoft.com/office/officeart/2005/8/layout/hList1"/>
    <dgm:cxn modelId="{FDC789E4-5082-4801-9936-94E8A6B7D84E}" srcId="{1D67D134-F7B0-4FAE-A82C-CE75DD931841}" destId="{75F98165-BF7A-4F0B-A818-DCA79E0CFE29}" srcOrd="0" destOrd="0" parTransId="{4A207106-B1AC-433C-A4F3-5C10DDCB4E64}" sibTransId="{4B5DE99F-AE58-4D9E-8104-32A615AE03FB}"/>
    <dgm:cxn modelId="{35DAEBF6-5FEC-4683-A94E-E5547A31F4A2}" srcId="{1D67D134-F7B0-4FAE-A82C-CE75DD931841}" destId="{543C2C3B-FC27-4087-9C8C-36EF20F196A9}" srcOrd="1" destOrd="0" parTransId="{F0D312B9-DEF8-4FF5-8DEC-2D0A08F067A2}" sibTransId="{755DE7FF-43AD-4763-B75C-37DF482F7744}"/>
    <dgm:cxn modelId="{61EB533E-B701-4533-9FEB-E9844F0F96AB}" type="presOf" srcId="{D814577F-C619-40E2-A1A6-54D38CC1558B}" destId="{BCF7B51B-8555-4AC8-98BC-0653B42E30CE}" srcOrd="0" destOrd="11" presId="urn:microsoft.com/office/officeart/2005/8/layout/hList1"/>
    <dgm:cxn modelId="{5754C874-8C37-42A9-B69F-4ED159F1B4A9}" srcId="{C2FE34E3-B6B8-4438-A303-4915AA7EC576}" destId="{8FDC87EA-CEFA-4AB4-974E-F225D54F2F12}" srcOrd="13" destOrd="0" parTransId="{243BE642-6A97-431F-B3A4-F7663945991B}" sibTransId="{73BCCEC2-01CD-422D-9B53-1ADC7F71C20A}"/>
    <dgm:cxn modelId="{1ADB0BE5-7619-462D-975F-6F6BCF74C3FB}" type="presOf" srcId="{BB72448B-1AB8-4C54-8D14-980D721558B4}" destId="{BCF7B51B-8555-4AC8-98BC-0653B42E30CE}" srcOrd="0" destOrd="3" presId="urn:microsoft.com/office/officeart/2005/8/layout/hList1"/>
    <dgm:cxn modelId="{0B7AA441-F060-4612-AC7B-2BB6AE707CBA}" type="presOf" srcId="{D3972E5C-0C5E-4B6A-B3F6-48D4B7A1664D}" destId="{96617E0B-5A66-4AB0-BBB6-390D7238EB9A}" srcOrd="0" destOrd="7" presId="urn:microsoft.com/office/officeart/2005/8/layout/hList1"/>
    <dgm:cxn modelId="{2D8E60B2-5A3C-43E8-927E-8A1AD4C66589}" srcId="{C2FE34E3-B6B8-4438-A303-4915AA7EC576}" destId="{B238B66D-278A-417D-84C6-3D1754F711CF}" srcOrd="4" destOrd="0" parTransId="{9904E814-1AEC-4E10-B64D-44D86F928BE6}" sibTransId="{3B7FE515-BCA9-432F-9B84-D7FF968DE814}"/>
    <dgm:cxn modelId="{467B8ED8-B1C6-4EAF-AF51-8B138339B1DC}" srcId="{C2FE34E3-B6B8-4438-A303-4915AA7EC576}" destId="{A5CFBAD1-E938-480C-81F2-6601E02154F7}" srcOrd="8" destOrd="0" parTransId="{7D6C7C50-D438-4BDA-8215-F7814F9681C4}" sibTransId="{783B9AE7-6528-48A6-B517-D32C3F7699E1}"/>
    <dgm:cxn modelId="{ABB609FF-2830-45BD-8CD3-EA7C47352333}" type="presOf" srcId="{6E3CB83E-2E5A-444C-84D5-7B276E47CCBF}" destId="{EF21A889-580F-47E8-B380-41716AB1CB3D}" srcOrd="0" destOrd="0" presId="urn:microsoft.com/office/officeart/2005/8/layout/hList1"/>
    <dgm:cxn modelId="{AEB22F5E-FC81-4560-89E5-A3CD868D95A2}" srcId="{0798A95F-2899-44AE-BF55-9F41BEB7AC0E}" destId="{EC36E5AC-C308-46E6-AA73-2EA7F867031D}" srcOrd="4" destOrd="0" parTransId="{5CB5EFBD-4834-4E5A-99FE-340880BEC0DD}" sibTransId="{929F13CE-9296-40F4-9596-69B8E02D8D9A}"/>
    <dgm:cxn modelId="{019B4707-1837-4B32-B7F7-0D54345A30D8}" srcId="{0798A95F-2899-44AE-BF55-9F41BEB7AC0E}" destId="{D68C77F4-D809-44C6-86C3-C22DFFFA0D3B}" srcOrd="5" destOrd="0" parTransId="{85C21E28-3F1B-423D-A04C-E3D74A399362}" sibTransId="{74771BB5-5A69-45FF-B249-01593880635D}"/>
    <dgm:cxn modelId="{DFEBBA7C-56EC-4F3F-B8FE-C78EF3B1155A}" type="presOf" srcId="{A5CFBAD1-E938-480C-81F2-6601E02154F7}" destId="{BCF7B51B-8555-4AC8-98BC-0653B42E30CE}" srcOrd="0" destOrd="8" presId="urn:microsoft.com/office/officeart/2005/8/layout/hList1"/>
    <dgm:cxn modelId="{AA5920F7-EE5F-4144-9A0E-0D724A215921}" type="presOf" srcId="{F5A9FF4C-B9D0-4406-BF84-384F58240F61}" destId="{BCF7B51B-8555-4AC8-98BC-0653B42E30CE}" srcOrd="0" destOrd="9" presId="urn:microsoft.com/office/officeart/2005/8/layout/hList1"/>
    <dgm:cxn modelId="{6C7C6D91-EA86-4843-BF72-4957273A3BEB}" srcId="{6E3CB83E-2E5A-444C-84D5-7B276E47CCBF}" destId="{C2FE34E3-B6B8-4438-A303-4915AA7EC576}" srcOrd="1" destOrd="0" parTransId="{70AC260A-C54C-42C1-90D0-FBEF9726ACF4}" sibTransId="{CC96FBB6-DF67-4066-AFA5-AF610B831A90}"/>
    <dgm:cxn modelId="{1D7C854B-2BB5-4CC8-B03B-348E9D472825}" srcId="{1D67D134-F7B0-4FAE-A82C-CE75DD931841}" destId="{AAC71511-1E9A-4877-AB17-E0A9B595F1A0}" srcOrd="4" destOrd="0" parTransId="{0CC6F7FA-8D9F-4727-8A91-4A8ADEBC515B}" sibTransId="{49AA93D8-945F-4A9B-B283-3C233E85E98D}"/>
    <dgm:cxn modelId="{93D02016-D762-4744-A250-252ED47491E2}" srcId="{C2FE34E3-B6B8-4438-A303-4915AA7EC576}" destId="{71A99EED-C52D-4530-BEF5-670CCD969472}" srcOrd="1" destOrd="0" parTransId="{34084129-9268-42F0-A0BE-1B3897A99D38}" sibTransId="{6BDDB0B2-4416-43FC-8D1D-FDF6FC6A54B5}"/>
    <dgm:cxn modelId="{1CED93BD-395B-4B1A-82F2-53F1A58669F3}" type="presOf" srcId="{71A99EED-C52D-4530-BEF5-670CCD969472}" destId="{BCF7B51B-8555-4AC8-98BC-0653B42E30CE}" srcOrd="0" destOrd="1" presId="urn:microsoft.com/office/officeart/2005/8/layout/hList1"/>
    <dgm:cxn modelId="{ADEEB761-6E10-434F-8879-765760C78BDA}" type="presOf" srcId="{30CD381C-8D68-4251-A0F1-CE189AAE4DE6}" destId="{96617E0B-5A66-4AB0-BBB6-390D7238EB9A}" srcOrd="0" destOrd="6" presId="urn:microsoft.com/office/officeart/2005/8/layout/hList1"/>
    <dgm:cxn modelId="{45997E20-9381-422C-829A-91FA130F1856}" type="presOf" srcId="{543C2C3B-FC27-4087-9C8C-36EF20F196A9}" destId="{96617E0B-5A66-4AB0-BBB6-390D7238EB9A}" srcOrd="0" destOrd="2" presId="urn:microsoft.com/office/officeart/2005/8/layout/hList1"/>
    <dgm:cxn modelId="{075D0CC2-C239-4F62-B3E1-C9E7DA195601}" type="presOf" srcId="{EC36E5AC-C308-46E6-AA73-2EA7F867031D}" destId="{96617E0B-5A66-4AB0-BBB6-390D7238EB9A}" srcOrd="0" destOrd="10" presId="urn:microsoft.com/office/officeart/2005/8/layout/hList1"/>
    <dgm:cxn modelId="{1D311B29-B441-4EB8-95FE-E63204F1176A}" type="presOf" srcId="{75F98165-BF7A-4F0B-A818-DCA79E0CFE29}" destId="{96617E0B-5A66-4AB0-BBB6-390D7238EB9A}" srcOrd="0" destOrd="1" presId="urn:microsoft.com/office/officeart/2005/8/layout/hList1"/>
    <dgm:cxn modelId="{D1E5E4E3-57CB-4060-B593-E84CCDEE6CC3}" srcId="{1D67D134-F7B0-4FAE-A82C-CE75DD931841}" destId="{08245744-BF38-42E6-B134-A3E81A8ED92D}" srcOrd="2" destOrd="0" parTransId="{1B4C11E0-8E96-478E-B36C-FCCAEEE9A17F}" sibTransId="{BFF18E2A-F572-45C7-82E1-8F7D2D8F39DB}"/>
    <dgm:cxn modelId="{A0D937B3-5177-4053-B487-F886BBF580AB}" srcId="{C2FE34E3-B6B8-4438-A303-4915AA7EC576}" destId="{F5A9FF4C-B9D0-4406-BF84-384F58240F61}" srcOrd="9" destOrd="0" parTransId="{B769A123-4D94-46E3-AF62-D862C4F5E5F5}" sibTransId="{4F98FCCD-FA74-49B9-833D-2D0BE7F6A632}"/>
    <dgm:cxn modelId="{31A25F5C-7BD7-448F-AA1A-E263D36935F3}" srcId="{0798A95F-2899-44AE-BF55-9F41BEB7AC0E}" destId="{E540483D-CEC4-4697-A335-01C42A9FEA58}" srcOrd="2" destOrd="0" parTransId="{376CFD52-9082-42D4-932D-DC7C6BE6BA3C}" sibTransId="{62727ECE-C0CD-46F5-9D6D-BEA13D68C719}"/>
    <dgm:cxn modelId="{3456CA12-721A-4584-A4BF-EB6D64F7AF0C}" srcId="{C2FE34E3-B6B8-4438-A303-4915AA7EC576}" destId="{282EE2A8-04F5-48F3-A49B-FFD3AC10F014}" srcOrd="5" destOrd="0" parTransId="{AE1C3DC2-A0B8-47B3-8F52-6A0452143860}" sibTransId="{D28E273F-AD1A-40E2-A571-CC4AC8720DCF}"/>
    <dgm:cxn modelId="{9DDBCC31-1A0D-4A90-801E-FACFDF316E1D}" type="presOf" srcId="{B238B66D-278A-417D-84C6-3D1754F711CF}" destId="{BCF7B51B-8555-4AC8-98BC-0653B42E30CE}" srcOrd="0" destOrd="4" presId="urn:microsoft.com/office/officeart/2005/8/layout/hList1"/>
    <dgm:cxn modelId="{0CF449F4-9418-483D-B4BC-D697136C7D78}" type="presOf" srcId="{E3D6C4C8-2266-4CC9-B66A-20D6BE8D3A4B}" destId="{BCF7B51B-8555-4AC8-98BC-0653B42E30CE}" srcOrd="0" destOrd="6" presId="urn:microsoft.com/office/officeart/2005/8/layout/hList1"/>
    <dgm:cxn modelId="{4735ED8F-A70D-41AE-BE80-17F43FE6B16B}" type="presOf" srcId="{8FDC87EA-CEFA-4AB4-974E-F225D54F2F12}" destId="{BCF7B51B-8555-4AC8-98BC-0653B42E30CE}" srcOrd="0" destOrd="13" presId="urn:microsoft.com/office/officeart/2005/8/layout/hList1"/>
    <dgm:cxn modelId="{A8EF9366-6956-4C0C-AFEB-F776065DFF8B}" type="presOf" srcId="{D68C77F4-D809-44C6-86C3-C22DFFFA0D3B}" destId="{96617E0B-5A66-4AB0-BBB6-390D7238EB9A}" srcOrd="0" destOrd="11" presId="urn:microsoft.com/office/officeart/2005/8/layout/hList1"/>
    <dgm:cxn modelId="{8843319D-BA67-4913-BF2C-E92C473A090C}" type="presOf" srcId="{14267BAC-977C-4D87-A16E-560078262B38}" destId="{BCF7B51B-8555-4AC8-98BC-0653B42E30CE}" srcOrd="0" destOrd="2" presId="urn:microsoft.com/office/officeart/2005/8/layout/hList1"/>
    <dgm:cxn modelId="{F0F0804F-37F3-478E-9436-535AABF42900}" srcId="{C2FE34E3-B6B8-4438-A303-4915AA7EC576}" destId="{1544A936-8270-46FC-84BE-B559BDB539B3}" srcOrd="0" destOrd="0" parTransId="{722F4398-22DA-4A44-9A02-F1164D2652E1}" sibTransId="{2FB077A9-5A23-453D-A247-0B577A28ABB6}"/>
    <dgm:cxn modelId="{8E000EEF-AAAC-4C7F-8C55-C5D04E7C0BD2}" srcId="{0798A95F-2899-44AE-BF55-9F41BEB7AC0E}" destId="{6D9336E9-1D20-4FFF-B543-5F9F7C01661D}" srcOrd="3" destOrd="0" parTransId="{5662B630-5D83-48B0-864E-E5C5D507F3B3}" sibTransId="{7FA67575-7FB2-4A1D-B24A-0B0483A3435A}"/>
    <dgm:cxn modelId="{D2FBF060-9E8E-47D1-BE73-4A492497735C}" srcId="{C2FE34E3-B6B8-4438-A303-4915AA7EC576}" destId="{4735A4F9-64C6-48A1-9BC4-502DF525AF90}" srcOrd="7" destOrd="0" parTransId="{2AA43FDF-CC22-44F4-84B4-C4398B887F41}" sibTransId="{DFEC7294-7091-4243-88A3-413AA2F81987}"/>
    <dgm:cxn modelId="{DD1342FE-5018-43F0-A793-F39C3E4849A9}" type="presOf" srcId="{6D9336E9-1D20-4FFF-B543-5F9F7C01661D}" destId="{96617E0B-5A66-4AB0-BBB6-390D7238EB9A}" srcOrd="0" destOrd="9" presId="urn:microsoft.com/office/officeart/2005/8/layout/hList1"/>
    <dgm:cxn modelId="{FE28D9A4-4392-42F1-9A86-0A691C4EEFD7}" type="presOf" srcId="{E540483D-CEC4-4697-A335-01C42A9FEA58}" destId="{96617E0B-5A66-4AB0-BBB6-390D7238EB9A}" srcOrd="0" destOrd="8" presId="urn:microsoft.com/office/officeart/2005/8/layout/hList1"/>
    <dgm:cxn modelId="{ABEBCDDF-6BB6-459E-8AEF-B30CFA659CD8}" type="presOf" srcId="{1D67D134-F7B0-4FAE-A82C-CE75DD931841}" destId="{96617E0B-5A66-4AB0-BBB6-390D7238EB9A}" srcOrd="0" destOrd="0" presId="urn:microsoft.com/office/officeart/2005/8/layout/hList1"/>
    <dgm:cxn modelId="{133B1FE1-BF84-4E95-AF34-BDF2967AB66E}" srcId="{C2FE34E3-B6B8-4438-A303-4915AA7EC576}" destId="{E3D6C4C8-2266-4CC9-B66A-20D6BE8D3A4B}" srcOrd="6" destOrd="0" parTransId="{A210CCD2-6500-4D0B-8AEA-0504CA3B5649}" sibTransId="{2BA6AC91-F457-4087-AEDA-FB2480D03633}"/>
    <dgm:cxn modelId="{C5EA6CC4-10B0-4FFB-A065-F0B3022FCA03}" srcId="{0798A95F-2899-44AE-BF55-9F41BEB7AC0E}" destId="{D3972E5C-0C5E-4B6A-B3F6-48D4B7A1664D}" srcOrd="1" destOrd="0" parTransId="{C64E7070-3D36-4EA2-A3F6-BFB0D469F6F2}" sibTransId="{0B46C59C-8081-46CF-91DF-87C66FC126E0}"/>
    <dgm:cxn modelId="{9379F4D6-44A1-45CB-B73B-417C258BE523}" srcId="{C2FE34E3-B6B8-4438-A303-4915AA7EC576}" destId="{7AF49683-ADB7-4C01-AB86-A4430429871F}" srcOrd="12" destOrd="0" parTransId="{96E1A9A8-4110-4870-B883-A750A10E8FD9}" sibTransId="{D3D02E95-F3BC-48BB-9A84-C68D2E74EC1D}"/>
    <dgm:cxn modelId="{242E10D1-CD8B-4A24-8D55-EA1C15AE47F8}" type="presOf" srcId="{08245744-BF38-42E6-B134-A3E81A8ED92D}" destId="{96617E0B-5A66-4AB0-BBB6-390D7238EB9A}" srcOrd="0" destOrd="3" presId="urn:microsoft.com/office/officeart/2005/8/layout/hList1"/>
    <dgm:cxn modelId="{484C63D3-4FC5-44A6-B815-761CD9CAB330}" type="presParOf" srcId="{EF21A889-580F-47E8-B380-41716AB1CB3D}" destId="{51B5A6E9-4E8B-47D9-97B6-C5FA6C2A970F}" srcOrd="0" destOrd="0" presId="urn:microsoft.com/office/officeart/2005/8/layout/hList1"/>
    <dgm:cxn modelId="{A6E872CB-5B60-4102-9E00-2FA0C62D2CF1}" type="presParOf" srcId="{51B5A6E9-4E8B-47D9-97B6-C5FA6C2A970F}" destId="{CF7CF3B0-D429-4F29-87E8-DED4A91DBD71}" srcOrd="0" destOrd="0" presId="urn:microsoft.com/office/officeart/2005/8/layout/hList1"/>
    <dgm:cxn modelId="{D81C841E-B6A7-4163-A678-A3A8A90F8113}" type="presParOf" srcId="{51B5A6E9-4E8B-47D9-97B6-C5FA6C2A970F}" destId="{96617E0B-5A66-4AB0-BBB6-390D7238EB9A}" srcOrd="1" destOrd="0" presId="urn:microsoft.com/office/officeart/2005/8/layout/hList1"/>
    <dgm:cxn modelId="{1C2CF028-420B-491A-AC5C-94AD6E4302C8}" type="presParOf" srcId="{EF21A889-580F-47E8-B380-41716AB1CB3D}" destId="{423819FB-D58F-4EBE-A565-6BEDBC077495}" srcOrd="1" destOrd="0" presId="urn:microsoft.com/office/officeart/2005/8/layout/hList1"/>
    <dgm:cxn modelId="{DAE4FC60-5267-4FC8-99A3-AAE60E7578B3}" type="presParOf" srcId="{EF21A889-580F-47E8-B380-41716AB1CB3D}" destId="{4512C450-0400-4940-A85F-E3D0F0922ADF}" srcOrd="2" destOrd="0" presId="urn:microsoft.com/office/officeart/2005/8/layout/hList1"/>
    <dgm:cxn modelId="{DF286615-4255-4109-930B-91C38A230B59}" type="presParOf" srcId="{4512C450-0400-4940-A85F-E3D0F0922ADF}" destId="{BF860C48-77E4-4E05-BC0D-607160E52422}" srcOrd="0" destOrd="0" presId="urn:microsoft.com/office/officeart/2005/8/layout/hList1"/>
    <dgm:cxn modelId="{7707F3A6-DA83-4BED-99C1-6F437B31E09E}" type="presParOf" srcId="{4512C450-0400-4940-A85F-E3D0F0922ADF}" destId="{BCF7B51B-8555-4AC8-98BC-0653B42E30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CB83E-2E5A-444C-84D5-7B276E47CCBF}" type="doc">
      <dgm:prSet loTypeId="urn:microsoft.com/office/officeart/2008/layout/PictureStrips" loCatId="list" qsTypeId="urn:microsoft.com/office/officeart/2005/8/quickstyle/simple1" qsCatId="simple" csTypeId="urn:microsoft.com/office/officeart/2005/8/colors/accent4_1" csCatId="accent4" phldr="1"/>
      <dgm:spPr/>
      <dgm:t>
        <a:bodyPr/>
        <a:lstStyle/>
        <a:p>
          <a:endParaRPr lang="en-US"/>
        </a:p>
      </dgm:t>
    </dgm:pt>
    <dgm:pt modelId="{AB2FD2B7-0465-4733-8E95-423F4D2E8F58}">
      <dgm:prSet/>
      <dgm:spPr/>
      <dgm:t>
        <a:bodyPr/>
        <a:lstStyle/>
        <a:p>
          <a:r>
            <a:rPr lang="en-US" u="none" dirty="0">
              <a:uFillTx/>
            </a:rPr>
            <a:t>Rice Husking </a:t>
          </a:r>
        </a:p>
      </dgm:t>
    </dgm:pt>
    <dgm:pt modelId="{4E084238-054D-401A-87D5-A37D23D1CE07}" type="parTrans" cxnId="{83E35DA1-5380-4597-AE4F-E1920BA6999A}">
      <dgm:prSet/>
      <dgm:spPr/>
      <dgm:t>
        <a:bodyPr/>
        <a:lstStyle/>
        <a:p>
          <a:endParaRPr lang="en-US"/>
        </a:p>
      </dgm:t>
    </dgm:pt>
    <dgm:pt modelId="{6766BF7E-F0D3-4773-8155-8E20E185747D}" type="sibTrans" cxnId="{83E35DA1-5380-4597-AE4F-E1920BA6999A}">
      <dgm:prSet/>
      <dgm:spPr/>
      <dgm:t>
        <a:bodyPr/>
        <a:lstStyle/>
        <a:p>
          <a:endParaRPr lang="en-US"/>
        </a:p>
      </dgm:t>
    </dgm:pt>
    <dgm:pt modelId="{80A9A292-887E-44CF-87AD-E16F5B9D68C1}">
      <dgm:prSet/>
      <dgm:spPr/>
      <dgm:t>
        <a:bodyPr/>
        <a:lstStyle/>
        <a:p>
          <a:r>
            <a:rPr lang="en-US" u="none" dirty="0">
              <a:uFillTx/>
            </a:rPr>
            <a:t>Cotton Ginning  </a:t>
          </a:r>
        </a:p>
      </dgm:t>
    </dgm:pt>
    <dgm:pt modelId="{D2682D4D-D974-4F83-B03B-E39E07099665}" type="parTrans" cxnId="{AA662C82-12D4-4C4B-8252-B78D0109F699}">
      <dgm:prSet/>
      <dgm:spPr/>
      <dgm:t>
        <a:bodyPr/>
        <a:lstStyle/>
        <a:p>
          <a:endParaRPr lang="en-US"/>
        </a:p>
      </dgm:t>
    </dgm:pt>
    <dgm:pt modelId="{899438BF-80B5-4AFD-AC16-02F176AAAA6C}" type="sibTrans" cxnId="{AA662C82-12D4-4C4B-8252-B78D0109F699}">
      <dgm:prSet/>
      <dgm:spPr/>
      <dgm:t>
        <a:bodyPr/>
        <a:lstStyle/>
        <a:p>
          <a:endParaRPr lang="en-US"/>
        </a:p>
      </dgm:t>
    </dgm:pt>
    <dgm:pt modelId="{F082800E-C18F-4820-BCB9-29F3AD08503D}">
      <dgm:prSet/>
      <dgm:spPr/>
      <dgm:t>
        <a:bodyPr/>
        <a:lstStyle/>
        <a:p>
          <a:r>
            <a:rPr lang="en-US" u="none" dirty="0">
              <a:uFillTx/>
            </a:rPr>
            <a:t>Power Looms  </a:t>
          </a:r>
        </a:p>
      </dgm:t>
    </dgm:pt>
    <dgm:pt modelId="{CF00CC48-60EE-4C9F-BE39-A7E6C2EC92BE}" type="parTrans" cxnId="{322EC972-32A2-409B-B926-98212475E525}">
      <dgm:prSet/>
      <dgm:spPr/>
      <dgm:t>
        <a:bodyPr/>
        <a:lstStyle/>
        <a:p>
          <a:endParaRPr lang="en-US"/>
        </a:p>
      </dgm:t>
    </dgm:pt>
    <dgm:pt modelId="{14F6EB67-506C-466E-8067-EB59EA346233}" type="sibTrans" cxnId="{322EC972-32A2-409B-B926-98212475E525}">
      <dgm:prSet/>
      <dgm:spPr/>
      <dgm:t>
        <a:bodyPr/>
        <a:lstStyle/>
        <a:p>
          <a:endParaRPr lang="en-US"/>
        </a:p>
      </dgm:t>
    </dgm:pt>
    <dgm:pt modelId="{B31A4E36-32A3-47F9-896F-5237982A1F7A}">
      <dgm:prSet/>
      <dgm:spPr/>
      <dgm:t>
        <a:bodyPr/>
        <a:lstStyle/>
        <a:p>
          <a:r>
            <a:rPr lang="en-US" u="none" dirty="0">
              <a:uFillTx/>
            </a:rPr>
            <a:t>Dairy &amp; Livestock  </a:t>
          </a:r>
        </a:p>
      </dgm:t>
    </dgm:pt>
    <dgm:pt modelId="{F93D11F0-9F4B-4887-A737-0F65F876E645}" type="parTrans" cxnId="{BFB8B924-181B-4B65-A38C-BF8017AC66F5}">
      <dgm:prSet/>
      <dgm:spPr/>
      <dgm:t>
        <a:bodyPr/>
        <a:lstStyle/>
        <a:p>
          <a:endParaRPr lang="en-US"/>
        </a:p>
      </dgm:t>
    </dgm:pt>
    <dgm:pt modelId="{AF41C941-580D-4488-8722-89F4BADDDA73}" type="sibTrans" cxnId="{BFB8B924-181B-4B65-A38C-BF8017AC66F5}">
      <dgm:prSet/>
      <dgm:spPr/>
      <dgm:t>
        <a:bodyPr/>
        <a:lstStyle/>
        <a:p>
          <a:endParaRPr lang="en-US"/>
        </a:p>
      </dgm:t>
    </dgm:pt>
    <dgm:pt modelId="{2EDB21B6-7D1E-4856-B6B3-8AD1FF3D3F81}">
      <dgm:prSet/>
      <dgm:spPr/>
      <dgm:t>
        <a:bodyPr/>
        <a:lstStyle/>
        <a:p>
          <a:r>
            <a:rPr lang="en-US" u="none" dirty="0">
              <a:uFillTx/>
            </a:rPr>
            <a:t>Cutlery &amp; Stainless Utensils</a:t>
          </a:r>
        </a:p>
      </dgm:t>
    </dgm:pt>
    <dgm:pt modelId="{FAF4BAFD-CFCF-4ED3-BC0A-44A475C0E048}" type="parTrans" cxnId="{5B6D98B0-6545-44AA-B119-B7EC76A83872}">
      <dgm:prSet/>
      <dgm:spPr/>
      <dgm:t>
        <a:bodyPr/>
        <a:lstStyle/>
        <a:p>
          <a:endParaRPr lang="en-US"/>
        </a:p>
      </dgm:t>
    </dgm:pt>
    <dgm:pt modelId="{AD2DFF2C-2B76-4CC8-9890-91FCC39419D1}" type="sibTrans" cxnId="{5B6D98B0-6545-44AA-B119-B7EC76A83872}">
      <dgm:prSet/>
      <dgm:spPr/>
      <dgm:t>
        <a:bodyPr/>
        <a:lstStyle/>
        <a:p>
          <a:endParaRPr lang="en-US"/>
        </a:p>
      </dgm:t>
    </dgm:pt>
    <dgm:pt modelId="{36BA7813-BC1A-445A-9DC9-3B1244D9FF27}">
      <dgm:prSet/>
      <dgm:spPr/>
      <dgm:t>
        <a:bodyPr/>
        <a:lstStyle/>
        <a:p>
          <a:r>
            <a:rPr lang="en-US" u="none" dirty="0">
              <a:uFillTx/>
            </a:rPr>
            <a:t>Surgical Instruments  </a:t>
          </a:r>
        </a:p>
      </dgm:t>
    </dgm:pt>
    <dgm:pt modelId="{0519C366-392D-4752-89A9-2BBAE50663C7}" type="parTrans" cxnId="{D60B62D1-8F4C-43DB-88BE-F5929B9EE5E6}">
      <dgm:prSet/>
      <dgm:spPr/>
      <dgm:t>
        <a:bodyPr/>
        <a:lstStyle/>
        <a:p>
          <a:endParaRPr lang="en-US"/>
        </a:p>
      </dgm:t>
    </dgm:pt>
    <dgm:pt modelId="{90B9E1D8-0F55-4FE6-B0FF-E4E94058989C}" type="sibTrans" cxnId="{D60B62D1-8F4C-43DB-88BE-F5929B9EE5E6}">
      <dgm:prSet/>
      <dgm:spPr/>
      <dgm:t>
        <a:bodyPr/>
        <a:lstStyle/>
        <a:p>
          <a:endParaRPr lang="en-US"/>
        </a:p>
      </dgm:t>
    </dgm:pt>
    <dgm:pt modelId="{82CE6CD8-1F04-4EC5-92BE-866DEC9D57C3}">
      <dgm:prSet/>
      <dgm:spPr/>
      <dgm:t>
        <a:bodyPr/>
        <a:lstStyle/>
        <a:p>
          <a:r>
            <a:rPr lang="en-US" u="none" dirty="0">
              <a:uFillTx/>
            </a:rPr>
            <a:t>Marble &amp; Granite  </a:t>
          </a:r>
        </a:p>
      </dgm:t>
    </dgm:pt>
    <dgm:pt modelId="{1B4E9ACA-E038-4DD5-A44B-85A807BE2FD3}" type="parTrans" cxnId="{2106DCDC-280B-42B2-A05E-3787A018CBFA}">
      <dgm:prSet/>
      <dgm:spPr/>
      <dgm:t>
        <a:bodyPr/>
        <a:lstStyle/>
        <a:p>
          <a:endParaRPr lang="en-US"/>
        </a:p>
      </dgm:t>
    </dgm:pt>
    <dgm:pt modelId="{982B68D2-D8DC-4BA3-9F28-717DA57A7858}" type="sibTrans" cxnId="{2106DCDC-280B-42B2-A05E-3787A018CBFA}">
      <dgm:prSet/>
      <dgm:spPr/>
      <dgm:t>
        <a:bodyPr/>
        <a:lstStyle/>
        <a:p>
          <a:endParaRPr lang="en-US"/>
        </a:p>
      </dgm:t>
    </dgm:pt>
    <dgm:pt modelId="{2F7E9B56-59E2-4EBD-97DC-56D4139A4FFF}">
      <dgm:prSet/>
      <dgm:spPr/>
      <dgm:t>
        <a:bodyPr/>
        <a:lstStyle/>
        <a:p>
          <a:r>
            <a:rPr lang="en-US" u="none" dirty="0">
              <a:uFillTx/>
            </a:rPr>
            <a:t>Engineering Goods, (Electronic)</a:t>
          </a:r>
        </a:p>
      </dgm:t>
    </dgm:pt>
    <dgm:pt modelId="{6B0039B6-E519-460E-95DA-A97351EE2AB4}" type="parTrans" cxnId="{11D29760-B5F5-41F3-B996-DF547D97DF9D}">
      <dgm:prSet/>
      <dgm:spPr/>
      <dgm:t>
        <a:bodyPr/>
        <a:lstStyle/>
        <a:p>
          <a:endParaRPr lang="en-US"/>
        </a:p>
      </dgm:t>
    </dgm:pt>
    <dgm:pt modelId="{78E6F236-0A61-45EF-91BA-766979BE4A64}" type="sibTrans" cxnId="{11D29760-B5F5-41F3-B996-DF547D97DF9D}">
      <dgm:prSet/>
      <dgm:spPr/>
      <dgm:t>
        <a:bodyPr/>
        <a:lstStyle/>
        <a:p>
          <a:endParaRPr lang="en-US"/>
        </a:p>
      </dgm:t>
    </dgm:pt>
    <dgm:pt modelId="{3FA09568-FFB2-4C25-8812-32F5C545EA9F}">
      <dgm:prSet/>
      <dgm:spPr/>
      <dgm:t>
        <a:bodyPr/>
        <a:lstStyle/>
        <a:p>
          <a:r>
            <a:rPr lang="en-US" u="none" dirty="0">
              <a:uFillTx/>
            </a:rPr>
            <a:t>Fisheries  </a:t>
          </a:r>
        </a:p>
      </dgm:t>
    </dgm:pt>
    <dgm:pt modelId="{58A395D2-C9BB-454D-9D62-0E052724962A}" type="parTrans" cxnId="{264641EF-154B-446A-A5CE-762A4586867C}">
      <dgm:prSet/>
      <dgm:spPr/>
      <dgm:t>
        <a:bodyPr/>
        <a:lstStyle/>
        <a:p>
          <a:endParaRPr lang="en-US"/>
        </a:p>
      </dgm:t>
    </dgm:pt>
    <dgm:pt modelId="{539DBA55-4352-46F8-BB75-97648DFD9DAF}" type="sibTrans" cxnId="{264641EF-154B-446A-A5CE-762A4586867C}">
      <dgm:prSet/>
      <dgm:spPr/>
      <dgm:t>
        <a:bodyPr/>
        <a:lstStyle/>
        <a:p>
          <a:endParaRPr lang="en-US"/>
        </a:p>
      </dgm:t>
    </dgm:pt>
    <dgm:pt modelId="{7793A3D4-D1E8-4C03-B51D-A6E12611884D}">
      <dgm:prSet/>
      <dgm:spPr/>
      <dgm:t>
        <a:bodyPr/>
        <a:lstStyle/>
        <a:p>
          <a:r>
            <a:rPr lang="en-US" u="none" dirty="0">
              <a:uFillTx/>
            </a:rPr>
            <a:t>Packaging / Processing of Fruits / Vegetables </a:t>
          </a:r>
        </a:p>
      </dgm:t>
    </dgm:pt>
    <dgm:pt modelId="{1F6B5F2F-CD80-4418-8A5A-9306A55E4760}" type="parTrans" cxnId="{5FBD38B5-E1BA-4C1E-817D-2301DDAEC763}">
      <dgm:prSet/>
      <dgm:spPr/>
      <dgm:t>
        <a:bodyPr/>
        <a:lstStyle/>
        <a:p>
          <a:endParaRPr lang="en-US"/>
        </a:p>
      </dgm:t>
    </dgm:pt>
    <dgm:pt modelId="{28A53CA2-23B9-4345-A513-582DB06B92C2}" type="sibTrans" cxnId="{5FBD38B5-E1BA-4C1E-817D-2301DDAEC763}">
      <dgm:prSet/>
      <dgm:spPr/>
      <dgm:t>
        <a:bodyPr/>
        <a:lstStyle/>
        <a:p>
          <a:endParaRPr lang="en-US"/>
        </a:p>
      </dgm:t>
    </dgm:pt>
    <dgm:pt modelId="{9F42A1D6-4B97-4903-B0C5-C4B97B7E6648}">
      <dgm:prSet/>
      <dgm:spPr/>
      <dgm:t>
        <a:bodyPr/>
        <a:lstStyle/>
        <a:p>
          <a:r>
            <a:rPr lang="en-US" u="none" dirty="0">
              <a:uFillTx/>
            </a:rPr>
            <a:t>Furniture  </a:t>
          </a:r>
        </a:p>
      </dgm:t>
    </dgm:pt>
    <dgm:pt modelId="{936FE9E4-D9F4-4BC7-A29D-9D2855438BBD}" type="parTrans" cxnId="{872F84AC-4E2E-46F4-ADA0-30E391320D3D}">
      <dgm:prSet/>
      <dgm:spPr/>
      <dgm:t>
        <a:bodyPr/>
        <a:lstStyle/>
        <a:p>
          <a:endParaRPr lang="en-US"/>
        </a:p>
      </dgm:t>
    </dgm:pt>
    <dgm:pt modelId="{CEE3DD08-EE71-40F2-8C7B-59683455CBF3}" type="sibTrans" cxnId="{872F84AC-4E2E-46F4-ADA0-30E391320D3D}">
      <dgm:prSet/>
      <dgm:spPr/>
      <dgm:t>
        <a:bodyPr/>
        <a:lstStyle/>
        <a:p>
          <a:endParaRPr lang="en-US"/>
        </a:p>
      </dgm:t>
    </dgm:pt>
    <dgm:pt modelId="{4208B81A-2325-4DA5-A548-14F3293C97DC}">
      <dgm:prSet/>
      <dgm:spPr/>
      <dgm:t>
        <a:bodyPr/>
        <a:lstStyle/>
        <a:p>
          <a:r>
            <a:rPr lang="en-US" u="none" dirty="0">
              <a:uFillTx/>
            </a:rPr>
            <a:t>Gems &amp; </a:t>
          </a:r>
          <a:r>
            <a:rPr lang="en-US" u="none" dirty="0" err="1">
              <a:uFillTx/>
            </a:rPr>
            <a:t>Jewellery</a:t>
          </a:r>
          <a:r>
            <a:rPr lang="en-US" u="none" dirty="0">
              <a:uFillTx/>
            </a:rPr>
            <a:t>  </a:t>
          </a:r>
        </a:p>
      </dgm:t>
    </dgm:pt>
    <dgm:pt modelId="{D95F85D7-3008-484C-B114-87F628D5F928}" type="parTrans" cxnId="{3681CF99-430E-4F14-AA9A-567D99B6E6BC}">
      <dgm:prSet/>
      <dgm:spPr/>
      <dgm:t>
        <a:bodyPr/>
        <a:lstStyle/>
        <a:p>
          <a:endParaRPr lang="en-US"/>
        </a:p>
      </dgm:t>
    </dgm:pt>
    <dgm:pt modelId="{A0CC948A-1D67-4DCB-A063-E2450CF539C9}" type="sibTrans" cxnId="{3681CF99-430E-4F14-AA9A-567D99B6E6BC}">
      <dgm:prSet/>
      <dgm:spPr/>
      <dgm:t>
        <a:bodyPr/>
        <a:lstStyle/>
        <a:p>
          <a:endParaRPr lang="en-US"/>
        </a:p>
      </dgm:t>
    </dgm:pt>
    <dgm:pt modelId="{5D754264-309E-49FF-8537-A9BD0CACBE47}">
      <dgm:prSet/>
      <dgm:spPr/>
      <dgm:t>
        <a:bodyPr/>
        <a:lstStyle/>
        <a:p>
          <a:r>
            <a:rPr lang="en-US" u="none" dirty="0">
              <a:uFillTx/>
            </a:rPr>
            <a:t>Sports Goods  </a:t>
          </a:r>
        </a:p>
      </dgm:t>
    </dgm:pt>
    <dgm:pt modelId="{D3137137-58E8-4106-A0CD-3D2D42ED96A7}" type="parTrans" cxnId="{4BABEAE5-DAA1-4552-8473-507BD1C16843}">
      <dgm:prSet/>
      <dgm:spPr/>
      <dgm:t>
        <a:bodyPr/>
        <a:lstStyle/>
        <a:p>
          <a:endParaRPr lang="en-US"/>
        </a:p>
      </dgm:t>
    </dgm:pt>
    <dgm:pt modelId="{E0CDE9B9-A6B0-45F0-B4D4-002FC2789E1F}" type="sibTrans" cxnId="{4BABEAE5-DAA1-4552-8473-507BD1C16843}">
      <dgm:prSet/>
      <dgm:spPr/>
      <dgm:t>
        <a:bodyPr/>
        <a:lstStyle/>
        <a:p>
          <a:endParaRPr lang="en-US"/>
        </a:p>
      </dgm:t>
    </dgm:pt>
    <dgm:pt modelId="{D201A4AB-C87B-4A1F-B30F-DCC134F5E3C1}">
      <dgm:prSet/>
      <dgm:spPr/>
      <dgm:t>
        <a:bodyPr/>
        <a:lstStyle/>
        <a:p>
          <a:r>
            <a:rPr lang="en-US" u="none" dirty="0">
              <a:uFillTx/>
            </a:rPr>
            <a:t>Agro‐based Industry </a:t>
          </a:r>
        </a:p>
      </dgm:t>
    </dgm:pt>
    <dgm:pt modelId="{381D06AB-46FB-488D-BE76-5F00CE78B6EA}" type="parTrans" cxnId="{95E4A55C-8885-4D32-8FC9-048885609E7A}">
      <dgm:prSet/>
      <dgm:spPr/>
      <dgm:t>
        <a:bodyPr/>
        <a:lstStyle/>
        <a:p>
          <a:endParaRPr lang="en-US"/>
        </a:p>
      </dgm:t>
    </dgm:pt>
    <dgm:pt modelId="{213BAF64-D863-4A70-B0CA-3E43BCD9E121}" type="sibTrans" cxnId="{95E4A55C-8885-4D32-8FC9-048885609E7A}">
      <dgm:prSet/>
      <dgm:spPr/>
      <dgm:t>
        <a:bodyPr/>
        <a:lstStyle/>
        <a:p>
          <a:endParaRPr lang="en-US"/>
        </a:p>
      </dgm:t>
    </dgm:pt>
    <dgm:pt modelId="{AD067951-9682-4E6D-929F-7C207CC50D5A}" type="pres">
      <dgm:prSet presAssocID="{6E3CB83E-2E5A-444C-84D5-7B276E47CCBF}" presName="Name0" presStyleCnt="0">
        <dgm:presLayoutVars>
          <dgm:dir/>
          <dgm:resizeHandles val="exact"/>
        </dgm:presLayoutVars>
      </dgm:prSet>
      <dgm:spPr/>
      <dgm:t>
        <a:bodyPr/>
        <a:lstStyle/>
        <a:p>
          <a:endParaRPr lang="en-US"/>
        </a:p>
      </dgm:t>
    </dgm:pt>
    <dgm:pt modelId="{5500E9CE-D4DE-4385-BE1A-3362A3F3E30A}" type="pres">
      <dgm:prSet presAssocID="{AB2FD2B7-0465-4733-8E95-423F4D2E8F58}" presName="composite" presStyleCnt="0"/>
      <dgm:spPr/>
    </dgm:pt>
    <dgm:pt modelId="{A83584AC-E431-498D-8D80-7D55D379D329}" type="pres">
      <dgm:prSet presAssocID="{AB2FD2B7-0465-4733-8E95-423F4D2E8F58}" presName="rect1" presStyleLbl="trAlignAcc1" presStyleIdx="0" presStyleCnt="14">
        <dgm:presLayoutVars>
          <dgm:bulletEnabled val="1"/>
        </dgm:presLayoutVars>
      </dgm:prSet>
      <dgm:spPr/>
      <dgm:t>
        <a:bodyPr/>
        <a:lstStyle/>
        <a:p>
          <a:endParaRPr lang="en-US"/>
        </a:p>
      </dgm:t>
    </dgm:pt>
    <dgm:pt modelId="{205F8476-97AF-4C24-8184-41BABC77814D}" type="pres">
      <dgm:prSet presAssocID="{AB2FD2B7-0465-4733-8E95-423F4D2E8F58}" presName="rect2" presStyleLbl="fgImgPlace1" presStyleIdx="0" presStyleCnt="14" custLinFactNeighborY="686"/>
      <dgm:spPr>
        <a:blipFill>
          <a:blip xmlns:r="http://schemas.openxmlformats.org/officeDocument/2006/relationships" r:embed="rId1"/>
          <a:srcRect/>
          <a:stretch>
            <a:fillRect l="-25000" r="-25000"/>
          </a:stretch>
        </a:blipFill>
      </dgm:spPr>
    </dgm:pt>
    <dgm:pt modelId="{6164F9F1-5D4E-4A7B-A349-EABC9D3116A3}" type="pres">
      <dgm:prSet presAssocID="{6766BF7E-F0D3-4773-8155-8E20E185747D}" presName="sibTrans" presStyleCnt="0"/>
      <dgm:spPr/>
    </dgm:pt>
    <dgm:pt modelId="{F77E1D11-253E-4519-A7F8-580EB88D4BAB}" type="pres">
      <dgm:prSet presAssocID="{80A9A292-887E-44CF-87AD-E16F5B9D68C1}" presName="composite" presStyleCnt="0"/>
      <dgm:spPr/>
    </dgm:pt>
    <dgm:pt modelId="{9D70790E-72F5-4C64-9A53-02F276AE87CC}" type="pres">
      <dgm:prSet presAssocID="{80A9A292-887E-44CF-87AD-E16F5B9D68C1}" presName="rect1" presStyleLbl="trAlignAcc1" presStyleIdx="1" presStyleCnt="14">
        <dgm:presLayoutVars>
          <dgm:bulletEnabled val="1"/>
        </dgm:presLayoutVars>
      </dgm:prSet>
      <dgm:spPr/>
      <dgm:t>
        <a:bodyPr/>
        <a:lstStyle/>
        <a:p>
          <a:endParaRPr lang="en-US"/>
        </a:p>
      </dgm:t>
    </dgm:pt>
    <dgm:pt modelId="{1198BABD-BDDB-4102-BF57-CE03E0A09A5C}" type="pres">
      <dgm:prSet presAssocID="{80A9A292-887E-44CF-87AD-E16F5B9D68C1}" presName="rect2" presStyleLbl="fgImgPlace1" presStyleIdx="1" presStyleCnt="14"/>
      <dgm:spPr>
        <a:blipFill>
          <a:blip xmlns:r="http://schemas.openxmlformats.org/officeDocument/2006/relationships" r:embed="rId2"/>
          <a:srcRect/>
          <a:stretch>
            <a:fillRect l="-63000" r="-63000"/>
          </a:stretch>
        </a:blipFill>
      </dgm:spPr>
    </dgm:pt>
    <dgm:pt modelId="{BB5B13C2-7559-4B1B-99F1-D14928B4B331}" type="pres">
      <dgm:prSet presAssocID="{899438BF-80B5-4AFD-AC16-02F176AAAA6C}" presName="sibTrans" presStyleCnt="0"/>
      <dgm:spPr/>
    </dgm:pt>
    <dgm:pt modelId="{BC2A6E9E-E240-4128-84D6-AFF07A5E7511}" type="pres">
      <dgm:prSet presAssocID="{F082800E-C18F-4820-BCB9-29F3AD08503D}" presName="composite" presStyleCnt="0"/>
      <dgm:spPr/>
    </dgm:pt>
    <dgm:pt modelId="{6CED5912-59A4-4C22-BE31-084B1611775C}" type="pres">
      <dgm:prSet presAssocID="{F082800E-C18F-4820-BCB9-29F3AD08503D}" presName="rect1" presStyleLbl="trAlignAcc1" presStyleIdx="2" presStyleCnt="14">
        <dgm:presLayoutVars>
          <dgm:bulletEnabled val="1"/>
        </dgm:presLayoutVars>
      </dgm:prSet>
      <dgm:spPr/>
      <dgm:t>
        <a:bodyPr/>
        <a:lstStyle/>
        <a:p>
          <a:endParaRPr lang="en-US"/>
        </a:p>
      </dgm:t>
    </dgm:pt>
    <dgm:pt modelId="{806F2B2F-020D-4552-B878-C2DF213F0D1A}" type="pres">
      <dgm:prSet presAssocID="{F082800E-C18F-4820-BCB9-29F3AD08503D}" presName="rect2" presStyleLbl="fgImgPlace1" presStyleIdx="2" presStyleCnt="14"/>
      <dgm:spPr>
        <a:blipFill>
          <a:blip xmlns:r="http://schemas.openxmlformats.org/officeDocument/2006/relationships" r:embed="rId3"/>
          <a:srcRect/>
          <a:stretch>
            <a:fillRect l="-25000" r="-25000"/>
          </a:stretch>
        </a:blipFill>
      </dgm:spPr>
    </dgm:pt>
    <dgm:pt modelId="{3098CBB1-5D2E-445E-AC9D-A385F89416A1}" type="pres">
      <dgm:prSet presAssocID="{14F6EB67-506C-466E-8067-EB59EA346233}" presName="sibTrans" presStyleCnt="0"/>
      <dgm:spPr/>
    </dgm:pt>
    <dgm:pt modelId="{9C4CDF10-83B4-4A9F-92A1-121410BF6426}" type="pres">
      <dgm:prSet presAssocID="{B31A4E36-32A3-47F9-896F-5237982A1F7A}" presName="composite" presStyleCnt="0"/>
      <dgm:spPr/>
    </dgm:pt>
    <dgm:pt modelId="{EB678CCA-0E4C-4D21-A4BB-1A605DAD1A94}" type="pres">
      <dgm:prSet presAssocID="{B31A4E36-32A3-47F9-896F-5237982A1F7A}" presName="rect1" presStyleLbl="trAlignAcc1" presStyleIdx="3" presStyleCnt="14">
        <dgm:presLayoutVars>
          <dgm:bulletEnabled val="1"/>
        </dgm:presLayoutVars>
      </dgm:prSet>
      <dgm:spPr/>
      <dgm:t>
        <a:bodyPr/>
        <a:lstStyle/>
        <a:p>
          <a:endParaRPr lang="en-US"/>
        </a:p>
      </dgm:t>
    </dgm:pt>
    <dgm:pt modelId="{3EAA8FA2-8BE4-46FF-9943-538A34CA8013}" type="pres">
      <dgm:prSet presAssocID="{B31A4E36-32A3-47F9-896F-5237982A1F7A}" presName="rect2" presStyleLbl="fgImgPlace1" presStyleIdx="3" presStyleCnt="14"/>
      <dgm:spPr>
        <a:blipFill>
          <a:blip xmlns:r="http://schemas.openxmlformats.org/officeDocument/2006/relationships" r:embed="rId4"/>
          <a:srcRect/>
          <a:stretch>
            <a:fillRect l="-94000" r="-94000"/>
          </a:stretch>
        </a:blipFill>
      </dgm:spPr>
    </dgm:pt>
    <dgm:pt modelId="{6132DB31-D6E4-4131-A405-8173AC3C6474}" type="pres">
      <dgm:prSet presAssocID="{AF41C941-580D-4488-8722-89F4BADDDA73}" presName="sibTrans" presStyleCnt="0"/>
      <dgm:spPr/>
    </dgm:pt>
    <dgm:pt modelId="{27E0E244-5A35-46DF-9512-EB7F8027286B}" type="pres">
      <dgm:prSet presAssocID="{2EDB21B6-7D1E-4856-B6B3-8AD1FF3D3F81}" presName="composite" presStyleCnt="0"/>
      <dgm:spPr/>
    </dgm:pt>
    <dgm:pt modelId="{1961C120-A5B7-47A0-A329-E001786F9EBE}" type="pres">
      <dgm:prSet presAssocID="{2EDB21B6-7D1E-4856-B6B3-8AD1FF3D3F81}" presName="rect1" presStyleLbl="trAlignAcc1" presStyleIdx="4" presStyleCnt="14">
        <dgm:presLayoutVars>
          <dgm:bulletEnabled val="1"/>
        </dgm:presLayoutVars>
      </dgm:prSet>
      <dgm:spPr/>
      <dgm:t>
        <a:bodyPr/>
        <a:lstStyle/>
        <a:p>
          <a:endParaRPr lang="en-US"/>
        </a:p>
      </dgm:t>
    </dgm:pt>
    <dgm:pt modelId="{B40048F6-3F9B-4069-B118-BE7176F2ED1D}" type="pres">
      <dgm:prSet presAssocID="{2EDB21B6-7D1E-4856-B6B3-8AD1FF3D3F81}" presName="rect2" presStyleLbl="fgImgPlace1" presStyleIdx="4" presStyleCnt="14"/>
      <dgm:spPr>
        <a:blipFill>
          <a:blip xmlns:r="http://schemas.openxmlformats.org/officeDocument/2006/relationships" r:embed="rId5"/>
          <a:srcRect/>
          <a:stretch>
            <a:fillRect l="-25000" r="-25000"/>
          </a:stretch>
        </a:blipFill>
      </dgm:spPr>
    </dgm:pt>
    <dgm:pt modelId="{0E45190E-9A77-4DA0-AE5F-925E03BBBB03}" type="pres">
      <dgm:prSet presAssocID="{AD2DFF2C-2B76-4CC8-9890-91FCC39419D1}" presName="sibTrans" presStyleCnt="0"/>
      <dgm:spPr/>
    </dgm:pt>
    <dgm:pt modelId="{9022009D-0E03-4923-90D5-572CD8E32DED}" type="pres">
      <dgm:prSet presAssocID="{36BA7813-BC1A-445A-9DC9-3B1244D9FF27}" presName="composite" presStyleCnt="0"/>
      <dgm:spPr/>
    </dgm:pt>
    <dgm:pt modelId="{1BABACE1-4C30-448E-9D57-AD52B563926E}" type="pres">
      <dgm:prSet presAssocID="{36BA7813-BC1A-445A-9DC9-3B1244D9FF27}" presName="rect1" presStyleLbl="trAlignAcc1" presStyleIdx="5" presStyleCnt="14">
        <dgm:presLayoutVars>
          <dgm:bulletEnabled val="1"/>
        </dgm:presLayoutVars>
      </dgm:prSet>
      <dgm:spPr/>
      <dgm:t>
        <a:bodyPr/>
        <a:lstStyle/>
        <a:p>
          <a:endParaRPr lang="en-US"/>
        </a:p>
      </dgm:t>
    </dgm:pt>
    <dgm:pt modelId="{04C43B24-30BC-4B98-8B02-D9A0452670F3}" type="pres">
      <dgm:prSet presAssocID="{36BA7813-BC1A-445A-9DC9-3B1244D9FF27}" presName="rect2" presStyleLbl="fgImgPlace1" presStyleIdx="5" presStyleCnt="14"/>
      <dgm:spPr>
        <a:blipFill>
          <a:blip xmlns:r="http://schemas.openxmlformats.org/officeDocument/2006/relationships" r:embed="rId6"/>
          <a:srcRect/>
          <a:stretch>
            <a:fillRect l="-57000" r="-57000"/>
          </a:stretch>
        </a:blipFill>
      </dgm:spPr>
    </dgm:pt>
    <dgm:pt modelId="{4213ED35-85B3-43A6-9211-764E6CA71EA5}" type="pres">
      <dgm:prSet presAssocID="{90B9E1D8-0F55-4FE6-B0FF-E4E94058989C}" presName="sibTrans" presStyleCnt="0"/>
      <dgm:spPr/>
    </dgm:pt>
    <dgm:pt modelId="{821700D4-C41B-4789-8E29-E1B5FB1309F2}" type="pres">
      <dgm:prSet presAssocID="{82CE6CD8-1F04-4EC5-92BE-866DEC9D57C3}" presName="composite" presStyleCnt="0"/>
      <dgm:spPr/>
    </dgm:pt>
    <dgm:pt modelId="{59FABFDA-8576-427D-A80A-5B4A7E2F5D2D}" type="pres">
      <dgm:prSet presAssocID="{82CE6CD8-1F04-4EC5-92BE-866DEC9D57C3}" presName="rect1" presStyleLbl="trAlignAcc1" presStyleIdx="6" presStyleCnt="14">
        <dgm:presLayoutVars>
          <dgm:bulletEnabled val="1"/>
        </dgm:presLayoutVars>
      </dgm:prSet>
      <dgm:spPr/>
      <dgm:t>
        <a:bodyPr/>
        <a:lstStyle/>
        <a:p>
          <a:endParaRPr lang="en-US"/>
        </a:p>
      </dgm:t>
    </dgm:pt>
    <dgm:pt modelId="{391A5D31-9A2C-4C7D-86E1-57A31E675E7A}" type="pres">
      <dgm:prSet presAssocID="{82CE6CD8-1F04-4EC5-92BE-866DEC9D57C3}" presName="rect2" presStyleLbl="fgImgPlace1" presStyleIdx="6" presStyleCnt="14" custLinFactNeighborX="-13919" custLinFactNeighborY="751"/>
      <dgm:spPr>
        <a:blipFill>
          <a:blip xmlns:r="http://schemas.openxmlformats.org/officeDocument/2006/relationships" r:embed="rId7"/>
          <a:srcRect/>
          <a:stretch>
            <a:fillRect l="-46000" r="-46000"/>
          </a:stretch>
        </a:blipFill>
      </dgm:spPr>
    </dgm:pt>
    <dgm:pt modelId="{23E6B87F-19AE-47A0-9CB2-D30D0E5E76AC}" type="pres">
      <dgm:prSet presAssocID="{982B68D2-D8DC-4BA3-9F28-717DA57A7858}" presName="sibTrans" presStyleCnt="0"/>
      <dgm:spPr/>
    </dgm:pt>
    <dgm:pt modelId="{982D4E40-34A3-440B-9558-472F7EF9E7CD}" type="pres">
      <dgm:prSet presAssocID="{2F7E9B56-59E2-4EBD-97DC-56D4139A4FFF}" presName="composite" presStyleCnt="0"/>
      <dgm:spPr/>
    </dgm:pt>
    <dgm:pt modelId="{25D3EA5C-5B4F-484B-8165-8B339A97DD21}" type="pres">
      <dgm:prSet presAssocID="{2F7E9B56-59E2-4EBD-97DC-56D4139A4FFF}" presName="rect1" presStyleLbl="trAlignAcc1" presStyleIdx="7" presStyleCnt="14">
        <dgm:presLayoutVars>
          <dgm:bulletEnabled val="1"/>
        </dgm:presLayoutVars>
      </dgm:prSet>
      <dgm:spPr/>
      <dgm:t>
        <a:bodyPr/>
        <a:lstStyle/>
        <a:p>
          <a:endParaRPr lang="en-US"/>
        </a:p>
      </dgm:t>
    </dgm:pt>
    <dgm:pt modelId="{A5F595EF-6BD1-4C2B-848D-EF2641962AF7}" type="pres">
      <dgm:prSet presAssocID="{2F7E9B56-59E2-4EBD-97DC-56D4139A4FFF}" presName="rect2" presStyleLbl="fgImgPlace1" presStyleIdx="7" presStyleCnt="14"/>
      <dgm:spPr>
        <a:blipFill>
          <a:blip xmlns:r="http://schemas.openxmlformats.org/officeDocument/2006/relationships" r:embed="rId8"/>
          <a:srcRect/>
          <a:stretch>
            <a:fillRect l="-118000" r="-118000"/>
          </a:stretch>
        </a:blipFill>
      </dgm:spPr>
    </dgm:pt>
    <dgm:pt modelId="{4B0ED5C2-75C1-4395-8833-C4367F69DC4E}" type="pres">
      <dgm:prSet presAssocID="{78E6F236-0A61-45EF-91BA-766979BE4A64}" presName="sibTrans" presStyleCnt="0"/>
      <dgm:spPr/>
    </dgm:pt>
    <dgm:pt modelId="{96D1E141-C824-4F5B-B5BB-58DB9CCB064E}" type="pres">
      <dgm:prSet presAssocID="{3FA09568-FFB2-4C25-8812-32F5C545EA9F}" presName="composite" presStyleCnt="0"/>
      <dgm:spPr/>
    </dgm:pt>
    <dgm:pt modelId="{C0B0D115-FC14-4C42-A761-15AFD47ADE11}" type="pres">
      <dgm:prSet presAssocID="{3FA09568-FFB2-4C25-8812-32F5C545EA9F}" presName="rect1" presStyleLbl="trAlignAcc1" presStyleIdx="8" presStyleCnt="14">
        <dgm:presLayoutVars>
          <dgm:bulletEnabled val="1"/>
        </dgm:presLayoutVars>
      </dgm:prSet>
      <dgm:spPr/>
      <dgm:t>
        <a:bodyPr/>
        <a:lstStyle/>
        <a:p>
          <a:endParaRPr lang="en-US"/>
        </a:p>
      </dgm:t>
    </dgm:pt>
    <dgm:pt modelId="{4B611083-8F09-49EB-A68B-E4BF5580D887}" type="pres">
      <dgm:prSet presAssocID="{3FA09568-FFB2-4C25-8812-32F5C545EA9F}" presName="rect2" presStyleLbl="fgImgPlace1" presStyleIdx="8" presStyleCnt="14"/>
      <dgm:spPr>
        <a:blipFill>
          <a:blip xmlns:r="http://schemas.openxmlformats.org/officeDocument/2006/relationships" r:embed="rId9"/>
          <a:srcRect/>
          <a:stretch>
            <a:fillRect l="-67000" r="-67000"/>
          </a:stretch>
        </a:blipFill>
      </dgm:spPr>
    </dgm:pt>
    <dgm:pt modelId="{405B7815-B974-4E90-A235-E0B11E5DB151}" type="pres">
      <dgm:prSet presAssocID="{539DBA55-4352-46F8-BB75-97648DFD9DAF}" presName="sibTrans" presStyleCnt="0"/>
      <dgm:spPr/>
    </dgm:pt>
    <dgm:pt modelId="{CC5C83DF-0270-47FE-A693-58F4669E1DE0}" type="pres">
      <dgm:prSet presAssocID="{7793A3D4-D1E8-4C03-B51D-A6E12611884D}" presName="composite" presStyleCnt="0"/>
      <dgm:spPr/>
    </dgm:pt>
    <dgm:pt modelId="{1BC3F4C6-BC1A-46E7-8AFB-7629AA6E6D82}" type="pres">
      <dgm:prSet presAssocID="{7793A3D4-D1E8-4C03-B51D-A6E12611884D}" presName="rect1" presStyleLbl="trAlignAcc1" presStyleIdx="9" presStyleCnt="14">
        <dgm:presLayoutVars>
          <dgm:bulletEnabled val="1"/>
        </dgm:presLayoutVars>
      </dgm:prSet>
      <dgm:spPr/>
      <dgm:t>
        <a:bodyPr/>
        <a:lstStyle/>
        <a:p>
          <a:endParaRPr lang="en-US"/>
        </a:p>
      </dgm:t>
    </dgm:pt>
    <dgm:pt modelId="{19E7D7EB-6A66-41D4-9AA0-ADB08DCE48D1}" type="pres">
      <dgm:prSet presAssocID="{7793A3D4-D1E8-4C03-B51D-A6E12611884D}" presName="rect2" presStyleLbl="fgImgPlace1" presStyleIdx="9" presStyleCnt="14"/>
      <dgm:spPr>
        <a:blipFill>
          <a:blip xmlns:r="http://schemas.openxmlformats.org/officeDocument/2006/relationships" r:embed="rId10"/>
          <a:srcRect/>
          <a:stretch>
            <a:fillRect l="-100000" r="-100000"/>
          </a:stretch>
        </a:blipFill>
      </dgm:spPr>
    </dgm:pt>
    <dgm:pt modelId="{C0DCD73D-25C1-46D4-8C17-1CE72F7A33BE}" type="pres">
      <dgm:prSet presAssocID="{28A53CA2-23B9-4345-A513-582DB06B92C2}" presName="sibTrans" presStyleCnt="0"/>
      <dgm:spPr/>
    </dgm:pt>
    <dgm:pt modelId="{220E202E-1E9B-4502-B8B8-120E4480B63D}" type="pres">
      <dgm:prSet presAssocID="{9F42A1D6-4B97-4903-B0C5-C4B97B7E6648}" presName="composite" presStyleCnt="0"/>
      <dgm:spPr/>
    </dgm:pt>
    <dgm:pt modelId="{25A593A0-CCD6-4F2F-B7CC-1E622969D060}" type="pres">
      <dgm:prSet presAssocID="{9F42A1D6-4B97-4903-B0C5-C4B97B7E6648}" presName="rect1" presStyleLbl="trAlignAcc1" presStyleIdx="10" presStyleCnt="14">
        <dgm:presLayoutVars>
          <dgm:bulletEnabled val="1"/>
        </dgm:presLayoutVars>
      </dgm:prSet>
      <dgm:spPr/>
      <dgm:t>
        <a:bodyPr/>
        <a:lstStyle/>
        <a:p>
          <a:endParaRPr lang="en-US"/>
        </a:p>
      </dgm:t>
    </dgm:pt>
    <dgm:pt modelId="{3B9961DE-1DCB-4F0D-880E-254C2689C0F8}" type="pres">
      <dgm:prSet presAssocID="{9F42A1D6-4B97-4903-B0C5-C4B97B7E6648}" presName="rect2" presStyleLbl="fgImgPlace1" presStyleIdx="10" presStyleCnt="14"/>
      <dgm:spPr>
        <a:blipFill>
          <a:blip xmlns:r="http://schemas.openxmlformats.org/officeDocument/2006/relationships" r:embed="rId11" cstate="print"/>
          <a:srcRect/>
          <a:stretch>
            <a:fillRect l="-62000" r="-62000"/>
          </a:stretch>
        </a:blipFill>
      </dgm:spPr>
    </dgm:pt>
    <dgm:pt modelId="{D7B86FAE-88D4-496F-B23E-E8CD68A972B5}" type="pres">
      <dgm:prSet presAssocID="{CEE3DD08-EE71-40F2-8C7B-59683455CBF3}" presName="sibTrans" presStyleCnt="0"/>
      <dgm:spPr/>
    </dgm:pt>
    <dgm:pt modelId="{7CC1DA82-A351-4401-943D-8BB31DD6C895}" type="pres">
      <dgm:prSet presAssocID="{4208B81A-2325-4DA5-A548-14F3293C97DC}" presName="composite" presStyleCnt="0"/>
      <dgm:spPr/>
    </dgm:pt>
    <dgm:pt modelId="{26003AE6-3CB2-4317-8C9B-034B5D39ACC4}" type="pres">
      <dgm:prSet presAssocID="{4208B81A-2325-4DA5-A548-14F3293C97DC}" presName="rect1" presStyleLbl="trAlignAcc1" presStyleIdx="11" presStyleCnt="14">
        <dgm:presLayoutVars>
          <dgm:bulletEnabled val="1"/>
        </dgm:presLayoutVars>
      </dgm:prSet>
      <dgm:spPr/>
      <dgm:t>
        <a:bodyPr/>
        <a:lstStyle/>
        <a:p>
          <a:endParaRPr lang="en-US"/>
        </a:p>
      </dgm:t>
    </dgm:pt>
    <dgm:pt modelId="{69705F65-5EFD-4D07-87D3-D437CE94B1EF}" type="pres">
      <dgm:prSet presAssocID="{4208B81A-2325-4DA5-A548-14F3293C97DC}" presName="rect2" presStyleLbl="fgImgPlace1" presStyleIdx="11" presStyleCnt="14"/>
      <dgm:spPr>
        <a:blipFill>
          <a:blip xmlns:r="http://schemas.openxmlformats.org/officeDocument/2006/relationships" r:embed="rId12" cstate="print"/>
          <a:srcRect/>
          <a:stretch>
            <a:fillRect l="-68000" r="-68000"/>
          </a:stretch>
        </a:blipFill>
      </dgm:spPr>
    </dgm:pt>
    <dgm:pt modelId="{5A18C66A-3FFF-4955-91B9-AEBBEAFA86C0}" type="pres">
      <dgm:prSet presAssocID="{A0CC948A-1D67-4DCB-A063-E2450CF539C9}" presName="sibTrans" presStyleCnt="0"/>
      <dgm:spPr/>
    </dgm:pt>
    <dgm:pt modelId="{86703155-4F56-470C-A1B2-B801DE575FFB}" type="pres">
      <dgm:prSet presAssocID="{5D754264-309E-49FF-8537-A9BD0CACBE47}" presName="composite" presStyleCnt="0"/>
      <dgm:spPr/>
    </dgm:pt>
    <dgm:pt modelId="{DA9A8590-E23F-4A4D-8301-6451FF3C3552}" type="pres">
      <dgm:prSet presAssocID="{5D754264-309E-49FF-8537-A9BD0CACBE47}" presName="rect1" presStyleLbl="trAlignAcc1" presStyleIdx="12" presStyleCnt="14">
        <dgm:presLayoutVars>
          <dgm:bulletEnabled val="1"/>
        </dgm:presLayoutVars>
      </dgm:prSet>
      <dgm:spPr/>
      <dgm:t>
        <a:bodyPr/>
        <a:lstStyle/>
        <a:p>
          <a:endParaRPr lang="en-US"/>
        </a:p>
      </dgm:t>
    </dgm:pt>
    <dgm:pt modelId="{61F7CD61-0803-4656-ACE6-741483FF7CB3}" type="pres">
      <dgm:prSet presAssocID="{5D754264-309E-49FF-8537-A9BD0CACBE47}" presName="rect2" presStyleLbl="fgImgPlace1" presStyleIdx="12" presStyleCnt="14"/>
      <dgm:spPr>
        <a:blipFill>
          <a:blip xmlns:r="http://schemas.openxmlformats.org/officeDocument/2006/relationships" r:embed="rId13" cstate="print"/>
          <a:srcRect/>
          <a:stretch>
            <a:fillRect l="-62000" r="-62000"/>
          </a:stretch>
        </a:blipFill>
      </dgm:spPr>
    </dgm:pt>
    <dgm:pt modelId="{563761F2-7A8A-4A88-9707-5137E032E503}" type="pres">
      <dgm:prSet presAssocID="{E0CDE9B9-A6B0-45F0-B4D4-002FC2789E1F}" presName="sibTrans" presStyleCnt="0"/>
      <dgm:spPr/>
    </dgm:pt>
    <dgm:pt modelId="{52B0502A-9606-48AF-8D3E-61887C9C3808}" type="pres">
      <dgm:prSet presAssocID="{D201A4AB-C87B-4A1F-B30F-DCC134F5E3C1}" presName="composite" presStyleCnt="0"/>
      <dgm:spPr/>
    </dgm:pt>
    <dgm:pt modelId="{66CEE783-127A-48D7-B229-CA841ECEB630}" type="pres">
      <dgm:prSet presAssocID="{D201A4AB-C87B-4A1F-B30F-DCC134F5E3C1}" presName="rect1" presStyleLbl="trAlignAcc1" presStyleIdx="13" presStyleCnt="14">
        <dgm:presLayoutVars>
          <dgm:bulletEnabled val="1"/>
        </dgm:presLayoutVars>
      </dgm:prSet>
      <dgm:spPr/>
      <dgm:t>
        <a:bodyPr/>
        <a:lstStyle/>
        <a:p>
          <a:endParaRPr lang="en-US"/>
        </a:p>
      </dgm:t>
    </dgm:pt>
    <dgm:pt modelId="{9D55C307-C2AD-4D85-A976-4134BCF1E3EC}" type="pres">
      <dgm:prSet presAssocID="{D201A4AB-C87B-4A1F-B30F-DCC134F5E3C1}" presName="rect2" presStyleLbl="fgImgPlace1" presStyleIdx="13" presStyleCnt="14"/>
      <dgm:spPr>
        <a:blipFill>
          <a:blip xmlns:r="http://schemas.openxmlformats.org/officeDocument/2006/relationships" r:embed="rId14"/>
          <a:srcRect/>
          <a:stretch>
            <a:fillRect l="-62000" r="-62000"/>
          </a:stretch>
        </a:blipFill>
      </dgm:spPr>
    </dgm:pt>
  </dgm:ptLst>
  <dgm:cxnLst>
    <dgm:cxn modelId="{598D5036-62A2-4EAF-A7D0-060CB3DF984E}" type="presOf" srcId="{80A9A292-887E-44CF-87AD-E16F5B9D68C1}" destId="{9D70790E-72F5-4C64-9A53-02F276AE87CC}" srcOrd="0" destOrd="0" presId="urn:microsoft.com/office/officeart/2008/layout/PictureStrips"/>
    <dgm:cxn modelId="{D4BA73FD-A5E1-41AF-933C-14609FCF062A}" type="presOf" srcId="{82CE6CD8-1F04-4EC5-92BE-866DEC9D57C3}" destId="{59FABFDA-8576-427D-A80A-5B4A7E2F5D2D}" srcOrd="0" destOrd="0" presId="urn:microsoft.com/office/officeart/2008/layout/PictureStrips"/>
    <dgm:cxn modelId="{83E35DA1-5380-4597-AE4F-E1920BA6999A}" srcId="{6E3CB83E-2E5A-444C-84D5-7B276E47CCBF}" destId="{AB2FD2B7-0465-4733-8E95-423F4D2E8F58}" srcOrd="0" destOrd="0" parTransId="{4E084238-054D-401A-87D5-A37D23D1CE07}" sibTransId="{6766BF7E-F0D3-4773-8155-8E20E185747D}"/>
    <dgm:cxn modelId="{11D29760-B5F5-41F3-B996-DF547D97DF9D}" srcId="{6E3CB83E-2E5A-444C-84D5-7B276E47CCBF}" destId="{2F7E9B56-59E2-4EBD-97DC-56D4139A4FFF}" srcOrd="7" destOrd="0" parTransId="{6B0039B6-E519-460E-95DA-A97351EE2AB4}" sibTransId="{78E6F236-0A61-45EF-91BA-766979BE4A64}"/>
    <dgm:cxn modelId="{44452DDF-4BC9-4248-B851-7A0EC8CB4095}" type="presOf" srcId="{2F7E9B56-59E2-4EBD-97DC-56D4139A4FFF}" destId="{25D3EA5C-5B4F-484B-8165-8B339A97DD21}" srcOrd="0" destOrd="0" presId="urn:microsoft.com/office/officeart/2008/layout/PictureStrips"/>
    <dgm:cxn modelId="{73E193CF-3BD4-4501-A7B4-7A3CC93EF863}" type="presOf" srcId="{D201A4AB-C87B-4A1F-B30F-DCC134F5E3C1}" destId="{66CEE783-127A-48D7-B229-CA841ECEB630}" srcOrd="0" destOrd="0" presId="urn:microsoft.com/office/officeart/2008/layout/PictureStrips"/>
    <dgm:cxn modelId="{03085770-C055-43B3-A649-A7AE9E8B6937}" type="presOf" srcId="{3FA09568-FFB2-4C25-8812-32F5C545EA9F}" destId="{C0B0D115-FC14-4C42-A761-15AFD47ADE11}" srcOrd="0" destOrd="0" presId="urn:microsoft.com/office/officeart/2008/layout/PictureStrips"/>
    <dgm:cxn modelId="{FC412D32-AACD-4EC9-8AFD-2BA1DA04AF84}" type="presOf" srcId="{2EDB21B6-7D1E-4856-B6B3-8AD1FF3D3F81}" destId="{1961C120-A5B7-47A0-A329-E001786F9EBE}" srcOrd="0" destOrd="0" presId="urn:microsoft.com/office/officeart/2008/layout/PictureStrips"/>
    <dgm:cxn modelId="{264641EF-154B-446A-A5CE-762A4586867C}" srcId="{6E3CB83E-2E5A-444C-84D5-7B276E47CCBF}" destId="{3FA09568-FFB2-4C25-8812-32F5C545EA9F}" srcOrd="8" destOrd="0" parTransId="{58A395D2-C9BB-454D-9D62-0E052724962A}" sibTransId="{539DBA55-4352-46F8-BB75-97648DFD9DAF}"/>
    <dgm:cxn modelId="{54A4B722-CAB0-4633-A85C-AFB13FC9C37A}" type="presOf" srcId="{B31A4E36-32A3-47F9-896F-5237982A1F7A}" destId="{EB678CCA-0E4C-4D21-A4BB-1A605DAD1A94}" srcOrd="0" destOrd="0" presId="urn:microsoft.com/office/officeart/2008/layout/PictureStrips"/>
    <dgm:cxn modelId="{5A90179D-9A74-4FE5-BE3B-E4300C6161FF}" type="presOf" srcId="{4208B81A-2325-4DA5-A548-14F3293C97DC}" destId="{26003AE6-3CB2-4317-8C9B-034B5D39ACC4}" srcOrd="0" destOrd="0" presId="urn:microsoft.com/office/officeart/2008/layout/PictureStrips"/>
    <dgm:cxn modelId="{F5DDA112-1DC8-4E18-A802-114C654511C6}" type="presOf" srcId="{36BA7813-BC1A-445A-9DC9-3B1244D9FF27}" destId="{1BABACE1-4C30-448E-9D57-AD52B563926E}" srcOrd="0" destOrd="0" presId="urn:microsoft.com/office/officeart/2008/layout/PictureStrips"/>
    <dgm:cxn modelId="{4A843A12-3F7A-4D2C-B7E8-DC4EBE12741E}" type="presOf" srcId="{6E3CB83E-2E5A-444C-84D5-7B276E47CCBF}" destId="{AD067951-9682-4E6D-929F-7C207CC50D5A}" srcOrd="0" destOrd="0" presId="urn:microsoft.com/office/officeart/2008/layout/PictureStrips"/>
    <dgm:cxn modelId="{177357DE-12AD-4EEC-8BAC-05C84377C68A}" type="presOf" srcId="{AB2FD2B7-0465-4733-8E95-423F4D2E8F58}" destId="{A83584AC-E431-498D-8D80-7D55D379D329}" srcOrd="0" destOrd="0" presId="urn:microsoft.com/office/officeart/2008/layout/PictureStrips"/>
    <dgm:cxn modelId="{3681CF99-430E-4F14-AA9A-567D99B6E6BC}" srcId="{6E3CB83E-2E5A-444C-84D5-7B276E47CCBF}" destId="{4208B81A-2325-4DA5-A548-14F3293C97DC}" srcOrd="11" destOrd="0" parTransId="{D95F85D7-3008-484C-B114-87F628D5F928}" sibTransId="{A0CC948A-1D67-4DCB-A063-E2450CF539C9}"/>
    <dgm:cxn modelId="{5FBD38B5-E1BA-4C1E-817D-2301DDAEC763}" srcId="{6E3CB83E-2E5A-444C-84D5-7B276E47CCBF}" destId="{7793A3D4-D1E8-4C03-B51D-A6E12611884D}" srcOrd="9" destOrd="0" parTransId="{1F6B5F2F-CD80-4418-8A5A-9306A55E4760}" sibTransId="{28A53CA2-23B9-4345-A513-582DB06B92C2}"/>
    <dgm:cxn modelId="{5B6D98B0-6545-44AA-B119-B7EC76A83872}" srcId="{6E3CB83E-2E5A-444C-84D5-7B276E47CCBF}" destId="{2EDB21B6-7D1E-4856-B6B3-8AD1FF3D3F81}" srcOrd="4" destOrd="0" parTransId="{FAF4BAFD-CFCF-4ED3-BC0A-44A475C0E048}" sibTransId="{AD2DFF2C-2B76-4CC8-9890-91FCC39419D1}"/>
    <dgm:cxn modelId="{95E4A55C-8885-4D32-8FC9-048885609E7A}" srcId="{6E3CB83E-2E5A-444C-84D5-7B276E47CCBF}" destId="{D201A4AB-C87B-4A1F-B30F-DCC134F5E3C1}" srcOrd="13" destOrd="0" parTransId="{381D06AB-46FB-488D-BE76-5F00CE78B6EA}" sibTransId="{213BAF64-D863-4A70-B0CA-3E43BCD9E121}"/>
    <dgm:cxn modelId="{143CCC1E-2F58-4CFC-94E8-695643AA0235}" type="presOf" srcId="{F082800E-C18F-4820-BCB9-29F3AD08503D}" destId="{6CED5912-59A4-4C22-BE31-084B1611775C}" srcOrd="0" destOrd="0" presId="urn:microsoft.com/office/officeart/2008/layout/PictureStrips"/>
    <dgm:cxn modelId="{7EE218B5-5B9D-4605-B9E2-3584791851C5}" type="presOf" srcId="{9F42A1D6-4B97-4903-B0C5-C4B97B7E6648}" destId="{25A593A0-CCD6-4F2F-B7CC-1E622969D060}" srcOrd="0" destOrd="0" presId="urn:microsoft.com/office/officeart/2008/layout/PictureStrips"/>
    <dgm:cxn modelId="{D60B62D1-8F4C-43DB-88BE-F5929B9EE5E6}" srcId="{6E3CB83E-2E5A-444C-84D5-7B276E47CCBF}" destId="{36BA7813-BC1A-445A-9DC9-3B1244D9FF27}" srcOrd="5" destOrd="0" parTransId="{0519C366-392D-4752-89A9-2BBAE50663C7}" sibTransId="{90B9E1D8-0F55-4FE6-B0FF-E4E94058989C}"/>
    <dgm:cxn modelId="{872F84AC-4E2E-46F4-ADA0-30E391320D3D}" srcId="{6E3CB83E-2E5A-444C-84D5-7B276E47CCBF}" destId="{9F42A1D6-4B97-4903-B0C5-C4B97B7E6648}" srcOrd="10" destOrd="0" parTransId="{936FE9E4-D9F4-4BC7-A29D-9D2855438BBD}" sibTransId="{CEE3DD08-EE71-40F2-8C7B-59683455CBF3}"/>
    <dgm:cxn modelId="{322EC972-32A2-409B-B926-98212475E525}" srcId="{6E3CB83E-2E5A-444C-84D5-7B276E47CCBF}" destId="{F082800E-C18F-4820-BCB9-29F3AD08503D}" srcOrd="2" destOrd="0" parTransId="{CF00CC48-60EE-4C9F-BE39-A7E6C2EC92BE}" sibTransId="{14F6EB67-506C-466E-8067-EB59EA346233}"/>
    <dgm:cxn modelId="{2106DCDC-280B-42B2-A05E-3787A018CBFA}" srcId="{6E3CB83E-2E5A-444C-84D5-7B276E47CCBF}" destId="{82CE6CD8-1F04-4EC5-92BE-866DEC9D57C3}" srcOrd="6" destOrd="0" parTransId="{1B4E9ACA-E038-4DD5-A44B-85A807BE2FD3}" sibTransId="{982B68D2-D8DC-4BA3-9F28-717DA57A7858}"/>
    <dgm:cxn modelId="{BFB8B924-181B-4B65-A38C-BF8017AC66F5}" srcId="{6E3CB83E-2E5A-444C-84D5-7B276E47CCBF}" destId="{B31A4E36-32A3-47F9-896F-5237982A1F7A}" srcOrd="3" destOrd="0" parTransId="{F93D11F0-9F4B-4887-A737-0F65F876E645}" sibTransId="{AF41C941-580D-4488-8722-89F4BADDDA73}"/>
    <dgm:cxn modelId="{4BABEAE5-DAA1-4552-8473-507BD1C16843}" srcId="{6E3CB83E-2E5A-444C-84D5-7B276E47CCBF}" destId="{5D754264-309E-49FF-8537-A9BD0CACBE47}" srcOrd="12" destOrd="0" parTransId="{D3137137-58E8-4106-A0CD-3D2D42ED96A7}" sibTransId="{E0CDE9B9-A6B0-45F0-B4D4-002FC2789E1F}"/>
    <dgm:cxn modelId="{C6CF3EAA-254F-4585-8802-B135A14EC84A}" type="presOf" srcId="{7793A3D4-D1E8-4C03-B51D-A6E12611884D}" destId="{1BC3F4C6-BC1A-46E7-8AFB-7629AA6E6D82}" srcOrd="0" destOrd="0" presId="urn:microsoft.com/office/officeart/2008/layout/PictureStrips"/>
    <dgm:cxn modelId="{AA662C82-12D4-4C4B-8252-B78D0109F699}" srcId="{6E3CB83E-2E5A-444C-84D5-7B276E47CCBF}" destId="{80A9A292-887E-44CF-87AD-E16F5B9D68C1}" srcOrd="1" destOrd="0" parTransId="{D2682D4D-D974-4F83-B03B-E39E07099665}" sibTransId="{899438BF-80B5-4AFD-AC16-02F176AAAA6C}"/>
    <dgm:cxn modelId="{F71BEA2F-6EA8-491C-826B-49AB91935AB1}" type="presOf" srcId="{5D754264-309E-49FF-8537-A9BD0CACBE47}" destId="{DA9A8590-E23F-4A4D-8301-6451FF3C3552}" srcOrd="0" destOrd="0" presId="urn:microsoft.com/office/officeart/2008/layout/PictureStrips"/>
    <dgm:cxn modelId="{DB88CD59-8AFA-4FC7-A50A-A9BDAE099BD2}" type="presParOf" srcId="{AD067951-9682-4E6D-929F-7C207CC50D5A}" destId="{5500E9CE-D4DE-4385-BE1A-3362A3F3E30A}" srcOrd="0" destOrd="0" presId="urn:microsoft.com/office/officeart/2008/layout/PictureStrips"/>
    <dgm:cxn modelId="{91166EF5-0887-43BF-9BFF-4CFB6D34D5E0}" type="presParOf" srcId="{5500E9CE-D4DE-4385-BE1A-3362A3F3E30A}" destId="{A83584AC-E431-498D-8D80-7D55D379D329}" srcOrd="0" destOrd="0" presId="urn:microsoft.com/office/officeart/2008/layout/PictureStrips"/>
    <dgm:cxn modelId="{C7301E1D-4637-438B-A2AB-4F3AA76B4C33}" type="presParOf" srcId="{5500E9CE-D4DE-4385-BE1A-3362A3F3E30A}" destId="{205F8476-97AF-4C24-8184-41BABC77814D}" srcOrd="1" destOrd="0" presId="urn:microsoft.com/office/officeart/2008/layout/PictureStrips"/>
    <dgm:cxn modelId="{85F1C96C-EF2E-4855-9EF2-4BBC41AE82BF}" type="presParOf" srcId="{AD067951-9682-4E6D-929F-7C207CC50D5A}" destId="{6164F9F1-5D4E-4A7B-A349-EABC9D3116A3}" srcOrd="1" destOrd="0" presId="urn:microsoft.com/office/officeart/2008/layout/PictureStrips"/>
    <dgm:cxn modelId="{F53BB04F-CBB1-4375-A382-41318E36760A}" type="presParOf" srcId="{AD067951-9682-4E6D-929F-7C207CC50D5A}" destId="{F77E1D11-253E-4519-A7F8-580EB88D4BAB}" srcOrd="2" destOrd="0" presId="urn:microsoft.com/office/officeart/2008/layout/PictureStrips"/>
    <dgm:cxn modelId="{D3D4D43D-A6B3-4CB2-9E5F-F63E28876F7A}" type="presParOf" srcId="{F77E1D11-253E-4519-A7F8-580EB88D4BAB}" destId="{9D70790E-72F5-4C64-9A53-02F276AE87CC}" srcOrd="0" destOrd="0" presId="urn:microsoft.com/office/officeart/2008/layout/PictureStrips"/>
    <dgm:cxn modelId="{97D65F76-3890-4122-BFF8-6C143AC0E8C2}" type="presParOf" srcId="{F77E1D11-253E-4519-A7F8-580EB88D4BAB}" destId="{1198BABD-BDDB-4102-BF57-CE03E0A09A5C}" srcOrd="1" destOrd="0" presId="urn:microsoft.com/office/officeart/2008/layout/PictureStrips"/>
    <dgm:cxn modelId="{64124EE5-230C-4F0F-B00D-05E0DF656F74}" type="presParOf" srcId="{AD067951-9682-4E6D-929F-7C207CC50D5A}" destId="{BB5B13C2-7559-4B1B-99F1-D14928B4B331}" srcOrd="3" destOrd="0" presId="urn:microsoft.com/office/officeart/2008/layout/PictureStrips"/>
    <dgm:cxn modelId="{E1D9F247-B428-432B-A141-2BA3C51D87D6}" type="presParOf" srcId="{AD067951-9682-4E6D-929F-7C207CC50D5A}" destId="{BC2A6E9E-E240-4128-84D6-AFF07A5E7511}" srcOrd="4" destOrd="0" presId="urn:microsoft.com/office/officeart/2008/layout/PictureStrips"/>
    <dgm:cxn modelId="{050E913A-DF03-4FD3-8677-C3FBF7E532C1}" type="presParOf" srcId="{BC2A6E9E-E240-4128-84D6-AFF07A5E7511}" destId="{6CED5912-59A4-4C22-BE31-084B1611775C}" srcOrd="0" destOrd="0" presId="urn:microsoft.com/office/officeart/2008/layout/PictureStrips"/>
    <dgm:cxn modelId="{D7B9503A-B54E-4948-AD4F-7D9AF77DFB9B}" type="presParOf" srcId="{BC2A6E9E-E240-4128-84D6-AFF07A5E7511}" destId="{806F2B2F-020D-4552-B878-C2DF213F0D1A}" srcOrd="1" destOrd="0" presId="urn:microsoft.com/office/officeart/2008/layout/PictureStrips"/>
    <dgm:cxn modelId="{574A0B65-6494-4073-ACAF-E262040BEEDE}" type="presParOf" srcId="{AD067951-9682-4E6D-929F-7C207CC50D5A}" destId="{3098CBB1-5D2E-445E-AC9D-A385F89416A1}" srcOrd="5" destOrd="0" presId="urn:microsoft.com/office/officeart/2008/layout/PictureStrips"/>
    <dgm:cxn modelId="{CA5E3DFB-1E69-4755-BA55-3FE5BB3F58CF}" type="presParOf" srcId="{AD067951-9682-4E6D-929F-7C207CC50D5A}" destId="{9C4CDF10-83B4-4A9F-92A1-121410BF6426}" srcOrd="6" destOrd="0" presId="urn:microsoft.com/office/officeart/2008/layout/PictureStrips"/>
    <dgm:cxn modelId="{53C27318-CFD7-4285-BF87-6D2C499B50D2}" type="presParOf" srcId="{9C4CDF10-83B4-4A9F-92A1-121410BF6426}" destId="{EB678CCA-0E4C-4D21-A4BB-1A605DAD1A94}" srcOrd="0" destOrd="0" presId="urn:microsoft.com/office/officeart/2008/layout/PictureStrips"/>
    <dgm:cxn modelId="{0A18B255-C8A7-45F3-9A87-79905933905C}" type="presParOf" srcId="{9C4CDF10-83B4-4A9F-92A1-121410BF6426}" destId="{3EAA8FA2-8BE4-46FF-9943-538A34CA8013}" srcOrd="1" destOrd="0" presId="urn:microsoft.com/office/officeart/2008/layout/PictureStrips"/>
    <dgm:cxn modelId="{86E34308-7A29-49D3-A09A-8BE173F18960}" type="presParOf" srcId="{AD067951-9682-4E6D-929F-7C207CC50D5A}" destId="{6132DB31-D6E4-4131-A405-8173AC3C6474}" srcOrd="7" destOrd="0" presId="urn:microsoft.com/office/officeart/2008/layout/PictureStrips"/>
    <dgm:cxn modelId="{C3166C2C-EF06-43CA-B1FF-E0D951AEA461}" type="presParOf" srcId="{AD067951-9682-4E6D-929F-7C207CC50D5A}" destId="{27E0E244-5A35-46DF-9512-EB7F8027286B}" srcOrd="8" destOrd="0" presId="urn:microsoft.com/office/officeart/2008/layout/PictureStrips"/>
    <dgm:cxn modelId="{6BA5508D-2EE0-4D7E-A7D8-3501C540A9E8}" type="presParOf" srcId="{27E0E244-5A35-46DF-9512-EB7F8027286B}" destId="{1961C120-A5B7-47A0-A329-E001786F9EBE}" srcOrd="0" destOrd="0" presId="urn:microsoft.com/office/officeart/2008/layout/PictureStrips"/>
    <dgm:cxn modelId="{61B2906A-8EF0-471A-AA07-5657831D7760}" type="presParOf" srcId="{27E0E244-5A35-46DF-9512-EB7F8027286B}" destId="{B40048F6-3F9B-4069-B118-BE7176F2ED1D}" srcOrd="1" destOrd="0" presId="urn:microsoft.com/office/officeart/2008/layout/PictureStrips"/>
    <dgm:cxn modelId="{07D5016E-EF02-4E7D-9EC5-926B1ED84E9E}" type="presParOf" srcId="{AD067951-9682-4E6D-929F-7C207CC50D5A}" destId="{0E45190E-9A77-4DA0-AE5F-925E03BBBB03}" srcOrd="9" destOrd="0" presId="urn:microsoft.com/office/officeart/2008/layout/PictureStrips"/>
    <dgm:cxn modelId="{1CFA88C8-B242-40FE-96BA-B56069323E6D}" type="presParOf" srcId="{AD067951-9682-4E6D-929F-7C207CC50D5A}" destId="{9022009D-0E03-4923-90D5-572CD8E32DED}" srcOrd="10" destOrd="0" presId="urn:microsoft.com/office/officeart/2008/layout/PictureStrips"/>
    <dgm:cxn modelId="{AFCCA8E4-AD99-4796-922B-65BE8C9A96D9}" type="presParOf" srcId="{9022009D-0E03-4923-90D5-572CD8E32DED}" destId="{1BABACE1-4C30-448E-9D57-AD52B563926E}" srcOrd="0" destOrd="0" presId="urn:microsoft.com/office/officeart/2008/layout/PictureStrips"/>
    <dgm:cxn modelId="{60539498-F39F-433A-95D8-D2C26BB4D2F8}" type="presParOf" srcId="{9022009D-0E03-4923-90D5-572CD8E32DED}" destId="{04C43B24-30BC-4B98-8B02-D9A0452670F3}" srcOrd="1" destOrd="0" presId="urn:microsoft.com/office/officeart/2008/layout/PictureStrips"/>
    <dgm:cxn modelId="{847E61A8-EA04-46D6-BBA6-AE00322D2F9F}" type="presParOf" srcId="{AD067951-9682-4E6D-929F-7C207CC50D5A}" destId="{4213ED35-85B3-43A6-9211-764E6CA71EA5}" srcOrd="11" destOrd="0" presId="urn:microsoft.com/office/officeart/2008/layout/PictureStrips"/>
    <dgm:cxn modelId="{9D990A07-29DA-4BC8-B475-410A0259DA9E}" type="presParOf" srcId="{AD067951-9682-4E6D-929F-7C207CC50D5A}" destId="{821700D4-C41B-4789-8E29-E1B5FB1309F2}" srcOrd="12" destOrd="0" presId="urn:microsoft.com/office/officeart/2008/layout/PictureStrips"/>
    <dgm:cxn modelId="{B7F94AB3-66E0-489C-ADBC-8DC4D9AEA494}" type="presParOf" srcId="{821700D4-C41B-4789-8E29-E1B5FB1309F2}" destId="{59FABFDA-8576-427D-A80A-5B4A7E2F5D2D}" srcOrd="0" destOrd="0" presId="urn:microsoft.com/office/officeart/2008/layout/PictureStrips"/>
    <dgm:cxn modelId="{F587BB2A-EEF6-4891-BCB9-AFBD96A9D6BE}" type="presParOf" srcId="{821700D4-C41B-4789-8E29-E1B5FB1309F2}" destId="{391A5D31-9A2C-4C7D-86E1-57A31E675E7A}" srcOrd="1" destOrd="0" presId="urn:microsoft.com/office/officeart/2008/layout/PictureStrips"/>
    <dgm:cxn modelId="{86080E7A-A0DD-4DA7-872D-5023EE767D7F}" type="presParOf" srcId="{AD067951-9682-4E6D-929F-7C207CC50D5A}" destId="{23E6B87F-19AE-47A0-9CB2-D30D0E5E76AC}" srcOrd="13" destOrd="0" presId="urn:microsoft.com/office/officeart/2008/layout/PictureStrips"/>
    <dgm:cxn modelId="{32D13A25-1DFF-4670-AE64-8EC0B9CB3ACF}" type="presParOf" srcId="{AD067951-9682-4E6D-929F-7C207CC50D5A}" destId="{982D4E40-34A3-440B-9558-472F7EF9E7CD}" srcOrd="14" destOrd="0" presId="urn:microsoft.com/office/officeart/2008/layout/PictureStrips"/>
    <dgm:cxn modelId="{B8849B31-83B6-4A5B-8E58-151EA23CF067}" type="presParOf" srcId="{982D4E40-34A3-440B-9558-472F7EF9E7CD}" destId="{25D3EA5C-5B4F-484B-8165-8B339A97DD21}" srcOrd="0" destOrd="0" presId="urn:microsoft.com/office/officeart/2008/layout/PictureStrips"/>
    <dgm:cxn modelId="{DEC51CB3-12F1-4BC0-B999-C2B5690B7755}" type="presParOf" srcId="{982D4E40-34A3-440B-9558-472F7EF9E7CD}" destId="{A5F595EF-6BD1-4C2B-848D-EF2641962AF7}" srcOrd="1" destOrd="0" presId="urn:microsoft.com/office/officeart/2008/layout/PictureStrips"/>
    <dgm:cxn modelId="{2305AD7B-89FB-4AA8-8C76-8E2C035CD41F}" type="presParOf" srcId="{AD067951-9682-4E6D-929F-7C207CC50D5A}" destId="{4B0ED5C2-75C1-4395-8833-C4367F69DC4E}" srcOrd="15" destOrd="0" presId="urn:microsoft.com/office/officeart/2008/layout/PictureStrips"/>
    <dgm:cxn modelId="{D1EDAE29-AAF3-4AD7-93D5-6C004C29D14A}" type="presParOf" srcId="{AD067951-9682-4E6D-929F-7C207CC50D5A}" destId="{96D1E141-C824-4F5B-B5BB-58DB9CCB064E}" srcOrd="16" destOrd="0" presId="urn:microsoft.com/office/officeart/2008/layout/PictureStrips"/>
    <dgm:cxn modelId="{B09E324B-E626-4BFB-BDBF-792C0DBD6F56}" type="presParOf" srcId="{96D1E141-C824-4F5B-B5BB-58DB9CCB064E}" destId="{C0B0D115-FC14-4C42-A761-15AFD47ADE11}" srcOrd="0" destOrd="0" presId="urn:microsoft.com/office/officeart/2008/layout/PictureStrips"/>
    <dgm:cxn modelId="{8E6E85B7-4304-45F8-AF10-9E0FCEA6795D}" type="presParOf" srcId="{96D1E141-C824-4F5B-B5BB-58DB9CCB064E}" destId="{4B611083-8F09-49EB-A68B-E4BF5580D887}" srcOrd="1" destOrd="0" presId="urn:microsoft.com/office/officeart/2008/layout/PictureStrips"/>
    <dgm:cxn modelId="{436B8AEE-72CF-466D-8B12-54D6195C1B9D}" type="presParOf" srcId="{AD067951-9682-4E6D-929F-7C207CC50D5A}" destId="{405B7815-B974-4E90-A235-E0B11E5DB151}" srcOrd="17" destOrd="0" presId="urn:microsoft.com/office/officeart/2008/layout/PictureStrips"/>
    <dgm:cxn modelId="{424AA4E4-4E32-4835-8FF0-D8C029CE4513}" type="presParOf" srcId="{AD067951-9682-4E6D-929F-7C207CC50D5A}" destId="{CC5C83DF-0270-47FE-A693-58F4669E1DE0}" srcOrd="18" destOrd="0" presId="urn:microsoft.com/office/officeart/2008/layout/PictureStrips"/>
    <dgm:cxn modelId="{D2D81AAD-20BA-4F2E-81C9-C6E467281D9A}" type="presParOf" srcId="{CC5C83DF-0270-47FE-A693-58F4669E1DE0}" destId="{1BC3F4C6-BC1A-46E7-8AFB-7629AA6E6D82}" srcOrd="0" destOrd="0" presId="urn:microsoft.com/office/officeart/2008/layout/PictureStrips"/>
    <dgm:cxn modelId="{480A5A51-1817-48BA-B03B-773CDF9CC242}" type="presParOf" srcId="{CC5C83DF-0270-47FE-A693-58F4669E1DE0}" destId="{19E7D7EB-6A66-41D4-9AA0-ADB08DCE48D1}" srcOrd="1" destOrd="0" presId="urn:microsoft.com/office/officeart/2008/layout/PictureStrips"/>
    <dgm:cxn modelId="{84B9D20B-481E-4075-83ED-A2A49404C3BE}" type="presParOf" srcId="{AD067951-9682-4E6D-929F-7C207CC50D5A}" destId="{C0DCD73D-25C1-46D4-8C17-1CE72F7A33BE}" srcOrd="19" destOrd="0" presId="urn:microsoft.com/office/officeart/2008/layout/PictureStrips"/>
    <dgm:cxn modelId="{AEA39D0F-003E-46E2-AE75-E57FE833E51B}" type="presParOf" srcId="{AD067951-9682-4E6D-929F-7C207CC50D5A}" destId="{220E202E-1E9B-4502-B8B8-120E4480B63D}" srcOrd="20" destOrd="0" presId="urn:microsoft.com/office/officeart/2008/layout/PictureStrips"/>
    <dgm:cxn modelId="{F2015917-EB78-4D63-805E-AA9D261EC97A}" type="presParOf" srcId="{220E202E-1E9B-4502-B8B8-120E4480B63D}" destId="{25A593A0-CCD6-4F2F-B7CC-1E622969D060}" srcOrd="0" destOrd="0" presId="urn:microsoft.com/office/officeart/2008/layout/PictureStrips"/>
    <dgm:cxn modelId="{392DE781-A9B1-460D-94E2-18AF6C5A77E5}" type="presParOf" srcId="{220E202E-1E9B-4502-B8B8-120E4480B63D}" destId="{3B9961DE-1DCB-4F0D-880E-254C2689C0F8}" srcOrd="1" destOrd="0" presId="urn:microsoft.com/office/officeart/2008/layout/PictureStrips"/>
    <dgm:cxn modelId="{2A6C80CB-BF67-4267-9420-4BAA34731025}" type="presParOf" srcId="{AD067951-9682-4E6D-929F-7C207CC50D5A}" destId="{D7B86FAE-88D4-496F-B23E-E8CD68A972B5}" srcOrd="21" destOrd="0" presId="urn:microsoft.com/office/officeart/2008/layout/PictureStrips"/>
    <dgm:cxn modelId="{C68904EF-696E-4605-ADB4-A659250BB116}" type="presParOf" srcId="{AD067951-9682-4E6D-929F-7C207CC50D5A}" destId="{7CC1DA82-A351-4401-943D-8BB31DD6C895}" srcOrd="22" destOrd="0" presId="urn:microsoft.com/office/officeart/2008/layout/PictureStrips"/>
    <dgm:cxn modelId="{0AEB18B6-2768-484A-B0EF-3BA891A9B38B}" type="presParOf" srcId="{7CC1DA82-A351-4401-943D-8BB31DD6C895}" destId="{26003AE6-3CB2-4317-8C9B-034B5D39ACC4}" srcOrd="0" destOrd="0" presId="urn:microsoft.com/office/officeart/2008/layout/PictureStrips"/>
    <dgm:cxn modelId="{EE4EB841-0AB7-421C-AB2C-D21E4E321A8D}" type="presParOf" srcId="{7CC1DA82-A351-4401-943D-8BB31DD6C895}" destId="{69705F65-5EFD-4D07-87D3-D437CE94B1EF}" srcOrd="1" destOrd="0" presId="urn:microsoft.com/office/officeart/2008/layout/PictureStrips"/>
    <dgm:cxn modelId="{99A7747C-21D3-4B5B-94CE-E55DE51C0DFC}" type="presParOf" srcId="{AD067951-9682-4E6D-929F-7C207CC50D5A}" destId="{5A18C66A-3FFF-4955-91B9-AEBBEAFA86C0}" srcOrd="23" destOrd="0" presId="urn:microsoft.com/office/officeart/2008/layout/PictureStrips"/>
    <dgm:cxn modelId="{D6001F62-32B2-4D15-8AA9-3960C8143BB7}" type="presParOf" srcId="{AD067951-9682-4E6D-929F-7C207CC50D5A}" destId="{86703155-4F56-470C-A1B2-B801DE575FFB}" srcOrd="24" destOrd="0" presId="urn:microsoft.com/office/officeart/2008/layout/PictureStrips"/>
    <dgm:cxn modelId="{70738B5C-9172-4A9D-A530-A5D14DFA4AF2}" type="presParOf" srcId="{86703155-4F56-470C-A1B2-B801DE575FFB}" destId="{DA9A8590-E23F-4A4D-8301-6451FF3C3552}" srcOrd="0" destOrd="0" presId="urn:microsoft.com/office/officeart/2008/layout/PictureStrips"/>
    <dgm:cxn modelId="{A6C75456-996B-4F02-8D06-0877E4ED3A2E}" type="presParOf" srcId="{86703155-4F56-470C-A1B2-B801DE575FFB}" destId="{61F7CD61-0803-4656-ACE6-741483FF7CB3}" srcOrd="1" destOrd="0" presId="urn:microsoft.com/office/officeart/2008/layout/PictureStrips"/>
    <dgm:cxn modelId="{191FF0D7-DEF7-4776-BAA9-41D5B48E6705}" type="presParOf" srcId="{AD067951-9682-4E6D-929F-7C207CC50D5A}" destId="{563761F2-7A8A-4A88-9707-5137E032E503}" srcOrd="25" destOrd="0" presId="urn:microsoft.com/office/officeart/2008/layout/PictureStrips"/>
    <dgm:cxn modelId="{F3D6B717-E953-4075-BC4A-BA99F5E3EC8A}" type="presParOf" srcId="{AD067951-9682-4E6D-929F-7C207CC50D5A}" destId="{52B0502A-9606-48AF-8D3E-61887C9C3808}" srcOrd="26" destOrd="0" presId="urn:microsoft.com/office/officeart/2008/layout/PictureStrips"/>
    <dgm:cxn modelId="{724BD5E5-3699-4853-9410-6B8AA635318B}" type="presParOf" srcId="{52B0502A-9606-48AF-8D3E-61887C9C3808}" destId="{66CEE783-127A-48D7-B229-CA841ECEB630}" srcOrd="0" destOrd="0" presId="urn:microsoft.com/office/officeart/2008/layout/PictureStrips"/>
    <dgm:cxn modelId="{8E0906F7-546B-4A6E-B6DA-A36DF7AC9CD0}" type="presParOf" srcId="{52B0502A-9606-48AF-8D3E-61887C9C3808}" destId="{9D55C307-C2AD-4D85-A976-4134BCF1E3E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6F620-E7AB-43E6-BA0D-FE5C931EAB5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68AC1DD-C30F-403A-B565-EB9B9B49D197}">
      <dgm:prSet phldrT="[Text]" custT="1"/>
      <dgm:spPr/>
      <dgm:t>
        <a:bodyPr/>
        <a:lstStyle/>
        <a:p>
          <a:r>
            <a:rPr lang="en-US" sz="1800" dirty="0"/>
            <a:t>Gems &amp; Jewelry</a:t>
          </a:r>
          <a:endParaRPr lang="en-US" sz="2300" dirty="0"/>
        </a:p>
      </dgm:t>
    </dgm:pt>
    <dgm:pt modelId="{A81FE9A4-AB1D-40AA-85D1-7E0486411074}" type="parTrans" cxnId="{4B667B06-6DD5-4FFD-A74B-2EE2D934A873}">
      <dgm:prSet/>
      <dgm:spPr/>
      <dgm:t>
        <a:bodyPr/>
        <a:lstStyle/>
        <a:p>
          <a:endParaRPr lang="en-US"/>
        </a:p>
      </dgm:t>
    </dgm:pt>
    <dgm:pt modelId="{453D052E-AC27-4042-8DAE-0AE7D9FB2953}" type="sibTrans" cxnId="{4B667B06-6DD5-4FFD-A74B-2EE2D934A873}">
      <dgm:prSet/>
      <dgm:spPr/>
      <dgm:t>
        <a:bodyPr/>
        <a:lstStyle/>
        <a:p>
          <a:endParaRPr lang="en-US"/>
        </a:p>
      </dgm:t>
    </dgm:pt>
    <dgm:pt modelId="{1F80EF6D-C916-48A5-9961-8D08CE893795}">
      <dgm:prSet phldrT="[Text]" custT="1"/>
      <dgm:spPr/>
      <dgm:t>
        <a:bodyPr/>
        <a:lstStyle/>
        <a:p>
          <a:r>
            <a:rPr lang="en-US" sz="1800" dirty="0"/>
            <a:t>Leather Industry</a:t>
          </a:r>
          <a:endParaRPr lang="en-US" sz="2500" dirty="0"/>
        </a:p>
      </dgm:t>
    </dgm:pt>
    <dgm:pt modelId="{757A7CF5-1820-4580-BAD1-77DD82F75756}" type="parTrans" cxnId="{67D667CB-72AA-4C59-BFC8-E18F03A11548}">
      <dgm:prSet/>
      <dgm:spPr/>
      <dgm:t>
        <a:bodyPr/>
        <a:lstStyle/>
        <a:p>
          <a:endParaRPr lang="en-US"/>
        </a:p>
      </dgm:t>
    </dgm:pt>
    <dgm:pt modelId="{18DBAA5E-A866-4F82-8A68-85197A4113C3}" type="sibTrans" cxnId="{67D667CB-72AA-4C59-BFC8-E18F03A11548}">
      <dgm:prSet/>
      <dgm:spPr/>
      <dgm:t>
        <a:bodyPr/>
        <a:lstStyle/>
        <a:p>
          <a:endParaRPr lang="en-US"/>
        </a:p>
      </dgm:t>
    </dgm:pt>
    <dgm:pt modelId="{173FF3F2-F960-4A80-BB58-3412A7BEA30E}">
      <dgm:prSet phldrT="[Text]"/>
      <dgm:spPr/>
      <dgm:t>
        <a:bodyPr/>
        <a:lstStyle/>
        <a:p>
          <a:r>
            <a:rPr lang="en-US" dirty="0"/>
            <a:t>Fruits, Vegetables, Food P&amp;P</a:t>
          </a:r>
        </a:p>
      </dgm:t>
    </dgm:pt>
    <dgm:pt modelId="{8461C9B7-21FA-4288-AE94-1F784B5FBCD1}" type="parTrans" cxnId="{F8EBA6F9-04A3-4FDD-9A4B-DDB28C501FF6}">
      <dgm:prSet/>
      <dgm:spPr/>
      <dgm:t>
        <a:bodyPr/>
        <a:lstStyle/>
        <a:p>
          <a:endParaRPr lang="en-US"/>
        </a:p>
      </dgm:t>
    </dgm:pt>
    <dgm:pt modelId="{BBB637EE-D82F-443E-84BF-31E25E177296}" type="sibTrans" cxnId="{F8EBA6F9-04A3-4FDD-9A4B-DDB28C501FF6}">
      <dgm:prSet/>
      <dgm:spPr/>
      <dgm:t>
        <a:bodyPr/>
        <a:lstStyle/>
        <a:p>
          <a:endParaRPr lang="en-US"/>
        </a:p>
      </dgm:t>
    </dgm:pt>
    <dgm:pt modelId="{5588DDFA-BE6F-45DC-A7D4-AEBD0C5CF72D}">
      <dgm:prSet phldrT="[Text]"/>
      <dgm:spPr/>
      <dgm:t>
        <a:bodyPr/>
        <a:lstStyle/>
        <a:p>
          <a:r>
            <a:rPr lang="en-US" dirty="0"/>
            <a:t>Printing &amp; Packaging</a:t>
          </a:r>
        </a:p>
      </dgm:t>
    </dgm:pt>
    <dgm:pt modelId="{E17AE494-8F55-4628-96BC-3CAF9B17FD20}" type="parTrans" cxnId="{F7652D70-FE8B-4D28-8484-67F381AF96ED}">
      <dgm:prSet/>
      <dgm:spPr/>
      <dgm:t>
        <a:bodyPr/>
        <a:lstStyle/>
        <a:p>
          <a:endParaRPr lang="en-US"/>
        </a:p>
      </dgm:t>
    </dgm:pt>
    <dgm:pt modelId="{691C4409-F581-41C2-8254-CF4B60EF1C78}" type="sibTrans" cxnId="{F7652D70-FE8B-4D28-8484-67F381AF96ED}">
      <dgm:prSet/>
      <dgm:spPr/>
      <dgm:t>
        <a:bodyPr/>
        <a:lstStyle/>
        <a:p>
          <a:endParaRPr lang="en-US"/>
        </a:p>
      </dgm:t>
    </dgm:pt>
    <dgm:pt modelId="{6AFC9201-3198-47D9-97CA-1F4ADC21EFE9}" type="pres">
      <dgm:prSet presAssocID="{9F66F620-E7AB-43E6-BA0D-FE5C931EAB50}" presName="matrix" presStyleCnt="0">
        <dgm:presLayoutVars>
          <dgm:chMax val="1"/>
          <dgm:dir/>
          <dgm:resizeHandles val="exact"/>
        </dgm:presLayoutVars>
      </dgm:prSet>
      <dgm:spPr/>
      <dgm:t>
        <a:bodyPr/>
        <a:lstStyle/>
        <a:p>
          <a:endParaRPr lang="en-US"/>
        </a:p>
      </dgm:t>
    </dgm:pt>
    <dgm:pt modelId="{508E74B9-105E-4985-A70B-8D25F538A04F}" type="pres">
      <dgm:prSet presAssocID="{9F66F620-E7AB-43E6-BA0D-FE5C931EAB50}" presName="diamond" presStyleLbl="bgShp" presStyleIdx="0" presStyleCnt="1"/>
      <dgm:spPr/>
    </dgm:pt>
    <dgm:pt modelId="{96016C08-38A1-4467-B7F3-54261C75E08C}" type="pres">
      <dgm:prSet presAssocID="{9F66F620-E7AB-43E6-BA0D-FE5C931EAB50}" presName="quad1" presStyleLbl="node1" presStyleIdx="0" presStyleCnt="4">
        <dgm:presLayoutVars>
          <dgm:chMax val="0"/>
          <dgm:chPref val="0"/>
          <dgm:bulletEnabled val="1"/>
        </dgm:presLayoutVars>
      </dgm:prSet>
      <dgm:spPr/>
      <dgm:t>
        <a:bodyPr/>
        <a:lstStyle/>
        <a:p>
          <a:endParaRPr lang="en-US"/>
        </a:p>
      </dgm:t>
    </dgm:pt>
    <dgm:pt modelId="{106AE0F7-8F28-4EB5-A1FC-A063B642D350}" type="pres">
      <dgm:prSet presAssocID="{9F66F620-E7AB-43E6-BA0D-FE5C931EAB50}" presName="quad2" presStyleLbl="node1" presStyleIdx="1" presStyleCnt="4">
        <dgm:presLayoutVars>
          <dgm:chMax val="0"/>
          <dgm:chPref val="0"/>
          <dgm:bulletEnabled val="1"/>
        </dgm:presLayoutVars>
      </dgm:prSet>
      <dgm:spPr/>
      <dgm:t>
        <a:bodyPr/>
        <a:lstStyle/>
        <a:p>
          <a:endParaRPr lang="en-US"/>
        </a:p>
      </dgm:t>
    </dgm:pt>
    <dgm:pt modelId="{EE53CFEC-BB02-4565-B811-F4D382929AC0}" type="pres">
      <dgm:prSet presAssocID="{9F66F620-E7AB-43E6-BA0D-FE5C931EAB50}" presName="quad3" presStyleLbl="node1" presStyleIdx="2" presStyleCnt="4">
        <dgm:presLayoutVars>
          <dgm:chMax val="0"/>
          <dgm:chPref val="0"/>
          <dgm:bulletEnabled val="1"/>
        </dgm:presLayoutVars>
      </dgm:prSet>
      <dgm:spPr/>
      <dgm:t>
        <a:bodyPr/>
        <a:lstStyle/>
        <a:p>
          <a:endParaRPr lang="en-US"/>
        </a:p>
      </dgm:t>
    </dgm:pt>
    <dgm:pt modelId="{91B2BE24-15D0-4A12-A018-73CE9720A2C8}" type="pres">
      <dgm:prSet presAssocID="{9F66F620-E7AB-43E6-BA0D-FE5C931EAB50}" presName="quad4" presStyleLbl="node1" presStyleIdx="3" presStyleCnt="4">
        <dgm:presLayoutVars>
          <dgm:chMax val="0"/>
          <dgm:chPref val="0"/>
          <dgm:bulletEnabled val="1"/>
        </dgm:presLayoutVars>
      </dgm:prSet>
      <dgm:spPr/>
      <dgm:t>
        <a:bodyPr/>
        <a:lstStyle/>
        <a:p>
          <a:endParaRPr lang="en-US"/>
        </a:p>
      </dgm:t>
    </dgm:pt>
  </dgm:ptLst>
  <dgm:cxnLst>
    <dgm:cxn modelId="{DAE9DF24-140F-4374-8D26-CA3431B77965}" type="presOf" srcId="{9F66F620-E7AB-43E6-BA0D-FE5C931EAB50}" destId="{6AFC9201-3198-47D9-97CA-1F4ADC21EFE9}" srcOrd="0" destOrd="0" presId="urn:microsoft.com/office/officeart/2005/8/layout/matrix3"/>
    <dgm:cxn modelId="{C31E940A-1570-426F-B210-95195B7DF027}" type="presOf" srcId="{173FF3F2-F960-4A80-BB58-3412A7BEA30E}" destId="{EE53CFEC-BB02-4565-B811-F4D382929AC0}" srcOrd="0" destOrd="0" presId="urn:microsoft.com/office/officeart/2005/8/layout/matrix3"/>
    <dgm:cxn modelId="{B7DBBF79-C7A3-4A87-AF52-4CE278D4B61C}" type="presOf" srcId="{1F80EF6D-C916-48A5-9961-8D08CE893795}" destId="{106AE0F7-8F28-4EB5-A1FC-A063B642D350}" srcOrd="0" destOrd="0" presId="urn:microsoft.com/office/officeart/2005/8/layout/matrix3"/>
    <dgm:cxn modelId="{F7652D70-FE8B-4D28-8484-67F381AF96ED}" srcId="{9F66F620-E7AB-43E6-BA0D-FE5C931EAB50}" destId="{5588DDFA-BE6F-45DC-A7D4-AEBD0C5CF72D}" srcOrd="3" destOrd="0" parTransId="{E17AE494-8F55-4628-96BC-3CAF9B17FD20}" sibTransId="{691C4409-F581-41C2-8254-CF4B60EF1C78}"/>
    <dgm:cxn modelId="{F8EBA6F9-04A3-4FDD-9A4B-DDB28C501FF6}" srcId="{9F66F620-E7AB-43E6-BA0D-FE5C931EAB50}" destId="{173FF3F2-F960-4A80-BB58-3412A7BEA30E}" srcOrd="2" destOrd="0" parTransId="{8461C9B7-21FA-4288-AE94-1F784B5FBCD1}" sibTransId="{BBB637EE-D82F-443E-84BF-31E25E177296}"/>
    <dgm:cxn modelId="{4B667B06-6DD5-4FFD-A74B-2EE2D934A873}" srcId="{9F66F620-E7AB-43E6-BA0D-FE5C931EAB50}" destId="{968AC1DD-C30F-403A-B565-EB9B9B49D197}" srcOrd="0" destOrd="0" parTransId="{A81FE9A4-AB1D-40AA-85D1-7E0486411074}" sibTransId="{453D052E-AC27-4042-8DAE-0AE7D9FB2953}"/>
    <dgm:cxn modelId="{F212AD94-C776-4085-8B9F-DFF4AF3F0619}" type="presOf" srcId="{5588DDFA-BE6F-45DC-A7D4-AEBD0C5CF72D}" destId="{91B2BE24-15D0-4A12-A018-73CE9720A2C8}" srcOrd="0" destOrd="0" presId="urn:microsoft.com/office/officeart/2005/8/layout/matrix3"/>
    <dgm:cxn modelId="{A3D2F71A-0507-4C41-9145-B75D8EC94358}" type="presOf" srcId="{968AC1DD-C30F-403A-B565-EB9B9B49D197}" destId="{96016C08-38A1-4467-B7F3-54261C75E08C}" srcOrd="0" destOrd="0" presId="urn:microsoft.com/office/officeart/2005/8/layout/matrix3"/>
    <dgm:cxn modelId="{67D667CB-72AA-4C59-BFC8-E18F03A11548}" srcId="{9F66F620-E7AB-43E6-BA0D-FE5C931EAB50}" destId="{1F80EF6D-C916-48A5-9961-8D08CE893795}" srcOrd="1" destOrd="0" parTransId="{757A7CF5-1820-4580-BAD1-77DD82F75756}" sibTransId="{18DBAA5E-A866-4F82-8A68-85197A4113C3}"/>
    <dgm:cxn modelId="{E84AEEB7-CA1C-44B1-BD59-9E50440377B4}" type="presParOf" srcId="{6AFC9201-3198-47D9-97CA-1F4ADC21EFE9}" destId="{508E74B9-105E-4985-A70B-8D25F538A04F}" srcOrd="0" destOrd="0" presId="urn:microsoft.com/office/officeart/2005/8/layout/matrix3"/>
    <dgm:cxn modelId="{CED06F01-DF12-40D2-A60F-D7C9BF0DEEA0}" type="presParOf" srcId="{6AFC9201-3198-47D9-97CA-1F4ADC21EFE9}" destId="{96016C08-38A1-4467-B7F3-54261C75E08C}" srcOrd="1" destOrd="0" presId="urn:microsoft.com/office/officeart/2005/8/layout/matrix3"/>
    <dgm:cxn modelId="{FA50398B-9B19-463B-A9C8-DAB09DD7B906}" type="presParOf" srcId="{6AFC9201-3198-47D9-97CA-1F4ADC21EFE9}" destId="{106AE0F7-8F28-4EB5-A1FC-A063B642D350}" srcOrd="2" destOrd="0" presId="urn:microsoft.com/office/officeart/2005/8/layout/matrix3"/>
    <dgm:cxn modelId="{AB7E5539-DE6C-41D6-A124-7DA407963B2A}" type="presParOf" srcId="{6AFC9201-3198-47D9-97CA-1F4ADC21EFE9}" destId="{EE53CFEC-BB02-4565-B811-F4D382929AC0}" srcOrd="3" destOrd="0" presId="urn:microsoft.com/office/officeart/2005/8/layout/matrix3"/>
    <dgm:cxn modelId="{82F4BFAA-C4A9-430B-AFAD-6ECA2203091C}" type="presParOf" srcId="{6AFC9201-3198-47D9-97CA-1F4ADC21EFE9}" destId="{91B2BE24-15D0-4A12-A018-73CE9720A2C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66F620-E7AB-43E6-BA0D-FE5C931EAB5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68AC1DD-C30F-403A-B565-EB9B9B49D197}">
      <dgm:prSet phldrT="[Text]"/>
      <dgm:spPr/>
      <dgm:t>
        <a:bodyPr/>
        <a:lstStyle/>
        <a:p>
          <a:r>
            <a:rPr lang="en-US" dirty="0"/>
            <a:t>Information  Technology</a:t>
          </a:r>
        </a:p>
        <a:p>
          <a:r>
            <a:rPr lang="en-US" dirty="0"/>
            <a:t>(IT)</a:t>
          </a:r>
        </a:p>
      </dgm:t>
    </dgm:pt>
    <dgm:pt modelId="{A81FE9A4-AB1D-40AA-85D1-7E0486411074}" type="parTrans" cxnId="{4B667B06-6DD5-4FFD-A74B-2EE2D934A873}">
      <dgm:prSet/>
      <dgm:spPr/>
      <dgm:t>
        <a:bodyPr/>
        <a:lstStyle/>
        <a:p>
          <a:endParaRPr lang="en-US"/>
        </a:p>
      </dgm:t>
    </dgm:pt>
    <dgm:pt modelId="{453D052E-AC27-4042-8DAE-0AE7D9FB2953}" type="sibTrans" cxnId="{4B667B06-6DD5-4FFD-A74B-2EE2D934A873}">
      <dgm:prSet/>
      <dgm:spPr/>
      <dgm:t>
        <a:bodyPr/>
        <a:lstStyle/>
        <a:p>
          <a:endParaRPr lang="en-US"/>
        </a:p>
      </dgm:t>
    </dgm:pt>
    <dgm:pt modelId="{1F80EF6D-C916-48A5-9961-8D08CE893795}">
      <dgm:prSet phldrT="[Text]"/>
      <dgm:spPr/>
      <dgm:t>
        <a:bodyPr/>
        <a:lstStyle/>
        <a:p>
          <a:r>
            <a:rPr lang="en-US" dirty="0"/>
            <a:t>Furniture</a:t>
          </a:r>
        </a:p>
      </dgm:t>
    </dgm:pt>
    <dgm:pt modelId="{757A7CF5-1820-4580-BAD1-77DD82F75756}" type="parTrans" cxnId="{67D667CB-72AA-4C59-BFC8-E18F03A11548}">
      <dgm:prSet/>
      <dgm:spPr/>
      <dgm:t>
        <a:bodyPr/>
        <a:lstStyle/>
        <a:p>
          <a:endParaRPr lang="en-US"/>
        </a:p>
      </dgm:t>
    </dgm:pt>
    <dgm:pt modelId="{18DBAA5E-A866-4F82-8A68-85197A4113C3}" type="sibTrans" cxnId="{67D667CB-72AA-4C59-BFC8-E18F03A11548}">
      <dgm:prSet/>
      <dgm:spPr/>
      <dgm:t>
        <a:bodyPr/>
        <a:lstStyle/>
        <a:p>
          <a:endParaRPr lang="en-US"/>
        </a:p>
      </dgm:t>
    </dgm:pt>
    <dgm:pt modelId="{173FF3F2-F960-4A80-BB58-3412A7BEA30E}">
      <dgm:prSet phldrT="[Text]"/>
      <dgm:spPr/>
      <dgm:t>
        <a:bodyPr/>
        <a:lstStyle/>
        <a:p>
          <a:r>
            <a:rPr lang="en-US" dirty="0"/>
            <a:t>Surgical Goods</a:t>
          </a:r>
        </a:p>
      </dgm:t>
    </dgm:pt>
    <dgm:pt modelId="{8461C9B7-21FA-4288-AE94-1F784B5FBCD1}" type="parTrans" cxnId="{F8EBA6F9-04A3-4FDD-9A4B-DDB28C501FF6}">
      <dgm:prSet/>
      <dgm:spPr/>
      <dgm:t>
        <a:bodyPr/>
        <a:lstStyle/>
        <a:p>
          <a:endParaRPr lang="en-US"/>
        </a:p>
      </dgm:t>
    </dgm:pt>
    <dgm:pt modelId="{BBB637EE-D82F-443E-84BF-31E25E177296}" type="sibTrans" cxnId="{F8EBA6F9-04A3-4FDD-9A4B-DDB28C501FF6}">
      <dgm:prSet/>
      <dgm:spPr/>
      <dgm:t>
        <a:bodyPr/>
        <a:lstStyle/>
        <a:p>
          <a:endParaRPr lang="en-US"/>
        </a:p>
      </dgm:t>
    </dgm:pt>
    <dgm:pt modelId="{5588DDFA-BE6F-45DC-A7D4-AEBD0C5CF72D}">
      <dgm:prSet phldrT="[Text]"/>
      <dgm:spPr/>
      <dgm:t>
        <a:bodyPr/>
        <a:lstStyle/>
        <a:p>
          <a:r>
            <a:rPr lang="en-US" dirty="0"/>
            <a:t>Dates Processing</a:t>
          </a:r>
        </a:p>
      </dgm:t>
    </dgm:pt>
    <dgm:pt modelId="{E17AE494-8F55-4628-96BC-3CAF9B17FD20}" type="parTrans" cxnId="{F7652D70-FE8B-4D28-8484-67F381AF96ED}">
      <dgm:prSet/>
      <dgm:spPr/>
      <dgm:t>
        <a:bodyPr/>
        <a:lstStyle/>
        <a:p>
          <a:endParaRPr lang="en-US"/>
        </a:p>
      </dgm:t>
    </dgm:pt>
    <dgm:pt modelId="{691C4409-F581-41C2-8254-CF4B60EF1C78}" type="sibTrans" cxnId="{F7652D70-FE8B-4D28-8484-67F381AF96ED}">
      <dgm:prSet/>
      <dgm:spPr/>
      <dgm:t>
        <a:bodyPr/>
        <a:lstStyle/>
        <a:p>
          <a:endParaRPr lang="en-US"/>
        </a:p>
      </dgm:t>
    </dgm:pt>
    <dgm:pt modelId="{6AFC9201-3198-47D9-97CA-1F4ADC21EFE9}" type="pres">
      <dgm:prSet presAssocID="{9F66F620-E7AB-43E6-BA0D-FE5C931EAB50}" presName="matrix" presStyleCnt="0">
        <dgm:presLayoutVars>
          <dgm:chMax val="1"/>
          <dgm:dir/>
          <dgm:resizeHandles val="exact"/>
        </dgm:presLayoutVars>
      </dgm:prSet>
      <dgm:spPr/>
      <dgm:t>
        <a:bodyPr/>
        <a:lstStyle/>
        <a:p>
          <a:endParaRPr lang="en-US"/>
        </a:p>
      </dgm:t>
    </dgm:pt>
    <dgm:pt modelId="{508E74B9-105E-4985-A70B-8D25F538A04F}" type="pres">
      <dgm:prSet presAssocID="{9F66F620-E7AB-43E6-BA0D-FE5C931EAB50}" presName="diamond" presStyleLbl="bgShp" presStyleIdx="0" presStyleCnt="1"/>
      <dgm:spPr/>
    </dgm:pt>
    <dgm:pt modelId="{96016C08-38A1-4467-B7F3-54261C75E08C}" type="pres">
      <dgm:prSet presAssocID="{9F66F620-E7AB-43E6-BA0D-FE5C931EAB50}" presName="quad1" presStyleLbl="node1" presStyleIdx="0" presStyleCnt="4">
        <dgm:presLayoutVars>
          <dgm:chMax val="0"/>
          <dgm:chPref val="0"/>
          <dgm:bulletEnabled val="1"/>
        </dgm:presLayoutVars>
      </dgm:prSet>
      <dgm:spPr/>
      <dgm:t>
        <a:bodyPr/>
        <a:lstStyle/>
        <a:p>
          <a:endParaRPr lang="en-US"/>
        </a:p>
      </dgm:t>
    </dgm:pt>
    <dgm:pt modelId="{106AE0F7-8F28-4EB5-A1FC-A063B642D350}" type="pres">
      <dgm:prSet presAssocID="{9F66F620-E7AB-43E6-BA0D-FE5C931EAB50}" presName="quad2" presStyleLbl="node1" presStyleIdx="1" presStyleCnt="4">
        <dgm:presLayoutVars>
          <dgm:chMax val="0"/>
          <dgm:chPref val="0"/>
          <dgm:bulletEnabled val="1"/>
        </dgm:presLayoutVars>
      </dgm:prSet>
      <dgm:spPr/>
      <dgm:t>
        <a:bodyPr/>
        <a:lstStyle/>
        <a:p>
          <a:endParaRPr lang="en-US"/>
        </a:p>
      </dgm:t>
    </dgm:pt>
    <dgm:pt modelId="{EE53CFEC-BB02-4565-B811-F4D382929AC0}" type="pres">
      <dgm:prSet presAssocID="{9F66F620-E7AB-43E6-BA0D-FE5C931EAB50}" presName="quad3" presStyleLbl="node1" presStyleIdx="2" presStyleCnt="4">
        <dgm:presLayoutVars>
          <dgm:chMax val="0"/>
          <dgm:chPref val="0"/>
          <dgm:bulletEnabled val="1"/>
        </dgm:presLayoutVars>
      </dgm:prSet>
      <dgm:spPr/>
      <dgm:t>
        <a:bodyPr/>
        <a:lstStyle/>
        <a:p>
          <a:endParaRPr lang="en-US"/>
        </a:p>
      </dgm:t>
    </dgm:pt>
    <dgm:pt modelId="{91B2BE24-15D0-4A12-A018-73CE9720A2C8}" type="pres">
      <dgm:prSet presAssocID="{9F66F620-E7AB-43E6-BA0D-FE5C931EAB50}" presName="quad4" presStyleLbl="node1" presStyleIdx="3" presStyleCnt="4">
        <dgm:presLayoutVars>
          <dgm:chMax val="0"/>
          <dgm:chPref val="0"/>
          <dgm:bulletEnabled val="1"/>
        </dgm:presLayoutVars>
      </dgm:prSet>
      <dgm:spPr/>
      <dgm:t>
        <a:bodyPr/>
        <a:lstStyle/>
        <a:p>
          <a:endParaRPr lang="en-US"/>
        </a:p>
      </dgm:t>
    </dgm:pt>
  </dgm:ptLst>
  <dgm:cxnLst>
    <dgm:cxn modelId="{DAE9DF24-140F-4374-8D26-CA3431B77965}" type="presOf" srcId="{9F66F620-E7AB-43E6-BA0D-FE5C931EAB50}" destId="{6AFC9201-3198-47D9-97CA-1F4ADC21EFE9}" srcOrd="0" destOrd="0" presId="urn:microsoft.com/office/officeart/2005/8/layout/matrix3"/>
    <dgm:cxn modelId="{C31E940A-1570-426F-B210-95195B7DF027}" type="presOf" srcId="{173FF3F2-F960-4A80-BB58-3412A7BEA30E}" destId="{EE53CFEC-BB02-4565-B811-F4D382929AC0}" srcOrd="0" destOrd="0" presId="urn:microsoft.com/office/officeart/2005/8/layout/matrix3"/>
    <dgm:cxn modelId="{B7DBBF79-C7A3-4A87-AF52-4CE278D4B61C}" type="presOf" srcId="{1F80EF6D-C916-48A5-9961-8D08CE893795}" destId="{106AE0F7-8F28-4EB5-A1FC-A063B642D350}" srcOrd="0" destOrd="0" presId="urn:microsoft.com/office/officeart/2005/8/layout/matrix3"/>
    <dgm:cxn modelId="{F7652D70-FE8B-4D28-8484-67F381AF96ED}" srcId="{9F66F620-E7AB-43E6-BA0D-FE5C931EAB50}" destId="{5588DDFA-BE6F-45DC-A7D4-AEBD0C5CF72D}" srcOrd="3" destOrd="0" parTransId="{E17AE494-8F55-4628-96BC-3CAF9B17FD20}" sibTransId="{691C4409-F581-41C2-8254-CF4B60EF1C78}"/>
    <dgm:cxn modelId="{F8EBA6F9-04A3-4FDD-9A4B-DDB28C501FF6}" srcId="{9F66F620-E7AB-43E6-BA0D-FE5C931EAB50}" destId="{173FF3F2-F960-4A80-BB58-3412A7BEA30E}" srcOrd="2" destOrd="0" parTransId="{8461C9B7-21FA-4288-AE94-1F784B5FBCD1}" sibTransId="{BBB637EE-D82F-443E-84BF-31E25E177296}"/>
    <dgm:cxn modelId="{4B667B06-6DD5-4FFD-A74B-2EE2D934A873}" srcId="{9F66F620-E7AB-43E6-BA0D-FE5C931EAB50}" destId="{968AC1DD-C30F-403A-B565-EB9B9B49D197}" srcOrd="0" destOrd="0" parTransId="{A81FE9A4-AB1D-40AA-85D1-7E0486411074}" sibTransId="{453D052E-AC27-4042-8DAE-0AE7D9FB2953}"/>
    <dgm:cxn modelId="{F212AD94-C776-4085-8B9F-DFF4AF3F0619}" type="presOf" srcId="{5588DDFA-BE6F-45DC-A7D4-AEBD0C5CF72D}" destId="{91B2BE24-15D0-4A12-A018-73CE9720A2C8}" srcOrd="0" destOrd="0" presId="urn:microsoft.com/office/officeart/2005/8/layout/matrix3"/>
    <dgm:cxn modelId="{A3D2F71A-0507-4C41-9145-B75D8EC94358}" type="presOf" srcId="{968AC1DD-C30F-403A-B565-EB9B9B49D197}" destId="{96016C08-38A1-4467-B7F3-54261C75E08C}" srcOrd="0" destOrd="0" presId="urn:microsoft.com/office/officeart/2005/8/layout/matrix3"/>
    <dgm:cxn modelId="{67D667CB-72AA-4C59-BFC8-E18F03A11548}" srcId="{9F66F620-E7AB-43E6-BA0D-FE5C931EAB50}" destId="{1F80EF6D-C916-48A5-9961-8D08CE893795}" srcOrd="1" destOrd="0" parTransId="{757A7CF5-1820-4580-BAD1-77DD82F75756}" sibTransId="{18DBAA5E-A866-4F82-8A68-85197A4113C3}"/>
    <dgm:cxn modelId="{E84AEEB7-CA1C-44B1-BD59-9E50440377B4}" type="presParOf" srcId="{6AFC9201-3198-47D9-97CA-1F4ADC21EFE9}" destId="{508E74B9-105E-4985-A70B-8D25F538A04F}" srcOrd="0" destOrd="0" presId="urn:microsoft.com/office/officeart/2005/8/layout/matrix3"/>
    <dgm:cxn modelId="{CED06F01-DF12-40D2-A60F-D7C9BF0DEEA0}" type="presParOf" srcId="{6AFC9201-3198-47D9-97CA-1F4ADC21EFE9}" destId="{96016C08-38A1-4467-B7F3-54261C75E08C}" srcOrd="1" destOrd="0" presId="urn:microsoft.com/office/officeart/2005/8/layout/matrix3"/>
    <dgm:cxn modelId="{FA50398B-9B19-463B-A9C8-DAB09DD7B906}" type="presParOf" srcId="{6AFC9201-3198-47D9-97CA-1F4ADC21EFE9}" destId="{106AE0F7-8F28-4EB5-A1FC-A063B642D350}" srcOrd="2" destOrd="0" presId="urn:microsoft.com/office/officeart/2005/8/layout/matrix3"/>
    <dgm:cxn modelId="{AB7E5539-DE6C-41D6-A124-7DA407963B2A}" type="presParOf" srcId="{6AFC9201-3198-47D9-97CA-1F4ADC21EFE9}" destId="{EE53CFEC-BB02-4565-B811-F4D382929AC0}" srcOrd="3" destOrd="0" presId="urn:microsoft.com/office/officeart/2005/8/layout/matrix3"/>
    <dgm:cxn modelId="{82F4BFAA-C4A9-430B-AFAD-6ECA2203091C}" type="presParOf" srcId="{6AFC9201-3198-47D9-97CA-1F4ADC21EFE9}" destId="{91B2BE24-15D0-4A12-A018-73CE9720A2C8}"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CF3B0-D429-4F29-87E8-DED4A91DBD71}">
      <dsp:nvSpPr>
        <dsp:cNvPr id="0" name=""/>
        <dsp:cNvSpPr/>
      </dsp:nvSpPr>
      <dsp:spPr>
        <a:xfrm>
          <a:off x="44" y="79631"/>
          <a:ext cx="4279329" cy="748800"/>
        </a:xfrm>
        <a:prstGeom prst="rect">
          <a:avLst/>
        </a:prstGeom>
        <a:solidFill>
          <a:schemeClr val="accent1">
            <a:lumMod val="7500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a:t>Core Categories </a:t>
          </a:r>
        </a:p>
      </dsp:txBody>
      <dsp:txXfrm>
        <a:off x="44" y="79631"/>
        <a:ext cx="4279329" cy="748800"/>
      </dsp:txXfrm>
    </dsp:sp>
    <dsp:sp modelId="{96617E0B-5A66-4AB0-BBB6-390D7238EB9A}">
      <dsp:nvSpPr>
        <dsp:cNvPr id="0" name=""/>
        <dsp:cNvSpPr/>
      </dsp:nvSpPr>
      <dsp:spPr>
        <a:xfrm>
          <a:off x="44" y="828431"/>
          <a:ext cx="4279329" cy="4373642"/>
        </a:xfrm>
        <a:prstGeom prst="rect">
          <a:avLst/>
        </a:prstGeom>
        <a:solidFill>
          <a:schemeClr val="accent1">
            <a:lumMod val="20000"/>
            <a:lumOff val="80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libri Light" panose="020F0302020204030204" pitchFamily="34" charset="0"/>
            </a:rPr>
            <a:t>Textile &amp; Garments </a:t>
          </a:r>
        </a:p>
        <a:p>
          <a:pPr marL="342900" lvl="2" indent="-171450" algn="l" defTabSz="800100" rtl="0">
            <a:lnSpc>
              <a:spcPct val="90000"/>
            </a:lnSpc>
            <a:spcBef>
              <a:spcPct val="0"/>
            </a:spcBef>
            <a:spcAft>
              <a:spcPct val="15000"/>
            </a:spcAft>
            <a:buChar char="••"/>
          </a:pPr>
          <a:r>
            <a:rPr lang="en-US" sz="1800" kern="1200" dirty="0">
              <a:latin typeface="Calibri Light" panose="020F0302020204030204" pitchFamily="34" charset="0"/>
            </a:rPr>
            <a:t>Spinning &amp; Ginning</a:t>
          </a:r>
        </a:p>
        <a:p>
          <a:pPr marL="342900" lvl="2" indent="-171450" algn="l" defTabSz="800100" rtl="0">
            <a:lnSpc>
              <a:spcPct val="90000"/>
            </a:lnSpc>
            <a:spcBef>
              <a:spcPct val="0"/>
            </a:spcBef>
            <a:spcAft>
              <a:spcPct val="15000"/>
            </a:spcAft>
            <a:buChar char="••"/>
          </a:pPr>
          <a:r>
            <a:rPr lang="en-US" sz="1800" kern="1200" dirty="0">
              <a:latin typeface="Calibri Light" panose="020F0302020204030204" pitchFamily="34" charset="0"/>
            </a:rPr>
            <a:t>Fabrics</a:t>
          </a:r>
        </a:p>
        <a:p>
          <a:pPr marL="342900" lvl="2" indent="-171450" algn="l" defTabSz="800100" rtl="0">
            <a:lnSpc>
              <a:spcPct val="90000"/>
            </a:lnSpc>
            <a:spcBef>
              <a:spcPct val="0"/>
            </a:spcBef>
            <a:spcAft>
              <a:spcPct val="15000"/>
            </a:spcAft>
            <a:buChar char="••"/>
          </a:pPr>
          <a:r>
            <a:rPr lang="en-US" sz="1800" kern="1200" dirty="0">
              <a:latin typeface="Calibri Light" panose="020F0302020204030204" pitchFamily="34" charset="0"/>
            </a:rPr>
            <a:t>Garments </a:t>
          </a:r>
        </a:p>
        <a:p>
          <a:pPr marL="342900" lvl="2" indent="-171450" algn="l" defTabSz="800100" rtl="0">
            <a:lnSpc>
              <a:spcPct val="90000"/>
            </a:lnSpc>
            <a:spcBef>
              <a:spcPct val="0"/>
            </a:spcBef>
            <a:spcAft>
              <a:spcPct val="15000"/>
            </a:spcAft>
            <a:buChar char="••"/>
          </a:pPr>
          <a:r>
            <a:rPr lang="en-US" sz="1800" kern="1200" dirty="0">
              <a:latin typeface="Calibri Light" panose="020F0302020204030204" pitchFamily="34" charset="0"/>
            </a:rPr>
            <a:t>Made up</a:t>
          </a:r>
        </a:p>
        <a:p>
          <a:pPr marL="342900" lvl="2" indent="-171450" algn="l" defTabSz="800100" rtl="0">
            <a:lnSpc>
              <a:spcPct val="90000"/>
            </a:lnSpc>
            <a:spcBef>
              <a:spcPct val="0"/>
            </a:spcBef>
            <a:spcAft>
              <a:spcPct val="15000"/>
            </a:spcAft>
            <a:buChar char="••"/>
          </a:pPr>
          <a:r>
            <a:rPr lang="en-US" sz="1800" kern="1200" dirty="0">
              <a:latin typeface="Calibri Light" panose="020F0302020204030204" pitchFamily="34" charset="0"/>
            </a:rPr>
            <a:t>Towels</a:t>
          </a:r>
        </a:p>
        <a:p>
          <a:pPr marL="342900" lvl="2" indent="-171450" algn="l" defTabSz="800100" rtl="0">
            <a:lnSpc>
              <a:spcPct val="90000"/>
            </a:lnSpc>
            <a:spcBef>
              <a:spcPct val="0"/>
            </a:spcBef>
            <a:spcAft>
              <a:spcPct val="15000"/>
            </a:spcAft>
            <a:buChar char="••"/>
          </a:pPr>
          <a:r>
            <a:rPr lang="en-US" sz="1800" kern="1200" dirty="0">
              <a:latin typeface="Calibri Light" panose="020F0302020204030204" pitchFamily="34" charset="0"/>
            </a:rPr>
            <a:t>Art silk &amp; synthetic textile</a:t>
          </a:r>
        </a:p>
        <a:p>
          <a:pPr marL="171450" lvl="1" indent="-171450" algn="l" defTabSz="800100" rtl="0">
            <a:lnSpc>
              <a:spcPct val="90000"/>
            </a:lnSpc>
            <a:spcBef>
              <a:spcPct val="0"/>
            </a:spcBef>
            <a:spcAft>
              <a:spcPct val="15000"/>
            </a:spcAft>
            <a:buChar char="••"/>
          </a:pPr>
          <a:r>
            <a:rPr lang="en-US" sz="1800" kern="1200" dirty="0">
              <a:latin typeface="Calibri Light" panose="020F0302020204030204" pitchFamily="34" charset="0"/>
            </a:rPr>
            <a:t>Rice Processing </a:t>
          </a:r>
        </a:p>
        <a:p>
          <a:pPr marL="171450" lvl="1" indent="-171450" algn="l" defTabSz="800100" rtl="0">
            <a:lnSpc>
              <a:spcPct val="90000"/>
            </a:lnSpc>
            <a:spcBef>
              <a:spcPct val="0"/>
            </a:spcBef>
            <a:spcAft>
              <a:spcPct val="15000"/>
            </a:spcAft>
            <a:buChar char="••"/>
          </a:pPr>
          <a:r>
            <a:rPr lang="en-US" sz="1800" kern="1200" dirty="0">
              <a:latin typeface="Calibri Light" panose="020F0302020204030204" pitchFamily="34" charset="0"/>
            </a:rPr>
            <a:t>Leather &amp; Leather products </a:t>
          </a:r>
        </a:p>
        <a:p>
          <a:pPr marL="171450" lvl="1" indent="-171450" algn="l" defTabSz="800100" rtl="0">
            <a:lnSpc>
              <a:spcPct val="90000"/>
            </a:lnSpc>
            <a:spcBef>
              <a:spcPct val="0"/>
            </a:spcBef>
            <a:spcAft>
              <a:spcPct val="15000"/>
            </a:spcAft>
            <a:buChar char="••"/>
          </a:pPr>
          <a:r>
            <a:rPr lang="en-US" sz="1800" kern="1200" dirty="0">
              <a:latin typeface="Calibri Light" panose="020F0302020204030204" pitchFamily="34" charset="0"/>
            </a:rPr>
            <a:t>Sports goods </a:t>
          </a:r>
        </a:p>
        <a:p>
          <a:pPr marL="171450" lvl="1" indent="-171450" algn="l" defTabSz="800100" rtl="0">
            <a:lnSpc>
              <a:spcPct val="90000"/>
            </a:lnSpc>
            <a:spcBef>
              <a:spcPct val="0"/>
            </a:spcBef>
            <a:spcAft>
              <a:spcPct val="15000"/>
            </a:spcAft>
            <a:buChar char="••"/>
          </a:pPr>
          <a:r>
            <a:rPr lang="en-US" sz="1800" kern="1200" dirty="0">
              <a:latin typeface="Calibri Light" panose="020F0302020204030204" pitchFamily="34" charset="0"/>
            </a:rPr>
            <a:t>Carpets &amp; Wools </a:t>
          </a:r>
        </a:p>
        <a:p>
          <a:pPr marL="171450" lvl="1" indent="-171450" algn="l" defTabSz="800100" rtl="0">
            <a:lnSpc>
              <a:spcPct val="90000"/>
            </a:lnSpc>
            <a:spcBef>
              <a:spcPct val="0"/>
            </a:spcBef>
            <a:spcAft>
              <a:spcPct val="15000"/>
            </a:spcAft>
            <a:buChar char="••"/>
          </a:pPr>
          <a:r>
            <a:rPr lang="en-US" sz="1800" kern="1200" dirty="0">
              <a:latin typeface="Calibri Light" panose="020F0302020204030204" pitchFamily="34" charset="0"/>
            </a:rPr>
            <a:t>Surgical Instruments </a:t>
          </a:r>
        </a:p>
      </dsp:txBody>
      <dsp:txXfrm>
        <a:off x="44" y="828431"/>
        <a:ext cx="4279329" cy="4373642"/>
      </dsp:txXfrm>
    </dsp:sp>
    <dsp:sp modelId="{BF860C48-77E4-4E05-BC0D-607160E52422}">
      <dsp:nvSpPr>
        <dsp:cNvPr id="0" name=""/>
        <dsp:cNvSpPr/>
      </dsp:nvSpPr>
      <dsp:spPr>
        <a:xfrm>
          <a:off x="4878480" y="79631"/>
          <a:ext cx="4279329" cy="748800"/>
        </a:xfrm>
        <a:prstGeom prst="rect">
          <a:avLst/>
        </a:prstGeom>
        <a:solidFill>
          <a:schemeClr val="accent1">
            <a:lumMod val="7500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a:t>Developmental Categories </a:t>
          </a:r>
        </a:p>
      </dsp:txBody>
      <dsp:txXfrm>
        <a:off x="4878480" y="79631"/>
        <a:ext cx="4279329" cy="748800"/>
      </dsp:txXfrm>
    </dsp:sp>
    <dsp:sp modelId="{BCF7B51B-8555-4AC8-98BC-0653B42E30CE}">
      <dsp:nvSpPr>
        <dsp:cNvPr id="0" name=""/>
        <dsp:cNvSpPr/>
      </dsp:nvSpPr>
      <dsp:spPr>
        <a:xfrm>
          <a:off x="4878480" y="828431"/>
          <a:ext cx="4279329" cy="4373642"/>
        </a:xfrm>
        <a:prstGeom prst="rect">
          <a:avLst/>
        </a:prstGeom>
        <a:solidFill>
          <a:schemeClr val="accent1">
            <a:lumMod val="20000"/>
            <a:lumOff val="80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Fisheries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Poultry &amp; Meat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Fruits/Vegetable &amp; Processing, Cereals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I.T. – Software &amp; Services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Marble &amp; Granite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Gems &amp; Jewelry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Engineering Goods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Generators / Captive Power Plants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Ethanol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Furniture and Pharmaceutical  </a:t>
          </a:r>
        </a:p>
        <a:p>
          <a:pPr marL="171450" lvl="1" indent="-171450" algn="l" defTabSz="800100" rtl="0">
            <a:lnSpc>
              <a:spcPct val="90000"/>
            </a:lnSpc>
            <a:spcBef>
              <a:spcPct val="0"/>
            </a:spcBef>
            <a:spcAft>
              <a:spcPct val="15000"/>
            </a:spcAft>
            <a:buChar char="••"/>
          </a:pPr>
          <a:r>
            <a:rPr lang="en-US" sz="1800" b="0" u="none" kern="1200" dirty="0">
              <a:latin typeface="Calibri Light" panose="020F0302020204030204" pitchFamily="34" charset="0"/>
            </a:rPr>
            <a:t>Regeneration of Textile Waste  </a:t>
          </a:r>
        </a:p>
        <a:p>
          <a:pPr marL="171450" lvl="1" indent="-171450" algn="l" defTabSz="800100" rtl="0">
            <a:lnSpc>
              <a:spcPct val="90000"/>
            </a:lnSpc>
            <a:spcBef>
              <a:spcPct val="0"/>
            </a:spcBef>
            <a:spcAft>
              <a:spcPct val="15000"/>
            </a:spcAft>
            <a:buChar char="••"/>
          </a:pPr>
          <a:r>
            <a:rPr lang="en-US" sz="1800" b="0" u="none" kern="1200" dirty="0">
              <a:uFillTx/>
              <a:latin typeface="Calibri Light" panose="020F0302020204030204" pitchFamily="34" charset="0"/>
            </a:rPr>
            <a:t>Glass Sector</a:t>
          </a:r>
          <a:r>
            <a:rPr lang="en-US" sz="1800" b="0" u="none" kern="1200" dirty="0">
              <a:latin typeface="Calibri Light" panose="020F0302020204030204" pitchFamily="34" charset="0"/>
            </a:rPr>
            <a:t>  </a:t>
          </a:r>
        </a:p>
        <a:p>
          <a:pPr marL="171450" lvl="1" indent="-171450" algn="l" defTabSz="800100" rtl="0">
            <a:lnSpc>
              <a:spcPct val="90000"/>
            </a:lnSpc>
            <a:spcBef>
              <a:spcPct val="0"/>
            </a:spcBef>
            <a:spcAft>
              <a:spcPct val="15000"/>
            </a:spcAft>
            <a:buChar char="••"/>
          </a:pPr>
          <a:r>
            <a:rPr lang="en-US" sz="1800" b="0" u="none" kern="1200" dirty="0">
              <a:uFillTx/>
              <a:latin typeface="Calibri Light" panose="020F0302020204030204" pitchFamily="34" charset="0"/>
            </a:rPr>
            <a:t>Dairy Sector</a:t>
          </a:r>
          <a:r>
            <a:rPr lang="en-US" sz="1800" b="0" u="none" kern="1200" dirty="0">
              <a:latin typeface="Calibri Light" panose="020F0302020204030204" pitchFamily="34" charset="0"/>
            </a:rPr>
            <a:t>  </a:t>
          </a:r>
        </a:p>
        <a:p>
          <a:pPr marL="171450" lvl="1" indent="-171450" algn="l" defTabSz="800100" rtl="0">
            <a:lnSpc>
              <a:spcPct val="90000"/>
            </a:lnSpc>
            <a:spcBef>
              <a:spcPct val="0"/>
            </a:spcBef>
            <a:spcAft>
              <a:spcPct val="15000"/>
            </a:spcAft>
            <a:buChar char="••"/>
          </a:pPr>
          <a:r>
            <a:rPr lang="en-US" sz="1800" b="0" u="none" kern="1200" dirty="0">
              <a:uFillTx/>
              <a:latin typeface="Calibri Light" panose="020F0302020204030204" pitchFamily="34" charset="0"/>
            </a:rPr>
            <a:t>Soda Ash</a:t>
          </a:r>
          <a:r>
            <a:rPr lang="en-US" sz="1800" b="0" u="none" kern="1200" dirty="0">
              <a:latin typeface="Calibri Light" panose="020F0302020204030204" pitchFamily="34" charset="0"/>
            </a:rPr>
            <a:t> </a:t>
          </a:r>
        </a:p>
      </dsp:txBody>
      <dsp:txXfrm>
        <a:off x="4878480" y="828431"/>
        <a:ext cx="4279329" cy="4373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584AC-E431-498D-8D80-7D55D379D329}">
      <dsp:nvSpPr>
        <dsp:cNvPr id="0" name=""/>
        <dsp:cNvSpPr/>
      </dsp:nvSpPr>
      <dsp:spPr>
        <a:xfrm>
          <a:off x="208735" y="249737"/>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Rice Husking </a:t>
          </a:r>
        </a:p>
      </dsp:txBody>
      <dsp:txXfrm>
        <a:off x="208735" y="249737"/>
        <a:ext cx="2465022" cy="770319"/>
      </dsp:txXfrm>
    </dsp:sp>
    <dsp:sp modelId="{205F8476-97AF-4C24-8184-41BABC77814D}">
      <dsp:nvSpPr>
        <dsp:cNvPr id="0" name=""/>
        <dsp:cNvSpPr/>
      </dsp:nvSpPr>
      <dsp:spPr>
        <a:xfrm>
          <a:off x="106026" y="144017"/>
          <a:ext cx="539223" cy="808835"/>
        </a:xfrm>
        <a:prstGeom prst="rect">
          <a:avLst/>
        </a:prstGeom>
        <a:blipFill>
          <a:blip xmlns:r="http://schemas.openxmlformats.org/officeDocument/2006/relationships" r:embed="rId1"/>
          <a:srcRect/>
          <a:stretch>
            <a:fillRect l="-25000" r="-25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0790E-72F5-4C64-9A53-02F276AE87CC}">
      <dsp:nvSpPr>
        <dsp:cNvPr id="0" name=""/>
        <dsp:cNvSpPr/>
      </dsp:nvSpPr>
      <dsp:spPr>
        <a:xfrm>
          <a:off x="2933643" y="249737"/>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Cotton Ginning  </a:t>
          </a:r>
        </a:p>
      </dsp:txBody>
      <dsp:txXfrm>
        <a:off x="2933643" y="249737"/>
        <a:ext cx="2465022" cy="770319"/>
      </dsp:txXfrm>
    </dsp:sp>
    <dsp:sp modelId="{1198BABD-BDDB-4102-BF57-CE03E0A09A5C}">
      <dsp:nvSpPr>
        <dsp:cNvPr id="0" name=""/>
        <dsp:cNvSpPr/>
      </dsp:nvSpPr>
      <dsp:spPr>
        <a:xfrm>
          <a:off x="2830934" y="138469"/>
          <a:ext cx="539223" cy="808835"/>
        </a:xfrm>
        <a:prstGeom prst="rect">
          <a:avLst/>
        </a:prstGeom>
        <a:blipFill>
          <a:blip xmlns:r="http://schemas.openxmlformats.org/officeDocument/2006/relationships" r:embed="rId2"/>
          <a:srcRect/>
          <a:stretch>
            <a:fillRect l="-63000" r="-63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ED5912-59A4-4C22-BE31-084B1611775C}">
      <dsp:nvSpPr>
        <dsp:cNvPr id="0" name=""/>
        <dsp:cNvSpPr/>
      </dsp:nvSpPr>
      <dsp:spPr>
        <a:xfrm>
          <a:off x="5658551" y="249737"/>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Power Looms  </a:t>
          </a:r>
        </a:p>
      </dsp:txBody>
      <dsp:txXfrm>
        <a:off x="5658551" y="249737"/>
        <a:ext cx="2465022" cy="770319"/>
      </dsp:txXfrm>
    </dsp:sp>
    <dsp:sp modelId="{806F2B2F-020D-4552-B878-C2DF213F0D1A}">
      <dsp:nvSpPr>
        <dsp:cNvPr id="0" name=""/>
        <dsp:cNvSpPr/>
      </dsp:nvSpPr>
      <dsp:spPr>
        <a:xfrm>
          <a:off x="5555842" y="138469"/>
          <a:ext cx="539223" cy="808835"/>
        </a:xfrm>
        <a:prstGeom prst="rect">
          <a:avLst/>
        </a:prstGeom>
        <a:blipFill>
          <a:blip xmlns:r="http://schemas.openxmlformats.org/officeDocument/2006/relationships" r:embed="rId3"/>
          <a:srcRect/>
          <a:stretch>
            <a:fillRect l="-25000" r="-25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78CCA-0E4C-4D21-A4BB-1A605DAD1A94}">
      <dsp:nvSpPr>
        <dsp:cNvPr id="0" name=""/>
        <dsp:cNvSpPr/>
      </dsp:nvSpPr>
      <dsp:spPr>
        <a:xfrm>
          <a:off x="208735" y="1219484"/>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Dairy &amp; Livestock  </a:t>
          </a:r>
        </a:p>
      </dsp:txBody>
      <dsp:txXfrm>
        <a:off x="208735" y="1219484"/>
        <a:ext cx="2465022" cy="770319"/>
      </dsp:txXfrm>
    </dsp:sp>
    <dsp:sp modelId="{3EAA8FA2-8BE4-46FF-9943-538A34CA8013}">
      <dsp:nvSpPr>
        <dsp:cNvPr id="0" name=""/>
        <dsp:cNvSpPr/>
      </dsp:nvSpPr>
      <dsp:spPr>
        <a:xfrm>
          <a:off x="106026" y="1108215"/>
          <a:ext cx="539223" cy="808835"/>
        </a:xfrm>
        <a:prstGeom prst="rect">
          <a:avLst/>
        </a:prstGeom>
        <a:blipFill>
          <a:blip xmlns:r="http://schemas.openxmlformats.org/officeDocument/2006/relationships" r:embed="rId4"/>
          <a:srcRect/>
          <a:stretch>
            <a:fillRect l="-94000" r="-94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61C120-A5B7-47A0-A329-E001786F9EBE}">
      <dsp:nvSpPr>
        <dsp:cNvPr id="0" name=""/>
        <dsp:cNvSpPr/>
      </dsp:nvSpPr>
      <dsp:spPr>
        <a:xfrm>
          <a:off x="2933643" y="1219484"/>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Cutlery &amp; Stainless Utensils</a:t>
          </a:r>
        </a:p>
      </dsp:txBody>
      <dsp:txXfrm>
        <a:off x="2933643" y="1219484"/>
        <a:ext cx="2465022" cy="770319"/>
      </dsp:txXfrm>
    </dsp:sp>
    <dsp:sp modelId="{B40048F6-3F9B-4069-B118-BE7176F2ED1D}">
      <dsp:nvSpPr>
        <dsp:cNvPr id="0" name=""/>
        <dsp:cNvSpPr/>
      </dsp:nvSpPr>
      <dsp:spPr>
        <a:xfrm>
          <a:off x="2830934" y="1108215"/>
          <a:ext cx="539223" cy="808835"/>
        </a:xfrm>
        <a:prstGeom prst="rect">
          <a:avLst/>
        </a:prstGeom>
        <a:blipFill>
          <a:blip xmlns:r="http://schemas.openxmlformats.org/officeDocument/2006/relationships" r:embed="rId5"/>
          <a:srcRect/>
          <a:stretch>
            <a:fillRect l="-25000" r="-25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BACE1-4C30-448E-9D57-AD52B563926E}">
      <dsp:nvSpPr>
        <dsp:cNvPr id="0" name=""/>
        <dsp:cNvSpPr/>
      </dsp:nvSpPr>
      <dsp:spPr>
        <a:xfrm>
          <a:off x="5658551" y="1219484"/>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Surgical Instruments  </a:t>
          </a:r>
        </a:p>
      </dsp:txBody>
      <dsp:txXfrm>
        <a:off x="5658551" y="1219484"/>
        <a:ext cx="2465022" cy="770319"/>
      </dsp:txXfrm>
    </dsp:sp>
    <dsp:sp modelId="{04C43B24-30BC-4B98-8B02-D9A0452670F3}">
      <dsp:nvSpPr>
        <dsp:cNvPr id="0" name=""/>
        <dsp:cNvSpPr/>
      </dsp:nvSpPr>
      <dsp:spPr>
        <a:xfrm>
          <a:off x="5555842" y="1108215"/>
          <a:ext cx="539223" cy="808835"/>
        </a:xfrm>
        <a:prstGeom prst="rect">
          <a:avLst/>
        </a:prstGeom>
        <a:blipFill>
          <a:blip xmlns:r="http://schemas.openxmlformats.org/officeDocument/2006/relationships" r:embed="rId6"/>
          <a:srcRect/>
          <a:stretch>
            <a:fillRect l="-57000" r="-57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FABFDA-8576-427D-A80A-5B4A7E2F5D2D}">
      <dsp:nvSpPr>
        <dsp:cNvPr id="0" name=""/>
        <dsp:cNvSpPr/>
      </dsp:nvSpPr>
      <dsp:spPr>
        <a:xfrm>
          <a:off x="208735" y="2189230"/>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Marble &amp; Granite  </a:t>
          </a:r>
        </a:p>
      </dsp:txBody>
      <dsp:txXfrm>
        <a:off x="208735" y="2189230"/>
        <a:ext cx="2465022" cy="770319"/>
      </dsp:txXfrm>
    </dsp:sp>
    <dsp:sp modelId="{391A5D31-9A2C-4C7D-86E1-57A31E675E7A}">
      <dsp:nvSpPr>
        <dsp:cNvPr id="0" name=""/>
        <dsp:cNvSpPr/>
      </dsp:nvSpPr>
      <dsp:spPr>
        <a:xfrm>
          <a:off x="30971" y="2084036"/>
          <a:ext cx="539223" cy="808835"/>
        </a:xfrm>
        <a:prstGeom prst="rect">
          <a:avLst/>
        </a:prstGeom>
        <a:blipFill>
          <a:blip xmlns:r="http://schemas.openxmlformats.org/officeDocument/2006/relationships" r:embed="rId7"/>
          <a:srcRect/>
          <a:stretch>
            <a:fillRect l="-46000" r="-46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3EA5C-5B4F-484B-8165-8B339A97DD21}">
      <dsp:nvSpPr>
        <dsp:cNvPr id="0" name=""/>
        <dsp:cNvSpPr/>
      </dsp:nvSpPr>
      <dsp:spPr>
        <a:xfrm>
          <a:off x="2933643" y="2189230"/>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Engineering Goods, (Electronic)</a:t>
          </a:r>
        </a:p>
      </dsp:txBody>
      <dsp:txXfrm>
        <a:off x="2933643" y="2189230"/>
        <a:ext cx="2465022" cy="770319"/>
      </dsp:txXfrm>
    </dsp:sp>
    <dsp:sp modelId="{A5F595EF-6BD1-4C2B-848D-EF2641962AF7}">
      <dsp:nvSpPr>
        <dsp:cNvPr id="0" name=""/>
        <dsp:cNvSpPr/>
      </dsp:nvSpPr>
      <dsp:spPr>
        <a:xfrm>
          <a:off x="2830934" y="2077962"/>
          <a:ext cx="539223" cy="808835"/>
        </a:xfrm>
        <a:prstGeom prst="rect">
          <a:avLst/>
        </a:prstGeom>
        <a:blipFill>
          <a:blip xmlns:r="http://schemas.openxmlformats.org/officeDocument/2006/relationships" r:embed="rId8"/>
          <a:srcRect/>
          <a:stretch>
            <a:fillRect l="-118000" r="-118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0D115-FC14-4C42-A761-15AFD47ADE11}">
      <dsp:nvSpPr>
        <dsp:cNvPr id="0" name=""/>
        <dsp:cNvSpPr/>
      </dsp:nvSpPr>
      <dsp:spPr>
        <a:xfrm>
          <a:off x="5658551" y="2189230"/>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Fisheries  </a:t>
          </a:r>
        </a:p>
      </dsp:txBody>
      <dsp:txXfrm>
        <a:off x="5658551" y="2189230"/>
        <a:ext cx="2465022" cy="770319"/>
      </dsp:txXfrm>
    </dsp:sp>
    <dsp:sp modelId="{4B611083-8F09-49EB-A68B-E4BF5580D887}">
      <dsp:nvSpPr>
        <dsp:cNvPr id="0" name=""/>
        <dsp:cNvSpPr/>
      </dsp:nvSpPr>
      <dsp:spPr>
        <a:xfrm>
          <a:off x="5555842" y="2077962"/>
          <a:ext cx="539223" cy="808835"/>
        </a:xfrm>
        <a:prstGeom prst="rect">
          <a:avLst/>
        </a:prstGeom>
        <a:blipFill>
          <a:blip xmlns:r="http://schemas.openxmlformats.org/officeDocument/2006/relationships" r:embed="rId9"/>
          <a:srcRect/>
          <a:stretch>
            <a:fillRect l="-67000" r="-67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3F4C6-BC1A-46E7-8AFB-7629AA6E6D82}">
      <dsp:nvSpPr>
        <dsp:cNvPr id="0" name=""/>
        <dsp:cNvSpPr/>
      </dsp:nvSpPr>
      <dsp:spPr>
        <a:xfrm>
          <a:off x="208735" y="3158977"/>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Packaging / Processing of Fruits / Vegetables </a:t>
          </a:r>
        </a:p>
      </dsp:txBody>
      <dsp:txXfrm>
        <a:off x="208735" y="3158977"/>
        <a:ext cx="2465022" cy="770319"/>
      </dsp:txXfrm>
    </dsp:sp>
    <dsp:sp modelId="{19E7D7EB-6A66-41D4-9AA0-ADB08DCE48D1}">
      <dsp:nvSpPr>
        <dsp:cNvPr id="0" name=""/>
        <dsp:cNvSpPr/>
      </dsp:nvSpPr>
      <dsp:spPr>
        <a:xfrm>
          <a:off x="106026" y="3047709"/>
          <a:ext cx="539223" cy="808835"/>
        </a:xfrm>
        <a:prstGeom prst="rect">
          <a:avLst/>
        </a:prstGeom>
        <a:blipFill>
          <a:blip xmlns:r="http://schemas.openxmlformats.org/officeDocument/2006/relationships" r:embed="rId10"/>
          <a:srcRect/>
          <a:stretch>
            <a:fillRect l="-100000" r="-100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593A0-CCD6-4F2F-B7CC-1E622969D060}">
      <dsp:nvSpPr>
        <dsp:cNvPr id="0" name=""/>
        <dsp:cNvSpPr/>
      </dsp:nvSpPr>
      <dsp:spPr>
        <a:xfrm>
          <a:off x="2933643" y="3158977"/>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Furniture  </a:t>
          </a:r>
        </a:p>
      </dsp:txBody>
      <dsp:txXfrm>
        <a:off x="2933643" y="3158977"/>
        <a:ext cx="2465022" cy="770319"/>
      </dsp:txXfrm>
    </dsp:sp>
    <dsp:sp modelId="{3B9961DE-1DCB-4F0D-880E-254C2689C0F8}">
      <dsp:nvSpPr>
        <dsp:cNvPr id="0" name=""/>
        <dsp:cNvSpPr/>
      </dsp:nvSpPr>
      <dsp:spPr>
        <a:xfrm>
          <a:off x="2830934" y="3047709"/>
          <a:ext cx="539223" cy="808835"/>
        </a:xfrm>
        <a:prstGeom prst="rect">
          <a:avLst/>
        </a:prstGeom>
        <a:blipFill>
          <a:blip xmlns:r="http://schemas.openxmlformats.org/officeDocument/2006/relationships" r:embed="rId11" cstate="print"/>
          <a:srcRect/>
          <a:stretch>
            <a:fillRect l="-62000" r="-62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003AE6-3CB2-4317-8C9B-034B5D39ACC4}">
      <dsp:nvSpPr>
        <dsp:cNvPr id="0" name=""/>
        <dsp:cNvSpPr/>
      </dsp:nvSpPr>
      <dsp:spPr>
        <a:xfrm>
          <a:off x="5658551" y="3158977"/>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Gems &amp; </a:t>
          </a:r>
          <a:r>
            <a:rPr lang="en-US" sz="1600" u="none" kern="1200" dirty="0" err="1">
              <a:uFillTx/>
            </a:rPr>
            <a:t>Jewellery</a:t>
          </a:r>
          <a:r>
            <a:rPr lang="en-US" sz="1600" u="none" kern="1200" dirty="0">
              <a:uFillTx/>
            </a:rPr>
            <a:t>  </a:t>
          </a:r>
        </a:p>
      </dsp:txBody>
      <dsp:txXfrm>
        <a:off x="5658551" y="3158977"/>
        <a:ext cx="2465022" cy="770319"/>
      </dsp:txXfrm>
    </dsp:sp>
    <dsp:sp modelId="{69705F65-5EFD-4D07-87D3-D437CE94B1EF}">
      <dsp:nvSpPr>
        <dsp:cNvPr id="0" name=""/>
        <dsp:cNvSpPr/>
      </dsp:nvSpPr>
      <dsp:spPr>
        <a:xfrm>
          <a:off x="5555842" y="3047709"/>
          <a:ext cx="539223" cy="808835"/>
        </a:xfrm>
        <a:prstGeom prst="rect">
          <a:avLst/>
        </a:prstGeom>
        <a:blipFill>
          <a:blip xmlns:r="http://schemas.openxmlformats.org/officeDocument/2006/relationships" r:embed="rId12" cstate="print"/>
          <a:srcRect/>
          <a:stretch>
            <a:fillRect l="-68000" r="-68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A8590-E23F-4A4D-8301-6451FF3C3552}">
      <dsp:nvSpPr>
        <dsp:cNvPr id="0" name=""/>
        <dsp:cNvSpPr/>
      </dsp:nvSpPr>
      <dsp:spPr>
        <a:xfrm>
          <a:off x="1571189" y="4128724"/>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Sports Goods  </a:t>
          </a:r>
        </a:p>
      </dsp:txBody>
      <dsp:txXfrm>
        <a:off x="1571189" y="4128724"/>
        <a:ext cx="2465022" cy="770319"/>
      </dsp:txXfrm>
    </dsp:sp>
    <dsp:sp modelId="{61F7CD61-0803-4656-ACE6-741483FF7CB3}">
      <dsp:nvSpPr>
        <dsp:cNvPr id="0" name=""/>
        <dsp:cNvSpPr/>
      </dsp:nvSpPr>
      <dsp:spPr>
        <a:xfrm>
          <a:off x="1468480" y="4017455"/>
          <a:ext cx="539223" cy="808835"/>
        </a:xfrm>
        <a:prstGeom prst="rect">
          <a:avLst/>
        </a:prstGeom>
        <a:blipFill>
          <a:blip xmlns:r="http://schemas.openxmlformats.org/officeDocument/2006/relationships" r:embed="rId13" cstate="print"/>
          <a:srcRect/>
          <a:stretch>
            <a:fillRect l="-62000" r="-62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EE783-127A-48D7-B229-CA841ECEB630}">
      <dsp:nvSpPr>
        <dsp:cNvPr id="0" name=""/>
        <dsp:cNvSpPr/>
      </dsp:nvSpPr>
      <dsp:spPr>
        <a:xfrm>
          <a:off x="4296097" y="4128724"/>
          <a:ext cx="2465022" cy="770319"/>
        </a:xfrm>
        <a:prstGeom prst="rect">
          <a:avLst/>
        </a:prstGeom>
        <a:solidFill>
          <a:schemeClr val="accent4">
            <a:alpha val="40000"/>
            <a:tint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763" tIns="60960" rIns="60960" bIns="60960" numCol="1" spcCol="1270" anchor="ctr" anchorCtr="0">
          <a:noAutofit/>
        </a:bodyPr>
        <a:lstStyle/>
        <a:p>
          <a:pPr lvl="0" algn="l" defTabSz="711200">
            <a:lnSpc>
              <a:spcPct val="90000"/>
            </a:lnSpc>
            <a:spcBef>
              <a:spcPct val="0"/>
            </a:spcBef>
            <a:spcAft>
              <a:spcPct val="35000"/>
            </a:spcAft>
          </a:pPr>
          <a:r>
            <a:rPr lang="en-US" sz="1600" u="none" kern="1200" dirty="0">
              <a:uFillTx/>
            </a:rPr>
            <a:t>Agro‐based Industry </a:t>
          </a:r>
        </a:p>
      </dsp:txBody>
      <dsp:txXfrm>
        <a:off x="4296097" y="4128724"/>
        <a:ext cx="2465022" cy="770319"/>
      </dsp:txXfrm>
    </dsp:sp>
    <dsp:sp modelId="{9D55C307-C2AD-4D85-A976-4134BCF1E3EC}">
      <dsp:nvSpPr>
        <dsp:cNvPr id="0" name=""/>
        <dsp:cNvSpPr/>
      </dsp:nvSpPr>
      <dsp:spPr>
        <a:xfrm>
          <a:off x="4193388" y="4017455"/>
          <a:ext cx="539223" cy="808835"/>
        </a:xfrm>
        <a:prstGeom prst="rect">
          <a:avLst/>
        </a:prstGeom>
        <a:blipFill>
          <a:blip xmlns:r="http://schemas.openxmlformats.org/officeDocument/2006/relationships" r:embed="rId14"/>
          <a:srcRect/>
          <a:stretch>
            <a:fillRect l="-62000" r="-62000"/>
          </a:stretch>
        </a:blip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74B9-105E-4985-A70B-8D25F538A04F}">
      <dsp:nvSpPr>
        <dsp:cNvPr id="0" name=""/>
        <dsp:cNvSpPr/>
      </dsp:nvSpPr>
      <dsp:spPr>
        <a:xfrm>
          <a:off x="673870" y="0"/>
          <a:ext cx="3935460" cy="39354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16C08-38A1-4467-B7F3-54261C75E08C}">
      <dsp:nvSpPr>
        <dsp:cNvPr id="0" name=""/>
        <dsp:cNvSpPr/>
      </dsp:nvSpPr>
      <dsp:spPr>
        <a:xfrm>
          <a:off x="1047738" y="373868"/>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Gems &amp; Jewelry</a:t>
          </a:r>
          <a:endParaRPr lang="en-US" sz="2300" kern="1200" dirty="0"/>
        </a:p>
      </dsp:txBody>
      <dsp:txXfrm>
        <a:off x="1122662" y="448792"/>
        <a:ext cx="1384981" cy="1384981"/>
      </dsp:txXfrm>
    </dsp:sp>
    <dsp:sp modelId="{106AE0F7-8F28-4EB5-A1FC-A063B642D350}">
      <dsp:nvSpPr>
        <dsp:cNvPr id="0" name=""/>
        <dsp:cNvSpPr/>
      </dsp:nvSpPr>
      <dsp:spPr>
        <a:xfrm>
          <a:off x="2700631" y="373868"/>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Leather Industry</a:t>
          </a:r>
          <a:endParaRPr lang="en-US" sz="2500" kern="1200" dirty="0"/>
        </a:p>
      </dsp:txBody>
      <dsp:txXfrm>
        <a:off x="2775555" y="448792"/>
        <a:ext cx="1384981" cy="1384981"/>
      </dsp:txXfrm>
    </dsp:sp>
    <dsp:sp modelId="{EE53CFEC-BB02-4565-B811-F4D382929AC0}">
      <dsp:nvSpPr>
        <dsp:cNvPr id="0" name=""/>
        <dsp:cNvSpPr/>
      </dsp:nvSpPr>
      <dsp:spPr>
        <a:xfrm>
          <a:off x="1047738" y="2026761"/>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Fruits, Vegetables, Food P&amp;P</a:t>
          </a:r>
        </a:p>
      </dsp:txBody>
      <dsp:txXfrm>
        <a:off x="1122662" y="2101685"/>
        <a:ext cx="1384981" cy="1384981"/>
      </dsp:txXfrm>
    </dsp:sp>
    <dsp:sp modelId="{91B2BE24-15D0-4A12-A018-73CE9720A2C8}">
      <dsp:nvSpPr>
        <dsp:cNvPr id="0" name=""/>
        <dsp:cNvSpPr/>
      </dsp:nvSpPr>
      <dsp:spPr>
        <a:xfrm>
          <a:off x="2700631" y="2026761"/>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Printing &amp; Packaging</a:t>
          </a:r>
        </a:p>
      </dsp:txBody>
      <dsp:txXfrm>
        <a:off x="2775555" y="2101685"/>
        <a:ext cx="1384981" cy="1384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74B9-105E-4985-A70B-8D25F538A04F}">
      <dsp:nvSpPr>
        <dsp:cNvPr id="0" name=""/>
        <dsp:cNvSpPr/>
      </dsp:nvSpPr>
      <dsp:spPr>
        <a:xfrm>
          <a:off x="673870" y="0"/>
          <a:ext cx="3935460" cy="39354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16C08-38A1-4467-B7F3-54261C75E08C}">
      <dsp:nvSpPr>
        <dsp:cNvPr id="0" name=""/>
        <dsp:cNvSpPr/>
      </dsp:nvSpPr>
      <dsp:spPr>
        <a:xfrm>
          <a:off x="1047738" y="373868"/>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Information  Technology</a:t>
          </a:r>
        </a:p>
        <a:p>
          <a:pPr lvl="0" algn="ctr" defTabSz="800100">
            <a:lnSpc>
              <a:spcPct val="90000"/>
            </a:lnSpc>
            <a:spcBef>
              <a:spcPct val="0"/>
            </a:spcBef>
            <a:spcAft>
              <a:spcPct val="35000"/>
            </a:spcAft>
          </a:pPr>
          <a:r>
            <a:rPr lang="en-US" sz="1800" kern="1200" dirty="0"/>
            <a:t>(IT)</a:t>
          </a:r>
        </a:p>
      </dsp:txBody>
      <dsp:txXfrm>
        <a:off x="1122662" y="448792"/>
        <a:ext cx="1384981" cy="1384981"/>
      </dsp:txXfrm>
    </dsp:sp>
    <dsp:sp modelId="{106AE0F7-8F28-4EB5-A1FC-A063B642D350}">
      <dsp:nvSpPr>
        <dsp:cNvPr id="0" name=""/>
        <dsp:cNvSpPr/>
      </dsp:nvSpPr>
      <dsp:spPr>
        <a:xfrm>
          <a:off x="2700631" y="373868"/>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Furniture</a:t>
          </a:r>
        </a:p>
      </dsp:txBody>
      <dsp:txXfrm>
        <a:off x="2775555" y="448792"/>
        <a:ext cx="1384981" cy="1384981"/>
      </dsp:txXfrm>
    </dsp:sp>
    <dsp:sp modelId="{EE53CFEC-BB02-4565-B811-F4D382929AC0}">
      <dsp:nvSpPr>
        <dsp:cNvPr id="0" name=""/>
        <dsp:cNvSpPr/>
      </dsp:nvSpPr>
      <dsp:spPr>
        <a:xfrm>
          <a:off x="1047738" y="2026761"/>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Surgical Goods</a:t>
          </a:r>
        </a:p>
      </dsp:txBody>
      <dsp:txXfrm>
        <a:off x="1122662" y="2101685"/>
        <a:ext cx="1384981" cy="1384981"/>
      </dsp:txXfrm>
    </dsp:sp>
    <dsp:sp modelId="{91B2BE24-15D0-4A12-A018-73CE9720A2C8}">
      <dsp:nvSpPr>
        <dsp:cNvPr id="0" name=""/>
        <dsp:cNvSpPr/>
      </dsp:nvSpPr>
      <dsp:spPr>
        <a:xfrm>
          <a:off x="2700631" y="2026761"/>
          <a:ext cx="1534829" cy="15348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Dates Processing</a:t>
          </a:r>
        </a:p>
      </dsp:txBody>
      <dsp:txXfrm>
        <a:off x="2775555" y="2101685"/>
        <a:ext cx="1384981" cy="13849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1295D-98A0-4C3E-A9C2-D42F10875F9B}" type="datetimeFigureOut">
              <a:rPr lang="en-US" smtClean="0"/>
              <a:t>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8BFCC-7418-41B6-B39D-6BE5B58EA676}" type="slidenum">
              <a:rPr lang="en-US" smtClean="0"/>
              <a:t>‹#›</a:t>
            </a:fld>
            <a:endParaRPr lang="en-US"/>
          </a:p>
        </p:txBody>
      </p:sp>
    </p:spTree>
    <p:extLst>
      <p:ext uri="{BB962C8B-B14F-4D97-AF65-F5344CB8AC3E}">
        <p14:creationId xmlns:p14="http://schemas.microsoft.com/office/powerpoint/2010/main" val="227214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395714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113952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5627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128775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617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127174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107695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105404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92113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2CE7F-2071-4253-AEDF-58C59283DACE}"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325414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2CE7F-2071-4253-AEDF-58C59283DACE}"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269784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2CE7F-2071-4253-AEDF-58C59283DACE}" type="datetimeFigureOut">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40161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2CE7F-2071-4253-AEDF-58C59283DACE}"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418323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2CE7F-2071-4253-AEDF-58C59283DACE}" type="datetimeFigureOut">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147739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E2CE7F-2071-4253-AEDF-58C59283DACE}"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365823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E2CE7F-2071-4253-AEDF-58C59283DACE}"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E4461-979F-4751-8BDC-151A158FDB7E}" type="slidenum">
              <a:rPr lang="en-US" smtClean="0"/>
              <a:t>‹#›</a:t>
            </a:fld>
            <a:endParaRPr lang="en-US"/>
          </a:p>
        </p:txBody>
      </p:sp>
    </p:spTree>
    <p:extLst>
      <p:ext uri="{BB962C8B-B14F-4D97-AF65-F5344CB8AC3E}">
        <p14:creationId xmlns:p14="http://schemas.microsoft.com/office/powerpoint/2010/main" val="241574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E2CE7F-2071-4253-AEDF-58C59283DACE}" type="datetimeFigureOut">
              <a:rPr lang="en-US" smtClean="0"/>
              <a:t>1/20/2020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DBE4461-979F-4751-8BDC-151A158FDB7E}" type="slidenum">
              <a:rPr lang="en-US" smtClean="0"/>
              <a:t>‹#›</a:t>
            </a:fld>
            <a:endParaRPr lang="en-US"/>
          </a:p>
        </p:txBody>
      </p:sp>
    </p:spTree>
    <p:extLst>
      <p:ext uri="{BB962C8B-B14F-4D97-AF65-F5344CB8AC3E}">
        <p14:creationId xmlns:p14="http://schemas.microsoft.com/office/powerpoint/2010/main" val="18060933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sbp.org.pk/bpd/2003/C5.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5E1C-A54C-4D3B-B66C-A61B89731352}"/>
              </a:ext>
            </a:extLst>
          </p:cNvPr>
          <p:cNvSpPr>
            <a:spLocks noGrp="1"/>
          </p:cNvSpPr>
          <p:nvPr>
            <p:ph type="ctrTitle"/>
          </p:nvPr>
        </p:nvSpPr>
        <p:spPr>
          <a:xfrm>
            <a:off x="861391" y="2404534"/>
            <a:ext cx="8412612" cy="1646302"/>
          </a:xfrm>
        </p:spPr>
        <p:txBody>
          <a:bodyPr/>
          <a:lstStyle/>
          <a:p>
            <a:r>
              <a:rPr lang="en-US" sz="4800" dirty="0"/>
              <a:t>Introduction to SBP Schemes</a:t>
            </a:r>
          </a:p>
        </p:txBody>
      </p:sp>
      <p:sp>
        <p:nvSpPr>
          <p:cNvPr id="3" name="Subtitle 2">
            <a:extLst>
              <a:ext uri="{FF2B5EF4-FFF2-40B4-BE49-F238E27FC236}">
                <a16:creationId xmlns:a16="http://schemas.microsoft.com/office/drawing/2014/main" id="{C719F277-2017-4DBE-9CC0-34F8D36EF09E}"/>
              </a:ext>
            </a:extLst>
          </p:cNvPr>
          <p:cNvSpPr>
            <a:spLocks noGrp="1"/>
          </p:cNvSpPr>
          <p:nvPr>
            <p:ph type="subTitle" idx="1"/>
          </p:nvPr>
        </p:nvSpPr>
        <p:spPr>
          <a:xfrm>
            <a:off x="1507067" y="4249613"/>
            <a:ext cx="7766936" cy="1096899"/>
          </a:xfrm>
        </p:spPr>
        <p:txBody>
          <a:bodyPr/>
          <a:lstStyle/>
          <a:p>
            <a:r>
              <a:rPr lang="en-US" sz="2000" dirty="0"/>
              <a:t>Jawad Saeed</a:t>
            </a:r>
            <a:endParaRPr lang="en-US" dirty="0"/>
          </a:p>
          <a:p>
            <a:r>
              <a:rPr lang="en-US" dirty="0"/>
              <a:t>Retail Lending</a:t>
            </a:r>
          </a:p>
        </p:txBody>
      </p:sp>
    </p:spTree>
    <p:extLst>
      <p:ext uri="{BB962C8B-B14F-4D97-AF65-F5344CB8AC3E}">
        <p14:creationId xmlns:p14="http://schemas.microsoft.com/office/powerpoint/2010/main" val="204152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CEFFB495-0C04-43E6-9F87-209964DBCA1A}"/>
              </a:ext>
            </a:extLst>
          </p:cNvPr>
          <p:cNvSpPr>
            <a:spLocks noGrp="1"/>
          </p:cNvSpPr>
          <p:nvPr>
            <p:ph idx="1"/>
          </p:nvPr>
        </p:nvSpPr>
        <p:spPr>
          <a:xfrm>
            <a:off x="533400" y="637309"/>
            <a:ext cx="9275618" cy="5915891"/>
          </a:xfrm>
        </p:spPr>
        <p:txBody>
          <a:bodyPr/>
          <a:lstStyle/>
          <a:p>
            <a:pPr marL="0" indent="0" algn="just" eaLnBrk="1" hangingPunct="1">
              <a:lnSpc>
                <a:spcPct val="110000"/>
              </a:lnSpc>
              <a:buClr>
                <a:srgbClr val="A34B73"/>
              </a:buClr>
              <a:buNone/>
            </a:pPr>
            <a:r>
              <a:rPr lang="en-US" altLang="en-US" sz="2800" b="1" u="sng" dirty="0">
                <a:solidFill>
                  <a:schemeClr val="tx1">
                    <a:lumMod val="50000"/>
                    <a:lumOff val="50000"/>
                  </a:schemeClr>
                </a:solidFill>
              </a:rPr>
              <a:t>Mechanism of Extending Funds:</a:t>
            </a:r>
          </a:p>
          <a:p>
            <a:pPr marL="609600" indent="-609600" algn="just" eaLnBrk="1" hangingPunct="1">
              <a:lnSpc>
                <a:spcPct val="110000"/>
              </a:lnSpc>
              <a:buClr>
                <a:srgbClr val="A34B73"/>
              </a:buClr>
              <a:buFont typeface="Wingdings 2" panose="05020102010507070707" pitchFamily="18" charset="2"/>
              <a:buBlip>
                <a:blip r:embed="rId2"/>
              </a:buBlip>
            </a:pPr>
            <a:endParaRPr lang="en-US" altLang="en-US" sz="2400" dirty="0">
              <a:cs typeface="Times New Roman" panose="02020603050405020304" pitchFamily="18" charset="0"/>
            </a:endParaRPr>
          </a:p>
          <a:p>
            <a:pPr algn="just" eaLnBrk="1" hangingPunct="1">
              <a:lnSpc>
                <a:spcPct val="110000"/>
              </a:lnSpc>
              <a:buClr>
                <a:schemeClr val="accent2"/>
              </a:buClr>
              <a:buFont typeface="Arial" panose="020B0604020202020204" pitchFamily="34" charset="0"/>
              <a:buChar char="•"/>
            </a:pPr>
            <a:r>
              <a:rPr lang="en-US" altLang="en-US" sz="2400" dirty="0">
                <a:solidFill>
                  <a:schemeClr val="tx1">
                    <a:lumMod val="50000"/>
                    <a:lumOff val="50000"/>
                  </a:schemeClr>
                </a:solidFill>
                <a:cs typeface="Times New Roman" panose="02020603050405020304" pitchFamily="18" charset="0"/>
              </a:rPr>
              <a:t>Grant of limits by SBP to the banks based on SBP internal criteria’ </a:t>
            </a:r>
          </a:p>
          <a:p>
            <a:pPr marL="1368425" lvl="4" indent="-609600" algn="just" eaLnBrk="1" hangingPunct="1">
              <a:lnSpc>
                <a:spcPct val="110000"/>
              </a:lnSpc>
              <a:spcBef>
                <a:spcPts val="600"/>
              </a:spcBef>
              <a:buClr>
                <a:schemeClr val="accent2"/>
              </a:buClr>
              <a:buSzPct val="73000"/>
              <a:buFont typeface="Wingdings" panose="05000000000000000000" pitchFamily="2" charset="2"/>
              <a:buChar char="Ø"/>
            </a:pPr>
            <a:r>
              <a:rPr lang="en-US" altLang="en-US" sz="2200" dirty="0">
                <a:solidFill>
                  <a:schemeClr val="tx1">
                    <a:lumMod val="50000"/>
                    <a:lumOff val="50000"/>
                  </a:schemeClr>
                </a:solidFill>
                <a:cs typeface="Times New Roman" panose="02020603050405020304" pitchFamily="18" charset="0"/>
              </a:rPr>
              <a:t>Bank’s request,</a:t>
            </a:r>
          </a:p>
          <a:p>
            <a:pPr marL="1368425" lvl="4" indent="-609600" algn="just" eaLnBrk="1" hangingPunct="1">
              <a:lnSpc>
                <a:spcPct val="110000"/>
              </a:lnSpc>
              <a:spcBef>
                <a:spcPts val="600"/>
              </a:spcBef>
              <a:buClr>
                <a:schemeClr val="accent2"/>
              </a:buClr>
              <a:buSzPct val="73000"/>
              <a:buFont typeface="Wingdings" panose="05000000000000000000" pitchFamily="2" charset="2"/>
              <a:buChar char="Ø"/>
            </a:pPr>
            <a:r>
              <a:rPr lang="en-US" altLang="en-US" sz="2200" dirty="0">
                <a:solidFill>
                  <a:schemeClr val="tx1">
                    <a:lumMod val="50000"/>
                    <a:lumOff val="50000"/>
                  </a:schemeClr>
                </a:solidFill>
                <a:cs typeface="Times New Roman" panose="02020603050405020304" pitchFamily="18" charset="0"/>
              </a:rPr>
              <a:t>Bank’s Demand &amp; Time liabilities</a:t>
            </a:r>
          </a:p>
          <a:p>
            <a:pPr marL="1368425" lvl="4" indent="-609600" algn="just" eaLnBrk="1" hangingPunct="1">
              <a:lnSpc>
                <a:spcPct val="110000"/>
              </a:lnSpc>
              <a:spcBef>
                <a:spcPts val="600"/>
              </a:spcBef>
              <a:buClr>
                <a:schemeClr val="accent2"/>
              </a:buClr>
              <a:buSzPct val="73000"/>
              <a:buFont typeface="Wingdings" panose="05000000000000000000" pitchFamily="2" charset="2"/>
              <a:buChar char="Ø"/>
            </a:pPr>
            <a:r>
              <a:rPr lang="en-US" altLang="en-US" sz="2200" dirty="0">
                <a:solidFill>
                  <a:schemeClr val="tx1">
                    <a:lumMod val="50000"/>
                    <a:lumOff val="50000"/>
                  </a:schemeClr>
                </a:solidFill>
                <a:cs typeface="Times New Roman" panose="02020603050405020304" pitchFamily="18" charset="0"/>
              </a:rPr>
              <a:t>Bank’s Financial Health </a:t>
            </a:r>
          </a:p>
          <a:p>
            <a:pPr marL="1368425" lvl="4" indent="-609600" algn="just" eaLnBrk="1" hangingPunct="1">
              <a:lnSpc>
                <a:spcPct val="110000"/>
              </a:lnSpc>
              <a:spcBef>
                <a:spcPts val="600"/>
              </a:spcBef>
              <a:buClr>
                <a:schemeClr val="accent2"/>
              </a:buClr>
              <a:buSzPct val="73000"/>
              <a:buFont typeface="Wingdings" panose="05000000000000000000" pitchFamily="2" charset="2"/>
              <a:buChar char="Ø"/>
            </a:pPr>
            <a:r>
              <a:rPr lang="en-US" altLang="en-US" sz="2200" dirty="0">
                <a:solidFill>
                  <a:schemeClr val="tx1">
                    <a:lumMod val="50000"/>
                    <a:lumOff val="50000"/>
                  </a:schemeClr>
                </a:solidFill>
                <a:cs typeface="Times New Roman" panose="02020603050405020304" pitchFamily="18" charset="0"/>
              </a:rPr>
              <a:t>Previous utilization</a:t>
            </a:r>
          </a:p>
          <a:p>
            <a:pPr algn="just" eaLnBrk="1" hangingPunct="1">
              <a:lnSpc>
                <a:spcPct val="110000"/>
              </a:lnSpc>
              <a:buClr>
                <a:schemeClr val="accent2"/>
              </a:buClr>
              <a:buFont typeface="Arial" panose="020B0604020202020204" pitchFamily="34" charset="0"/>
              <a:buChar char="•"/>
            </a:pPr>
            <a:endParaRPr lang="en-US" altLang="en-US" sz="2400" dirty="0">
              <a:solidFill>
                <a:schemeClr val="tx1">
                  <a:lumMod val="50000"/>
                  <a:lumOff val="50000"/>
                </a:schemeClr>
              </a:solidFill>
              <a:cs typeface="Times New Roman" panose="02020603050405020304" pitchFamily="18" charset="0"/>
            </a:endParaRPr>
          </a:p>
          <a:p>
            <a:pPr algn="just" eaLnBrk="1" hangingPunct="1">
              <a:lnSpc>
                <a:spcPct val="110000"/>
              </a:lnSpc>
              <a:buClr>
                <a:schemeClr val="accent2"/>
              </a:buClr>
              <a:buFont typeface="Arial" panose="020B0604020202020204" pitchFamily="34" charset="0"/>
              <a:buChar char="•"/>
            </a:pPr>
            <a:r>
              <a:rPr lang="en-US" altLang="en-US" sz="2400" dirty="0">
                <a:solidFill>
                  <a:schemeClr val="tx1">
                    <a:lumMod val="50000"/>
                    <a:lumOff val="50000"/>
                  </a:schemeClr>
                </a:solidFill>
                <a:cs typeface="Times New Roman" panose="02020603050405020304" pitchFamily="18" charset="0"/>
              </a:rPr>
              <a:t>Banks to evaluate financing requests of their borrowers  within their own lending policies- </a:t>
            </a:r>
          </a:p>
          <a:p>
            <a:pPr algn="just" eaLnBrk="1" hangingPunct="1">
              <a:lnSpc>
                <a:spcPct val="110000"/>
              </a:lnSpc>
              <a:buClr>
                <a:schemeClr val="accent2"/>
              </a:buClr>
              <a:buFont typeface="Arial" panose="020B0604020202020204" pitchFamily="34" charset="0"/>
              <a:buChar char="•"/>
            </a:pPr>
            <a:r>
              <a:rPr lang="en-US" altLang="en-US" sz="2400" dirty="0">
                <a:solidFill>
                  <a:schemeClr val="tx1">
                    <a:lumMod val="50000"/>
                    <a:lumOff val="50000"/>
                  </a:schemeClr>
                </a:solidFill>
                <a:cs typeface="Times New Roman" panose="02020603050405020304" pitchFamily="18" charset="0"/>
              </a:rPr>
              <a:t>Credit risk of loans under EFS is born by the bank</a:t>
            </a:r>
          </a:p>
          <a:p>
            <a:pPr marL="609600" indent="-609600" algn="just" eaLnBrk="1" hangingPunct="1">
              <a:lnSpc>
                <a:spcPct val="110000"/>
              </a:lnSpc>
              <a:buClr>
                <a:srgbClr val="A34B73"/>
              </a:buClr>
              <a:buFont typeface="Wingdings 2" panose="05020102010507070707" pitchFamily="18" charset="2"/>
              <a:buBlip>
                <a:blip r:embed="rId2"/>
              </a:buBlip>
            </a:pPr>
            <a:endParaRPr lang="en-US" altLang="en-US" sz="2400" dirty="0">
              <a:cs typeface="Times New Roman" panose="02020603050405020304" pitchFamily="18" charset="0"/>
            </a:endParaRPr>
          </a:p>
        </p:txBody>
      </p:sp>
    </p:spTree>
    <p:extLst>
      <p:ext uri="{BB962C8B-B14F-4D97-AF65-F5344CB8AC3E}">
        <p14:creationId xmlns:p14="http://schemas.microsoft.com/office/powerpoint/2010/main" val="422294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1AB3E-E709-488F-A80C-E5BE395F1443}"/>
              </a:ext>
            </a:extLst>
          </p:cNvPr>
          <p:cNvSpPr txBox="1">
            <a:spLocks/>
          </p:cNvSpPr>
          <p:nvPr/>
        </p:nvSpPr>
        <p:spPr>
          <a:xfrm>
            <a:off x="587152" y="160097"/>
            <a:ext cx="8412612"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ERF Part-I (Transaction Based)</a:t>
            </a:r>
          </a:p>
        </p:txBody>
      </p:sp>
      <p:sp>
        <p:nvSpPr>
          <p:cNvPr id="2" name="TextBox 1">
            <a:extLst>
              <a:ext uri="{FF2B5EF4-FFF2-40B4-BE49-F238E27FC236}">
                <a16:creationId xmlns:a16="http://schemas.microsoft.com/office/drawing/2014/main" id="{D61F9D2C-A04A-4386-8595-A8D0E3D7293D}"/>
              </a:ext>
            </a:extLst>
          </p:cNvPr>
          <p:cNvSpPr txBox="1"/>
          <p:nvPr/>
        </p:nvSpPr>
        <p:spPr>
          <a:xfrm>
            <a:off x="587152" y="1177630"/>
            <a:ext cx="10039284" cy="5872377"/>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2400" dirty="0">
                <a:solidFill>
                  <a:schemeClr val="tx1">
                    <a:lumMod val="50000"/>
                    <a:lumOff val="50000"/>
                  </a:schemeClr>
                </a:solidFill>
              </a:rPr>
              <a:t>Facility is available to Direct Exporters (DE) (including commercial exporters, trading companies) and Indirect Exporters (IDE) against confirmed export order/ LC / Contract.</a:t>
            </a:r>
          </a:p>
          <a:p>
            <a:pPr marL="285750" indent="-285750" algn="just">
              <a:lnSpc>
                <a:spcPct val="120000"/>
              </a:lnSpc>
              <a:buClr>
                <a:schemeClr val="accent2"/>
              </a:buClr>
              <a:buFont typeface="Arial" panose="020B0604020202020204" pitchFamily="34" charset="0"/>
              <a:buChar char="•"/>
            </a:pPr>
            <a:r>
              <a:rPr lang="en-US" altLang="en-US" sz="2400" dirty="0">
                <a:solidFill>
                  <a:schemeClr val="tx1">
                    <a:lumMod val="50000"/>
                    <a:lumOff val="50000"/>
                  </a:schemeClr>
                </a:solidFill>
                <a:cs typeface="Times New Roman" panose="02020603050405020304" pitchFamily="18" charset="0"/>
              </a:rPr>
              <a:t>Facility available at both Pre &amp; Post Shipment stages to DEs.</a:t>
            </a:r>
          </a:p>
          <a:p>
            <a:pPr marL="285750" indent="-285750" algn="just">
              <a:lnSpc>
                <a:spcPct val="120000"/>
              </a:lnSpc>
              <a:buClr>
                <a:schemeClr val="accent2"/>
              </a:buClr>
              <a:buFont typeface="Arial" panose="020B0604020202020204" pitchFamily="34" charset="0"/>
              <a:buChar char="•"/>
            </a:pPr>
            <a:r>
              <a:rPr lang="en-US" altLang="en-US" sz="2400" dirty="0">
                <a:solidFill>
                  <a:schemeClr val="tx1">
                    <a:lumMod val="50000"/>
                    <a:lumOff val="50000"/>
                  </a:schemeClr>
                </a:solidFill>
                <a:cs typeface="Times New Roman" panose="02020603050405020304" pitchFamily="18" charset="0"/>
              </a:rPr>
              <a:t>Facility available to IDEs at Pre-Shipment stage only.</a:t>
            </a:r>
          </a:p>
          <a:p>
            <a:pPr marL="285750" indent="-285750" algn="just">
              <a:lnSpc>
                <a:spcPct val="120000"/>
              </a:lnSpc>
              <a:buClr>
                <a:schemeClr val="accent2"/>
              </a:buClr>
              <a:buFont typeface="Arial" panose="020B0604020202020204" pitchFamily="34" charset="0"/>
              <a:buChar char="•"/>
            </a:pPr>
            <a:r>
              <a:rPr lang="en-US" altLang="en-US" sz="2400" dirty="0">
                <a:solidFill>
                  <a:schemeClr val="tx1">
                    <a:lumMod val="50000"/>
                    <a:lumOff val="50000"/>
                  </a:schemeClr>
                </a:solidFill>
                <a:cs typeface="Times New Roman" panose="02020603050405020304" pitchFamily="18" charset="0"/>
              </a:rPr>
              <a:t>Performance required against every transaction</a:t>
            </a:r>
            <a:r>
              <a:rPr lang="en-US" altLang="en-US" sz="2400" dirty="0">
                <a:solidFill>
                  <a:schemeClr val="tx1">
                    <a:lumMod val="50000"/>
                    <a:lumOff val="50000"/>
                  </a:schemeClr>
                </a:solidFill>
              </a:rPr>
              <a:t>.</a:t>
            </a:r>
          </a:p>
          <a:p>
            <a:pPr marL="285750" indent="-285750" algn="just">
              <a:lnSpc>
                <a:spcPct val="120000"/>
              </a:lnSpc>
              <a:buClr>
                <a:srgbClr val="A34B73"/>
              </a:buClr>
              <a:buFont typeface="Arial" panose="020B0604020202020204" pitchFamily="34" charset="0"/>
              <a:buChar char="•"/>
            </a:pPr>
            <a:endParaRPr lang="en-US" altLang="en-US" sz="2400" dirty="0"/>
          </a:p>
          <a:p>
            <a:pPr algn="just">
              <a:lnSpc>
                <a:spcPct val="120000"/>
              </a:lnSpc>
              <a:buClr>
                <a:srgbClr val="A34B73"/>
              </a:buClr>
            </a:pPr>
            <a:r>
              <a:rPr lang="en-US" altLang="en-US" sz="2800" b="1" u="sng" dirty="0">
                <a:solidFill>
                  <a:schemeClr val="tx1">
                    <a:lumMod val="50000"/>
                    <a:lumOff val="50000"/>
                  </a:schemeClr>
                </a:solidFill>
              </a:rPr>
              <a:t>Claiming Refinance:</a:t>
            </a:r>
          </a:p>
          <a:p>
            <a:pPr marL="285750" indent="-285750" algn="just">
              <a:lnSpc>
                <a:spcPct val="120000"/>
              </a:lnSpc>
              <a:buClr>
                <a:schemeClr val="accent2"/>
              </a:buClr>
              <a:buFont typeface="Arial" panose="020B0604020202020204" pitchFamily="34" charset="0"/>
              <a:buChar char="•"/>
            </a:pPr>
            <a:r>
              <a:rPr lang="en-US" altLang="en-US" sz="2400" dirty="0">
                <a:solidFill>
                  <a:schemeClr val="tx1">
                    <a:lumMod val="50000"/>
                    <a:lumOff val="50000"/>
                  </a:schemeClr>
                </a:solidFill>
              </a:rPr>
              <a:t>Submit Form D and DP Note 	(executed by the exporter) to concerned SBP BSC.</a:t>
            </a:r>
          </a:p>
          <a:p>
            <a:pPr marL="285750" indent="-285750" algn="just">
              <a:lnSpc>
                <a:spcPct val="120000"/>
              </a:lnSpc>
              <a:buClr>
                <a:schemeClr val="accent2"/>
              </a:buClr>
              <a:buFont typeface="Arial" panose="020B0604020202020204" pitchFamily="34" charset="0"/>
              <a:buChar char="•"/>
            </a:pPr>
            <a:r>
              <a:rPr lang="en-US" altLang="en-US" sz="2400" dirty="0">
                <a:solidFill>
                  <a:schemeClr val="tx1">
                    <a:lumMod val="50000"/>
                    <a:lumOff val="50000"/>
                  </a:schemeClr>
                </a:solidFill>
              </a:rPr>
              <a:t>If documents are in order, SBP BSC will provide refinance </a:t>
            </a:r>
            <a:r>
              <a:rPr lang="en-US" altLang="en-US" sz="2400" b="1" u="sng" dirty="0">
                <a:solidFill>
                  <a:schemeClr val="tx1">
                    <a:lumMod val="50000"/>
                    <a:lumOff val="50000"/>
                  </a:schemeClr>
                </a:solidFill>
              </a:rPr>
              <a:t>within 48 hours</a:t>
            </a:r>
            <a:r>
              <a:rPr lang="en-US" altLang="en-US" sz="2400" b="1" dirty="0">
                <a:solidFill>
                  <a:schemeClr val="tx1">
                    <a:lumMod val="50000"/>
                    <a:lumOff val="50000"/>
                  </a:schemeClr>
                </a:solidFill>
              </a:rPr>
              <a:t> </a:t>
            </a:r>
          </a:p>
          <a:p>
            <a:pPr marL="285750" indent="-285750" algn="just">
              <a:lnSpc>
                <a:spcPct val="120000"/>
              </a:lnSpc>
              <a:buClr>
                <a:srgbClr val="A34B73"/>
              </a:buClr>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627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148909C-339A-4E31-AB8B-8983A614C24E}"/>
              </a:ext>
            </a:extLst>
          </p:cNvPr>
          <p:cNvSpPr/>
          <p:nvPr/>
        </p:nvSpPr>
        <p:spPr>
          <a:xfrm>
            <a:off x="595745" y="471050"/>
            <a:ext cx="9615055" cy="5398273"/>
          </a:xfrm>
          <a:prstGeom prst="rect">
            <a:avLst/>
          </a:prstGeom>
        </p:spPr>
        <p:txBody>
          <a:bodyPr wrap="square">
            <a:spAutoFit/>
          </a:bodyPr>
          <a:lstStyle/>
          <a:p>
            <a:pPr marL="60325">
              <a:lnSpc>
                <a:spcPct val="90000"/>
              </a:lnSpc>
            </a:pPr>
            <a:r>
              <a:rPr lang="en-US" altLang="en-US" sz="2800" b="1" u="sng" dirty="0">
                <a:solidFill>
                  <a:schemeClr val="tx1">
                    <a:lumMod val="50000"/>
                    <a:lumOff val="50000"/>
                  </a:schemeClr>
                </a:solidFill>
              </a:rPr>
              <a:t>Documents submitted by Exporter in EFS Part-I</a:t>
            </a:r>
          </a:p>
          <a:p>
            <a:pPr marL="533400" indent="-473075">
              <a:lnSpc>
                <a:spcPct val="150000"/>
              </a:lnSpc>
              <a:buClr>
                <a:schemeClr val="accent2"/>
              </a:buClr>
              <a:buFont typeface="Arial" panose="020B0604020202020204" pitchFamily="34" charset="0"/>
              <a:buChar char="•"/>
            </a:pPr>
            <a:endParaRPr lang="en-US" altLang="en-US" sz="2400" dirty="0">
              <a:solidFill>
                <a:schemeClr val="tx1">
                  <a:lumMod val="50000"/>
                  <a:lumOff val="50000"/>
                </a:schemeClr>
              </a:solidFill>
            </a:endParaRPr>
          </a:p>
          <a:p>
            <a:pPr marL="533400" indent="-473075">
              <a:lnSpc>
                <a:spcPct val="150000"/>
              </a:lnSpc>
              <a:buClr>
                <a:schemeClr val="accent2"/>
              </a:buClr>
              <a:buFont typeface="Arial" panose="020B0604020202020204" pitchFamily="34" charset="0"/>
              <a:buChar char="•"/>
            </a:pPr>
            <a:r>
              <a:rPr lang="en-US" altLang="en-US" sz="2400" dirty="0">
                <a:solidFill>
                  <a:schemeClr val="tx1">
                    <a:lumMod val="50000"/>
                    <a:lumOff val="50000"/>
                  </a:schemeClr>
                </a:solidFill>
              </a:rPr>
              <a:t>Export order/LC/Contract</a:t>
            </a:r>
          </a:p>
          <a:p>
            <a:pPr marL="533400" indent="-473075">
              <a:lnSpc>
                <a:spcPct val="150000"/>
              </a:lnSpc>
              <a:buClr>
                <a:schemeClr val="accent2"/>
              </a:buClr>
              <a:buFont typeface="Arial" panose="020B0604020202020204" pitchFamily="34" charset="0"/>
              <a:buChar char="•"/>
            </a:pPr>
            <a:r>
              <a:rPr lang="en-US" altLang="en-US" sz="2400" dirty="0">
                <a:solidFill>
                  <a:schemeClr val="tx1">
                    <a:lumMod val="50000"/>
                    <a:lumOff val="50000"/>
                  </a:schemeClr>
                </a:solidFill>
              </a:rPr>
              <a:t>Application</a:t>
            </a:r>
          </a:p>
          <a:p>
            <a:pPr marL="533400" indent="-473075">
              <a:lnSpc>
                <a:spcPct val="150000"/>
              </a:lnSpc>
              <a:buClr>
                <a:schemeClr val="accent2"/>
              </a:buClr>
              <a:buFont typeface="Arial" panose="020B0604020202020204" pitchFamily="34" charset="0"/>
              <a:buChar char="•"/>
            </a:pPr>
            <a:r>
              <a:rPr lang="en-US" altLang="en-US" sz="2400" dirty="0">
                <a:solidFill>
                  <a:schemeClr val="tx1">
                    <a:lumMod val="50000"/>
                    <a:lumOff val="50000"/>
                  </a:schemeClr>
                </a:solidFill>
              </a:rPr>
              <a:t>Undertaking</a:t>
            </a:r>
          </a:p>
          <a:p>
            <a:pPr marL="533400" indent="-473075">
              <a:lnSpc>
                <a:spcPct val="150000"/>
              </a:lnSpc>
              <a:buClr>
                <a:schemeClr val="accent2"/>
              </a:buClr>
              <a:buFont typeface="Arial" panose="020B0604020202020204" pitchFamily="34" charset="0"/>
              <a:buChar char="•"/>
            </a:pPr>
            <a:r>
              <a:rPr lang="en-US" altLang="en-US" sz="2400" dirty="0">
                <a:solidFill>
                  <a:schemeClr val="tx1">
                    <a:lumMod val="50000"/>
                    <a:lumOff val="50000"/>
                  </a:schemeClr>
                </a:solidFill>
              </a:rPr>
              <a:t>DP note</a:t>
            </a:r>
          </a:p>
          <a:p>
            <a:pPr marL="533400" indent="-473075">
              <a:lnSpc>
                <a:spcPct val="150000"/>
              </a:lnSpc>
              <a:buClr>
                <a:schemeClr val="accent2"/>
              </a:buClr>
              <a:buFont typeface="Arial" panose="020B0604020202020204" pitchFamily="34" charset="0"/>
              <a:buChar char="•"/>
            </a:pPr>
            <a:r>
              <a:rPr lang="en-US" altLang="en-US" sz="2400" dirty="0">
                <a:solidFill>
                  <a:schemeClr val="tx1">
                    <a:lumMod val="50000"/>
                    <a:lumOff val="50000"/>
                  </a:schemeClr>
                </a:solidFill>
              </a:rPr>
              <a:t>Duplicate copy of E-Form</a:t>
            </a:r>
          </a:p>
          <a:p>
            <a:pPr marL="533400" indent="-473075">
              <a:lnSpc>
                <a:spcPct val="150000"/>
              </a:lnSpc>
              <a:buClr>
                <a:schemeClr val="accent2"/>
              </a:buClr>
              <a:buFont typeface="Arial" panose="020B0604020202020204" pitchFamily="34" charset="0"/>
              <a:buChar char="•"/>
            </a:pPr>
            <a:r>
              <a:rPr lang="en-US" altLang="en-US" sz="2400" dirty="0">
                <a:solidFill>
                  <a:schemeClr val="tx1">
                    <a:lumMod val="50000"/>
                    <a:lumOff val="50000"/>
                  </a:schemeClr>
                </a:solidFill>
              </a:rPr>
              <a:t>Bill of Lading/ Airway Bill</a:t>
            </a:r>
          </a:p>
          <a:p>
            <a:pPr marL="533400" indent="-473075">
              <a:lnSpc>
                <a:spcPct val="150000"/>
              </a:lnSpc>
              <a:buClr>
                <a:schemeClr val="accent2"/>
              </a:buClr>
              <a:buFont typeface="Arial" panose="020B0604020202020204" pitchFamily="34" charset="0"/>
              <a:buChar char="•"/>
            </a:pPr>
            <a:r>
              <a:rPr lang="en-US" altLang="en-US" sz="2400" dirty="0">
                <a:solidFill>
                  <a:schemeClr val="tx1">
                    <a:lumMod val="50000"/>
                    <a:lumOff val="50000"/>
                  </a:schemeClr>
                </a:solidFill>
              </a:rPr>
              <a:t>EPRC within 210 days from the date of shipment or such extended time allowed under FE regulations.</a:t>
            </a:r>
          </a:p>
        </p:txBody>
      </p:sp>
    </p:spTree>
    <p:extLst>
      <p:ext uri="{BB962C8B-B14F-4D97-AF65-F5344CB8AC3E}">
        <p14:creationId xmlns:p14="http://schemas.microsoft.com/office/powerpoint/2010/main" val="28954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DE147EA-EA0A-4C0D-899D-31367BDEAE78}"/>
              </a:ext>
            </a:extLst>
          </p:cNvPr>
          <p:cNvSpPr/>
          <p:nvPr/>
        </p:nvSpPr>
        <p:spPr>
          <a:xfrm>
            <a:off x="637087" y="222312"/>
            <a:ext cx="9310255" cy="3892284"/>
          </a:xfrm>
          <a:prstGeom prst="rect">
            <a:avLst/>
          </a:prstGeom>
        </p:spPr>
        <p:txBody>
          <a:bodyPr wrap="square">
            <a:spAutoFit/>
          </a:bodyPr>
          <a:lstStyle/>
          <a:p>
            <a:pPr marL="176213" algn="just">
              <a:lnSpc>
                <a:spcPct val="110000"/>
              </a:lnSpc>
            </a:pPr>
            <a:r>
              <a:rPr lang="en-US" sz="2800" b="1" u="sng" dirty="0">
                <a:solidFill>
                  <a:schemeClr val="tx1">
                    <a:lumMod val="50000"/>
                    <a:lumOff val="50000"/>
                  </a:schemeClr>
                </a:solidFill>
              </a:rPr>
              <a:t>Submission of Shipping  Documents</a:t>
            </a:r>
            <a:endParaRPr lang="en-US" altLang="en-US" sz="2800" b="1" u="sng" dirty="0">
              <a:solidFill>
                <a:schemeClr val="tx1">
                  <a:lumMod val="50000"/>
                  <a:lumOff val="50000"/>
                </a:schemeClr>
              </a:solidFill>
            </a:endParaRPr>
          </a:p>
          <a:p>
            <a:pPr marL="738188" indent="-561975" algn="just">
              <a:lnSpc>
                <a:spcPct val="110000"/>
              </a:lnSpc>
              <a:buBlip>
                <a:blip r:embed="rId2"/>
              </a:buBlip>
            </a:pPr>
            <a:endParaRPr lang="en-US" altLang="en-US" b="1" dirty="0"/>
          </a:p>
          <a:p>
            <a:pPr marL="738188" indent="-561975" algn="just">
              <a:lnSpc>
                <a:spcPct val="110000"/>
              </a:lnSpc>
              <a:buClr>
                <a:schemeClr val="accent2"/>
              </a:buClr>
              <a:buFont typeface="Arial" panose="020B0604020202020204" pitchFamily="34" charset="0"/>
              <a:buChar char="•"/>
            </a:pPr>
            <a:r>
              <a:rPr lang="en-US" altLang="en-US" sz="2000" b="1" dirty="0">
                <a:solidFill>
                  <a:schemeClr val="tx1">
                    <a:lumMod val="50000"/>
                    <a:lumOff val="50000"/>
                  </a:schemeClr>
                </a:solidFill>
              </a:rPr>
              <a:t>For Exporter</a:t>
            </a:r>
            <a:r>
              <a:rPr lang="en-US" altLang="en-US" sz="2000" dirty="0">
                <a:solidFill>
                  <a:schemeClr val="tx1">
                    <a:lumMod val="50000"/>
                    <a:lumOff val="50000"/>
                  </a:schemeClr>
                </a:solidFill>
              </a:rPr>
              <a:t> </a:t>
            </a:r>
            <a:r>
              <a:rPr lang="en-US" altLang="en-US" sz="2000" b="1" u="sng" dirty="0">
                <a:solidFill>
                  <a:schemeClr val="tx1">
                    <a:lumMod val="50000"/>
                    <a:lumOff val="50000"/>
                  </a:schemeClr>
                </a:solidFill>
              </a:rPr>
              <a:t>30 days</a:t>
            </a:r>
            <a:r>
              <a:rPr lang="en-US" altLang="en-US" sz="2000" dirty="0">
                <a:solidFill>
                  <a:schemeClr val="tx1">
                    <a:lumMod val="50000"/>
                    <a:lumOff val="50000"/>
                  </a:schemeClr>
                </a:solidFill>
              </a:rPr>
              <a:t> from the date of expiry of loan to submit Shipping Documents to concerned bank.</a:t>
            </a:r>
          </a:p>
          <a:p>
            <a:pPr marL="738188" indent="-561975" algn="just">
              <a:lnSpc>
                <a:spcPct val="110000"/>
              </a:lnSpc>
              <a:buClr>
                <a:schemeClr val="accent2"/>
              </a:buClr>
              <a:buFont typeface="Arial" panose="020B0604020202020204" pitchFamily="34" charset="0"/>
              <a:buChar char="•"/>
            </a:pPr>
            <a:r>
              <a:rPr lang="en-US" altLang="en-US" sz="2000" b="1" dirty="0">
                <a:solidFill>
                  <a:schemeClr val="tx1">
                    <a:lumMod val="50000"/>
                    <a:lumOff val="50000"/>
                  </a:schemeClr>
                </a:solidFill>
              </a:rPr>
              <a:t>For bank </a:t>
            </a:r>
            <a:r>
              <a:rPr lang="en-US" altLang="en-US" sz="2000" dirty="0">
                <a:solidFill>
                  <a:schemeClr val="tx1">
                    <a:lumMod val="50000"/>
                    <a:lumOff val="50000"/>
                  </a:schemeClr>
                </a:solidFill>
              </a:rPr>
              <a:t>7 days for Annexure-D from the expiry of the period = [Total 37 days]</a:t>
            </a:r>
          </a:p>
          <a:p>
            <a:pPr marL="738188" indent="-561975" algn="just">
              <a:lnSpc>
                <a:spcPct val="110000"/>
              </a:lnSpc>
              <a:buClr>
                <a:schemeClr val="accent2"/>
              </a:buClr>
              <a:buFont typeface="Arial" panose="020B0604020202020204" pitchFamily="34" charset="0"/>
              <a:buChar char="•"/>
            </a:pPr>
            <a:r>
              <a:rPr lang="en-US" altLang="en-US" sz="2000" dirty="0">
                <a:solidFill>
                  <a:schemeClr val="tx1">
                    <a:lumMod val="50000"/>
                    <a:lumOff val="50000"/>
                  </a:schemeClr>
                </a:solidFill>
              </a:rPr>
              <a:t>EPRC within 30 days of the receipt of proceeds or expiry of period prescribed by EPD.</a:t>
            </a:r>
          </a:p>
          <a:p>
            <a:pPr marL="738188" indent="-561975" algn="just">
              <a:lnSpc>
                <a:spcPct val="110000"/>
              </a:lnSpc>
              <a:buClr>
                <a:schemeClr val="accent2"/>
              </a:buClr>
              <a:buFont typeface="Arial" panose="020B0604020202020204" pitchFamily="34" charset="0"/>
              <a:buChar char="•"/>
            </a:pPr>
            <a:r>
              <a:rPr lang="en-US" altLang="en-US" sz="2000" dirty="0">
                <a:solidFill>
                  <a:schemeClr val="tx1">
                    <a:lumMod val="50000"/>
                    <a:lumOff val="50000"/>
                  </a:schemeClr>
                </a:solidFill>
              </a:rPr>
              <a:t>Non submission of EPRC will attract Fine of Rs.20,000. Further, 25% of this fine (i.e.Rs.5,000) would be non refundable even on late submission of EPRC (c.f. SMEFD Circular Letter No.02 of 2010).</a:t>
            </a:r>
          </a:p>
        </p:txBody>
      </p:sp>
      <p:sp>
        <p:nvSpPr>
          <p:cNvPr id="8" name="Rectangle 3">
            <a:extLst>
              <a:ext uri="{FF2B5EF4-FFF2-40B4-BE49-F238E27FC236}">
                <a16:creationId xmlns:a16="http://schemas.microsoft.com/office/drawing/2014/main" id="{BDEDC3AF-5B15-4A16-822F-EDD0154A814C}"/>
              </a:ext>
            </a:extLst>
          </p:cNvPr>
          <p:cNvSpPr txBox="1">
            <a:spLocks/>
          </p:cNvSpPr>
          <p:nvPr/>
        </p:nvSpPr>
        <p:spPr>
          <a:xfrm>
            <a:off x="817202" y="4641272"/>
            <a:ext cx="9705427" cy="191192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639763" indent="-463550" algn="just">
              <a:lnSpc>
                <a:spcPct val="120000"/>
              </a:lnSpc>
              <a:buClr>
                <a:srgbClr val="C00000"/>
              </a:buClr>
              <a:buFont typeface="Arial" panose="020B0604020202020204" pitchFamily="34" charset="0"/>
              <a:buChar char="•"/>
            </a:pPr>
            <a:r>
              <a:rPr lang="en-US" altLang="en-US" sz="2400" dirty="0">
                <a:solidFill>
                  <a:srgbClr val="C00000"/>
                </a:solidFill>
              </a:rPr>
              <a:t>If Annexure-D not submitted within 37 days SBP BSC will recover non shipment fine</a:t>
            </a:r>
          </a:p>
          <a:p>
            <a:pPr marL="976312" lvl="1" indent="-342900" algn="just">
              <a:lnSpc>
                <a:spcPct val="120000"/>
              </a:lnSpc>
              <a:buClr>
                <a:srgbClr val="C00000"/>
              </a:buClr>
              <a:buFont typeface="Arial" panose="020B0604020202020204" pitchFamily="34" charset="0"/>
              <a:buChar char="•"/>
            </a:pPr>
            <a:r>
              <a:rPr lang="en-US" altLang="en-US" sz="2400" dirty="0">
                <a:solidFill>
                  <a:srgbClr val="C00000"/>
                </a:solidFill>
              </a:rPr>
              <a:t>The exporter is entitled  to refund of fine, subject to submission of documents subsequently.</a:t>
            </a:r>
          </a:p>
          <a:p>
            <a:pPr marL="976312" lvl="1" indent="-342900" algn="just">
              <a:lnSpc>
                <a:spcPct val="120000"/>
              </a:lnSpc>
              <a:buClr>
                <a:srgbClr val="C00000"/>
              </a:buClr>
              <a:buFont typeface="Arial" panose="020B0604020202020204" pitchFamily="34" charset="0"/>
              <a:buChar char="•"/>
            </a:pPr>
            <a:endParaRPr lang="en-US" altLang="en-US" sz="2400" dirty="0">
              <a:solidFill>
                <a:srgbClr val="C00000"/>
              </a:solidFill>
            </a:endParaRPr>
          </a:p>
          <a:p>
            <a:pPr marL="976312" lvl="1" indent="-342900" algn="just">
              <a:lnSpc>
                <a:spcPct val="120000"/>
              </a:lnSpc>
              <a:buClr>
                <a:srgbClr val="C00000"/>
              </a:buClr>
              <a:buFont typeface="Arial" panose="020B0604020202020204" pitchFamily="34" charset="0"/>
              <a:buChar char="•"/>
            </a:pPr>
            <a:r>
              <a:rPr lang="en-US" altLang="en-US" sz="2400" dirty="0">
                <a:solidFill>
                  <a:srgbClr val="C00000"/>
                </a:solidFill>
              </a:rPr>
              <a:t>After retaining fine for delayed/short shipment and delayed submission of shipping documents</a:t>
            </a:r>
            <a:r>
              <a:rPr lang="en-US" altLang="en-US" sz="2400" dirty="0"/>
              <a:t>.</a:t>
            </a:r>
          </a:p>
        </p:txBody>
      </p:sp>
    </p:spTree>
    <p:extLst>
      <p:ext uri="{BB962C8B-B14F-4D97-AF65-F5344CB8AC3E}">
        <p14:creationId xmlns:p14="http://schemas.microsoft.com/office/powerpoint/2010/main" val="256158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91DB142-512F-4249-8E2A-BDFB8EBE5456}"/>
              </a:ext>
            </a:extLst>
          </p:cNvPr>
          <p:cNvSpPr/>
          <p:nvPr/>
        </p:nvSpPr>
        <p:spPr>
          <a:xfrm>
            <a:off x="762000" y="349388"/>
            <a:ext cx="9074727" cy="4610365"/>
          </a:xfrm>
          <a:prstGeom prst="rect">
            <a:avLst/>
          </a:prstGeom>
        </p:spPr>
        <p:txBody>
          <a:bodyPr wrap="square">
            <a:spAutoFit/>
          </a:bodyPr>
          <a:lstStyle/>
          <a:p>
            <a:pPr marL="176213" algn="just">
              <a:defRPr/>
            </a:pPr>
            <a:r>
              <a:rPr lang="en-US" sz="2800" b="1" u="sng" dirty="0">
                <a:solidFill>
                  <a:schemeClr val="tx1">
                    <a:lumMod val="50000"/>
                    <a:lumOff val="50000"/>
                  </a:schemeClr>
                </a:solidFill>
              </a:rPr>
              <a:t>Repayment by the Exporter &amp; Banks</a:t>
            </a:r>
          </a:p>
          <a:p>
            <a:pPr marL="633413" indent="-457200" algn="just">
              <a:buBlip>
                <a:blip r:embed="rId2"/>
              </a:buBlip>
              <a:defRPr/>
            </a:pPr>
            <a:endParaRPr lang="en-US" dirty="0"/>
          </a:p>
          <a:p>
            <a:pPr marL="633413" indent="-457200" algn="just">
              <a:lnSpc>
                <a:spcPct val="150000"/>
              </a:lnSpc>
              <a:buClr>
                <a:schemeClr val="accent2"/>
              </a:buClr>
              <a:buFont typeface="Arial" panose="020B0604020202020204" pitchFamily="34" charset="0"/>
              <a:buChar char="•"/>
              <a:defRPr/>
            </a:pPr>
            <a:r>
              <a:rPr lang="en-US" sz="2400" dirty="0">
                <a:solidFill>
                  <a:schemeClr val="tx1">
                    <a:lumMod val="50000"/>
                    <a:lumOff val="50000"/>
                  </a:schemeClr>
                </a:solidFill>
              </a:rPr>
              <a:t>180 days after the date of disbursement.</a:t>
            </a:r>
          </a:p>
          <a:p>
            <a:pPr marL="633413" indent="-457200" algn="just">
              <a:lnSpc>
                <a:spcPct val="150000"/>
              </a:lnSpc>
              <a:buClr>
                <a:schemeClr val="accent2"/>
              </a:buClr>
              <a:buFont typeface="Arial" panose="020B0604020202020204" pitchFamily="34" charset="0"/>
              <a:buChar char="•"/>
              <a:defRPr/>
            </a:pPr>
            <a:r>
              <a:rPr lang="en-US" sz="2400" dirty="0">
                <a:solidFill>
                  <a:schemeClr val="tx1">
                    <a:lumMod val="50000"/>
                    <a:lumOff val="50000"/>
                  </a:schemeClr>
                </a:solidFill>
              </a:rPr>
              <a:t>Earlier, if export proceeds are realized before the expiry of the 180 days period.</a:t>
            </a:r>
          </a:p>
          <a:p>
            <a:pPr marL="633413" indent="-457200" algn="just">
              <a:lnSpc>
                <a:spcPct val="150000"/>
              </a:lnSpc>
              <a:buClr>
                <a:schemeClr val="accent2"/>
              </a:buClr>
              <a:buFont typeface="Arial" panose="020B0604020202020204" pitchFamily="34" charset="0"/>
              <a:buChar char="•"/>
              <a:defRPr/>
            </a:pPr>
            <a:r>
              <a:rPr lang="en-US" sz="2400" dirty="0">
                <a:solidFill>
                  <a:schemeClr val="tx1">
                    <a:lumMod val="50000"/>
                    <a:lumOff val="50000"/>
                  </a:schemeClr>
                </a:solidFill>
              </a:rPr>
              <a:t>Banks have to repay refinance within </a:t>
            </a:r>
            <a:r>
              <a:rPr lang="en-US" sz="2400" u="sng" dirty="0">
                <a:solidFill>
                  <a:schemeClr val="tx1">
                    <a:lumMod val="50000"/>
                    <a:lumOff val="50000"/>
                  </a:schemeClr>
                </a:solidFill>
              </a:rPr>
              <a:t>3 working days</a:t>
            </a:r>
            <a:r>
              <a:rPr lang="en-US" sz="2400" dirty="0">
                <a:solidFill>
                  <a:schemeClr val="tx1">
                    <a:lumMod val="50000"/>
                    <a:lumOff val="50000"/>
                  </a:schemeClr>
                </a:solidFill>
              </a:rPr>
              <a:t> in case of early realization/repayment.</a:t>
            </a:r>
          </a:p>
          <a:p>
            <a:pPr marL="633413" indent="-457200" algn="just">
              <a:lnSpc>
                <a:spcPct val="150000"/>
              </a:lnSpc>
              <a:buClr>
                <a:schemeClr val="accent2"/>
              </a:buClr>
              <a:buFont typeface="Arial" panose="020B0604020202020204" pitchFamily="34" charset="0"/>
              <a:buChar char="•"/>
              <a:defRPr/>
            </a:pPr>
            <a:r>
              <a:rPr lang="en-US" sz="2400" dirty="0">
                <a:solidFill>
                  <a:schemeClr val="tx1">
                    <a:lumMod val="50000"/>
                    <a:lumOff val="50000"/>
                  </a:schemeClr>
                </a:solidFill>
              </a:rPr>
              <a:t>Fine is charged on late adjustment.</a:t>
            </a:r>
          </a:p>
          <a:p>
            <a:pPr marL="633413" indent="-457200" algn="just">
              <a:lnSpc>
                <a:spcPct val="150000"/>
              </a:lnSpc>
              <a:buClr>
                <a:schemeClr val="accent2"/>
              </a:buClr>
              <a:buFont typeface="Arial" panose="020B0604020202020204" pitchFamily="34" charset="0"/>
              <a:buChar char="•"/>
              <a:defRPr/>
            </a:pPr>
            <a:r>
              <a:rPr lang="en-US" sz="2400" dirty="0">
                <a:solidFill>
                  <a:schemeClr val="tx1">
                    <a:lumMod val="50000"/>
                    <a:lumOff val="50000"/>
                  </a:schemeClr>
                </a:solidFill>
              </a:rPr>
              <a:t>Mark up payment on quarterly basis.</a:t>
            </a:r>
          </a:p>
        </p:txBody>
      </p:sp>
    </p:spTree>
    <p:extLst>
      <p:ext uri="{BB962C8B-B14F-4D97-AF65-F5344CB8AC3E}">
        <p14:creationId xmlns:p14="http://schemas.microsoft.com/office/powerpoint/2010/main" val="310035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DAF7A2-658F-4DF9-82ED-BCBEB68786A8}"/>
              </a:ext>
            </a:extLst>
          </p:cNvPr>
          <p:cNvSpPr/>
          <p:nvPr/>
        </p:nvSpPr>
        <p:spPr>
          <a:xfrm>
            <a:off x="568036" y="391302"/>
            <a:ext cx="9587345" cy="6110006"/>
          </a:xfrm>
          <a:prstGeom prst="rect">
            <a:avLst/>
          </a:prstGeom>
        </p:spPr>
        <p:txBody>
          <a:bodyPr wrap="square">
            <a:spAutoFit/>
          </a:bodyPr>
          <a:lstStyle/>
          <a:p>
            <a:pPr marL="234950" algn="just">
              <a:lnSpc>
                <a:spcPct val="125000"/>
              </a:lnSpc>
              <a:spcBef>
                <a:spcPts val="580"/>
              </a:spcBef>
              <a:defRPr/>
            </a:pPr>
            <a:r>
              <a:rPr lang="en-US" sz="2800" b="1" u="sng" dirty="0">
                <a:solidFill>
                  <a:schemeClr val="tx1">
                    <a:lumMod val="50000"/>
                    <a:lumOff val="50000"/>
                  </a:schemeClr>
                </a:solidFill>
              </a:rPr>
              <a:t>Facility of Substitution</a:t>
            </a:r>
          </a:p>
          <a:p>
            <a:pPr marL="633413" indent="-398463" algn="just">
              <a:lnSpc>
                <a:spcPct val="125000"/>
              </a:lnSpc>
              <a:spcBef>
                <a:spcPts val="580"/>
              </a:spcBef>
              <a:buClr>
                <a:schemeClr val="accent2"/>
              </a:buClr>
              <a:buFont typeface="Arial" panose="020B0604020202020204" pitchFamily="34" charset="0"/>
              <a:buChar char="•"/>
              <a:defRPr/>
            </a:pPr>
            <a:r>
              <a:rPr lang="en-US" sz="2400" dirty="0">
                <a:solidFill>
                  <a:schemeClr val="tx1">
                    <a:lumMod val="50000"/>
                    <a:lumOff val="50000"/>
                  </a:schemeClr>
                </a:solidFill>
              </a:rPr>
              <a:t>Under Part I (pre-Shipment), exporter has the </a:t>
            </a:r>
            <a:r>
              <a:rPr lang="en-US" sz="2400" i="1" u="sng" dirty="0">
                <a:solidFill>
                  <a:schemeClr val="tx1">
                    <a:lumMod val="50000"/>
                    <a:lumOff val="50000"/>
                  </a:schemeClr>
                </a:solidFill>
              </a:rPr>
              <a:t>option</a:t>
            </a:r>
            <a:r>
              <a:rPr lang="en-US" sz="2400" dirty="0">
                <a:solidFill>
                  <a:schemeClr val="tx1">
                    <a:lumMod val="50000"/>
                    <a:lumOff val="50000"/>
                  </a:schemeClr>
                </a:solidFill>
              </a:rPr>
              <a:t> of substitution. </a:t>
            </a:r>
          </a:p>
          <a:p>
            <a:pPr marL="633413" indent="-398463" algn="just">
              <a:lnSpc>
                <a:spcPct val="125000"/>
              </a:lnSpc>
              <a:spcBef>
                <a:spcPts val="580"/>
              </a:spcBef>
              <a:buClr>
                <a:schemeClr val="accent2"/>
              </a:buClr>
              <a:buFont typeface="Arial" panose="020B0604020202020204" pitchFamily="34" charset="0"/>
              <a:buChar char="•"/>
              <a:defRPr/>
            </a:pPr>
            <a:r>
              <a:rPr lang="en-US" sz="2400" dirty="0">
                <a:solidFill>
                  <a:schemeClr val="tx1">
                    <a:lumMod val="50000"/>
                    <a:lumOff val="50000"/>
                  </a:schemeClr>
                </a:solidFill>
              </a:rPr>
              <a:t>Bank shall ensure that in case of substitution, </a:t>
            </a:r>
          </a:p>
          <a:p>
            <a:pPr marL="1090613" lvl="2" indent="-398463" algn="just">
              <a:lnSpc>
                <a:spcPct val="125000"/>
              </a:lnSpc>
              <a:spcBef>
                <a:spcPts val="370"/>
              </a:spcBef>
              <a:buClr>
                <a:schemeClr val="accent2"/>
              </a:buClr>
              <a:buFont typeface="Wingdings" panose="05000000000000000000" pitchFamily="2" charset="2"/>
              <a:buChar char="Ø"/>
              <a:defRPr/>
            </a:pPr>
            <a:r>
              <a:rPr lang="en-US" sz="2000" dirty="0">
                <a:solidFill>
                  <a:schemeClr val="tx1">
                    <a:lumMod val="50000"/>
                    <a:lumOff val="50000"/>
                  </a:schemeClr>
                </a:solidFill>
              </a:rPr>
              <a:t>new commodity/contract is also eligible under EFS. </a:t>
            </a:r>
          </a:p>
          <a:p>
            <a:pPr marL="1090613" lvl="2" indent="-398463" algn="just">
              <a:lnSpc>
                <a:spcPct val="125000"/>
              </a:lnSpc>
              <a:spcBef>
                <a:spcPts val="370"/>
              </a:spcBef>
              <a:buClr>
                <a:schemeClr val="accent2"/>
              </a:buClr>
              <a:buFont typeface="Wingdings" panose="05000000000000000000" pitchFamily="2" charset="2"/>
              <a:buChar char="Ø"/>
              <a:defRPr/>
            </a:pPr>
            <a:r>
              <a:rPr lang="en-US" sz="2000" dirty="0">
                <a:solidFill>
                  <a:schemeClr val="tx1">
                    <a:lumMod val="50000"/>
                    <a:lumOff val="50000"/>
                  </a:schemeClr>
                </a:solidFill>
              </a:rPr>
              <a:t>No refinance has been obtained against it.</a:t>
            </a:r>
          </a:p>
          <a:p>
            <a:pPr marL="633413" indent="-398463" algn="just">
              <a:lnSpc>
                <a:spcPct val="120000"/>
              </a:lnSpc>
              <a:spcBef>
                <a:spcPts val="580"/>
              </a:spcBef>
              <a:buClr>
                <a:schemeClr val="accent2"/>
              </a:buClr>
              <a:buFont typeface="Arial" panose="020B0604020202020204" pitchFamily="34" charset="0"/>
              <a:buChar char="•"/>
              <a:defRPr/>
            </a:pPr>
            <a:r>
              <a:rPr lang="en-US" sz="2400" dirty="0">
                <a:solidFill>
                  <a:schemeClr val="tx1">
                    <a:lumMod val="50000"/>
                    <a:lumOff val="50000"/>
                  </a:schemeClr>
                </a:solidFill>
              </a:rPr>
              <a:t>Shipment is to be made within the maximum prescribed period of the loan.</a:t>
            </a:r>
          </a:p>
          <a:p>
            <a:pPr marL="633413" indent="-398463" algn="just">
              <a:lnSpc>
                <a:spcPct val="120000"/>
              </a:lnSpc>
              <a:spcBef>
                <a:spcPts val="580"/>
              </a:spcBef>
              <a:buClr>
                <a:schemeClr val="accent2"/>
              </a:buClr>
              <a:buFont typeface="Arial" panose="020B0604020202020204" pitchFamily="34" charset="0"/>
              <a:buChar char="•"/>
              <a:defRPr/>
            </a:pPr>
            <a:r>
              <a:rPr lang="en-US" sz="2400" dirty="0">
                <a:solidFill>
                  <a:schemeClr val="tx1">
                    <a:lumMod val="50000"/>
                    <a:lumOff val="50000"/>
                  </a:schemeClr>
                </a:solidFill>
              </a:rPr>
              <a:t>The bank, on its own, can allow the substitution, the exporter has to mention in Annexure D. </a:t>
            </a:r>
          </a:p>
          <a:p>
            <a:pPr marL="633413" indent="-398463" algn="just">
              <a:lnSpc>
                <a:spcPct val="120000"/>
              </a:lnSpc>
              <a:spcBef>
                <a:spcPts val="580"/>
              </a:spcBef>
              <a:buClr>
                <a:schemeClr val="accent2"/>
              </a:buClr>
              <a:buFont typeface="Arial" panose="020B0604020202020204" pitchFamily="34" charset="0"/>
              <a:buChar char="•"/>
              <a:defRPr/>
            </a:pPr>
            <a:r>
              <a:rPr lang="en-US" sz="2400" dirty="0">
                <a:solidFill>
                  <a:schemeClr val="tx1">
                    <a:lumMod val="50000"/>
                    <a:lumOff val="50000"/>
                  </a:schemeClr>
                </a:solidFill>
              </a:rPr>
              <a:t>Would not report any Form – E already utilized under Part-II of the EFS.</a:t>
            </a:r>
          </a:p>
        </p:txBody>
      </p:sp>
    </p:spTree>
    <p:extLst>
      <p:ext uri="{BB962C8B-B14F-4D97-AF65-F5344CB8AC3E}">
        <p14:creationId xmlns:p14="http://schemas.microsoft.com/office/powerpoint/2010/main" val="262724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51B4183-BDE4-42A1-BC7C-38C1759CB609}"/>
              </a:ext>
            </a:extLst>
          </p:cNvPr>
          <p:cNvSpPr/>
          <p:nvPr/>
        </p:nvSpPr>
        <p:spPr>
          <a:xfrm>
            <a:off x="547036" y="1012899"/>
            <a:ext cx="9324109" cy="5678349"/>
          </a:xfrm>
          <a:prstGeom prst="rect">
            <a:avLst/>
          </a:prstGeom>
        </p:spPr>
        <p:txBody>
          <a:bodyPr wrap="square">
            <a:spAutoFit/>
          </a:bodyPr>
          <a:lstStyle/>
          <a:p>
            <a:pPr marL="738188" lvl="1" indent="-427038" algn="just">
              <a:lnSpc>
                <a:spcPct val="120000"/>
              </a:lnSpc>
              <a:spcBef>
                <a:spcPts val="375"/>
              </a:spcBef>
              <a:buClr>
                <a:schemeClr val="accent2"/>
              </a:buClr>
              <a:buFont typeface="Arial" panose="020B0604020202020204" pitchFamily="34" charset="0"/>
              <a:buChar char="•"/>
            </a:pPr>
            <a:r>
              <a:rPr lang="en-US" altLang="en-US" sz="2400" dirty="0">
                <a:solidFill>
                  <a:schemeClr val="tx1">
                    <a:lumMod val="50000"/>
                    <a:lumOff val="50000"/>
                  </a:schemeClr>
                </a:solidFill>
              </a:rPr>
              <a:t>Limit based on Performance.</a:t>
            </a:r>
          </a:p>
          <a:p>
            <a:pPr marL="738188" lvl="1" indent="-427038" algn="just">
              <a:lnSpc>
                <a:spcPct val="120000"/>
              </a:lnSpc>
              <a:spcBef>
                <a:spcPts val="375"/>
              </a:spcBef>
              <a:buClr>
                <a:schemeClr val="accent2"/>
              </a:buClr>
              <a:buFont typeface="Arial" panose="020B0604020202020204" pitchFamily="34" charset="0"/>
              <a:buChar char="•"/>
            </a:pPr>
            <a:endParaRPr lang="en-US" altLang="en-US" sz="2400" dirty="0">
              <a:solidFill>
                <a:schemeClr val="tx1">
                  <a:lumMod val="50000"/>
                  <a:lumOff val="50000"/>
                </a:schemeClr>
              </a:solidFill>
            </a:endParaRPr>
          </a:p>
          <a:p>
            <a:pPr marL="738188" lvl="1" indent="-427038" algn="just">
              <a:lnSpc>
                <a:spcPct val="120000"/>
              </a:lnSpc>
              <a:spcBef>
                <a:spcPts val="375"/>
              </a:spcBef>
              <a:buClr>
                <a:schemeClr val="accent2"/>
              </a:buClr>
              <a:buFont typeface="Arial" panose="020B0604020202020204" pitchFamily="34" charset="0"/>
              <a:buChar char="•"/>
            </a:pPr>
            <a:r>
              <a:rPr lang="en-US" altLang="en-US" sz="2400" dirty="0">
                <a:solidFill>
                  <a:schemeClr val="tx1">
                    <a:lumMod val="50000"/>
                    <a:lumOff val="50000"/>
                  </a:schemeClr>
                </a:solidFill>
              </a:rPr>
              <a:t>Exporters are allowed a revolving limit equivalent to </a:t>
            </a:r>
            <a:r>
              <a:rPr lang="en-US" altLang="en-US" sz="2400" b="1" u="sng" dirty="0">
                <a:solidFill>
                  <a:schemeClr val="tx1">
                    <a:lumMod val="50000"/>
                    <a:lumOff val="50000"/>
                  </a:schemeClr>
                </a:solidFill>
              </a:rPr>
              <a:t>50%</a:t>
            </a:r>
            <a:r>
              <a:rPr lang="en-US" altLang="en-US" sz="2400" dirty="0">
                <a:solidFill>
                  <a:schemeClr val="tx1">
                    <a:lumMod val="50000"/>
                    <a:lumOff val="50000"/>
                  </a:schemeClr>
                </a:solidFill>
              </a:rPr>
              <a:t> of their total value of goods realized in the previous year.</a:t>
            </a:r>
          </a:p>
          <a:p>
            <a:pPr marL="311150" lvl="1" algn="just">
              <a:lnSpc>
                <a:spcPct val="120000"/>
              </a:lnSpc>
              <a:spcBef>
                <a:spcPts val="375"/>
              </a:spcBef>
              <a:buClr>
                <a:schemeClr val="accent2"/>
              </a:buClr>
            </a:pPr>
            <a:r>
              <a:rPr lang="en-US" altLang="en-US" sz="2400" dirty="0">
                <a:solidFill>
                  <a:schemeClr val="tx1">
                    <a:lumMod val="50000"/>
                    <a:lumOff val="50000"/>
                  </a:schemeClr>
                </a:solidFill>
              </a:rPr>
              <a:t> </a:t>
            </a:r>
          </a:p>
          <a:p>
            <a:pPr marL="738188" lvl="1" indent="-427038" algn="just">
              <a:lnSpc>
                <a:spcPct val="120000"/>
              </a:lnSpc>
              <a:spcBef>
                <a:spcPts val="375"/>
              </a:spcBef>
              <a:buClr>
                <a:schemeClr val="accent2"/>
              </a:buClr>
              <a:buFont typeface="Arial" panose="020B0604020202020204" pitchFamily="34" charset="0"/>
              <a:buChar char="•"/>
            </a:pPr>
            <a:r>
              <a:rPr lang="en-US" altLang="en-US" sz="2400" dirty="0">
                <a:solidFill>
                  <a:schemeClr val="tx1">
                    <a:lumMod val="50000"/>
                    <a:lumOff val="50000"/>
                  </a:schemeClr>
                </a:solidFill>
              </a:rPr>
              <a:t>Entitlement is determined on the basis of EE-1 Statement (that includes export proceeds from exports of eligible items in previous year under </a:t>
            </a:r>
            <a:r>
              <a:rPr lang="en-US" altLang="en-US" sz="2400" b="1" u="sng" dirty="0">
                <a:solidFill>
                  <a:schemeClr val="tx1">
                    <a:lumMod val="50000"/>
                    <a:lumOff val="50000"/>
                  </a:schemeClr>
                </a:solidFill>
              </a:rPr>
              <a:t>both parts</a:t>
            </a:r>
            <a:r>
              <a:rPr lang="en-US" altLang="en-US" sz="2400" dirty="0">
                <a:solidFill>
                  <a:schemeClr val="tx1">
                    <a:lumMod val="50000"/>
                    <a:lumOff val="50000"/>
                  </a:schemeClr>
                </a:solidFill>
              </a:rPr>
              <a:t> of EFS.)</a:t>
            </a:r>
          </a:p>
          <a:p>
            <a:pPr marL="738188" lvl="1" indent="-427038" algn="just">
              <a:lnSpc>
                <a:spcPct val="120000"/>
              </a:lnSpc>
              <a:spcBef>
                <a:spcPts val="375"/>
              </a:spcBef>
              <a:buClr>
                <a:schemeClr val="accent2"/>
              </a:buClr>
              <a:buFont typeface="Arial" panose="020B0604020202020204" pitchFamily="34" charset="0"/>
              <a:buChar char="•"/>
            </a:pPr>
            <a:endParaRPr lang="en-US" altLang="en-US" sz="2400" dirty="0">
              <a:solidFill>
                <a:schemeClr val="tx1">
                  <a:lumMod val="50000"/>
                  <a:lumOff val="50000"/>
                </a:schemeClr>
              </a:solidFill>
            </a:endParaRPr>
          </a:p>
          <a:p>
            <a:pPr marL="738188" lvl="1" indent="-427038" algn="just">
              <a:lnSpc>
                <a:spcPct val="120000"/>
              </a:lnSpc>
              <a:spcBef>
                <a:spcPts val="375"/>
              </a:spcBef>
              <a:buClr>
                <a:schemeClr val="accent2"/>
              </a:buClr>
              <a:buFont typeface="Arial" panose="020B0604020202020204" pitchFamily="34" charset="0"/>
              <a:buChar char="•"/>
            </a:pPr>
            <a:r>
              <a:rPr lang="en-US" altLang="en-US" sz="2400" dirty="0">
                <a:solidFill>
                  <a:schemeClr val="tx1">
                    <a:lumMod val="50000"/>
                    <a:lumOff val="50000"/>
                  </a:schemeClr>
                </a:solidFill>
              </a:rPr>
              <a:t>The exporter is free to avail this facility  within his entitlement  for the whole year, however, maximum period of a specific loan is </a:t>
            </a:r>
            <a:r>
              <a:rPr lang="en-US" altLang="en-US" sz="2400" b="1" u="sng" dirty="0">
                <a:solidFill>
                  <a:schemeClr val="tx1">
                    <a:lumMod val="50000"/>
                    <a:lumOff val="50000"/>
                  </a:schemeClr>
                </a:solidFill>
              </a:rPr>
              <a:t>180 days</a:t>
            </a:r>
            <a:r>
              <a:rPr lang="en-US" altLang="en-US" sz="2400" dirty="0"/>
              <a:t>. </a:t>
            </a:r>
          </a:p>
        </p:txBody>
      </p:sp>
      <p:sp>
        <p:nvSpPr>
          <p:cNvPr id="8" name="Title 1">
            <a:extLst>
              <a:ext uri="{FF2B5EF4-FFF2-40B4-BE49-F238E27FC236}">
                <a16:creationId xmlns:a16="http://schemas.microsoft.com/office/drawing/2014/main" id="{3C5D0203-ECAF-47AC-AF2F-871CDDB5C62A}"/>
              </a:ext>
            </a:extLst>
          </p:cNvPr>
          <p:cNvSpPr txBox="1">
            <a:spLocks/>
          </p:cNvSpPr>
          <p:nvPr/>
        </p:nvSpPr>
        <p:spPr>
          <a:xfrm>
            <a:off x="587152" y="160097"/>
            <a:ext cx="8412612"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ERF Part-II (Performance Based)</a:t>
            </a:r>
          </a:p>
        </p:txBody>
      </p:sp>
    </p:spTree>
    <p:extLst>
      <p:ext uri="{BB962C8B-B14F-4D97-AF65-F5344CB8AC3E}">
        <p14:creationId xmlns:p14="http://schemas.microsoft.com/office/powerpoint/2010/main" val="312415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F957E61-26E8-4838-82C3-805EB76258DA}"/>
              </a:ext>
            </a:extLst>
          </p:cNvPr>
          <p:cNvSpPr txBox="1">
            <a:spLocks/>
          </p:cNvSpPr>
          <p:nvPr/>
        </p:nvSpPr>
        <p:spPr>
          <a:xfrm>
            <a:off x="587152" y="160097"/>
            <a:ext cx="9623648"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Performance Based Lower Markup Rates</a:t>
            </a:r>
          </a:p>
        </p:txBody>
      </p:sp>
      <p:graphicFrame>
        <p:nvGraphicFramePr>
          <p:cNvPr id="9" name="Group 82">
            <a:extLst>
              <a:ext uri="{FF2B5EF4-FFF2-40B4-BE49-F238E27FC236}">
                <a16:creationId xmlns:a16="http://schemas.microsoft.com/office/drawing/2014/main" id="{7ACE8F39-177F-448D-B6E5-18289FE2372E}"/>
              </a:ext>
            </a:extLst>
          </p:cNvPr>
          <p:cNvGraphicFramePr>
            <a:graphicFrameLocks noGrp="1"/>
          </p:cNvGraphicFramePr>
          <p:nvPr>
            <p:extLst>
              <p:ext uri="{D42A27DB-BD31-4B8C-83A1-F6EECF244321}">
                <p14:modId xmlns:p14="http://schemas.microsoft.com/office/powerpoint/2010/main" val="3015911799"/>
              </p:ext>
            </p:extLst>
          </p:nvPr>
        </p:nvGraphicFramePr>
        <p:xfrm>
          <a:off x="1676400" y="1295400"/>
          <a:ext cx="7848601" cy="5102246"/>
        </p:xfrm>
        <a:graphic>
          <a:graphicData uri="http://schemas.openxmlformats.org/drawingml/2006/table">
            <a:tbl>
              <a:tblPr/>
              <a:tblGrid>
                <a:gridCol w="2133600">
                  <a:extLst>
                    <a:ext uri="{9D8B030D-6E8A-4147-A177-3AD203B41FA5}">
                      <a16:colId xmlns:a16="http://schemas.microsoft.com/office/drawing/2014/main" val="20000"/>
                    </a:ext>
                  </a:extLst>
                </a:gridCol>
                <a:gridCol w="1513225">
                  <a:extLst>
                    <a:ext uri="{9D8B030D-6E8A-4147-A177-3AD203B41FA5}">
                      <a16:colId xmlns:a16="http://schemas.microsoft.com/office/drawing/2014/main" val="20001"/>
                    </a:ext>
                  </a:extLst>
                </a:gridCol>
                <a:gridCol w="1001375">
                  <a:extLst>
                    <a:ext uri="{9D8B030D-6E8A-4147-A177-3AD203B41FA5}">
                      <a16:colId xmlns:a16="http://schemas.microsoft.com/office/drawing/2014/main" val="20002"/>
                    </a:ext>
                  </a:extLst>
                </a:gridCol>
                <a:gridCol w="1614825">
                  <a:extLst>
                    <a:ext uri="{9D8B030D-6E8A-4147-A177-3AD203B41FA5}">
                      <a16:colId xmlns:a16="http://schemas.microsoft.com/office/drawing/2014/main" val="20003"/>
                    </a:ext>
                  </a:extLst>
                </a:gridCol>
                <a:gridCol w="1585576">
                  <a:extLst>
                    <a:ext uri="{9D8B030D-6E8A-4147-A177-3AD203B41FA5}">
                      <a16:colId xmlns:a16="http://schemas.microsoft.com/office/drawing/2014/main" val="20004"/>
                    </a:ext>
                  </a:extLst>
                </a:gridCol>
              </a:tblGrid>
              <a:tr h="838145">
                <a:tc row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sng" strike="noStrike" cap="none" normalizeH="0" baseline="0" dirty="0">
                          <a:ln>
                            <a:noFill/>
                          </a:ln>
                          <a:solidFill>
                            <a:schemeClr val="tx1"/>
                          </a:solidFill>
                          <a:effectLst/>
                          <a:latin typeface="Calibri" pitchFamily="34" charset="0"/>
                        </a:rPr>
                        <a:t>Performance Requirement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sng" strike="noStrike" cap="none" normalizeH="0" baseline="0" dirty="0">
                          <a:ln>
                            <a:noFill/>
                          </a:ln>
                          <a:solidFill>
                            <a:schemeClr val="tx1"/>
                          </a:solidFill>
                          <a:effectLst/>
                          <a:latin typeface="Calibri" pitchFamily="34" charset="0"/>
                        </a:rPr>
                        <a:t>Mark-up Rate for Borrower</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sng" strike="noStrike" cap="none" normalizeH="0" baseline="0" dirty="0">
                          <a:ln>
                            <a:noFill/>
                          </a:ln>
                          <a:solidFill>
                            <a:schemeClr val="tx1"/>
                          </a:solidFill>
                          <a:effectLst/>
                          <a:latin typeface="Calibri" pitchFamily="34" charset="0"/>
                        </a:rPr>
                        <a:t>Reimbursement Benefit to Borrower</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33365">
                <a:tc vMerge="1">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Corporate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SMEs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Corporate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SMEs</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70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2.00 to 3.00 times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3.0% (Standard EFS Rate)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NIL</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normalizeH="0" baseline="0" dirty="0">
                          <a:ln>
                            <a:noFill/>
                          </a:ln>
                          <a:solidFill>
                            <a:schemeClr val="tx1"/>
                          </a:solidFill>
                          <a:effectLst/>
                          <a:latin typeface="Calibri" pitchFamily="34" charset="0"/>
                          <a:ea typeface="+mn-ea"/>
                          <a:cs typeface="+mn-cs"/>
                        </a:rPr>
                        <a:t>NIL</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kern="1200" cap="none" normalizeH="0" baseline="0" dirty="0">
                        <a:ln>
                          <a:noFill/>
                        </a:ln>
                        <a:solidFill>
                          <a:schemeClr val="tx1"/>
                        </a:solidFill>
                        <a:effectLst/>
                        <a:latin typeface="Calibri" pitchFamily="34" charset="0"/>
                        <a:ea typeface="+mn-ea"/>
                        <a:cs typeface="+mn-cs"/>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5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3.01 to 4.00 times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0.5%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1%</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10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4.01 to 5.00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times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1.5%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1%</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1.5%</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5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Above 5.0 times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1.5%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rPr>
                        <a:t>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1.5%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kern="1200" cap="none" normalizeH="0" baseline="0" dirty="0">
                          <a:ln>
                            <a:noFill/>
                          </a:ln>
                          <a:solidFill>
                            <a:schemeClr val="tx1"/>
                          </a:solidFill>
                          <a:effectLst/>
                          <a:latin typeface="Calibri" pitchFamily="34" charset="0"/>
                          <a:ea typeface="+mn-ea"/>
                          <a:cs typeface="+mn-cs"/>
                        </a:rPr>
                        <a:t>2%</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1297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FAF35B-73E5-427B-BC75-D961309437B1}"/>
              </a:ext>
            </a:extLst>
          </p:cNvPr>
          <p:cNvSpPr/>
          <p:nvPr/>
        </p:nvSpPr>
        <p:spPr>
          <a:xfrm>
            <a:off x="771722" y="542693"/>
            <a:ext cx="8235716" cy="480131"/>
          </a:xfrm>
          <a:prstGeom prst="rect">
            <a:avLst/>
          </a:prstGeom>
        </p:spPr>
        <p:txBody>
          <a:bodyPr wrap="none">
            <a:spAutoFit/>
          </a:bodyPr>
          <a:lstStyle/>
          <a:p>
            <a:pPr marL="60325">
              <a:lnSpc>
                <a:spcPct val="90000"/>
              </a:lnSpc>
            </a:pPr>
            <a:r>
              <a:rPr lang="en-US" altLang="en-US" sz="2800" b="1" u="sng" dirty="0">
                <a:solidFill>
                  <a:schemeClr val="tx1">
                    <a:lumMod val="50000"/>
                    <a:lumOff val="50000"/>
                  </a:schemeClr>
                </a:solidFill>
              </a:rPr>
              <a:t>Documents submitted by Exporter in EFS Part-II</a:t>
            </a:r>
          </a:p>
        </p:txBody>
      </p:sp>
      <p:sp>
        <p:nvSpPr>
          <p:cNvPr id="8" name="Rectangle 3">
            <a:extLst>
              <a:ext uri="{FF2B5EF4-FFF2-40B4-BE49-F238E27FC236}">
                <a16:creationId xmlns:a16="http://schemas.microsoft.com/office/drawing/2014/main" id="{B2CE3BC0-B0C6-4F73-A3B7-395E8B1CDF9A}"/>
              </a:ext>
            </a:extLst>
          </p:cNvPr>
          <p:cNvSpPr>
            <a:spLocks noGrp="1" noChangeArrowheads="1"/>
          </p:cNvSpPr>
          <p:nvPr>
            <p:ph sz="quarter" idx="1"/>
          </p:nvPr>
        </p:nvSpPr>
        <p:spPr>
          <a:xfrm>
            <a:off x="422031" y="1447800"/>
            <a:ext cx="4038600" cy="4340225"/>
          </a:xfrm>
        </p:spPr>
        <p:txBody>
          <a:bodyPr>
            <a:normAutofit/>
          </a:bodyPr>
          <a:lstStyle/>
          <a:p>
            <a:pPr marL="697230" indent="-514350">
              <a:lnSpc>
                <a:spcPct val="90000"/>
              </a:lnSpc>
              <a:buClr>
                <a:schemeClr val="tx1"/>
              </a:buClr>
              <a:buFont typeface="Arial" panose="020B0604020202020204" pitchFamily="34" charset="0"/>
              <a:buAutoNum type="alphaUcParenR"/>
              <a:defRPr/>
            </a:pPr>
            <a:r>
              <a:rPr lang="en-US" b="1" dirty="0">
                <a:latin typeface="Times New Roman" pitchFamily="18" charset="0"/>
              </a:rPr>
              <a:t>To avail the Facility:</a:t>
            </a:r>
          </a:p>
          <a:p>
            <a:pPr marL="182880" indent="0">
              <a:lnSpc>
                <a:spcPct val="90000"/>
              </a:lnSpc>
              <a:buClr>
                <a:schemeClr val="tx1"/>
              </a:buClr>
              <a:buFont typeface="Arial" panose="020B0604020202020204" pitchFamily="34" charset="0"/>
              <a:buNone/>
              <a:defRPr/>
            </a:pPr>
            <a:endParaRPr lang="en-US" b="1" dirty="0">
              <a:latin typeface="Times New Roman" pitchFamily="18" charset="0"/>
            </a:endParaRPr>
          </a:p>
          <a:p>
            <a:pPr marL="685800" indent="0">
              <a:lnSpc>
                <a:spcPct val="90000"/>
              </a:lnSpc>
              <a:buClr>
                <a:schemeClr val="tx1"/>
              </a:buClr>
              <a:buFont typeface="Arial" panose="020B0604020202020204" pitchFamily="34" charset="0"/>
              <a:buNone/>
              <a:defRPr/>
            </a:pPr>
            <a:r>
              <a:rPr lang="en-US" dirty="0"/>
              <a:t>Exporter has to submit following documents to its bank and the bank will submit the same to concerned SBP BSC office to claim refinance:</a:t>
            </a:r>
          </a:p>
          <a:p>
            <a:pPr marL="457200" lvl="1" indent="0" eaLnBrk="1" hangingPunct="1">
              <a:lnSpc>
                <a:spcPct val="90000"/>
              </a:lnSpc>
              <a:buClr>
                <a:schemeClr val="tx1"/>
              </a:buClr>
              <a:buFontTx/>
              <a:buNone/>
              <a:defRPr/>
            </a:pPr>
            <a:endParaRPr lang="en-US" dirty="0"/>
          </a:p>
          <a:p>
            <a:pPr marL="457200" lvl="1" indent="0" eaLnBrk="1" hangingPunct="1">
              <a:lnSpc>
                <a:spcPct val="90000"/>
              </a:lnSpc>
              <a:buClr>
                <a:schemeClr val="tx1"/>
              </a:buClr>
              <a:buFontTx/>
              <a:buAutoNum type="arabicPeriod"/>
              <a:defRPr/>
            </a:pPr>
            <a:r>
              <a:rPr lang="en-US" dirty="0"/>
              <a:t>   Application </a:t>
            </a:r>
          </a:p>
          <a:p>
            <a:pPr marL="457200" lvl="1" indent="0" eaLnBrk="1" hangingPunct="1">
              <a:lnSpc>
                <a:spcPct val="90000"/>
              </a:lnSpc>
              <a:buClr>
                <a:schemeClr val="tx1"/>
              </a:buClr>
              <a:buFontTx/>
              <a:buAutoNum type="arabicPeriod"/>
              <a:defRPr/>
            </a:pPr>
            <a:r>
              <a:rPr lang="en-US" dirty="0"/>
              <a:t>   Duplicate EE-1 Statement </a:t>
            </a:r>
          </a:p>
          <a:p>
            <a:pPr marL="457200" lvl="1" indent="0" eaLnBrk="1" hangingPunct="1">
              <a:lnSpc>
                <a:spcPct val="90000"/>
              </a:lnSpc>
              <a:buClr>
                <a:schemeClr val="tx1"/>
              </a:buClr>
              <a:buFontTx/>
              <a:buAutoNum type="arabicPeriod"/>
              <a:defRPr/>
            </a:pPr>
            <a:r>
              <a:rPr lang="en-US" dirty="0"/>
              <a:t>   D.P Note</a:t>
            </a:r>
          </a:p>
          <a:p>
            <a:pPr marL="457200" lvl="1" indent="0" eaLnBrk="1" hangingPunct="1">
              <a:lnSpc>
                <a:spcPct val="90000"/>
              </a:lnSpc>
              <a:buClr>
                <a:schemeClr val="tx1"/>
              </a:buClr>
              <a:buFontTx/>
              <a:buAutoNum type="arabicPeriod"/>
              <a:defRPr/>
            </a:pPr>
            <a:r>
              <a:rPr lang="en-US" dirty="0"/>
              <a:t>   Undertaking</a:t>
            </a:r>
          </a:p>
        </p:txBody>
      </p:sp>
      <p:sp>
        <p:nvSpPr>
          <p:cNvPr id="9" name="Content Placeholder 1">
            <a:extLst>
              <a:ext uri="{FF2B5EF4-FFF2-40B4-BE49-F238E27FC236}">
                <a16:creationId xmlns:a16="http://schemas.microsoft.com/office/drawing/2014/main" id="{FB768C4A-DAB8-43F2-AC14-D39B0ECD1215}"/>
              </a:ext>
            </a:extLst>
          </p:cNvPr>
          <p:cNvSpPr txBox="1">
            <a:spLocks/>
          </p:cNvSpPr>
          <p:nvPr/>
        </p:nvSpPr>
        <p:spPr>
          <a:xfrm>
            <a:off x="5934792" y="1447800"/>
            <a:ext cx="3749675" cy="45720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defRPr/>
            </a:pPr>
            <a:r>
              <a:rPr lang="en-US" dirty="0">
                <a:latin typeface="Times New Roman" pitchFamily="18" charset="0"/>
              </a:rPr>
              <a:t>B) </a:t>
            </a:r>
            <a:r>
              <a:rPr lang="en-US" b="1" dirty="0">
                <a:latin typeface="Times New Roman" pitchFamily="18" charset="0"/>
              </a:rPr>
              <a:t>To show Performance:</a:t>
            </a:r>
          </a:p>
          <a:p>
            <a:pPr marL="0" indent="0">
              <a:buFont typeface="Arial" panose="020B0604020202020204" pitchFamily="34" charset="0"/>
              <a:buNone/>
              <a:defRPr/>
            </a:pPr>
            <a:endParaRPr lang="en-US" b="1" dirty="0"/>
          </a:p>
          <a:p>
            <a:pPr>
              <a:buFont typeface="Arial" panose="020B0604020202020204" pitchFamily="34" charset="0"/>
              <a:buChar char="•"/>
              <a:defRPr/>
            </a:pPr>
            <a:r>
              <a:rPr lang="en-US" dirty="0"/>
              <a:t>FEOD verifies EE-1 &amp; EF-1 at the end of relevant FY.</a:t>
            </a:r>
          </a:p>
          <a:p>
            <a:pPr>
              <a:buFont typeface="Arial" panose="020B0604020202020204" pitchFamily="34" charset="0"/>
              <a:buChar char="•"/>
              <a:defRPr/>
            </a:pPr>
            <a:r>
              <a:rPr lang="en-US" dirty="0"/>
              <a:t>EF-1 Statement to be submitted duly verified by FEOD  through banker of the exporter.</a:t>
            </a:r>
          </a:p>
          <a:p>
            <a:pPr>
              <a:buFont typeface="Arial" panose="020B0604020202020204" pitchFamily="34" charset="0"/>
              <a:buChar char="•"/>
              <a:defRPr/>
            </a:pPr>
            <a:r>
              <a:rPr lang="en-US" dirty="0"/>
              <a:t>Verified DUPLICATE of  EF-1 Statement is to be submitted to Refinance Unit of SBP-BSC before 31</a:t>
            </a:r>
            <a:r>
              <a:rPr lang="en-US" baseline="30000" dirty="0"/>
              <a:t>st</a:t>
            </a:r>
            <a:r>
              <a:rPr lang="en-US" dirty="0"/>
              <a:t> August.</a:t>
            </a:r>
          </a:p>
          <a:p>
            <a:pPr>
              <a:defRPr/>
            </a:pPr>
            <a:endParaRPr lang="en-US" dirty="0"/>
          </a:p>
        </p:txBody>
      </p:sp>
    </p:spTree>
    <p:extLst>
      <p:ext uri="{BB962C8B-B14F-4D97-AF65-F5344CB8AC3E}">
        <p14:creationId xmlns:p14="http://schemas.microsoft.com/office/powerpoint/2010/main" val="38783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2ADE01-8FC6-424B-AAFB-40676503BF64}"/>
              </a:ext>
            </a:extLst>
          </p:cNvPr>
          <p:cNvSpPr/>
          <p:nvPr/>
        </p:nvSpPr>
        <p:spPr>
          <a:xfrm>
            <a:off x="422031" y="638809"/>
            <a:ext cx="9206879" cy="4108817"/>
          </a:xfrm>
          <a:prstGeom prst="rect">
            <a:avLst/>
          </a:prstGeom>
        </p:spPr>
        <p:txBody>
          <a:bodyPr wrap="square">
            <a:spAutoFit/>
          </a:bodyPr>
          <a:lstStyle/>
          <a:p>
            <a:pPr algn="just">
              <a:lnSpc>
                <a:spcPct val="90000"/>
              </a:lnSpc>
            </a:pPr>
            <a:r>
              <a:rPr lang="en-US" altLang="en-US" sz="2800" b="1" u="sng" dirty="0">
                <a:solidFill>
                  <a:schemeClr val="tx1">
                    <a:lumMod val="50000"/>
                    <a:lumOff val="50000"/>
                  </a:schemeClr>
                </a:solidFill>
              </a:rPr>
              <a:t>Irregularities and Fines</a:t>
            </a:r>
          </a:p>
          <a:p>
            <a:pPr algn="just">
              <a:lnSpc>
                <a:spcPct val="90000"/>
              </a:lnSpc>
            </a:pPr>
            <a:endParaRPr lang="en-US" altLang="en-US" sz="2800" b="1" u="sng" dirty="0">
              <a:solidFill>
                <a:schemeClr val="tx1">
                  <a:lumMod val="50000"/>
                  <a:lumOff val="50000"/>
                </a:schemeClr>
              </a:solidFill>
            </a:endParaRPr>
          </a:p>
          <a:p>
            <a:pPr algn="just">
              <a:lnSpc>
                <a:spcPct val="90000"/>
              </a:lnSpc>
            </a:pPr>
            <a:endParaRPr lang="en-US" altLang="en-US" b="1" u="sng" dirty="0"/>
          </a:p>
          <a:p>
            <a:pPr algn="just">
              <a:lnSpc>
                <a:spcPct val="90000"/>
              </a:lnSpc>
            </a:pPr>
            <a:r>
              <a:rPr lang="en-US" altLang="en-US" b="1" u="sng" dirty="0">
                <a:solidFill>
                  <a:schemeClr val="tx1">
                    <a:lumMod val="50000"/>
                    <a:lumOff val="50000"/>
                  </a:schemeClr>
                </a:solidFill>
              </a:rPr>
              <a:t>Non Performance</a:t>
            </a:r>
          </a:p>
          <a:p>
            <a:pPr algn="just">
              <a:lnSpc>
                <a:spcPct val="90000"/>
              </a:lnSpc>
            </a:pPr>
            <a:r>
              <a:rPr lang="en-US" altLang="en-US" dirty="0">
                <a:solidFill>
                  <a:schemeClr val="tx1">
                    <a:lumMod val="50000"/>
                    <a:lumOff val="50000"/>
                  </a:schemeClr>
                </a:solidFill>
              </a:rPr>
              <a:t>If  an exporter fails to perform, fine for non performance is charged.   </a:t>
            </a:r>
          </a:p>
          <a:p>
            <a:pPr algn="just">
              <a:lnSpc>
                <a:spcPct val="90000"/>
              </a:lnSpc>
            </a:pPr>
            <a:endParaRPr lang="en-US" altLang="en-US" b="1" u="sng" dirty="0">
              <a:solidFill>
                <a:schemeClr val="tx1">
                  <a:lumMod val="50000"/>
                  <a:lumOff val="50000"/>
                </a:schemeClr>
              </a:solidFill>
            </a:endParaRPr>
          </a:p>
          <a:p>
            <a:pPr algn="just">
              <a:lnSpc>
                <a:spcPct val="90000"/>
              </a:lnSpc>
            </a:pPr>
            <a:endParaRPr lang="en-US" altLang="en-US" b="1" u="sng" dirty="0">
              <a:solidFill>
                <a:schemeClr val="tx1">
                  <a:lumMod val="50000"/>
                  <a:lumOff val="50000"/>
                </a:schemeClr>
              </a:solidFill>
            </a:endParaRPr>
          </a:p>
          <a:p>
            <a:pPr algn="just">
              <a:lnSpc>
                <a:spcPct val="90000"/>
              </a:lnSpc>
            </a:pPr>
            <a:r>
              <a:rPr lang="en-US" altLang="en-US" b="1" u="sng" dirty="0">
                <a:solidFill>
                  <a:schemeClr val="tx1">
                    <a:lumMod val="50000"/>
                    <a:lumOff val="50000"/>
                  </a:schemeClr>
                </a:solidFill>
              </a:rPr>
              <a:t>Short Performance</a:t>
            </a:r>
          </a:p>
          <a:p>
            <a:pPr algn="just">
              <a:lnSpc>
                <a:spcPct val="90000"/>
              </a:lnSpc>
            </a:pPr>
            <a:r>
              <a:rPr lang="en-US" altLang="en-US" dirty="0">
                <a:solidFill>
                  <a:schemeClr val="tx1">
                    <a:lumMod val="50000"/>
                    <a:lumOff val="50000"/>
                  </a:schemeClr>
                </a:solidFill>
              </a:rPr>
              <a:t>If an exporter fails to perform </a:t>
            </a:r>
            <a:r>
              <a:rPr lang="en-US" altLang="en-US" b="1" dirty="0">
                <a:solidFill>
                  <a:schemeClr val="tx1">
                    <a:lumMod val="50000"/>
                    <a:lumOff val="50000"/>
                  </a:schemeClr>
                </a:solidFill>
              </a:rPr>
              <a:t>partly</a:t>
            </a:r>
            <a:r>
              <a:rPr lang="en-US" altLang="en-US" dirty="0">
                <a:solidFill>
                  <a:schemeClr val="tx1">
                    <a:lumMod val="50000"/>
                    <a:lumOff val="50000"/>
                  </a:schemeClr>
                </a:solidFill>
              </a:rPr>
              <a:t>, it attracts fine for short performance.</a:t>
            </a:r>
          </a:p>
          <a:p>
            <a:pPr algn="just">
              <a:lnSpc>
                <a:spcPct val="90000"/>
              </a:lnSpc>
            </a:pPr>
            <a:endParaRPr lang="en-US" altLang="en-US" b="1" u="sng" dirty="0">
              <a:solidFill>
                <a:schemeClr val="tx1">
                  <a:lumMod val="50000"/>
                  <a:lumOff val="50000"/>
                </a:schemeClr>
              </a:solidFill>
            </a:endParaRPr>
          </a:p>
          <a:p>
            <a:pPr algn="just">
              <a:lnSpc>
                <a:spcPct val="90000"/>
              </a:lnSpc>
            </a:pPr>
            <a:endParaRPr lang="en-US" altLang="en-US" b="1" u="sng" dirty="0">
              <a:solidFill>
                <a:schemeClr val="tx1">
                  <a:lumMod val="50000"/>
                  <a:lumOff val="50000"/>
                </a:schemeClr>
              </a:solidFill>
            </a:endParaRPr>
          </a:p>
          <a:p>
            <a:pPr algn="just">
              <a:lnSpc>
                <a:spcPct val="90000"/>
              </a:lnSpc>
            </a:pPr>
            <a:r>
              <a:rPr lang="en-US" altLang="en-US" b="1" u="sng" dirty="0">
                <a:solidFill>
                  <a:schemeClr val="tx1">
                    <a:lumMod val="50000"/>
                    <a:lumOff val="50000"/>
                  </a:schemeClr>
                </a:solidFill>
              </a:rPr>
              <a:t>Fine for Excess </a:t>
            </a:r>
            <a:r>
              <a:rPr lang="en-US" altLang="en-US" b="1" u="sng" dirty="0" err="1">
                <a:solidFill>
                  <a:schemeClr val="tx1">
                    <a:lumMod val="50000"/>
                    <a:lumOff val="50000"/>
                  </a:schemeClr>
                </a:solidFill>
              </a:rPr>
              <a:t>Availment</a:t>
            </a:r>
            <a:endParaRPr lang="en-US" altLang="en-US" b="1" u="sng" dirty="0">
              <a:solidFill>
                <a:schemeClr val="tx1">
                  <a:lumMod val="50000"/>
                  <a:lumOff val="50000"/>
                </a:schemeClr>
              </a:solidFill>
            </a:endParaRPr>
          </a:p>
          <a:p>
            <a:pPr algn="just">
              <a:lnSpc>
                <a:spcPct val="90000"/>
              </a:lnSpc>
            </a:pPr>
            <a:r>
              <a:rPr lang="en-US" altLang="en-US" dirty="0">
                <a:solidFill>
                  <a:schemeClr val="tx1">
                    <a:lumMod val="50000"/>
                    <a:lumOff val="50000"/>
                  </a:schemeClr>
                </a:solidFill>
              </a:rPr>
              <a:t>The exporters are allowed to avail their previous year limit after June every year for a period  of </a:t>
            </a:r>
            <a:r>
              <a:rPr lang="en-US" altLang="en-US" b="1" u="sng" dirty="0">
                <a:solidFill>
                  <a:schemeClr val="tx1">
                    <a:lumMod val="50000"/>
                    <a:lumOff val="50000"/>
                  </a:schemeClr>
                </a:solidFill>
              </a:rPr>
              <a:t>two  months</a:t>
            </a:r>
            <a:r>
              <a:rPr lang="en-US" altLang="en-US" dirty="0">
                <a:solidFill>
                  <a:schemeClr val="tx1">
                    <a:lumMod val="50000"/>
                    <a:lumOff val="50000"/>
                  </a:schemeClr>
                </a:solidFill>
              </a:rPr>
              <a:t> provided that their borrowing does not  exceed their previous years’ limit, otherwise it attracts fine for availing excess finance.   </a:t>
            </a:r>
          </a:p>
        </p:txBody>
      </p:sp>
    </p:spTree>
    <p:extLst>
      <p:ext uri="{BB962C8B-B14F-4D97-AF65-F5344CB8AC3E}">
        <p14:creationId xmlns:p14="http://schemas.microsoft.com/office/powerpoint/2010/main" val="425450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E6C2D0-7018-4E81-A918-60675EED150B}"/>
              </a:ext>
            </a:extLst>
          </p:cNvPr>
          <p:cNvSpPr txBox="1"/>
          <p:nvPr/>
        </p:nvSpPr>
        <p:spPr>
          <a:xfrm>
            <a:off x="604911" y="548640"/>
            <a:ext cx="9594166" cy="1107996"/>
          </a:xfrm>
          <a:prstGeom prst="rect">
            <a:avLst/>
          </a:prstGeom>
          <a:noFill/>
        </p:spPr>
        <p:txBody>
          <a:bodyPr wrap="square" rtlCol="0">
            <a:spAutoFit/>
          </a:bodyPr>
          <a:lstStyle/>
          <a:p>
            <a:r>
              <a:rPr lang="en-US" sz="6600" dirty="0">
                <a:solidFill>
                  <a:schemeClr val="accent1"/>
                </a:solidFill>
              </a:rPr>
              <a:t>IAQs</a:t>
            </a:r>
            <a:endParaRPr lang="en-US" dirty="0">
              <a:solidFill>
                <a:schemeClr val="accent1"/>
              </a:solidFill>
            </a:endParaRPr>
          </a:p>
        </p:txBody>
      </p:sp>
      <p:sp>
        <p:nvSpPr>
          <p:cNvPr id="10" name="TextBox 9">
            <a:extLst>
              <a:ext uri="{FF2B5EF4-FFF2-40B4-BE49-F238E27FC236}">
                <a16:creationId xmlns:a16="http://schemas.microsoft.com/office/drawing/2014/main" id="{6E4EFB27-80BA-4E66-B6B3-4B4279873E9E}"/>
              </a:ext>
            </a:extLst>
          </p:cNvPr>
          <p:cNvSpPr txBox="1"/>
          <p:nvPr/>
        </p:nvSpPr>
        <p:spPr>
          <a:xfrm>
            <a:off x="604911" y="2349305"/>
            <a:ext cx="9045526" cy="332398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solidFill>
                  <a:schemeClr val="tx1">
                    <a:lumMod val="50000"/>
                    <a:lumOff val="50000"/>
                  </a:schemeClr>
                </a:solidFill>
              </a:rPr>
              <a:t>How many Schemes SBP is currently offering?</a:t>
            </a:r>
          </a:p>
          <a:p>
            <a:pPr marL="285750" indent="-285750">
              <a:lnSpc>
                <a:spcPct val="200000"/>
              </a:lnSpc>
              <a:buFont typeface="Arial" panose="020B0604020202020204" pitchFamily="34" charset="0"/>
              <a:buChar char="•"/>
            </a:pPr>
            <a:r>
              <a:rPr lang="en-US" sz="2400" dirty="0">
                <a:solidFill>
                  <a:schemeClr val="tx1">
                    <a:lumMod val="50000"/>
                    <a:lumOff val="50000"/>
                  </a:schemeClr>
                </a:solidFill>
              </a:rPr>
              <a:t>What is the Objective / Purpose of SBP Schemes?</a:t>
            </a:r>
          </a:p>
          <a:p>
            <a:pPr marL="285750" indent="-285750">
              <a:lnSpc>
                <a:spcPct val="200000"/>
              </a:lnSpc>
              <a:buFont typeface="Arial" panose="020B0604020202020204" pitchFamily="34" charset="0"/>
              <a:buChar char="•"/>
            </a:pPr>
            <a:r>
              <a:rPr lang="en-US" sz="2400" dirty="0">
                <a:solidFill>
                  <a:schemeClr val="tx1">
                    <a:lumMod val="50000"/>
                    <a:lumOff val="50000"/>
                  </a:schemeClr>
                </a:solidFill>
              </a:rPr>
              <a:t>What value does SBP schemes offer to Banks?</a:t>
            </a:r>
          </a:p>
          <a:p>
            <a:pPr marL="285750" indent="-285750">
              <a:lnSpc>
                <a:spcPct val="200000"/>
              </a:lnSpc>
              <a:buFont typeface="Arial" panose="020B0604020202020204" pitchFamily="34" charset="0"/>
              <a:buChar char="•"/>
            </a:pPr>
            <a:r>
              <a:rPr lang="en-US" sz="2400" dirty="0">
                <a:solidFill>
                  <a:schemeClr val="tx1">
                    <a:lumMod val="50000"/>
                    <a:lumOff val="50000"/>
                  </a:schemeClr>
                </a:solidFill>
              </a:rPr>
              <a:t>What value does SBP schemes offer to customer?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274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oup 3">
            <a:extLst>
              <a:ext uri="{FF2B5EF4-FFF2-40B4-BE49-F238E27FC236}">
                <a16:creationId xmlns:a16="http://schemas.microsoft.com/office/drawing/2014/main" id="{9F3991E3-6FB6-4052-BC5C-B2EFEB452F9A}"/>
              </a:ext>
            </a:extLst>
          </p:cNvPr>
          <p:cNvGraphicFramePr>
            <a:graphicFrameLocks/>
          </p:cNvGraphicFramePr>
          <p:nvPr>
            <p:extLst>
              <p:ext uri="{D42A27DB-BD31-4B8C-83A1-F6EECF244321}">
                <p14:modId xmlns:p14="http://schemas.microsoft.com/office/powerpoint/2010/main" val="2022859600"/>
              </p:ext>
            </p:extLst>
          </p:nvPr>
        </p:nvGraphicFramePr>
        <p:xfrm>
          <a:off x="685581" y="119028"/>
          <a:ext cx="9601518" cy="3114772"/>
        </p:xfrm>
        <a:graphic>
          <a:graphicData uri="http://schemas.openxmlformats.org/drawingml/2006/table">
            <a:tbl>
              <a:tblPr/>
              <a:tblGrid>
                <a:gridCol w="4752265">
                  <a:extLst>
                    <a:ext uri="{9D8B030D-6E8A-4147-A177-3AD203B41FA5}">
                      <a16:colId xmlns:a16="http://schemas.microsoft.com/office/drawing/2014/main" val="20000"/>
                    </a:ext>
                  </a:extLst>
                </a:gridCol>
                <a:gridCol w="4849253">
                  <a:extLst>
                    <a:ext uri="{9D8B030D-6E8A-4147-A177-3AD203B41FA5}">
                      <a16:colId xmlns:a16="http://schemas.microsoft.com/office/drawing/2014/main" val="20001"/>
                    </a:ext>
                  </a:extLst>
                </a:gridCol>
              </a:tblGrid>
              <a:tr h="393334">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lumMod val="50000"/>
                              <a:lumOff val="50000"/>
                            </a:schemeClr>
                          </a:solidFill>
                          <a:effectLst/>
                          <a:latin typeface="Calibri" pitchFamily="34" charset="0"/>
                        </a:rPr>
                        <a:t>Rates of Fine Under EFS Part-I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lumMod val="50000"/>
                            <a:lumOff val="50000"/>
                          </a:schemeClr>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5098495"/>
                  </a:ext>
                </a:extLst>
              </a:tr>
              <a:tr h="3933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lumMod val="50000"/>
                              <a:lumOff val="50000"/>
                            </a:schemeClr>
                          </a:solidFill>
                          <a:effectLst/>
                          <a:latin typeface="Calibri" pitchFamily="34" charset="0"/>
                        </a:rPr>
                        <a:t>Nature of Irregularity.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lumMod val="50000"/>
                              <a:lumOff val="50000"/>
                            </a:schemeClr>
                          </a:solidFill>
                          <a:effectLst/>
                          <a:latin typeface="Calibri" pitchFamily="34" charset="0"/>
                        </a:rPr>
                        <a:t>Rates of Fine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50000"/>
                              <a:lumOff val="50000"/>
                            </a:schemeClr>
                          </a:solidFill>
                          <a:effectLst/>
                          <a:latin typeface="Trebuchet MS" panose="020B0603020202020204" pitchFamily="34" charset="0"/>
                        </a:rPr>
                        <a:t>Non –Shipment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50000"/>
                              <a:lumOff val="50000"/>
                            </a:schemeClr>
                          </a:solidFill>
                          <a:effectLst/>
                          <a:latin typeface="Trebuchet MS" panose="020B0603020202020204" pitchFamily="34" charset="0"/>
                        </a:rPr>
                        <a:t>Paisa 37/day/ Rs.1000 or part thereof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50000"/>
                              <a:lumOff val="50000"/>
                            </a:schemeClr>
                          </a:solidFill>
                          <a:effectLst/>
                          <a:latin typeface="Trebuchet MS" panose="020B0603020202020204" pitchFamily="34" charset="0"/>
                        </a:rPr>
                        <a:t>Short / Delayed Shipment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50000"/>
                              <a:lumOff val="50000"/>
                            </a:schemeClr>
                          </a:solidFill>
                          <a:effectLst/>
                          <a:latin typeface="Trebuchet MS" panose="020B0603020202020204" pitchFamily="34" charset="0"/>
                        </a:rPr>
                        <a:t>Paisa 28/day/ Rs.1000 or part thereof.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50000"/>
                              <a:lumOff val="50000"/>
                            </a:schemeClr>
                          </a:solidFill>
                          <a:effectLst/>
                          <a:latin typeface="Trebuchet MS" panose="020B0603020202020204" pitchFamily="34" charset="0"/>
                        </a:rPr>
                        <a:t>Late adjustment of funds by a bank against repayment made to it.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50000"/>
                              <a:lumOff val="50000"/>
                            </a:schemeClr>
                          </a:solidFill>
                          <a:effectLst/>
                          <a:latin typeface="Trebuchet MS" panose="020B0603020202020204" pitchFamily="34" charset="0"/>
                        </a:rPr>
                        <a:t>Paisa 42/day/ Rs.1000 or part thereof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4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lumMod val="50000"/>
                              <a:lumOff val="50000"/>
                            </a:schemeClr>
                          </a:solidFill>
                          <a:effectLst/>
                          <a:latin typeface="Trebuchet MS" panose="020B0603020202020204" pitchFamily="34" charset="0"/>
                        </a:rPr>
                        <a:t>Delayed submission of shipping documents by the exporters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50000"/>
                              <a:lumOff val="50000"/>
                            </a:schemeClr>
                          </a:solidFill>
                          <a:effectLst/>
                          <a:latin typeface="Trebuchet MS" panose="020B0603020202020204" pitchFamily="34" charset="0"/>
                        </a:rPr>
                        <a:t>Rs.2000 for the default, Rs.100/day for each day of default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 name="Group 3">
            <a:extLst>
              <a:ext uri="{FF2B5EF4-FFF2-40B4-BE49-F238E27FC236}">
                <a16:creationId xmlns:a16="http://schemas.microsoft.com/office/drawing/2014/main" id="{48732D7B-0B5D-43FA-B73A-8F8D90B4457E}"/>
              </a:ext>
            </a:extLst>
          </p:cNvPr>
          <p:cNvGraphicFramePr>
            <a:graphicFrameLocks/>
          </p:cNvGraphicFramePr>
          <p:nvPr>
            <p:extLst>
              <p:ext uri="{D42A27DB-BD31-4B8C-83A1-F6EECF244321}">
                <p14:modId xmlns:p14="http://schemas.microsoft.com/office/powerpoint/2010/main" val="3686893106"/>
              </p:ext>
            </p:extLst>
          </p:nvPr>
        </p:nvGraphicFramePr>
        <p:xfrm>
          <a:off x="685581" y="3895234"/>
          <a:ext cx="9601518" cy="2843738"/>
        </p:xfrm>
        <a:graphic>
          <a:graphicData uri="http://schemas.openxmlformats.org/drawingml/2006/table">
            <a:tbl>
              <a:tblPr/>
              <a:tblGrid>
                <a:gridCol w="4710178">
                  <a:extLst>
                    <a:ext uri="{9D8B030D-6E8A-4147-A177-3AD203B41FA5}">
                      <a16:colId xmlns:a16="http://schemas.microsoft.com/office/drawing/2014/main" val="20000"/>
                    </a:ext>
                  </a:extLst>
                </a:gridCol>
                <a:gridCol w="4891340">
                  <a:extLst>
                    <a:ext uri="{9D8B030D-6E8A-4147-A177-3AD203B41FA5}">
                      <a16:colId xmlns:a16="http://schemas.microsoft.com/office/drawing/2014/main" val="20001"/>
                    </a:ext>
                  </a:extLst>
                </a:gridCol>
              </a:tblGrid>
              <a:tr h="393489">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kern="1200" cap="none" normalizeH="0" baseline="0" dirty="0">
                          <a:ln>
                            <a:noFill/>
                          </a:ln>
                          <a:solidFill>
                            <a:schemeClr val="tx1">
                              <a:lumMod val="50000"/>
                              <a:lumOff val="50000"/>
                            </a:schemeClr>
                          </a:solidFill>
                          <a:effectLst/>
                          <a:latin typeface="Calibri" pitchFamily="34" charset="0"/>
                          <a:ea typeface="+mn-ea"/>
                          <a:cs typeface="+mn-cs"/>
                        </a:rPr>
                        <a:t>Rates of Fine Under EFS Part-II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kern="1200" cap="none" normalizeH="0" baseline="0" dirty="0">
                        <a:ln>
                          <a:noFill/>
                        </a:ln>
                        <a:solidFill>
                          <a:schemeClr val="tx1">
                            <a:lumMod val="50000"/>
                            <a:lumOff val="50000"/>
                          </a:schemeClr>
                        </a:solidFill>
                        <a:effectLst/>
                        <a:latin typeface="Calibri" pitchFamily="34" charset="0"/>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5624403"/>
                  </a:ext>
                </a:extLst>
              </a:tr>
              <a:tr h="3934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kern="1200" cap="none" normalizeH="0" baseline="0" dirty="0">
                          <a:ln>
                            <a:noFill/>
                          </a:ln>
                          <a:solidFill>
                            <a:schemeClr val="tx1">
                              <a:lumMod val="50000"/>
                              <a:lumOff val="50000"/>
                            </a:schemeClr>
                          </a:solidFill>
                          <a:effectLst/>
                          <a:latin typeface="Calibri" pitchFamily="34" charset="0"/>
                          <a:ea typeface="+mn-ea"/>
                          <a:cs typeface="+mn-cs"/>
                        </a:rPr>
                        <a:t>Nature of Irregularity.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kern="1200" cap="none" normalizeH="0" baseline="0" dirty="0">
                          <a:ln>
                            <a:noFill/>
                          </a:ln>
                          <a:solidFill>
                            <a:schemeClr val="tx1">
                              <a:lumMod val="50000"/>
                              <a:lumOff val="50000"/>
                            </a:schemeClr>
                          </a:solidFill>
                          <a:effectLst/>
                          <a:latin typeface="Calibri" pitchFamily="34" charset="0"/>
                          <a:ea typeface="+mn-ea"/>
                          <a:cs typeface="+mn-cs"/>
                        </a:rPr>
                        <a:t>Rates of Fine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54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lumMod val="50000"/>
                              <a:lumOff val="50000"/>
                            </a:schemeClr>
                          </a:solidFill>
                          <a:effectLst/>
                          <a:latin typeface="Trebuchet MS" panose="020B0603020202020204" pitchFamily="34" charset="0"/>
                          <a:ea typeface="+mn-ea"/>
                          <a:cs typeface="+mn-cs"/>
                        </a:rPr>
                        <a:t>Short-fall in performance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lumMod val="50000"/>
                              <a:lumOff val="50000"/>
                            </a:schemeClr>
                          </a:solidFill>
                          <a:effectLst/>
                          <a:latin typeface="Trebuchet MS" panose="020B0603020202020204" pitchFamily="34" charset="0"/>
                          <a:ea typeface="+mn-ea"/>
                          <a:cs typeface="+mn-cs"/>
                        </a:rPr>
                        <a:t>Paisa 28/day/1000 in case of showing at least 50% of the prescribed level of performance, otherwise Paisa 37/day/1000 of the product of shortfall.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4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a:ln>
                            <a:noFill/>
                          </a:ln>
                          <a:solidFill>
                            <a:schemeClr val="tx1">
                              <a:lumMod val="50000"/>
                              <a:lumOff val="50000"/>
                            </a:schemeClr>
                          </a:solidFill>
                          <a:effectLst/>
                          <a:latin typeface="Trebuchet MS" panose="020B0603020202020204" pitchFamily="34" charset="0"/>
                          <a:ea typeface="+mn-ea"/>
                          <a:cs typeface="+mn-cs"/>
                        </a:rPr>
                        <a:t>Any other default by the exporter/bank</a:t>
                      </a:r>
                      <a:br>
                        <a:rPr kumimoji="0" lang="en-US" sz="1400" b="1" i="0" u="none" strike="noStrike" kern="1200" cap="none" normalizeH="0" baseline="0">
                          <a:ln>
                            <a:noFill/>
                          </a:ln>
                          <a:solidFill>
                            <a:schemeClr val="tx1">
                              <a:lumMod val="50000"/>
                              <a:lumOff val="50000"/>
                            </a:schemeClr>
                          </a:solidFill>
                          <a:effectLst/>
                          <a:latin typeface="Trebuchet MS" panose="020B0603020202020204" pitchFamily="34" charset="0"/>
                          <a:ea typeface="+mn-ea"/>
                          <a:cs typeface="+mn-cs"/>
                        </a:rPr>
                      </a:br>
                      <a:endParaRPr kumimoji="0" lang="en-US" sz="1400" b="1" i="0" u="none" strike="noStrike" kern="1200" cap="none" normalizeH="0" baseline="0">
                        <a:ln>
                          <a:noFill/>
                        </a:ln>
                        <a:solidFill>
                          <a:schemeClr val="tx1">
                            <a:lumMod val="50000"/>
                            <a:lumOff val="50000"/>
                          </a:schemeClr>
                        </a:solidFill>
                        <a:effectLst/>
                        <a:latin typeface="Trebuchet MS" panose="020B0603020202020204" pitchFamily="34" charset="0"/>
                        <a:ea typeface="+mn-ea"/>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lumMod val="50000"/>
                              <a:lumOff val="50000"/>
                            </a:schemeClr>
                          </a:solidFill>
                          <a:effectLst/>
                          <a:latin typeface="Trebuchet MS" panose="020B0603020202020204" pitchFamily="34" charset="0"/>
                          <a:ea typeface="+mn-ea"/>
                          <a:cs typeface="+mn-cs"/>
                        </a:rPr>
                        <a:t>Paisa 37/ day per Rs.1000.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6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lumMod val="50000"/>
                              <a:lumOff val="50000"/>
                            </a:schemeClr>
                          </a:solidFill>
                          <a:effectLst/>
                          <a:latin typeface="Trebuchet MS" panose="020B0603020202020204" pitchFamily="34" charset="0"/>
                          <a:ea typeface="+mn-ea"/>
                          <a:cs typeface="+mn-cs"/>
                        </a:rPr>
                        <a:t>Misreporting / entry in statement (EF-1, EE-1, EP and Annexure-D) required to be submitted to SBP.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lumMod val="50000"/>
                              <a:lumOff val="50000"/>
                            </a:schemeClr>
                          </a:solidFill>
                          <a:effectLst/>
                          <a:latin typeface="Trebuchet MS" panose="020B0603020202020204" pitchFamily="34" charset="0"/>
                          <a:ea typeface="+mn-ea"/>
                          <a:cs typeface="+mn-cs"/>
                        </a:rPr>
                        <a:t>Rs.100 / wrong entry.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296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power plant">
            <a:extLst>
              <a:ext uri="{FF2B5EF4-FFF2-40B4-BE49-F238E27FC236}">
                <a16:creationId xmlns:a16="http://schemas.microsoft.com/office/drawing/2014/main" id="{B021373D-77F7-4F63-A370-8EEAA9F4F13B}"/>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l="8479" t="336" r="526" b="12114"/>
          <a:stretch>
            <a:fillRect/>
          </a:stretch>
        </p:blipFill>
        <p:spPr bwMode="auto">
          <a:xfrm>
            <a:off x="1904999" y="1600200"/>
            <a:ext cx="7155873" cy="458854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D7FE84E-888A-4F93-B7EC-8E4F0AE0BE9E}"/>
              </a:ext>
            </a:extLst>
          </p:cNvPr>
          <p:cNvSpPr txBox="1">
            <a:spLocks/>
          </p:cNvSpPr>
          <p:nvPr/>
        </p:nvSpPr>
        <p:spPr>
          <a:xfrm>
            <a:off x="948416" y="284788"/>
            <a:ext cx="9069037" cy="100368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a:t>Long Term Financing Facility (LTFF)</a:t>
            </a:r>
          </a:p>
        </p:txBody>
      </p:sp>
    </p:spTree>
    <p:extLst>
      <p:ext uri="{BB962C8B-B14F-4D97-AF65-F5344CB8AC3E}">
        <p14:creationId xmlns:p14="http://schemas.microsoft.com/office/powerpoint/2010/main" val="255167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9320EE1-551E-4A60-8913-187F94C7A1B6}"/>
              </a:ext>
            </a:extLst>
          </p:cNvPr>
          <p:cNvSpPr txBox="1">
            <a:spLocks/>
          </p:cNvSpPr>
          <p:nvPr/>
        </p:nvSpPr>
        <p:spPr>
          <a:xfrm>
            <a:off x="0" y="326352"/>
            <a:ext cx="9165415" cy="10729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Long Term Financing Facility (LTFF)</a:t>
            </a:r>
          </a:p>
        </p:txBody>
      </p:sp>
      <p:sp>
        <p:nvSpPr>
          <p:cNvPr id="2" name="TextBox 1">
            <a:extLst>
              <a:ext uri="{FF2B5EF4-FFF2-40B4-BE49-F238E27FC236}">
                <a16:creationId xmlns:a16="http://schemas.microsoft.com/office/drawing/2014/main" id="{6A8AF44D-4B1C-4CEF-B0D0-0FC4CEF9A1C5}"/>
              </a:ext>
            </a:extLst>
          </p:cNvPr>
          <p:cNvSpPr txBox="1"/>
          <p:nvPr/>
        </p:nvSpPr>
        <p:spPr>
          <a:xfrm>
            <a:off x="706581" y="1233055"/>
            <a:ext cx="9816047" cy="3939540"/>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US" sz="2200" dirty="0">
                <a:solidFill>
                  <a:schemeClr val="tx1">
                    <a:lumMod val="50000"/>
                    <a:lumOff val="50000"/>
                  </a:schemeClr>
                </a:solidFill>
              </a:rPr>
              <a:t>Long term local currency finance for imported and locally manufactured new plant and machinery</a:t>
            </a:r>
          </a:p>
          <a:p>
            <a:pPr marL="285750" indent="-285750" algn="just">
              <a:spcAft>
                <a:spcPts val="600"/>
              </a:spcAft>
              <a:buFont typeface="Arial" panose="020B0604020202020204" pitchFamily="34" charset="0"/>
              <a:buChar char="•"/>
            </a:pPr>
            <a:r>
              <a:rPr lang="en-US" sz="2200" dirty="0">
                <a:solidFill>
                  <a:schemeClr val="tx1">
                    <a:lumMod val="50000"/>
                    <a:lumOff val="50000"/>
                  </a:schemeClr>
                </a:solidFill>
              </a:rPr>
              <a:t>Available to the export oriented projects only if their annual export is equivalent to US $5 million or at least 50% of the sales whichever is lower</a:t>
            </a:r>
          </a:p>
          <a:p>
            <a:pPr marL="285750" indent="-285750" algn="just">
              <a:spcAft>
                <a:spcPts val="600"/>
              </a:spcAft>
              <a:buFont typeface="Arial" panose="020B0604020202020204" pitchFamily="34" charset="0"/>
              <a:buChar char="•"/>
            </a:pPr>
            <a:r>
              <a:rPr lang="en-US" sz="2200" dirty="0">
                <a:solidFill>
                  <a:schemeClr val="tx1">
                    <a:lumMod val="50000"/>
                    <a:lumOff val="50000"/>
                  </a:schemeClr>
                </a:solidFill>
              </a:rPr>
              <a:t>Financing shall be available through banks / DFIs approved as PFIs</a:t>
            </a:r>
          </a:p>
          <a:p>
            <a:pPr marL="285750" indent="-285750" algn="just">
              <a:spcAft>
                <a:spcPts val="600"/>
              </a:spcAft>
              <a:buFont typeface="Arial" panose="020B0604020202020204" pitchFamily="34" charset="0"/>
              <a:buChar char="•"/>
            </a:pPr>
            <a:r>
              <a:rPr lang="en-US" sz="2200" dirty="0">
                <a:solidFill>
                  <a:schemeClr val="tx1">
                    <a:lumMod val="50000"/>
                    <a:lumOff val="50000"/>
                  </a:schemeClr>
                </a:solidFill>
              </a:rPr>
              <a:t>Maximum borrowing limit for a single export oriented unit is Rs 1.5 billion</a:t>
            </a:r>
          </a:p>
          <a:p>
            <a:pPr marL="285750" indent="-285750" algn="just">
              <a:spcAft>
                <a:spcPts val="600"/>
              </a:spcAft>
              <a:buFont typeface="Arial" panose="020B0604020202020204" pitchFamily="34" charset="0"/>
              <a:buChar char="•"/>
            </a:pPr>
            <a:r>
              <a:rPr lang="en-US" sz="2200" dirty="0">
                <a:solidFill>
                  <a:schemeClr val="tx1">
                    <a:lumMod val="50000"/>
                    <a:lumOff val="50000"/>
                  </a:schemeClr>
                </a:solidFill>
              </a:rPr>
              <a:t>Financing shall be available for a maximum period of 10 years including a maximum grace period of 2 years.</a:t>
            </a:r>
          </a:p>
          <a:p>
            <a:pPr marL="285750" indent="-285750" algn="just">
              <a:spcAft>
                <a:spcPts val="600"/>
              </a:spcAft>
              <a:buFont typeface="Arial" panose="020B0604020202020204" pitchFamily="34" charset="0"/>
              <a:buChar char="•"/>
            </a:pPr>
            <a:r>
              <a:rPr lang="en-US" sz="2200" dirty="0">
                <a:solidFill>
                  <a:schemeClr val="tx1">
                    <a:lumMod val="50000"/>
                    <a:lumOff val="50000"/>
                  </a:schemeClr>
                </a:solidFill>
              </a:rPr>
              <a:t>The Scheme is also available in Islamic mode.</a:t>
            </a:r>
          </a:p>
          <a:p>
            <a:pPr marL="285750" indent="-285750" algn="just">
              <a:spcAft>
                <a:spcPts val="600"/>
              </a:spcAft>
              <a:buFont typeface="Arial" panose="020B0604020202020204" pitchFamily="34" charset="0"/>
              <a:buChar char="•"/>
            </a:pPr>
            <a:r>
              <a:rPr lang="en-US" sz="2200" dirty="0">
                <a:solidFill>
                  <a:schemeClr val="tx1">
                    <a:lumMod val="50000"/>
                    <a:lumOff val="50000"/>
                  </a:schemeClr>
                </a:solidFill>
              </a:rPr>
              <a:t>Tenor based bank’s spread</a:t>
            </a:r>
          </a:p>
        </p:txBody>
      </p:sp>
      <p:graphicFrame>
        <p:nvGraphicFramePr>
          <p:cNvPr id="3" name="Table 2">
            <a:extLst>
              <a:ext uri="{FF2B5EF4-FFF2-40B4-BE49-F238E27FC236}">
                <a16:creationId xmlns:a16="http://schemas.microsoft.com/office/drawing/2014/main" id="{7482A231-FCF4-475D-9B2D-F3A24BC680E4}"/>
              </a:ext>
            </a:extLst>
          </p:cNvPr>
          <p:cNvGraphicFramePr>
            <a:graphicFrameLocks noGrp="1"/>
          </p:cNvGraphicFramePr>
          <p:nvPr>
            <p:extLst>
              <p:ext uri="{D42A27DB-BD31-4B8C-83A1-F6EECF244321}">
                <p14:modId xmlns:p14="http://schemas.microsoft.com/office/powerpoint/2010/main" val="3363222326"/>
              </p:ext>
            </p:extLst>
          </p:nvPr>
        </p:nvGraphicFramePr>
        <p:xfrm>
          <a:off x="1182904" y="5329496"/>
          <a:ext cx="8578850" cy="1371601"/>
        </p:xfrm>
        <a:graphic>
          <a:graphicData uri="http://schemas.openxmlformats.org/drawingml/2006/table">
            <a:tbl>
              <a:tblPr>
                <a:tableStyleId>{2D5ABB26-0587-4C30-8999-92F81FD0307C}</a:tableStyleId>
              </a:tblPr>
              <a:tblGrid>
                <a:gridCol w="2840038">
                  <a:extLst>
                    <a:ext uri="{9D8B030D-6E8A-4147-A177-3AD203B41FA5}">
                      <a16:colId xmlns:a16="http://schemas.microsoft.com/office/drawing/2014/main" val="4136771421"/>
                    </a:ext>
                  </a:extLst>
                </a:gridCol>
                <a:gridCol w="2082800">
                  <a:extLst>
                    <a:ext uri="{9D8B030D-6E8A-4147-A177-3AD203B41FA5}">
                      <a16:colId xmlns:a16="http://schemas.microsoft.com/office/drawing/2014/main" val="1668129904"/>
                    </a:ext>
                  </a:extLst>
                </a:gridCol>
                <a:gridCol w="1762125">
                  <a:extLst>
                    <a:ext uri="{9D8B030D-6E8A-4147-A177-3AD203B41FA5}">
                      <a16:colId xmlns:a16="http://schemas.microsoft.com/office/drawing/2014/main" val="670656012"/>
                    </a:ext>
                  </a:extLst>
                </a:gridCol>
                <a:gridCol w="1893887">
                  <a:extLst>
                    <a:ext uri="{9D8B030D-6E8A-4147-A177-3AD203B41FA5}">
                      <a16:colId xmlns:a16="http://schemas.microsoft.com/office/drawing/2014/main" val="3245896469"/>
                    </a:ext>
                  </a:extLst>
                </a:gridCol>
              </a:tblGrid>
              <a:tr h="44471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Period of financing </a:t>
                      </a:r>
                      <a:endPar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Rate of Refinance</a:t>
                      </a:r>
                      <a:endPar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PFI Spread </a:t>
                      </a:r>
                      <a:endPar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3813"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End User’s rate </a:t>
                      </a:r>
                      <a:endPar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550508"/>
                  </a:ext>
                </a:extLst>
              </a:tr>
              <a:tr h="309366">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Up‐to 3 years </a:t>
                      </a:r>
                      <a:endPar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4.50%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1.50 %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6.00%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5593061"/>
                  </a:ext>
                </a:extLst>
              </a:tr>
              <a:tr h="308156">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3‐5 Years </a:t>
                      </a:r>
                      <a:endPar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3.50%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2.50 %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6.00%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3426081"/>
                  </a:ext>
                </a:extLst>
              </a:tr>
              <a:tr h="309366">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5‐10 Years </a:t>
                      </a:r>
                      <a:endParaRPr kumimoji="0" 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3.00%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3.00 %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600" u="none" strike="noStrike" cap="none" normalizeH="0" baseline="0" dirty="0">
                          <a:ln>
                            <a:noFill/>
                          </a:ln>
                          <a:effectLst/>
                        </a:rPr>
                        <a:t>6.00%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223917"/>
                  </a:ext>
                </a:extLst>
              </a:tr>
            </a:tbl>
          </a:graphicData>
        </a:graphic>
      </p:graphicFrame>
    </p:spTree>
    <p:extLst>
      <p:ext uri="{BB962C8B-B14F-4D97-AF65-F5344CB8AC3E}">
        <p14:creationId xmlns:p14="http://schemas.microsoft.com/office/powerpoint/2010/main" val="2674399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161F7B5-70FF-418C-992D-A83981C192C0}"/>
              </a:ext>
            </a:extLst>
          </p:cNvPr>
          <p:cNvSpPr txBox="1"/>
          <p:nvPr/>
        </p:nvSpPr>
        <p:spPr>
          <a:xfrm>
            <a:off x="526474" y="360217"/>
            <a:ext cx="8104909" cy="523220"/>
          </a:xfrm>
          <a:prstGeom prst="rect">
            <a:avLst/>
          </a:prstGeom>
          <a:noFill/>
        </p:spPr>
        <p:txBody>
          <a:bodyPr wrap="square" rtlCol="0">
            <a:spAutoFit/>
          </a:bodyPr>
          <a:lstStyle/>
          <a:p>
            <a:r>
              <a:rPr lang="en-US" sz="2800" b="1" u="sng" dirty="0">
                <a:solidFill>
                  <a:schemeClr val="tx1">
                    <a:lumMod val="50000"/>
                    <a:lumOff val="50000"/>
                  </a:schemeClr>
                </a:solidFill>
              </a:rPr>
              <a:t>Eligible Categories under LTFF</a:t>
            </a:r>
          </a:p>
        </p:txBody>
      </p:sp>
      <p:graphicFrame>
        <p:nvGraphicFramePr>
          <p:cNvPr id="11" name="Diagram 10">
            <a:extLst>
              <a:ext uri="{FF2B5EF4-FFF2-40B4-BE49-F238E27FC236}">
                <a16:creationId xmlns:a16="http://schemas.microsoft.com/office/drawing/2014/main" id="{1CE67161-48A4-4F25-96BC-9D794C6C3340}"/>
              </a:ext>
            </a:extLst>
          </p:cNvPr>
          <p:cNvGraphicFramePr/>
          <p:nvPr>
            <p:extLst>
              <p:ext uri="{D42A27DB-BD31-4B8C-83A1-F6EECF244321}">
                <p14:modId xmlns:p14="http://schemas.microsoft.com/office/powerpoint/2010/main" val="1115131805"/>
              </p:ext>
            </p:extLst>
          </p:nvPr>
        </p:nvGraphicFramePr>
        <p:xfrm>
          <a:off x="928255" y="1216077"/>
          <a:ext cx="9157854" cy="528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19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A49EE6-6B50-4F9A-BF78-F0E985AEBF32}"/>
              </a:ext>
            </a:extLst>
          </p:cNvPr>
          <p:cNvSpPr txBox="1"/>
          <p:nvPr/>
        </p:nvSpPr>
        <p:spPr>
          <a:xfrm>
            <a:off x="526474" y="360217"/>
            <a:ext cx="8104909" cy="523220"/>
          </a:xfrm>
          <a:prstGeom prst="rect">
            <a:avLst/>
          </a:prstGeom>
          <a:noFill/>
        </p:spPr>
        <p:txBody>
          <a:bodyPr wrap="square" rtlCol="0">
            <a:spAutoFit/>
          </a:bodyPr>
          <a:lstStyle/>
          <a:p>
            <a:r>
              <a:rPr lang="en-US" sz="2800" b="1" u="sng" dirty="0">
                <a:solidFill>
                  <a:schemeClr val="tx1">
                    <a:lumMod val="50000"/>
                    <a:lumOff val="50000"/>
                  </a:schemeClr>
                </a:solidFill>
              </a:rPr>
              <a:t>Terms &amp; Conditions - LTFF</a:t>
            </a:r>
          </a:p>
        </p:txBody>
      </p:sp>
      <p:sp>
        <p:nvSpPr>
          <p:cNvPr id="2" name="Rectangle 1">
            <a:extLst>
              <a:ext uri="{FF2B5EF4-FFF2-40B4-BE49-F238E27FC236}">
                <a16:creationId xmlns:a16="http://schemas.microsoft.com/office/drawing/2014/main" id="{4BC53A8E-433C-4964-9309-12F00658DE24}"/>
              </a:ext>
            </a:extLst>
          </p:cNvPr>
          <p:cNvSpPr/>
          <p:nvPr/>
        </p:nvSpPr>
        <p:spPr>
          <a:xfrm>
            <a:off x="706581" y="1142471"/>
            <a:ext cx="9816047" cy="5078313"/>
          </a:xfrm>
          <a:prstGeom prst="rect">
            <a:avLst/>
          </a:prstGeom>
        </p:spPr>
        <p:txBody>
          <a:bodyPr wrap="square">
            <a:spAutoFit/>
          </a:bodyPr>
          <a:lstStyle/>
          <a:p>
            <a:pPr marL="285750" lvl="0" indent="-285750" algn="just">
              <a:spcAft>
                <a:spcPts val="600"/>
              </a:spcAft>
              <a:buFont typeface="Arial" panose="020B0604020202020204" pitchFamily="34" charset="0"/>
              <a:buChar char="•"/>
            </a:pPr>
            <a:r>
              <a:rPr lang="en-US" sz="2200" dirty="0">
                <a:latin typeface="Calibri Light" panose="020F0302020204030204" pitchFamily="34" charset="0"/>
              </a:rPr>
              <a:t>Financing is available against Letter of Credit only, to the extent of the C&amp;F value of imported machinery and ex-factory / showroom price of locally manufactured machinery</a:t>
            </a:r>
          </a:p>
          <a:p>
            <a:pPr marL="285750" indent="-285750" algn="just">
              <a:spcAft>
                <a:spcPts val="600"/>
              </a:spcAft>
              <a:buFont typeface="Arial" panose="020B0604020202020204" pitchFamily="34" charset="0"/>
              <a:buChar char="•"/>
            </a:pPr>
            <a:r>
              <a:rPr lang="en-US" sz="2200" dirty="0">
                <a:latin typeface="Calibri Light" panose="020F0302020204030204" pitchFamily="34" charset="0"/>
              </a:rPr>
              <a:t>The cost of insurance, transit insurance, erection and commissioning charges and other incidentals (including transportation charges, in case of locally manufactured machinery) etc.; shall not be financed under the facility. </a:t>
            </a:r>
          </a:p>
          <a:p>
            <a:pPr marL="285750" indent="-285750" algn="just">
              <a:spcAft>
                <a:spcPts val="600"/>
              </a:spcAft>
              <a:buFont typeface="Arial" panose="020B0604020202020204" pitchFamily="34" charset="0"/>
              <a:buChar char="•"/>
            </a:pPr>
            <a:r>
              <a:rPr lang="en-US" sz="2200" dirty="0">
                <a:latin typeface="Calibri Light" panose="020F0302020204030204" pitchFamily="34" charset="0"/>
              </a:rPr>
              <a:t>PFIs may also consider financing requests of new projects and expansion of existing projects on the basis of projected exports, keeping in view the provisions of SMEFD Circular Letter No. 05 of 2010 &amp; SMEFD Circular Letter No. 05 of 2011 respectively”</a:t>
            </a:r>
          </a:p>
          <a:p>
            <a:pPr marL="285750" indent="-285750" algn="just">
              <a:spcAft>
                <a:spcPts val="600"/>
              </a:spcAft>
              <a:buFont typeface="Arial" panose="020B0604020202020204" pitchFamily="34" charset="0"/>
              <a:buChar char="•"/>
            </a:pPr>
            <a:r>
              <a:rPr lang="en-US" sz="2200" dirty="0">
                <a:latin typeface="Calibri Light" panose="020F0302020204030204" pitchFamily="34" charset="0"/>
              </a:rPr>
              <a:t>Export oriented SME borrowers may purchase imported machinery from the commercial importers or authorized dealers of the foreign manufacturers in Pakistan and authorized suppliers in case of locally manufactured machinery and plant</a:t>
            </a:r>
          </a:p>
          <a:p>
            <a:pPr lvl="0" algn="just"/>
            <a:endParaRPr lang="en-US" dirty="0"/>
          </a:p>
        </p:txBody>
      </p:sp>
    </p:spTree>
    <p:extLst>
      <p:ext uri="{BB962C8B-B14F-4D97-AF65-F5344CB8AC3E}">
        <p14:creationId xmlns:p14="http://schemas.microsoft.com/office/powerpoint/2010/main" val="230451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98EE62E-2ED8-4196-8756-AB7CF132C5BD}"/>
              </a:ext>
            </a:extLst>
          </p:cNvPr>
          <p:cNvSpPr txBox="1">
            <a:spLocks/>
          </p:cNvSpPr>
          <p:nvPr/>
        </p:nvSpPr>
        <p:spPr>
          <a:xfrm>
            <a:off x="654562" y="354061"/>
            <a:ext cx="9595422" cy="1003685"/>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a:t>Refinance Facility For Modernization of SMEs</a:t>
            </a:r>
          </a:p>
        </p:txBody>
      </p:sp>
      <p:pic>
        <p:nvPicPr>
          <p:cNvPr id="9" name="Picture 4">
            <a:extLst>
              <a:ext uri="{FF2B5EF4-FFF2-40B4-BE49-F238E27FC236}">
                <a16:creationId xmlns:a16="http://schemas.microsoft.com/office/drawing/2014/main" id="{EC191CBE-CD3C-4007-81D9-69624D03B171}"/>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108325" y="1717964"/>
            <a:ext cx="5975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212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0426CD1-B7D8-4355-9047-84F767E8DB71}"/>
              </a:ext>
            </a:extLst>
          </p:cNvPr>
          <p:cNvSpPr txBox="1">
            <a:spLocks/>
          </p:cNvSpPr>
          <p:nvPr/>
        </p:nvSpPr>
        <p:spPr>
          <a:xfrm>
            <a:off x="0" y="409479"/>
            <a:ext cx="8686800"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Refinance Facility For Modernization of SMEs</a:t>
            </a:r>
          </a:p>
        </p:txBody>
      </p:sp>
      <p:sp>
        <p:nvSpPr>
          <p:cNvPr id="2" name="Rectangle 1">
            <a:extLst>
              <a:ext uri="{FF2B5EF4-FFF2-40B4-BE49-F238E27FC236}">
                <a16:creationId xmlns:a16="http://schemas.microsoft.com/office/drawing/2014/main" id="{371D06DE-0D8B-40B6-A149-1B4E2E248992}"/>
              </a:ext>
            </a:extLst>
          </p:cNvPr>
          <p:cNvSpPr/>
          <p:nvPr/>
        </p:nvSpPr>
        <p:spPr>
          <a:xfrm>
            <a:off x="568036" y="1413164"/>
            <a:ext cx="9954593" cy="4985980"/>
          </a:xfrm>
          <a:prstGeom prst="rect">
            <a:avLst/>
          </a:prstGeom>
        </p:spPr>
        <p:txBody>
          <a:bodyPr wrap="square">
            <a:spAutoFit/>
          </a:bodyPr>
          <a:lstStyle/>
          <a:p>
            <a:pPr marL="285750" lvl="0" indent="-285750" algn="just">
              <a:spcAft>
                <a:spcPts val="1200"/>
              </a:spcAft>
              <a:buFont typeface="Arial" panose="020B0604020202020204" pitchFamily="34" charset="0"/>
              <a:buChar char="•"/>
            </a:pPr>
            <a:r>
              <a:rPr lang="en-US" sz="2400" dirty="0">
                <a:latin typeface="Calibri Light" panose="020F0302020204030204" pitchFamily="34" charset="0"/>
              </a:rPr>
              <a:t>Financing shall be available to wide range of SME Clusters / Sectors</a:t>
            </a:r>
          </a:p>
          <a:p>
            <a:pPr marL="285750" indent="-285750" algn="just">
              <a:spcAft>
                <a:spcPts val="1200"/>
              </a:spcAft>
              <a:buFont typeface="Arial" panose="020B0604020202020204" pitchFamily="34" charset="0"/>
              <a:buChar char="•"/>
            </a:pPr>
            <a:r>
              <a:rPr lang="en-US" sz="2400" dirty="0">
                <a:latin typeface="Calibri Light" panose="020F0302020204030204" pitchFamily="34" charset="0"/>
              </a:rPr>
              <a:t>Only SME borrowers, as defined in Prudential Regulations for SMEs, shall be eligible to avail financing facilities under the Scheme</a:t>
            </a:r>
          </a:p>
          <a:p>
            <a:pPr marL="285750" lvl="0" indent="-285750" algn="just">
              <a:spcAft>
                <a:spcPts val="1200"/>
              </a:spcAft>
              <a:buFont typeface="Arial" panose="020B0604020202020204" pitchFamily="34" charset="0"/>
              <a:buChar char="•"/>
            </a:pPr>
            <a:r>
              <a:rPr lang="en-US" sz="2400" dirty="0">
                <a:latin typeface="Calibri Light" panose="020F0302020204030204" pitchFamily="34" charset="0"/>
              </a:rPr>
              <a:t>Financing shall be available for purchase of new imported/local plant &amp; machinery for BMR of existing units and setting up of new SME units</a:t>
            </a:r>
          </a:p>
          <a:p>
            <a:pPr marL="285750" lvl="0" indent="-285750" algn="just">
              <a:spcAft>
                <a:spcPts val="1200"/>
              </a:spcAft>
              <a:buFont typeface="Arial" panose="020B0604020202020204" pitchFamily="34" charset="0"/>
              <a:buChar char="•"/>
            </a:pPr>
            <a:r>
              <a:rPr lang="en-US" sz="2400" dirty="0">
                <a:latin typeface="Calibri Light" panose="020F0302020204030204" pitchFamily="34" charset="0"/>
              </a:rPr>
              <a:t>Financing shall also be available for import / local purchase of new generators up‐to a maximum capacity of 500 KVA</a:t>
            </a:r>
          </a:p>
          <a:p>
            <a:pPr marL="285750" lvl="0" indent="-285750" algn="just">
              <a:spcAft>
                <a:spcPts val="1200"/>
              </a:spcAft>
              <a:buFont typeface="Arial" panose="020B0604020202020204" pitchFamily="34" charset="0"/>
              <a:buChar char="•"/>
            </a:pPr>
            <a:r>
              <a:rPr lang="en-US" sz="2400" dirty="0">
                <a:latin typeface="Calibri Light" panose="020F0302020204030204" pitchFamily="34" charset="0"/>
              </a:rPr>
              <a:t>Financing facilities shall be available through all commercial banks and Development Finance Institutions (DFIs). </a:t>
            </a:r>
          </a:p>
          <a:p>
            <a:pPr marL="285750" indent="-285750" algn="just">
              <a:spcAft>
                <a:spcPts val="1200"/>
              </a:spcAft>
              <a:buFont typeface="Arial" panose="020B0604020202020204" pitchFamily="34" charset="0"/>
              <a:buChar char="•"/>
            </a:pPr>
            <a:r>
              <a:rPr lang="en-US" sz="2400" dirty="0">
                <a:latin typeface="Calibri Light" panose="020F0302020204030204" pitchFamily="34" charset="0"/>
              </a:rPr>
              <a:t>Maximum period ten years including a maximum grace period of six months</a:t>
            </a:r>
          </a:p>
          <a:p>
            <a:pPr lvl="0"/>
            <a:endParaRPr lang="en-US" dirty="0"/>
          </a:p>
        </p:txBody>
      </p:sp>
    </p:spTree>
    <p:extLst>
      <p:ext uri="{BB962C8B-B14F-4D97-AF65-F5344CB8AC3E}">
        <p14:creationId xmlns:p14="http://schemas.microsoft.com/office/powerpoint/2010/main" val="1012359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0426CD1-B7D8-4355-9047-84F767E8DB71}"/>
              </a:ext>
            </a:extLst>
          </p:cNvPr>
          <p:cNvSpPr txBox="1">
            <a:spLocks/>
          </p:cNvSpPr>
          <p:nvPr/>
        </p:nvSpPr>
        <p:spPr>
          <a:xfrm>
            <a:off x="211015" y="312498"/>
            <a:ext cx="8686800"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Refinance Facility For Modernization of SMEs</a:t>
            </a:r>
          </a:p>
        </p:txBody>
      </p:sp>
      <p:sp>
        <p:nvSpPr>
          <p:cNvPr id="3" name="Rectangle 2">
            <a:extLst>
              <a:ext uri="{FF2B5EF4-FFF2-40B4-BE49-F238E27FC236}">
                <a16:creationId xmlns:a16="http://schemas.microsoft.com/office/drawing/2014/main" id="{2BBC198A-B12F-4081-8CCC-AF106483A858}"/>
              </a:ext>
            </a:extLst>
          </p:cNvPr>
          <p:cNvSpPr/>
          <p:nvPr/>
        </p:nvSpPr>
        <p:spPr>
          <a:xfrm>
            <a:off x="422031" y="1316183"/>
            <a:ext cx="10113818" cy="3016210"/>
          </a:xfrm>
          <a:prstGeom prst="rect">
            <a:avLst/>
          </a:prstGeom>
        </p:spPr>
        <p:txBody>
          <a:bodyPr wrap="square">
            <a:spAutoFit/>
          </a:bodyPr>
          <a:lstStyle/>
          <a:p>
            <a:pPr algn="just"/>
            <a:r>
              <a:rPr lang="en-US" sz="2400" b="1" u="sng" dirty="0">
                <a:solidFill>
                  <a:schemeClr val="tx1">
                    <a:lumMod val="50000"/>
                    <a:lumOff val="50000"/>
                  </a:schemeClr>
                </a:solidFill>
              </a:rPr>
              <a:t>Rate of Service Charges</a:t>
            </a:r>
          </a:p>
          <a:p>
            <a:pPr lvl="0" algn="just"/>
            <a:endParaRPr lang="en-US" sz="2400" dirty="0">
              <a:latin typeface="Calibri Light" panose="020F0302020204030204" pitchFamily="34" charset="0"/>
            </a:endParaRPr>
          </a:p>
          <a:p>
            <a:pPr marL="285750" lvl="0" indent="-285750" algn="just">
              <a:buFont typeface="Arial" panose="020B0604020202020204" pitchFamily="34" charset="0"/>
              <a:buChar char="•"/>
            </a:pPr>
            <a:r>
              <a:rPr lang="en-US" sz="2400" dirty="0">
                <a:latin typeface="Calibri Light" panose="020F0302020204030204" pitchFamily="34" charset="0"/>
              </a:rPr>
              <a:t>The rate of service charges once fixed shall remain locked‐in for the entire duration of the loan</a:t>
            </a:r>
          </a:p>
          <a:p>
            <a:pPr marL="285750" indent="-285750" algn="just">
              <a:buFont typeface="Arial" panose="020B0604020202020204" pitchFamily="34" charset="0"/>
              <a:buChar char="•"/>
            </a:pPr>
            <a:r>
              <a:rPr lang="en-US" sz="2400" dirty="0">
                <a:latin typeface="Calibri Light" panose="020F0302020204030204" pitchFamily="34" charset="0"/>
              </a:rPr>
              <a:t>In cases where the loan amount has not been disbursed in full during the validity of an applicable rate, the un‐disbursed amount shall attract the new rate of finance</a:t>
            </a:r>
          </a:p>
          <a:p>
            <a:pPr lvl="0" algn="just"/>
            <a:endParaRPr lang="en-US" dirty="0">
              <a:solidFill>
                <a:schemeClr val="tx2"/>
              </a:solidFill>
            </a:endParaRPr>
          </a:p>
        </p:txBody>
      </p:sp>
      <p:graphicFrame>
        <p:nvGraphicFramePr>
          <p:cNvPr id="9" name="Table 8">
            <a:extLst>
              <a:ext uri="{FF2B5EF4-FFF2-40B4-BE49-F238E27FC236}">
                <a16:creationId xmlns:a16="http://schemas.microsoft.com/office/drawing/2014/main" id="{9BBBB549-B128-4A54-AAC3-F608DB09D9FA}"/>
              </a:ext>
            </a:extLst>
          </p:cNvPr>
          <p:cNvGraphicFramePr>
            <a:graphicFrameLocks noGrp="1"/>
          </p:cNvGraphicFramePr>
          <p:nvPr>
            <p:extLst>
              <p:ext uri="{D42A27DB-BD31-4B8C-83A1-F6EECF244321}">
                <p14:modId xmlns:p14="http://schemas.microsoft.com/office/powerpoint/2010/main" val="1500206748"/>
              </p:ext>
            </p:extLst>
          </p:nvPr>
        </p:nvGraphicFramePr>
        <p:xfrm>
          <a:off x="1189515" y="4609811"/>
          <a:ext cx="8578850" cy="1254125"/>
        </p:xfrm>
        <a:graphic>
          <a:graphicData uri="http://schemas.openxmlformats.org/drawingml/2006/table">
            <a:tbl>
              <a:tblPr firstRow="1" firstCol="1" bandRow="1">
                <a:tableStyleId>{2D5ABB26-0587-4C30-8999-92F81FD0307C}</a:tableStyleId>
              </a:tblPr>
              <a:tblGrid>
                <a:gridCol w="2764296">
                  <a:extLst>
                    <a:ext uri="{9D8B030D-6E8A-4147-A177-3AD203B41FA5}">
                      <a16:colId xmlns:a16="http://schemas.microsoft.com/office/drawing/2014/main" val="20000"/>
                    </a:ext>
                  </a:extLst>
                </a:gridCol>
                <a:gridCol w="2097052">
                  <a:extLst>
                    <a:ext uri="{9D8B030D-6E8A-4147-A177-3AD203B41FA5}">
                      <a16:colId xmlns:a16="http://schemas.microsoft.com/office/drawing/2014/main" val="20001"/>
                    </a:ext>
                  </a:extLst>
                </a:gridCol>
                <a:gridCol w="1811090">
                  <a:extLst>
                    <a:ext uri="{9D8B030D-6E8A-4147-A177-3AD203B41FA5}">
                      <a16:colId xmlns:a16="http://schemas.microsoft.com/office/drawing/2014/main" val="20002"/>
                    </a:ext>
                  </a:extLst>
                </a:gridCol>
                <a:gridCol w="1906412">
                  <a:extLst>
                    <a:ext uri="{9D8B030D-6E8A-4147-A177-3AD203B41FA5}">
                      <a16:colId xmlns:a16="http://schemas.microsoft.com/office/drawing/2014/main" val="20003"/>
                    </a:ext>
                  </a:extLst>
                </a:gridCol>
              </a:tblGrid>
              <a:tr h="759125">
                <a:tc>
                  <a:txBody>
                    <a:bodyPr/>
                    <a:lstStyle/>
                    <a:p>
                      <a:pPr marL="1270" marR="0" indent="0" algn="ctr">
                        <a:lnSpc>
                          <a:spcPct val="100000"/>
                        </a:lnSpc>
                        <a:spcBef>
                          <a:spcPts val="0"/>
                        </a:spcBef>
                        <a:spcAft>
                          <a:spcPts val="0"/>
                        </a:spcAft>
                      </a:pPr>
                      <a:r>
                        <a:rPr lang="en-US" sz="1800" dirty="0">
                          <a:effectLst/>
                        </a:rPr>
                        <a:t>Tenor </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70" marR="0" indent="0" algn="ctr">
                        <a:lnSpc>
                          <a:spcPct val="100000"/>
                        </a:lnSpc>
                        <a:spcBef>
                          <a:spcPts val="0"/>
                        </a:spcBef>
                        <a:spcAft>
                          <a:spcPts val="0"/>
                        </a:spcAft>
                      </a:pPr>
                      <a:r>
                        <a:rPr lang="en-US" sz="1800" dirty="0">
                          <a:effectLst/>
                        </a:rPr>
                        <a:t>Rate of Refinance</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a:lnSpc>
                          <a:spcPct val="100000"/>
                        </a:lnSpc>
                        <a:spcBef>
                          <a:spcPts val="0"/>
                        </a:spcBef>
                        <a:spcAft>
                          <a:spcPts val="0"/>
                        </a:spcAft>
                      </a:pPr>
                      <a:endParaRPr lang="en-US" sz="1100" kern="1200" dirty="0">
                        <a:effectLst/>
                      </a:endParaRPr>
                    </a:p>
                    <a:p>
                      <a:pPr marL="0" marR="0" indent="0" algn="ctr">
                        <a:lnSpc>
                          <a:spcPct val="100000"/>
                        </a:lnSpc>
                        <a:spcBef>
                          <a:spcPts val="0"/>
                        </a:spcBef>
                        <a:spcAft>
                          <a:spcPts val="0"/>
                        </a:spcAft>
                      </a:pPr>
                      <a:r>
                        <a:rPr lang="en-US" sz="1800" kern="1200" dirty="0">
                          <a:effectLst/>
                        </a:rPr>
                        <a:t>Banks’/DFIs’ Spread </a:t>
                      </a:r>
                      <a:endParaRPr lang="en-US" sz="1800" b="0" kern="1200" dirty="0">
                        <a:solidFill>
                          <a:schemeClr val="lt1"/>
                        </a:solidFill>
                        <a:effectLst/>
                        <a:latin typeface="+mn-lt"/>
                        <a:ea typeface="+mn-ea"/>
                        <a:cs typeface="+mn-cs"/>
                      </a:endParaRPr>
                    </a:p>
                  </a:txBody>
                  <a:tcPr marL="68581" marR="70486" marT="336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255" marR="0" indent="0" algn="ctr">
                        <a:lnSpc>
                          <a:spcPct val="100000"/>
                        </a:lnSpc>
                        <a:spcBef>
                          <a:spcPts val="0"/>
                        </a:spcBef>
                        <a:spcAft>
                          <a:spcPts val="0"/>
                        </a:spcAft>
                      </a:pPr>
                      <a:r>
                        <a:rPr lang="en-US" sz="1800" dirty="0">
                          <a:effectLst/>
                        </a:rPr>
                        <a:t>End Users’ Rate</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95000">
                <a:tc>
                  <a:txBody>
                    <a:bodyPr/>
                    <a:lstStyle/>
                    <a:p>
                      <a:pPr marL="0" marR="0" indent="0" algn="ctr">
                        <a:lnSpc>
                          <a:spcPct val="107000"/>
                        </a:lnSpc>
                        <a:spcBef>
                          <a:spcPts val="0"/>
                        </a:spcBef>
                        <a:spcAft>
                          <a:spcPts val="0"/>
                        </a:spcAft>
                      </a:pPr>
                      <a:r>
                        <a:rPr lang="en-US" sz="1800" b="0" dirty="0">
                          <a:effectLst/>
                        </a:rPr>
                        <a:t>Up‐to 10 years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a:lnSpc>
                          <a:spcPct val="107000"/>
                        </a:lnSpc>
                        <a:spcBef>
                          <a:spcPts val="0"/>
                        </a:spcBef>
                        <a:spcAft>
                          <a:spcPts val="0"/>
                        </a:spcAft>
                      </a:pPr>
                      <a:r>
                        <a:rPr lang="en-US" sz="1800" b="0" dirty="0">
                          <a:effectLst/>
                        </a:rPr>
                        <a:t>2.0% </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0" indent="0" algn="ctr">
                        <a:lnSpc>
                          <a:spcPct val="107000"/>
                        </a:lnSpc>
                        <a:spcBef>
                          <a:spcPts val="0"/>
                        </a:spcBef>
                        <a:spcAft>
                          <a:spcPts val="0"/>
                        </a:spcAft>
                      </a:pPr>
                      <a:r>
                        <a:rPr lang="en-US" sz="1800" b="0" dirty="0">
                          <a:effectLst/>
                        </a:rPr>
                        <a:t>4.0% </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a:lnSpc>
                          <a:spcPct val="107000"/>
                        </a:lnSpc>
                        <a:spcBef>
                          <a:spcPts val="0"/>
                        </a:spcBef>
                        <a:spcAft>
                          <a:spcPts val="0"/>
                        </a:spcAft>
                      </a:pPr>
                      <a:r>
                        <a:rPr lang="en-US" sz="1800" b="0" dirty="0">
                          <a:effectLst/>
                        </a:rPr>
                        <a:t>6.0% </a:t>
                      </a: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06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F1B9F51F-C474-46F7-B2DF-CB4403C0159B}"/>
              </a:ext>
            </a:extLst>
          </p:cNvPr>
          <p:cNvGraphicFramePr/>
          <p:nvPr>
            <p:extLst>
              <p:ext uri="{D42A27DB-BD31-4B8C-83A1-F6EECF244321}">
                <p14:modId xmlns:p14="http://schemas.microsoft.com/office/powerpoint/2010/main" val="2674698607"/>
              </p:ext>
            </p:extLst>
          </p:nvPr>
        </p:nvGraphicFramePr>
        <p:xfrm>
          <a:off x="1676310" y="1060941"/>
          <a:ext cx="8229600" cy="5037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E66D87E1-6D70-4C09-8A4B-C2AC2E9BF224}"/>
              </a:ext>
            </a:extLst>
          </p:cNvPr>
          <p:cNvSpPr/>
          <p:nvPr/>
        </p:nvSpPr>
        <p:spPr>
          <a:xfrm>
            <a:off x="2871088" y="297881"/>
            <a:ext cx="6069290" cy="461665"/>
          </a:xfrm>
          <a:prstGeom prst="rect">
            <a:avLst/>
          </a:prstGeom>
        </p:spPr>
        <p:txBody>
          <a:bodyPr wrap="none">
            <a:spAutoFit/>
          </a:bodyPr>
          <a:lstStyle/>
          <a:p>
            <a:pPr algn="ctr">
              <a:spcBef>
                <a:spcPct val="0"/>
              </a:spcBef>
              <a:defRPr/>
            </a:pPr>
            <a:r>
              <a:rPr lang="en-US" altLang="en-US" sz="2400" b="1" u="sng" dirty="0">
                <a:solidFill>
                  <a:schemeClr val="tx1">
                    <a:lumMod val="50000"/>
                    <a:lumOff val="50000"/>
                  </a:schemeClr>
                </a:solidFill>
              </a:rPr>
              <a:t>Illustrative List of SME Clusters/Sectors   </a:t>
            </a:r>
            <a:endParaRPr lang="en-AU" altLang="en-US" sz="2400" b="1" u="sng" dirty="0">
              <a:solidFill>
                <a:schemeClr val="tx1">
                  <a:lumMod val="50000"/>
                  <a:lumOff val="50000"/>
                </a:schemeClr>
              </a:solidFill>
            </a:endParaRPr>
          </a:p>
        </p:txBody>
      </p:sp>
      <p:sp>
        <p:nvSpPr>
          <p:cNvPr id="10" name="TextBox 9">
            <a:extLst>
              <a:ext uri="{FF2B5EF4-FFF2-40B4-BE49-F238E27FC236}">
                <a16:creationId xmlns:a16="http://schemas.microsoft.com/office/drawing/2014/main" id="{F9DAB88C-C2FD-4841-8C0F-9A2F79433B7C}"/>
              </a:ext>
            </a:extLst>
          </p:cNvPr>
          <p:cNvSpPr txBox="1"/>
          <p:nvPr/>
        </p:nvSpPr>
        <p:spPr>
          <a:xfrm>
            <a:off x="1073638" y="6360064"/>
            <a:ext cx="9434944" cy="400110"/>
          </a:xfrm>
          <a:prstGeom prst="rect">
            <a:avLst/>
          </a:prstGeom>
          <a:noFill/>
        </p:spPr>
        <p:txBody>
          <a:bodyPr wrap="square">
            <a:spAutoFit/>
          </a:bodyPr>
          <a:lstStyle/>
          <a:p>
            <a:pPr>
              <a:defRPr/>
            </a:pPr>
            <a:r>
              <a:rPr lang="en-US" sz="2000" b="1" dirty="0">
                <a:solidFill>
                  <a:srgbClr val="800000"/>
                </a:solidFill>
                <a:latin typeface="+mn-lt"/>
                <a:cs typeface="+mn-cs"/>
              </a:rPr>
              <a:t>*IH&amp;SMEFD Circular no.9 of 2019 , July 23, 2019 …… Expansion in the Scope.</a:t>
            </a:r>
            <a:endParaRPr lang="en-US" sz="2800" b="1" dirty="0">
              <a:solidFill>
                <a:srgbClr val="800000"/>
              </a:solidFill>
              <a:latin typeface="+mn-lt"/>
              <a:cs typeface="+mn-cs"/>
            </a:endParaRPr>
          </a:p>
        </p:txBody>
      </p:sp>
    </p:spTree>
    <p:extLst>
      <p:ext uri="{BB962C8B-B14F-4D97-AF65-F5344CB8AC3E}">
        <p14:creationId xmlns:p14="http://schemas.microsoft.com/office/powerpoint/2010/main" val="23816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205F8476-97AF-4C24-8184-41BABC77814D}"/>
                                            </p:graphicEl>
                                          </p:spTgt>
                                        </p:tgtEl>
                                        <p:attrNameLst>
                                          <p:attrName>style.visibility</p:attrName>
                                        </p:attrNameLst>
                                      </p:cBhvr>
                                      <p:to>
                                        <p:strVal val="visible"/>
                                      </p:to>
                                    </p:set>
                                    <p:animEffect transition="in" filter="fade">
                                      <p:cBhvr>
                                        <p:cTn id="7" dur="500"/>
                                        <p:tgtEl>
                                          <p:spTgt spid="9">
                                            <p:graphicEl>
                                              <a:dgm id="{205F8476-97AF-4C24-8184-41BABC77814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A83584AC-E431-498D-8D80-7D55D379D329}"/>
                                            </p:graphicEl>
                                          </p:spTgt>
                                        </p:tgtEl>
                                        <p:attrNameLst>
                                          <p:attrName>style.visibility</p:attrName>
                                        </p:attrNameLst>
                                      </p:cBhvr>
                                      <p:to>
                                        <p:strVal val="visible"/>
                                      </p:to>
                                    </p:set>
                                    <p:animEffect transition="in" filter="fade">
                                      <p:cBhvr>
                                        <p:cTn id="10" dur="500"/>
                                        <p:tgtEl>
                                          <p:spTgt spid="9">
                                            <p:graphicEl>
                                              <a:dgm id="{A83584AC-E431-498D-8D80-7D55D379D32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1198BABD-BDDB-4102-BF57-CE03E0A09A5C}"/>
                                            </p:graphicEl>
                                          </p:spTgt>
                                        </p:tgtEl>
                                        <p:attrNameLst>
                                          <p:attrName>style.visibility</p:attrName>
                                        </p:attrNameLst>
                                      </p:cBhvr>
                                      <p:to>
                                        <p:strVal val="visible"/>
                                      </p:to>
                                    </p:set>
                                    <p:animEffect transition="in" filter="fade">
                                      <p:cBhvr>
                                        <p:cTn id="15" dur="500"/>
                                        <p:tgtEl>
                                          <p:spTgt spid="9">
                                            <p:graphicEl>
                                              <a:dgm id="{1198BABD-BDDB-4102-BF57-CE03E0A09A5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9D70790E-72F5-4C64-9A53-02F276AE87CC}"/>
                                            </p:graphicEl>
                                          </p:spTgt>
                                        </p:tgtEl>
                                        <p:attrNameLst>
                                          <p:attrName>style.visibility</p:attrName>
                                        </p:attrNameLst>
                                      </p:cBhvr>
                                      <p:to>
                                        <p:strVal val="visible"/>
                                      </p:to>
                                    </p:set>
                                    <p:animEffect transition="in" filter="fade">
                                      <p:cBhvr>
                                        <p:cTn id="18" dur="500"/>
                                        <p:tgtEl>
                                          <p:spTgt spid="9">
                                            <p:graphicEl>
                                              <a:dgm id="{9D70790E-72F5-4C64-9A53-02F276AE87C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806F2B2F-020D-4552-B878-C2DF213F0D1A}"/>
                                            </p:graphicEl>
                                          </p:spTgt>
                                        </p:tgtEl>
                                        <p:attrNameLst>
                                          <p:attrName>style.visibility</p:attrName>
                                        </p:attrNameLst>
                                      </p:cBhvr>
                                      <p:to>
                                        <p:strVal val="visible"/>
                                      </p:to>
                                    </p:set>
                                    <p:animEffect transition="in" filter="fade">
                                      <p:cBhvr>
                                        <p:cTn id="23" dur="500"/>
                                        <p:tgtEl>
                                          <p:spTgt spid="9">
                                            <p:graphicEl>
                                              <a:dgm id="{806F2B2F-020D-4552-B878-C2DF213F0D1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6CED5912-59A4-4C22-BE31-084B1611775C}"/>
                                            </p:graphicEl>
                                          </p:spTgt>
                                        </p:tgtEl>
                                        <p:attrNameLst>
                                          <p:attrName>style.visibility</p:attrName>
                                        </p:attrNameLst>
                                      </p:cBhvr>
                                      <p:to>
                                        <p:strVal val="visible"/>
                                      </p:to>
                                    </p:set>
                                    <p:animEffect transition="in" filter="fade">
                                      <p:cBhvr>
                                        <p:cTn id="26" dur="500"/>
                                        <p:tgtEl>
                                          <p:spTgt spid="9">
                                            <p:graphicEl>
                                              <a:dgm id="{6CED5912-59A4-4C22-BE31-084B1611775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3EAA8FA2-8BE4-46FF-9943-538A34CA8013}"/>
                                            </p:graphicEl>
                                          </p:spTgt>
                                        </p:tgtEl>
                                        <p:attrNameLst>
                                          <p:attrName>style.visibility</p:attrName>
                                        </p:attrNameLst>
                                      </p:cBhvr>
                                      <p:to>
                                        <p:strVal val="visible"/>
                                      </p:to>
                                    </p:set>
                                    <p:animEffect transition="in" filter="fade">
                                      <p:cBhvr>
                                        <p:cTn id="31" dur="500"/>
                                        <p:tgtEl>
                                          <p:spTgt spid="9">
                                            <p:graphicEl>
                                              <a:dgm id="{3EAA8FA2-8BE4-46FF-9943-538A34CA8013}"/>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EB678CCA-0E4C-4D21-A4BB-1A605DAD1A94}"/>
                                            </p:graphicEl>
                                          </p:spTgt>
                                        </p:tgtEl>
                                        <p:attrNameLst>
                                          <p:attrName>style.visibility</p:attrName>
                                        </p:attrNameLst>
                                      </p:cBhvr>
                                      <p:to>
                                        <p:strVal val="visible"/>
                                      </p:to>
                                    </p:set>
                                    <p:animEffect transition="in" filter="fade">
                                      <p:cBhvr>
                                        <p:cTn id="34" dur="500"/>
                                        <p:tgtEl>
                                          <p:spTgt spid="9">
                                            <p:graphicEl>
                                              <a:dgm id="{EB678CCA-0E4C-4D21-A4BB-1A605DAD1A9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B40048F6-3F9B-4069-B118-BE7176F2ED1D}"/>
                                            </p:graphicEl>
                                          </p:spTgt>
                                        </p:tgtEl>
                                        <p:attrNameLst>
                                          <p:attrName>style.visibility</p:attrName>
                                        </p:attrNameLst>
                                      </p:cBhvr>
                                      <p:to>
                                        <p:strVal val="visible"/>
                                      </p:to>
                                    </p:set>
                                    <p:animEffect transition="in" filter="fade">
                                      <p:cBhvr>
                                        <p:cTn id="39" dur="500"/>
                                        <p:tgtEl>
                                          <p:spTgt spid="9">
                                            <p:graphicEl>
                                              <a:dgm id="{B40048F6-3F9B-4069-B118-BE7176F2ED1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graphicEl>
                                              <a:dgm id="{1961C120-A5B7-47A0-A329-E001786F9EBE}"/>
                                            </p:graphicEl>
                                          </p:spTgt>
                                        </p:tgtEl>
                                        <p:attrNameLst>
                                          <p:attrName>style.visibility</p:attrName>
                                        </p:attrNameLst>
                                      </p:cBhvr>
                                      <p:to>
                                        <p:strVal val="visible"/>
                                      </p:to>
                                    </p:set>
                                    <p:animEffect transition="in" filter="fade">
                                      <p:cBhvr>
                                        <p:cTn id="42" dur="500"/>
                                        <p:tgtEl>
                                          <p:spTgt spid="9">
                                            <p:graphicEl>
                                              <a:dgm id="{1961C120-A5B7-47A0-A329-E001786F9EB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04C43B24-30BC-4B98-8B02-D9A0452670F3}"/>
                                            </p:graphicEl>
                                          </p:spTgt>
                                        </p:tgtEl>
                                        <p:attrNameLst>
                                          <p:attrName>style.visibility</p:attrName>
                                        </p:attrNameLst>
                                      </p:cBhvr>
                                      <p:to>
                                        <p:strVal val="visible"/>
                                      </p:to>
                                    </p:set>
                                    <p:animEffect transition="in" filter="fade">
                                      <p:cBhvr>
                                        <p:cTn id="47" dur="500"/>
                                        <p:tgtEl>
                                          <p:spTgt spid="9">
                                            <p:graphicEl>
                                              <a:dgm id="{04C43B24-30BC-4B98-8B02-D9A0452670F3}"/>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graphicEl>
                                              <a:dgm id="{1BABACE1-4C30-448E-9D57-AD52B563926E}"/>
                                            </p:graphicEl>
                                          </p:spTgt>
                                        </p:tgtEl>
                                        <p:attrNameLst>
                                          <p:attrName>style.visibility</p:attrName>
                                        </p:attrNameLst>
                                      </p:cBhvr>
                                      <p:to>
                                        <p:strVal val="visible"/>
                                      </p:to>
                                    </p:set>
                                    <p:animEffect transition="in" filter="fade">
                                      <p:cBhvr>
                                        <p:cTn id="50" dur="500"/>
                                        <p:tgtEl>
                                          <p:spTgt spid="9">
                                            <p:graphicEl>
                                              <a:dgm id="{1BABACE1-4C30-448E-9D57-AD52B563926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graphicEl>
                                              <a:dgm id="{391A5D31-9A2C-4C7D-86E1-57A31E675E7A}"/>
                                            </p:graphicEl>
                                          </p:spTgt>
                                        </p:tgtEl>
                                        <p:attrNameLst>
                                          <p:attrName>style.visibility</p:attrName>
                                        </p:attrNameLst>
                                      </p:cBhvr>
                                      <p:to>
                                        <p:strVal val="visible"/>
                                      </p:to>
                                    </p:set>
                                    <p:animEffect transition="in" filter="fade">
                                      <p:cBhvr>
                                        <p:cTn id="55" dur="500"/>
                                        <p:tgtEl>
                                          <p:spTgt spid="9">
                                            <p:graphicEl>
                                              <a:dgm id="{391A5D31-9A2C-4C7D-86E1-57A31E675E7A}"/>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graphicEl>
                                              <a:dgm id="{59FABFDA-8576-427D-A80A-5B4A7E2F5D2D}"/>
                                            </p:graphicEl>
                                          </p:spTgt>
                                        </p:tgtEl>
                                        <p:attrNameLst>
                                          <p:attrName>style.visibility</p:attrName>
                                        </p:attrNameLst>
                                      </p:cBhvr>
                                      <p:to>
                                        <p:strVal val="visible"/>
                                      </p:to>
                                    </p:set>
                                    <p:animEffect transition="in" filter="fade">
                                      <p:cBhvr>
                                        <p:cTn id="58" dur="500"/>
                                        <p:tgtEl>
                                          <p:spTgt spid="9">
                                            <p:graphicEl>
                                              <a:dgm id="{59FABFDA-8576-427D-A80A-5B4A7E2F5D2D}"/>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graphicEl>
                                              <a:dgm id="{A5F595EF-6BD1-4C2B-848D-EF2641962AF7}"/>
                                            </p:graphicEl>
                                          </p:spTgt>
                                        </p:tgtEl>
                                        <p:attrNameLst>
                                          <p:attrName>style.visibility</p:attrName>
                                        </p:attrNameLst>
                                      </p:cBhvr>
                                      <p:to>
                                        <p:strVal val="visible"/>
                                      </p:to>
                                    </p:set>
                                    <p:animEffect transition="in" filter="fade">
                                      <p:cBhvr>
                                        <p:cTn id="63" dur="500"/>
                                        <p:tgtEl>
                                          <p:spTgt spid="9">
                                            <p:graphicEl>
                                              <a:dgm id="{A5F595EF-6BD1-4C2B-848D-EF2641962AF7}"/>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graphicEl>
                                              <a:dgm id="{25D3EA5C-5B4F-484B-8165-8B339A97DD21}"/>
                                            </p:graphicEl>
                                          </p:spTgt>
                                        </p:tgtEl>
                                        <p:attrNameLst>
                                          <p:attrName>style.visibility</p:attrName>
                                        </p:attrNameLst>
                                      </p:cBhvr>
                                      <p:to>
                                        <p:strVal val="visible"/>
                                      </p:to>
                                    </p:set>
                                    <p:animEffect transition="in" filter="fade">
                                      <p:cBhvr>
                                        <p:cTn id="66" dur="500"/>
                                        <p:tgtEl>
                                          <p:spTgt spid="9">
                                            <p:graphicEl>
                                              <a:dgm id="{25D3EA5C-5B4F-484B-8165-8B339A97DD2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graphicEl>
                                              <a:dgm id="{4B611083-8F09-49EB-A68B-E4BF5580D887}"/>
                                            </p:graphicEl>
                                          </p:spTgt>
                                        </p:tgtEl>
                                        <p:attrNameLst>
                                          <p:attrName>style.visibility</p:attrName>
                                        </p:attrNameLst>
                                      </p:cBhvr>
                                      <p:to>
                                        <p:strVal val="visible"/>
                                      </p:to>
                                    </p:set>
                                    <p:animEffect transition="in" filter="fade">
                                      <p:cBhvr>
                                        <p:cTn id="71" dur="500"/>
                                        <p:tgtEl>
                                          <p:spTgt spid="9">
                                            <p:graphicEl>
                                              <a:dgm id="{4B611083-8F09-49EB-A68B-E4BF5580D887}"/>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
                                            <p:graphicEl>
                                              <a:dgm id="{C0B0D115-FC14-4C42-A761-15AFD47ADE11}"/>
                                            </p:graphicEl>
                                          </p:spTgt>
                                        </p:tgtEl>
                                        <p:attrNameLst>
                                          <p:attrName>style.visibility</p:attrName>
                                        </p:attrNameLst>
                                      </p:cBhvr>
                                      <p:to>
                                        <p:strVal val="visible"/>
                                      </p:to>
                                    </p:set>
                                    <p:animEffect transition="in" filter="fade">
                                      <p:cBhvr>
                                        <p:cTn id="74" dur="500"/>
                                        <p:tgtEl>
                                          <p:spTgt spid="9">
                                            <p:graphicEl>
                                              <a:dgm id="{C0B0D115-FC14-4C42-A761-15AFD47ADE11}"/>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
                                            <p:graphicEl>
                                              <a:dgm id="{19E7D7EB-6A66-41D4-9AA0-ADB08DCE48D1}"/>
                                            </p:graphicEl>
                                          </p:spTgt>
                                        </p:tgtEl>
                                        <p:attrNameLst>
                                          <p:attrName>style.visibility</p:attrName>
                                        </p:attrNameLst>
                                      </p:cBhvr>
                                      <p:to>
                                        <p:strVal val="visible"/>
                                      </p:to>
                                    </p:set>
                                    <p:animEffect transition="in" filter="fade">
                                      <p:cBhvr>
                                        <p:cTn id="79" dur="500"/>
                                        <p:tgtEl>
                                          <p:spTgt spid="9">
                                            <p:graphicEl>
                                              <a:dgm id="{19E7D7EB-6A66-41D4-9AA0-ADB08DCE48D1}"/>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
                                            <p:graphicEl>
                                              <a:dgm id="{1BC3F4C6-BC1A-46E7-8AFB-7629AA6E6D82}"/>
                                            </p:graphicEl>
                                          </p:spTgt>
                                        </p:tgtEl>
                                        <p:attrNameLst>
                                          <p:attrName>style.visibility</p:attrName>
                                        </p:attrNameLst>
                                      </p:cBhvr>
                                      <p:to>
                                        <p:strVal val="visible"/>
                                      </p:to>
                                    </p:set>
                                    <p:animEffect transition="in" filter="fade">
                                      <p:cBhvr>
                                        <p:cTn id="82" dur="500"/>
                                        <p:tgtEl>
                                          <p:spTgt spid="9">
                                            <p:graphicEl>
                                              <a:dgm id="{1BC3F4C6-BC1A-46E7-8AFB-7629AA6E6D8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graphicEl>
                                              <a:dgm id="{3B9961DE-1DCB-4F0D-880E-254C2689C0F8}"/>
                                            </p:graphicEl>
                                          </p:spTgt>
                                        </p:tgtEl>
                                        <p:attrNameLst>
                                          <p:attrName>style.visibility</p:attrName>
                                        </p:attrNameLst>
                                      </p:cBhvr>
                                      <p:to>
                                        <p:strVal val="visible"/>
                                      </p:to>
                                    </p:set>
                                    <p:animEffect transition="in" filter="fade">
                                      <p:cBhvr>
                                        <p:cTn id="87" dur="500"/>
                                        <p:tgtEl>
                                          <p:spTgt spid="9">
                                            <p:graphicEl>
                                              <a:dgm id="{3B9961DE-1DCB-4F0D-880E-254C2689C0F8}"/>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
                                            <p:graphicEl>
                                              <a:dgm id="{25A593A0-CCD6-4F2F-B7CC-1E622969D060}"/>
                                            </p:graphicEl>
                                          </p:spTgt>
                                        </p:tgtEl>
                                        <p:attrNameLst>
                                          <p:attrName>style.visibility</p:attrName>
                                        </p:attrNameLst>
                                      </p:cBhvr>
                                      <p:to>
                                        <p:strVal val="visible"/>
                                      </p:to>
                                    </p:set>
                                    <p:animEffect transition="in" filter="fade">
                                      <p:cBhvr>
                                        <p:cTn id="90" dur="500"/>
                                        <p:tgtEl>
                                          <p:spTgt spid="9">
                                            <p:graphicEl>
                                              <a:dgm id="{25A593A0-CCD6-4F2F-B7CC-1E622969D060}"/>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9">
                                            <p:graphicEl>
                                              <a:dgm id="{69705F65-5EFD-4D07-87D3-D437CE94B1EF}"/>
                                            </p:graphicEl>
                                          </p:spTgt>
                                        </p:tgtEl>
                                        <p:attrNameLst>
                                          <p:attrName>style.visibility</p:attrName>
                                        </p:attrNameLst>
                                      </p:cBhvr>
                                      <p:to>
                                        <p:strVal val="visible"/>
                                      </p:to>
                                    </p:set>
                                    <p:animEffect transition="in" filter="fade">
                                      <p:cBhvr>
                                        <p:cTn id="95" dur="500"/>
                                        <p:tgtEl>
                                          <p:spTgt spid="9">
                                            <p:graphicEl>
                                              <a:dgm id="{69705F65-5EFD-4D07-87D3-D437CE94B1EF}"/>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
                                            <p:graphicEl>
                                              <a:dgm id="{26003AE6-3CB2-4317-8C9B-034B5D39ACC4}"/>
                                            </p:graphicEl>
                                          </p:spTgt>
                                        </p:tgtEl>
                                        <p:attrNameLst>
                                          <p:attrName>style.visibility</p:attrName>
                                        </p:attrNameLst>
                                      </p:cBhvr>
                                      <p:to>
                                        <p:strVal val="visible"/>
                                      </p:to>
                                    </p:set>
                                    <p:animEffect transition="in" filter="fade">
                                      <p:cBhvr>
                                        <p:cTn id="98" dur="500"/>
                                        <p:tgtEl>
                                          <p:spTgt spid="9">
                                            <p:graphicEl>
                                              <a:dgm id="{26003AE6-3CB2-4317-8C9B-034B5D39ACC4}"/>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9">
                                            <p:graphicEl>
                                              <a:dgm id="{61F7CD61-0803-4656-ACE6-741483FF7CB3}"/>
                                            </p:graphicEl>
                                          </p:spTgt>
                                        </p:tgtEl>
                                        <p:attrNameLst>
                                          <p:attrName>style.visibility</p:attrName>
                                        </p:attrNameLst>
                                      </p:cBhvr>
                                      <p:to>
                                        <p:strVal val="visible"/>
                                      </p:to>
                                    </p:set>
                                    <p:animEffect transition="in" filter="fade">
                                      <p:cBhvr>
                                        <p:cTn id="103" dur="500"/>
                                        <p:tgtEl>
                                          <p:spTgt spid="9">
                                            <p:graphicEl>
                                              <a:dgm id="{61F7CD61-0803-4656-ACE6-741483FF7CB3}"/>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
                                            <p:graphicEl>
                                              <a:dgm id="{DA9A8590-E23F-4A4D-8301-6451FF3C3552}"/>
                                            </p:graphicEl>
                                          </p:spTgt>
                                        </p:tgtEl>
                                        <p:attrNameLst>
                                          <p:attrName>style.visibility</p:attrName>
                                        </p:attrNameLst>
                                      </p:cBhvr>
                                      <p:to>
                                        <p:strVal val="visible"/>
                                      </p:to>
                                    </p:set>
                                    <p:animEffect transition="in" filter="fade">
                                      <p:cBhvr>
                                        <p:cTn id="106" dur="500"/>
                                        <p:tgtEl>
                                          <p:spTgt spid="9">
                                            <p:graphicEl>
                                              <a:dgm id="{DA9A8590-E23F-4A4D-8301-6451FF3C3552}"/>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
                                            <p:graphicEl>
                                              <a:dgm id="{9D55C307-C2AD-4D85-A976-4134BCF1E3EC}"/>
                                            </p:graphicEl>
                                          </p:spTgt>
                                        </p:tgtEl>
                                        <p:attrNameLst>
                                          <p:attrName>style.visibility</p:attrName>
                                        </p:attrNameLst>
                                      </p:cBhvr>
                                      <p:to>
                                        <p:strVal val="visible"/>
                                      </p:to>
                                    </p:set>
                                    <p:animEffect transition="in" filter="fade">
                                      <p:cBhvr>
                                        <p:cTn id="111" dur="500"/>
                                        <p:tgtEl>
                                          <p:spTgt spid="9">
                                            <p:graphicEl>
                                              <a:dgm id="{9D55C307-C2AD-4D85-A976-4134BCF1E3EC}"/>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
                                            <p:graphicEl>
                                              <a:dgm id="{66CEE783-127A-48D7-B229-CA841ECEB630}"/>
                                            </p:graphicEl>
                                          </p:spTgt>
                                        </p:tgtEl>
                                        <p:attrNameLst>
                                          <p:attrName>style.visibility</p:attrName>
                                        </p:attrNameLst>
                                      </p:cBhvr>
                                      <p:to>
                                        <p:strVal val="visible"/>
                                      </p:to>
                                    </p:set>
                                    <p:animEffect transition="in" filter="fade">
                                      <p:cBhvr>
                                        <p:cTn id="114" dur="500"/>
                                        <p:tgtEl>
                                          <p:spTgt spid="9">
                                            <p:graphicEl>
                                              <a:dgm id="{66CEE783-127A-48D7-B229-CA841ECEB630}"/>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 calcmode="lin" valueType="num">
                                      <p:cBhvr additive="base">
                                        <p:cTn id="119" dur="500" fill="hold"/>
                                        <p:tgtEl>
                                          <p:spTgt spid="10"/>
                                        </p:tgtEl>
                                        <p:attrNameLst>
                                          <p:attrName>ppt_x</p:attrName>
                                        </p:attrNameLst>
                                      </p:cBhvr>
                                      <p:tavLst>
                                        <p:tav tm="0">
                                          <p:val>
                                            <p:strVal val="#ppt_x"/>
                                          </p:val>
                                        </p:tav>
                                        <p:tav tm="100000">
                                          <p:val>
                                            <p:strVal val="#ppt_x"/>
                                          </p:val>
                                        </p:tav>
                                      </p:tavLst>
                                    </p:anim>
                                    <p:anim calcmode="lin" valueType="num">
                                      <p:cBhvr additive="base">
                                        <p:cTn id="1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0426CD1-B7D8-4355-9047-84F767E8DB71}"/>
              </a:ext>
            </a:extLst>
          </p:cNvPr>
          <p:cNvSpPr txBox="1">
            <a:spLocks/>
          </p:cNvSpPr>
          <p:nvPr/>
        </p:nvSpPr>
        <p:spPr>
          <a:xfrm>
            <a:off x="211015" y="312498"/>
            <a:ext cx="10311614" cy="12253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Markup Subsidy &amp; Guarantee Facility for Rice Husking Mills in SINDH</a:t>
            </a:r>
          </a:p>
        </p:txBody>
      </p:sp>
      <p:pic>
        <p:nvPicPr>
          <p:cNvPr id="10" name="Picture 4" descr="Image result for Rice Husking Mills">
            <a:extLst>
              <a:ext uri="{FF2B5EF4-FFF2-40B4-BE49-F238E27FC236}">
                <a16:creationId xmlns:a16="http://schemas.microsoft.com/office/drawing/2014/main" id="{83F89028-8A1E-42D4-9899-239F7BD299C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821854" y="1993669"/>
            <a:ext cx="5809528" cy="4357146"/>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17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73790F6D-81F9-477F-A763-36799DEBDD89}"/>
              </a:ext>
            </a:extLst>
          </p:cNvPr>
          <p:cNvSpPr/>
          <p:nvPr/>
        </p:nvSpPr>
        <p:spPr>
          <a:xfrm>
            <a:off x="1879388" y="2591180"/>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656DD1-65A6-4000-8B2E-E52333D2D99D}"/>
              </a:ext>
            </a:extLst>
          </p:cNvPr>
          <p:cNvSpPr txBox="1"/>
          <p:nvPr/>
        </p:nvSpPr>
        <p:spPr>
          <a:xfrm>
            <a:off x="1911471" y="2692309"/>
            <a:ext cx="1669366" cy="1631216"/>
          </a:xfrm>
          <a:prstGeom prst="rect">
            <a:avLst/>
          </a:prstGeom>
          <a:noFill/>
        </p:spPr>
        <p:txBody>
          <a:bodyPr wrap="square" rtlCol="0">
            <a:spAutoFit/>
          </a:bodyPr>
          <a:lstStyle/>
          <a:p>
            <a:r>
              <a:rPr lang="en-US" sz="2000" b="1" dirty="0">
                <a:solidFill>
                  <a:schemeClr val="bg1"/>
                </a:solidFill>
              </a:rPr>
              <a:t>M&amp;G Facility for Rice Husking Mills in Sindh</a:t>
            </a:r>
          </a:p>
        </p:txBody>
      </p:sp>
      <p:sp>
        <p:nvSpPr>
          <p:cNvPr id="9" name="Rectangle: Rounded Corners 8">
            <a:extLst>
              <a:ext uri="{FF2B5EF4-FFF2-40B4-BE49-F238E27FC236}">
                <a16:creationId xmlns:a16="http://schemas.microsoft.com/office/drawing/2014/main" id="{7145E40E-A851-46EF-A24B-204A931BE8E6}"/>
              </a:ext>
            </a:extLst>
          </p:cNvPr>
          <p:cNvSpPr/>
          <p:nvPr/>
        </p:nvSpPr>
        <p:spPr>
          <a:xfrm>
            <a:off x="3786787" y="2591179"/>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EBC60B-3957-4693-A1CA-7056F4120A26}"/>
              </a:ext>
            </a:extLst>
          </p:cNvPr>
          <p:cNvSpPr txBox="1"/>
          <p:nvPr/>
        </p:nvSpPr>
        <p:spPr>
          <a:xfrm>
            <a:off x="3899084" y="2644182"/>
            <a:ext cx="1524986" cy="1631216"/>
          </a:xfrm>
          <a:prstGeom prst="rect">
            <a:avLst/>
          </a:prstGeom>
          <a:noFill/>
        </p:spPr>
        <p:txBody>
          <a:bodyPr wrap="square" rtlCol="0">
            <a:spAutoFit/>
          </a:bodyPr>
          <a:lstStyle/>
          <a:p>
            <a:r>
              <a:rPr lang="en-US" sz="2000" b="1" dirty="0">
                <a:solidFill>
                  <a:schemeClr val="bg1"/>
                </a:solidFill>
              </a:rPr>
              <a:t>SBP Scheme for Renewable Energy</a:t>
            </a:r>
            <a:endParaRPr lang="en-US" sz="5000" b="1" dirty="0">
              <a:solidFill>
                <a:schemeClr val="bg1"/>
              </a:solidFill>
            </a:endParaRPr>
          </a:p>
        </p:txBody>
      </p:sp>
      <p:sp>
        <p:nvSpPr>
          <p:cNvPr id="12" name="Rectangle: Rounded Corners 11">
            <a:extLst>
              <a:ext uri="{FF2B5EF4-FFF2-40B4-BE49-F238E27FC236}">
                <a16:creationId xmlns:a16="http://schemas.microsoft.com/office/drawing/2014/main" id="{E3C95209-C080-4CBA-BAA5-6A7EF8AB6BEA}"/>
              </a:ext>
            </a:extLst>
          </p:cNvPr>
          <p:cNvSpPr/>
          <p:nvPr/>
        </p:nvSpPr>
        <p:spPr>
          <a:xfrm>
            <a:off x="5694186" y="2591179"/>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6E38CE7-0334-48B3-9F0E-DF75A065272D}"/>
              </a:ext>
            </a:extLst>
          </p:cNvPr>
          <p:cNvSpPr txBox="1"/>
          <p:nvPr/>
        </p:nvSpPr>
        <p:spPr>
          <a:xfrm>
            <a:off x="5774394" y="3045230"/>
            <a:ext cx="1637285" cy="646331"/>
          </a:xfrm>
          <a:prstGeom prst="rect">
            <a:avLst/>
          </a:prstGeom>
          <a:noFill/>
        </p:spPr>
        <p:txBody>
          <a:bodyPr wrap="square" rtlCol="0">
            <a:spAutoFit/>
          </a:bodyPr>
          <a:lstStyle/>
          <a:p>
            <a:r>
              <a:rPr lang="en-US" sz="3600" b="1" dirty="0">
                <a:solidFill>
                  <a:schemeClr val="bg1"/>
                </a:solidFill>
              </a:rPr>
              <a:t>FFSAP</a:t>
            </a:r>
            <a:endParaRPr lang="en-US" sz="5000" b="1" dirty="0">
              <a:solidFill>
                <a:schemeClr val="bg1"/>
              </a:solidFill>
            </a:endParaRPr>
          </a:p>
        </p:txBody>
      </p:sp>
      <p:sp>
        <p:nvSpPr>
          <p:cNvPr id="15" name="Rectangle: Rounded Corners 14">
            <a:extLst>
              <a:ext uri="{FF2B5EF4-FFF2-40B4-BE49-F238E27FC236}">
                <a16:creationId xmlns:a16="http://schemas.microsoft.com/office/drawing/2014/main" id="{E9667DA8-3D7A-46B5-9B75-225F9F6830A4}"/>
              </a:ext>
            </a:extLst>
          </p:cNvPr>
          <p:cNvSpPr/>
          <p:nvPr/>
        </p:nvSpPr>
        <p:spPr>
          <a:xfrm>
            <a:off x="7601585" y="2591178"/>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96D7F2-61E9-4B7B-BDE4-585FC2AB36FE}"/>
              </a:ext>
            </a:extLst>
          </p:cNvPr>
          <p:cNvSpPr txBox="1"/>
          <p:nvPr/>
        </p:nvSpPr>
        <p:spPr>
          <a:xfrm>
            <a:off x="7649711" y="2676264"/>
            <a:ext cx="1621241" cy="1631216"/>
          </a:xfrm>
          <a:prstGeom prst="rect">
            <a:avLst/>
          </a:prstGeom>
          <a:noFill/>
        </p:spPr>
        <p:txBody>
          <a:bodyPr wrap="square" rtlCol="0">
            <a:spAutoFit/>
          </a:bodyPr>
          <a:lstStyle/>
          <a:p>
            <a:r>
              <a:rPr lang="en-US" sz="2000" b="1" dirty="0">
                <a:solidFill>
                  <a:schemeClr val="bg1"/>
                </a:solidFill>
              </a:rPr>
              <a:t>R&amp;G Scheme for Women Entrepreneurs</a:t>
            </a:r>
            <a:endParaRPr lang="en-US" sz="5000" b="1" dirty="0">
              <a:solidFill>
                <a:schemeClr val="bg1"/>
              </a:solidFill>
            </a:endParaRPr>
          </a:p>
        </p:txBody>
      </p:sp>
      <p:sp>
        <p:nvSpPr>
          <p:cNvPr id="19" name="TextBox 18">
            <a:extLst>
              <a:ext uri="{FF2B5EF4-FFF2-40B4-BE49-F238E27FC236}">
                <a16:creationId xmlns:a16="http://schemas.microsoft.com/office/drawing/2014/main" id="{55593053-BAB0-4447-AAA5-EF9095B393B1}"/>
              </a:ext>
            </a:extLst>
          </p:cNvPr>
          <p:cNvSpPr txBox="1"/>
          <p:nvPr/>
        </p:nvSpPr>
        <p:spPr>
          <a:xfrm>
            <a:off x="5216393" y="5035610"/>
            <a:ext cx="1283368" cy="871472"/>
          </a:xfrm>
          <a:prstGeom prst="rect">
            <a:avLst/>
          </a:prstGeom>
          <a:noFill/>
        </p:spPr>
        <p:txBody>
          <a:bodyPr wrap="square" rtlCol="0">
            <a:spAutoFit/>
          </a:bodyPr>
          <a:lstStyle/>
          <a:p>
            <a:r>
              <a:rPr lang="en-US" sz="5000" b="1" dirty="0">
                <a:solidFill>
                  <a:schemeClr val="bg1"/>
                </a:solidFill>
              </a:rPr>
              <a:t>EFS</a:t>
            </a:r>
          </a:p>
        </p:txBody>
      </p:sp>
      <p:sp>
        <p:nvSpPr>
          <p:cNvPr id="24" name="Rectangle: Rounded Corners 23">
            <a:extLst>
              <a:ext uri="{FF2B5EF4-FFF2-40B4-BE49-F238E27FC236}">
                <a16:creationId xmlns:a16="http://schemas.microsoft.com/office/drawing/2014/main" id="{A547F6E9-80E0-4308-AE91-4084EABA2ED3}"/>
              </a:ext>
            </a:extLst>
          </p:cNvPr>
          <p:cNvSpPr/>
          <p:nvPr/>
        </p:nvSpPr>
        <p:spPr>
          <a:xfrm>
            <a:off x="2823522" y="441844"/>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BE923C2-4551-41ED-9D39-E5614EBCE895}"/>
              </a:ext>
            </a:extLst>
          </p:cNvPr>
          <p:cNvSpPr txBox="1"/>
          <p:nvPr/>
        </p:nvSpPr>
        <p:spPr>
          <a:xfrm>
            <a:off x="2968394" y="826049"/>
            <a:ext cx="1423031" cy="1015663"/>
          </a:xfrm>
          <a:prstGeom prst="rect">
            <a:avLst/>
          </a:prstGeom>
          <a:noFill/>
        </p:spPr>
        <p:txBody>
          <a:bodyPr wrap="square" rtlCol="0">
            <a:spAutoFit/>
          </a:bodyPr>
          <a:lstStyle/>
          <a:p>
            <a:r>
              <a:rPr lang="en-US" sz="2000" b="1" dirty="0">
                <a:solidFill>
                  <a:schemeClr val="bg1"/>
                </a:solidFill>
              </a:rPr>
              <a:t>Export Refinance Scheme</a:t>
            </a:r>
            <a:endParaRPr lang="en-US" sz="3800" b="1" dirty="0">
              <a:solidFill>
                <a:schemeClr val="bg1"/>
              </a:solidFill>
            </a:endParaRPr>
          </a:p>
        </p:txBody>
      </p:sp>
      <p:sp>
        <p:nvSpPr>
          <p:cNvPr id="28" name="Rectangle: Rounded Corners 27">
            <a:extLst>
              <a:ext uri="{FF2B5EF4-FFF2-40B4-BE49-F238E27FC236}">
                <a16:creationId xmlns:a16="http://schemas.microsoft.com/office/drawing/2014/main" id="{F7EE0551-50B3-4237-8FEA-9B83ED310CE5}"/>
              </a:ext>
            </a:extLst>
          </p:cNvPr>
          <p:cNvSpPr/>
          <p:nvPr/>
        </p:nvSpPr>
        <p:spPr>
          <a:xfrm>
            <a:off x="4819724" y="445332"/>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441AA3D-2099-4DFA-845B-66C5AAF57B47}"/>
              </a:ext>
            </a:extLst>
          </p:cNvPr>
          <p:cNvSpPr txBox="1"/>
          <p:nvPr/>
        </p:nvSpPr>
        <p:spPr>
          <a:xfrm>
            <a:off x="4948036" y="765369"/>
            <a:ext cx="1460349" cy="1015663"/>
          </a:xfrm>
          <a:prstGeom prst="rect">
            <a:avLst/>
          </a:prstGeom>
          <a:noFill/>
        </p:spPr>
        <p:txBody>
          <a:bodyPr wrap="square" rtlCol="0">
            <a:spAutoFit/>
          </a:bodyPr>
          <a:lstStyle/>
          <a:p>
            <a:r>
              <a:rPr lang="en-US" sz="2000" b="1" dirty="0">
                <a:solidFill>
                  <a:schemeClr val="bg1"/>
                </a:solidFill>
              </a:rPr>
              <a:t>Long Term Financing Facility</a:t>
            </a:r>
            <a:endParaRPr lang="en-US" sz="3800" b="1" dirty="0">
              <a:solidFill>
                <a:schemeClr val="bg1"/>
              </a:solidFill>
            </a:endParaRPr>
          </a:p>
        </p:txBody>
      </p:sp>
      <p:sp>
        <p:nvSpPr>
          <p:cNvPr id="31" name="Rectangle: Rounded Corners 30">
            <a:extLst>
              <a:ext uri="{FF2B5EF4-FFF2-40B4-BE49-F238E27FC236}">
                <a16:creationId xmlns:a16="http://schemas.microsoft.com/office/drawing/2014/main" id="{EEF99765-CCCD-4E60-BC6B-8CC88424133B}"/>
              </a:ext>
            </a:extLst>
          </p:cNvPr>
          <p:cNvSpPr/>
          <p:nvPr/>
        </p:nvSpPr>
        <p:spPr>
          <a:xfrm>
            <a:off x="6766901" y="441844"/>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F596C35-AE99-4475-B281-0096301357A2}"/>
              </a:ext>
            </a:extLst>
          </p:cNvPr>
          <p:cNvSpPr txBox="1"/>
          <p:nvPr/>
        </p:nvSpPr>
        <p:spPr>
          <a:xfrm>
            <a:off x="6779931" y="705910"/>
            <a:ext cx="1773393" cy="1200329"/>
          </a:xfrm>
          <a:prstGeom prst="rect">
            <a:avLst/>
          </a:prstGeom>
          <a:noFill/>
        </p:spPr>
        <p:txBody>
          <a:bodyPr wrap="square" rtlCol="0">
            <a:spAutoFit/>
          </a:bodyPr>
          <a:lstStyle/>
          <a:p>
            <a:r>
              <a:rPr lang="en-US" b="1" dirty="0">
                <a:solidFill>
                  <a:schemeClr val="bg1"/>
                </a:solidFill>
              </a:rPr>
              <a:t>Refinance Facility for Modernization of SME</a:t>
            </a:r>
            <a:endParaRPr lang="en-US" sz="3200" b="1" dirty="0">
              <a:solidFill>
                <a:schemeClr val="bg1"/>
              </a:solidFill>
            </a:endParaRPr>
          </a:p>
        </p:txBody>
      </p:sp>
      <p:sp>
        <p:nvSpPr>
          <p:cNvPr id="42" name="Rectangle: Rounded Corners 41">
            <a:extLst>
              <a:ext uri="{FF2B5EF4-FFF2-40B4-BE49-F238E27FC236}">
                <a16:creationId xmlns:a16="http://schemas.microsoft.com/office/drawing/2014/main" id="{EC90D967-8082-4E37-8FC6-2E5582E728E3}"/>
              </a:ext>
            </a:extLst>
          </p:cNvPr>
          <p:cNvSpPr/>
          <p:nvPr/>
        </p:nvSpPr>
        <p:spPr>
          <a:xfrm>
            <a:off x="2839540" y="4635363"/>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B20F821-32E2-417E-8C27-035563ED4B5E}"/>
              </a:ext>
            </a:extLst>
          </p:cNvPr>
          <p:cNvSpPr txBox="1"/>
          <p:nvPr/>
        </p:nvSpPr>
        <p:spPr>
          <a:xfrm>
            <a:off x="2930444" y="4714770"/>
            <a:ext cx="1481715" cy="1631216"/>
          </a:xfrm>
          <a:prstGeom prst="rect">
            <a:avLst/>
          </a:prstGeom>
          <a:noFill/>
        </p:spPr>
        <p:txBody>
          <a:bodyPr wrap="square" rtlCol="0">
            <a:spAutoFit/>
          </a:bodyPr>
          <a:lstStyle/>
          <a:p>
            <a:r>
              <a:rPr lang="en-US" sz="2000" b="1" dirty="0">
                <a:solidFill>
                  <a:schemeClr val="bg1"/>
                </a:solidFill>
              </a:rPr>
              <a:t>Refinance Scheme WCF for SEs &amp; </a:t>
            </a:r>
          </a:p>
          <a:p>
            <a:r>
              <a:rPr lang="en-US" sz="2000" b="1" dirty="0">
                <a:solidFill>
                  <a:schemeClr val="bg1"/>
                </a:solidFill>
              </a:rPr>
              <a:t>LE-MEs</a:t>
            </a:r>
            <a:endParaRPr lang="en-US" sz="5000" b="1" dirty="0">
              <a:solidFill>
                <a:schemeClr val="bg1"/>
              </a:solidFill>
            </a:endParaRPr>
          </a:p>
        </p:txBody>
      </p:sp>
      <p:sp>
        <p:nvSpPr>
          <p:cNvPr id="40" name="Rectangle: Rounded Corners 39">
            <a:extLst>
              <a:ext uri="{FF2B5EF4-FFF2-40B4-BE49-F238E27FC236}">
                <a16:creationId xmlns:a16="http://schemas.microsoft.com/office/drawing/2014/main" id="{32FF4ED2-ED71-47DC-8EC9-E8B4D583D6A2}"/>
              </a:ext>
            </a:extLst>
          </p:cNvPr>
          <p:cNvSpPr/>
          <p:nvPr/>
        </p:nvSpPr>
        <p:spPr>
          <a:xfrm>
            <a:off x="4835742" y="4638851"/>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4D940B0-002C-4F19-9A39-D4A0952789D4}"/>
              </a:ext>
            </a:extLst>
          </p:cNvPr>
          <p:cNvSpPr txBox="1"/>
          <p:nvPr/>
        </p:nvSpPr>
        <p:spPr>
          <a:xfrm>
            <a:off x="4942688" y="4830552"/>
            <a:ext cx="1621378" cy="1323439"/>
          </a:xfrm>
          <a:prstGeom prst="rect">
            <a:avLst/>
          </a:prstGeom>
          <a:noFill/>
        </p:spPr>
        <p:txBody>
          <a:bodyPr wrap="square" rtlCol="0">
            <a:spAutoFit/>
          </a:bodyPr>
          <a:lstStyle/>
          <a:p>
            <a:r>
              <a:rPr lang="en-US" sz="2000" b="1" dirty="0">
                <a:solidFill>
                  <a:schemeClr val="bg1"/>
                </a:solidFill>
              </a:rPr>
              <a:t>CGS for Small and Rural Enterprises</a:t>
            </a:r>
            <a:endParaRPr lang="en-US" sz="5000" b="1" dirty="0">
              <a:solidFill>
                <a:schemeClr val="bg1"/>
              </a:solidFill>
            </a:endParaRPr>
          </a:p>
        </p:txBody>
      </p:sp>
      <p:sp>
        <p:nvSpPr>
          <p:cNvPr id="38" name="Rectangle: Rounded Corners 37">
            <a:extLst>
              <a:ext uri="{FF2B5EF4-FFF2-40B4-BE49-F238E27FC236}">
                <a16:creationId xmlns:a16="http://schemas.microsoft.com/office/drawing/2014/main" id="{C171545D-6251-4E13-8CFD-A7CBFA7C868E}"/>
              </a:ext>
            </a:extLst>
          </p:cNvPr>
          <p:cNvSpPr/>
          <p:nvPr/>
        </p:nvSpPr>
        <p:spPr>
          <a:xfrm>
            <a:off x="6782919" y="4635363"/>
            <a:ext cx="1669367" cy="1784489"/>
          </a:xfrm>
          <a:prstGeom prst="roundRect">
            <a:avLst/>
          </a:prstGeom>
          <a:solidFill>
            <a:schemeClr val="accent1">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A93DFC8-D5F3-43F9-80A0-7B03CBCF8762}"/>
              </a:ext>
            </a:extLst>
          </p:cNvPr>
          <p:cNvSpPr txBox="1"/>
          <p:nvPr/>
        </p:nvSpPr>
        <p:spPr>
          <a:xfrm>
            <a:off x="6880412" y="5147904"/>
            <a:ext cx="1646016" cy="646331"/>
          </a:xfrm>
          <a:prstGeom prst="rect">
            <a:avLst/>
          </a:prstGeom>
          <a:noFill/>
        </p:spPr>
        <p:txBody>
          <a:bodyPr wrap="square" rtlCol="0">
            <a:spAutoFit/>
          </a:bodyPr>
          <a:lstStyle/>
          <a:p>
            <a:r>
              <a:rPr lang="en-US" sz="3600" b="1" dirty="0">
                <a:solidFill>
                  <a:schemeClr val="bg1"/>
                </a:solidFill>
              </a:rPr>
              <a:t>PMYBL</a:t>
            </a:r>
            <a:endParaRPr lang="en-US" sz="5000" b="1" dirty="0">
              <a:solidFill>
                <a:schemeClr val="bg1"/>
              </a:solidFill>
            </a:endParaRPr>
          </a:p>
        </p:txBody>
      </p:sp>
    </p:spTree>
    <p:extLst>
      <p:ext uri="{BB962C8B-B14F-4D97-AF65-F5344CB8AC3E}">
        <p14:creationId xmlns:p14="http://schemas.microsoft.com/office/powerpoint/2010/main" val="33193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6" grpId="0"/>
      <p:bldP spid="25" grpId="0"/>
      <p:bldP spid="29" grpId="0"/>
      <p:bldP spid="32" grpId="0"/>
      <p:bldP spid="43" grpId="0"/>
      <p:bldP spid="41"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F1E380-4D42-4E18-AE10-DAD1D0899608}"/>
              </a:ext>
            </a:extLst>
          </p:cNvPr>
          <p:cNvSpPr txBox="1">
            <a:spLocks/>
          </p:cNvSpPr>
          <p:nvPr/>
        </p:nvSpPr>
        <p:spPr>
          <a:xfrm>
            <a:off x="211015" y="312498"/>
            <a:ext cx="10311614" cy="920557"/>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Markup Subsidy &amp; Guarantee Facility for Rice Husking Mills in SINDH</a:t>
            </a:r>
          </a:p>
        </p:txBody>
      </p:sp>
      <p:sp>
        <p:nvSpPr>
          <p:cNvPr id="2" name="Rectangle 1">
            <a:extLst>
              <a:ext uri="{FF2B5EF4-FFF2-40B4-BE49-F238E27FC236}">
                <a16:creationId xmlns:a16="http://schemas.microsoft.com/office/drawing/2014/main" id="{01F63413-424E-49C9-B5B8-1463E8C08F99}"/>
              </a:ext>
            </a:extLst>
          </p:cNvPr>
          <p:cNvSpPr/>
          <p:nvPr/>
        </p:nvSpPr>
        <p:spPr>
          <a:xfrm>
            <a:off x="422031" y="1540325"/>
            <a:ext cx="10100598" cy="4616648"/>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dirty="0">
                <a:latin typeface="Calibri Light" panose="020F0302020204030204" pitchFamily="34" charset="0"/>
              </a:rPr>
              <a:t>The Sindh Enterprise Development Fund (SEDF) in collaboration with SBP, has offered subsidy on the use of funds under the Scheme to the rice‐husking mills in Sindh</a:t>
            </a:r>
          </a:p>
          <a:p>
            <a:pPr marL="285750" indent="-285750">
              <a:spcAft>
                <a:spcPts val="1200"/>
              </a:spcAft>
              <a:buFont typeface="Arial" panose="020B0604020202020204" pitchFamily="34" charset="0"/>
              <a:buChar char="•"/>
            </a:pPr>
            <a:r>
              <a:rPr lang="en-US" dirty="0">
                <a:latin typeface="Calibri Light" panose="020F0302020204030204" pitchFamily="34" charset="0"/>
              </a:rPr>
              <a:t>SEDF provides partial credit guarantee cover of 30% to banks through SBP against their outstanding loans (principal portion only)</a:t>
            </a:r>
          </a:p>
          <a:p>
            <a:pPr marL="285750" indent="-285750">
              <a:spcAft>
                <a:spcPts val="1200"/>
              </a:spcAft>
              <a:buFont typeface="Arial" panose="020B0604020202020204" pitchFamily="34" charset="0"/>
              <a:buChar char="•"/>
            </a:pPr>
            <a:r>
              <a:rPr lang="en-US" dirty="0">
                <a:latin typeface="Calibri Light" panose="020F0302020204030204" pitchFamily="34" charset="0"/>
              </a:rPr>
              <a:t>The loan facility under the Scheme will be available for establishment and BMR of Rice Husking Mills in Sindh Province. </a:t>
            </a:r>
          </a:p>
          <a:p>
            <a:pPr marL="285750" indent="-285750">
              <a:spcAft>
                <a:spcPts val="1200"/>
              </a:spcAft>
              <a:buFont typeface="Arial" panose="020B0604020202020204" pitchFamily="34" charset="0"/>
              <a:buChar char="•"/>
            </a:pPr>
            <a:r>
              <a:rPr lang="en-US" dirty="0">
                <a:latin typeface="Calibri Light" panose="020F0302020204030204" pitchFamily="34" charset="0"/>
              </a:rPr>
              <a:t>Financing shall be available for a maximum period of 5 years including a maximum grace period of six months</a:t>
            </a:r>
          </a:p>
          <a:p>
            <a:pPr marL="285750" indent="-285750">
              <a:spcAft>
                <a:spcPts val="1200"/>
              </a:spcAft>
              <a:buFont typeface="Arial" panose="020B0604020202020204" pitchFamily="34" charset="0"/>
              <a:buChar char="•"/>
            </a:pPr>
            <a:r>
              <a:rPr lang="en-US" dirty="0">
                <a:latin typeface="Calibri Light" panose="020F0302020204030204" pitchFamily="34" charset="0"/>
              </a:rPr>
              <a:t>Maximum loan size for a single borrower is Rs. 10 million but for those mills that want to add mechanized dryers the financing limit is Rs 16 million.</a:t>
            </a:r>
          </a:p>
          <a:p>
            <a:pPr marL="285750" lvl="0" indent="-285750">
              <a:spcAft>
                <a:spcPts val="1200"/>
              </a:spcAft>
              <a:buFont typeface="Arial" panose="020B0604020202020204" pitchFamily="34" charset="0"/>
              <a:buChar char="•"/>
            </a:pPr>
            <a:r>
              <a:rPr lang="en-US" dirty="0">
                <a:latin typeface="Calibri Light" panose="020F0302020204030204" pitchFamily="34" charset="0"/>
              </a:rPr>
              <a:t>End user rate is 2%. In addition to this 2%, PFIs receive an additional 2.75% from SEDF (SBP's refinance rate  of 2% is also borne by SEDF).</a:t>
            </a:r>
          </a:p>
          <a:p>
            <a:pPr lvl="0"/>
            <a:endParaRPr lang="en-US" dirty="0"/>
          </a:p>
        </p:txBody>
      </p:sp>
    </p:spTree>
    <p:extLst>
      <p:ext uri="{BB962C8B-B14F-4D97-AF65-F5344CB8AC3E}">
        <p14:creationId xmlns:p14="http://schemas.microsoft.com/office/powerpoint/2010/main" val="2076284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A270E52-279B-4476-8FF9-5904391F4F88}"/>
              </a:ext>
            </a:extLst>
          </p:cNvPr>
          <p:cNvSpPr/>
          <p:nvPr/>
        </p:nvSpPr>
        <p:spPr>
          <a:xfrm>
            <a:off x="422031" y="395792"/>
            <a:ext cx="9954592" cy="6278642"/>
          </a:xfrm>
          <a:prstGeom prst="rect">
            <a:avLst/>
          </a:prstGeom>
        </p:spPr>
        <p:txBody>
          <a:bodyPr wrap="square">
            <a:spAutoFit/>
          </a:bodyPr>
          <a:lstStyle/>
          <a:p>
            <a:pPr lvl="0">
              <a:spcAft>
                <a:spcPts val="1200"/>
              </a:spcAft>
            </a:pPr>
            <a:r>
              <a:rPr lang="en-US" sz="2400" b="1" u="sng" dirty="0">
                <a:solidFill>
                  <a:schemeClr val="tx1">
                    <a:lumMod val="50000"/>
                    <a:lumOff val="50000"/>
                  </a:schemeClr>
                </a:solidFill>
              </a:rPr>
              <a:t>Procedure to avail the Facility:</a:t>
            </a:r>
          </a:p>
          <a:p>
            <a:pPr marL="285750" lvl="0" indent="-285750">
              <a:spcAft>
                <a:spcPts val="1200"/>
              </a:spcAft>
              <a:buFont typeface="Arial" panose="020B0604020202020204" pitchFamily="34" charset="0"/>
              <a:buChar char="•"/>
            </a:pPr>
            <a:endParaRPr lang="en-US" dirty="0">
              <a:latin typeface="Calibri Light" panose="020F0302020204030204" pitchFamily="34" charset="0"/>
            </a:endParaRPr>
          </a:p>
          <a:p>
            <a:pPr marL="285750" lvl="0" indent="-285750" algn="just">
              <a:spcAft>
                <a:spcPts val="1200"/>
              </a:spcAft>
              <a:buFont typeface="Arial" panose="020B0604020202020204" pitchFamily="34" charset="0"/>
              <a:buChar char="•"/>
            </a:pPr>
            <a:r>
              <a:rPr lang="en-US" dirty="0">
                <a:latin typeface="Calibri Light" panose="020F0302020204030204" pitchFamily="34" charset="0"/>
              </a:rPr>
              <a:t>Banks will forward loan case of eligible borrower to SEDF with the request to issue letter of comfort for sanctioning of the facility.</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To obtain facilities for eligible borrowers under this Scheme, concerned bank will forward its request for guarantee and subsidy facilities along with Letter of Comfort provided by SEDF to the e Development Finance Support Department (DFSD) through SBP, BSC (Karachi, Hyderabad, and Sukkur).</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The SBP BSC offices will subsequently also intimate approval of refinance to the DFSD</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DFSD shall assess compliance with terms of the Scheme in light of the documents submitted by the concerned SBP BSC office/bank</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The DFSD shall, however, have the right to withdraw its confirmation of guarantee and subsidy if it is identified through inspection/ verification that the borrower was not eligible</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The DFSD shall convey issuance of guarantee and subsidy facility for a loan to the concerned bank through relevant field office of SBP BSC (Bank) within 7 working days</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SBP will recover its outstanding principal amount on due dates from the banks’ accounts maintained with it </a:t>
            </a:r>
          </a:p>
          <a:p>
            <a:pPr lvl="0"/>
            <a:endParaRPr lang="en-US" dirty="0"/>
          </a:p>
        </p:txBody>
      </p:sp>
    </p:spTree>
    <p:extLst>
      <p:ext uri="{BB962C8B-B14F-4D97-AF65-F5344CB8AC3E}">
        <p14:creationId xmlns:p14="http://schemas.microsoft.com/office/powerpoint/2010/main" val="2177812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2DFEB9A-32A3-49CB-B3D2-EEAE42894501}"/>
              </a:ext>
            </a:extLst>
          </p:cNvPr>
          <p:cNvSpPr txBox="1">
            <a:spLocks/>
          </p:cNvSpPr>
          <p:nvPr/>
        </p:nvSpPr>
        <p:spPr>
          <a:xfrm>
            <a:off x="422031" y="354061"/>
            <a:ext cx="9827953" cy="1447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Financing Facility for Storage of Agriculture Produce (FFSAP)</a:t>
            </a:r>
          </a:p>
        </p:txBody>
      </p:sp>
      <p:pic>
        <p:nvPicPr>
          <p:cNvPr id="10" name="Picture 2" descr="Related image">
            <a:extLst>
              <a:ext uri="{FF2B5EF4-FFF2-40B4-BE49-F238E27FC236}">
                <a16:creationId xmlns:a16="http://schemas.microsoft.com/office/drawing/2014/main" id="{826BB619-CAE0-4248-B5E7-F3D865B2F717}"/>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171825" y="2246602"/>
            <a:ext cx="5848350" cy="39004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58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17C4CD-ED8C-4694-AF4C-0D34F61178CB}"/>
              </a:ext>
            </a:extLst>
          </p:cNvPr>
          <p:cNvSpPr txBox="1">
            <a:spLocks/>
          </p:cNvSpPr>
          <p:nvPr/>
        </p:nvSpPr>
        <p:spPr>
          <a:xfrm>
            <a:off x="422031" y="354061"/>
            <a:ext cx="9968878" cy="1447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Financing Facility for Storage of Agriculture Produce (FFSAP)</a:t>
            </a:r>
          </a:p>
        </p:txBody>
      </p:sp>
      <p:sp>
        <p:nvSpPr>
          <p:cNvPr id="2" name="Rectangle 1">
            <a:extLst>
              <a:ext uri="{FF2B5EF4-FFF2-40B4-BE49-F238E27FC236}">
                <a16:creationId xmlns:a16="http://schemas.microsoft.com/office/drawing/2014/main" id="{CE0EEC59-78DD-400F-B644-D11DD3FB16C0}"/>
              </a:ext>
            </a:extLst>
          </p:cNvPr>
          <p:cNvSpPr/>
          <p:nvPr/>
        </p:nvSpPr>
        <p:spPr>
          <a:xfrm>
            <a:off x="553751" y="1339426"/>
            <a:ext cx="9968878" cy="4893647"/>
          </a:xfrm>
          <a:prstGeom prst="rect">
            <a:avLst/>
          </a:prstGeom>
        </p:spPr>
        <p:txBody>
          <a:bodyPr wrap="square">
            <a:spAutoFit/>
          </a:bodyPr>
          <a:lstStyle/>
          <a:p>
            <a:pPr marL="285750" lvl="0" indent="-285750" algn="just">
              <a:spcAft>
                <a:spcPts val="1200"/>
              </a:spcAft>
              <a:buFont typeface="Arial" panose="020B0604020202020204" pitchFamily="34" charset="0"/>
              <a:buChar char="•"/>
            </a:pPr>
            <a:r>
              <a:rPr lang="en-US" dirty="0">
                <a:latin typeface="Calibri Light" panose="020F0302020204030204" pitchFamily="34" charset="0"/>
              </a:rPr>
              <a:t>To encourage Private Sector to establish Silos, Warehouses &amp; Cold Storages</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 Financing is available for establishment / expansion / BMR of Silos, Warehouses &amp; Cold Storages facilities for storing agricultural produce. Financing for local purchase / import of new machinery, equipment accessories, generators  thereof used in Steel/metal/Concrete Silos, warehouses and cold storages. Further, up to 65% cost of civil works is also eligible under the Scheme</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Maximum financing to a single project is Rs. 500 million under the Facility </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Available through all commercial banks and DFIs </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Maximum period of seven years including a maximum grace period of six months. Effective June 1, 2017, banks'/DFIs' spread increased to 4% only for SME borrowers. Moreover, maximum tenor of loan also increased to 10 years for SMEs borrowers only.</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For civil works financing the bank shall monitor it as per its own mechanism that the funds are utilized strictly for the construction purpose as per approved </a:t>
            </a:r>
            <a:r>
              <a:rPr lang="en-US" dirty="0" err="1">
                <a:latin typeface="Calibri Light" panose="020F0302020204030204" pitchFamily="34" charset="0"/>
              </a:rPr>
              <a:t>plan.Only</a:t>
            </a:r>
            <a:r>
              <a:rPr lang="en-US" dirty="0">
                <a:latin typeface="Calibri Light" panose="020F0302020204030204" pitchFamily="34" charset="0"/>
              </a:rPr>
              <a:t> against LCs in case of financing against imported plant &amp; machinery / raw material to be used for construction of the Silos/Cold Storage</a:t>
            </a:r>
          </a:p>
          <a:p>
            <a:pPr lvl="0" algn="just"/>
            <a:endParaRPr lang="en-US" dirty="0"/>
          </a:p>
        </p:txBody>
      </p:sp>
    </p:spTree>
    <p:extLst>
      <p:ext uri="{BB962C8B-B14F-4D97-AF65-F5344CB8AC3E}">
        <p14:creationId xmlns:p14="http://schemas.microsoft.com/office/powerpoint/2010/main" val="85602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0132860D-BF8C-4932-B73D-14F8245F4E69}"/>
              </a:ext>
            </a:extLst>
          </p:cNvPr>
          <p:cNvGraphicFramePr>
            <a:graphicFrameLocks noGrp="1"/>
          </p:cNvGraphicFramePr>
          <p:nvPr>
            <p:extLst>
              <p:ext uri="{D42A27DB-BD31-4B8C-83A1-F6EECF244321}">
                <p14:modId xmlns:p14="http://schemas.microsoft.com/office/powerpoint/2010/main" val="3469477793"/>
              </p:ext>
            </p:extLst>
          </p:nvPr>
        </p:nvGraphicFramePr>
        <p:xfrm>
          <a:off x="1182906" y="1634756"/>
          <a:ext cx="8578849" cy="1371601"/>
        </p:xfrm>
        <a:graphic>
          <a:graphicData uri="http://schemas.openxmlformats.org/drawingml/2006/table">
            <a:tbl>
              <a:tblPr firstRow="1" firstCol="1" bandRow="1">
                <a:tableStyleId>{2D5ABB26-0587-4C30-8999-92F81FD0307C}</a:tableStyleId>
              </a:tblPr>
              <a:tblGrid>
                <a:gridCol w="2337103">
                  <a:extLst>
                    <a:ext uri="{9D8B030D-6E8A-4147-A177-3AD203B41FA5}">
                      <a16:colId xmlns:a16="http://schemas.microsoft.com/office/drawing/2014/main" val="20000"/>
                    </a:ext>
                  </a:extLst>
                </a:gridCol>
                <a:gridCol w="2122126">
                  <a:extLst>
                    <a:ext uri="{9D8B030D-6E8A-4147-A177-3AD203B41FA5}">
                      <a16:colId xmlns:a16="http://schemas.microsoft.com/office/drawing/2014/main" val="20001"/>
                    </a:ext>
                  </a:extLst>
                </a:gridCol>
                <a:gridCol w="2294658">
                  <a:extLst>
                    <a:ext uri="{9D8B030D-6E8A-4147-A177-3AD203B41FA5}">
                      <a16:colId xmlns:a16="http://schemas.microsoft.com/office/drawing/2014/main" val="20002"/>
                    </a:ext>
                  </a:extLst>
                </a:gridCol>
                <a:gridCol w="1824962">
                  <a:extLst>
                    <a:ext uri="{9D8B030D-6E8A-4147-A177-3AD203B41FA5}">
                      <a16:colId xmlns:a16="http://schemas.microsoft.com/office/drawing/2014/main" val="20003"/>
                    </a:ext>
                  </a:extLst>
                </a:gridCol>
              </a:tblGrid>
              <a:tr h="513221">
                <a:tc gridSpan="4">
                  <a:txBody>
                    <a:bodyPr/>
                    <a:lstStyle/>
                    <a:p>
                      <a:pPr marL="1270" marR="0" indent="0" algn="ctr">
                        <a:lnSpc>
                          <a:spcPct val="100000"/>
                        </a:lnSpc>
                        <a:spcBef>
                          <a:spcPts val="0"/>
                        </a:spcBef>
                        <a:spcAft>
                          <a:spcPts val="0"/>
                        </a:spcAft>
                      </a:pPr>
                      <a:r>
                        <a:rPr lang="en-US" sz="2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SMEs</a:t>
                      </a: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1270" marR="0" indent="0" algn="ctr">
                        <a:lnSpc>
                          <a:spcPct val="100000"/>
                        </a:lnSpc>
                        <a:spcBef>
                          <a:spcPts val="0"/>
                        </a:spcBef>
                        <a:spcAft>
                          <a:spcPts val="0"/>
                        </a:spcAft>
                      </a:pP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a:lnSpc>
                          <a:spcPct val="100000"/>
                        </a:lnSpc>
                        <a:spcBef>
                          <a:spcPts val="0"/>
                        </a:spcBef>
                        <a:spcAft>
                          <a:spcPts val="0"/>
                        </a:spcAft>
                      </a:pPr>
                      <a:endParaRPr lang="en-US" sz="1600" b="0" kern="1200" dirty="0">
                        <a:solidFill>
                          <a:schemeClr val="lt1"/>
                        </a:solidFill>
                        <a:effectLst/>
                        <a:latin typeface="+mn-lt"/>
                        <a:ea typeface="+mn-ea"/>
                        <a:cs typeface="+mn-cs"/>
                      </a:endParaRP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8255" marR="0" indent="0" algn="ctr">
                        <a:lnSpc>
                          <a:spcPct val="100000"/>
                        </a:lnSpc>
                        <a:spcBef>
                          <a:spcPts val="0"/>
                        </a:spcBef>
                        <a:spcAft>
                          <a:spcPts val="0"/>
                        </a:spcAft>
                      </a:pP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8904514"/>
                  </a:ext>
                </a:extLst>
              </a:tr>
              <a:tr h="513221">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cs typeface="Times New Roman" panose="02020603050405020304" pitchFamily="18" charset="0"/>
                        </a:rPr>
                        <a:t>Tenor </a:t>
                      </a:r>
                      <a:endParaRPr lang="en-US" sz="18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cs typeface="Times New Roman" panose="02020603050405020304" pitchFamily="18" charset="0"/>
                        </a:rPr>
                        <a:t>Rate of Refinance</a:t>
                      </a:r>
                      <a:endParaRPr lang="en-US" sz="18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cs typeface="Times New Roman" panose="02020603050405020304" pitchFamily="18" charset="0"/>
                        </a:rPr>
                        <a:t>Banks’/DFIs’ Spread </a:t>
                      </a:r>
                      <a:endParaRPr lang="en-US" sz="1800" b="0" kern="1200" dirty="0">
                        <a:solidFill>
                          <a:srgbClr val="000000"/>
                        </a:solidFill>
                        <a:effectLst/>
                        <a:latin typeface="Calibri" panose="020F0502020204030204" pitchFamily="34" charset="0"/>
                        <a:ea typeface="+mn-ea"/>
                        <a:cs typeface="Times New Roman" panose="02020603050405020304" pitchFamily="18" charset="0"/>
                      </a:endParaRP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cs typeface="Times New Roman" panose="02020603050405020304" pitchFamily="18" charset="0"/>
                        </a:rPr>
                        <a:t>End Users’ Rate</a:t>
                      </a:r>
                      <a:endParaRPr lang="en-US" sz="18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45159">
                <a:tc>
                  <a:txBody>
                    <a:bodyPr/>
                    <a:lstStyle/>
                    <a:p>
                      <a:pPr marL="1270" marR="0" indent="0" algn="ctr" defTabSz="457200" rtl="0" eaLnBrk="1" latinLnBrk="0" hangingPunct="1">
                        <a:lnSpc>
                          <a:spcPct val="100000"/>
                        </a:lnSpc>
                        <a:spcBef>
                          <a:spcPts val="0"/>
                        </a:spcBef>
                        <a:spcAft>
                          <a:spcPts val="0"/>
                        </a:spcAft>
                      </a:pPr>
                      <a:r>
                        <a:rPr lang="en-US" sz="1600" b="0" kern="1200" dirty="0">
                          <a:solidFill>
                            <a:srgbClr val="000000"/>
                          </a:solidFill>
                          <a:effectLst/>
                          <a:latin typeface="Calibri" panose="020F0502020204030204" pitchFamily="34" charset="0"/>
                          <a:cs typeface="Times New Roman" panose="02020603050405020304" pitchFamily="18" charset="0"/>
                        </a:rPr>
                        <a:t>Up‐to 10 years </a:t>
                      </a:r>
                      <a:endParaRPr lang="en-US"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defTabSz="457200" rtl="0" eaLnBrk="1" latinLnBrk="0" hangingPunct="1">
                        <a:lnSpc>
                          <a:spcPct val="100000"/>
                        </a:lnSpc>
                        <a:spcBef>
                          <a:spcPts val="0"/>
                        </a:spcBef>
                        <a:spcAft>
                          <a:spcPts val="0"/>
                        </a:spcAft>
                      </a:pPr>
                      <a:r>
                        <a:rPr lang="en-US" sz="1600" b="0" kern="1200" dirty="0">
                          <a:solidFill>
                            <a:srgbClr val="000000"/>
                          </a:solidFill>
                          <a:effectLst/>
                          <a:latin typeface="Calibri" panose="020F0502020204030204" pitchFamily="34" charset="0"/>
                          <a:cs typeface="Times New Roman" panose="02020603050405020304" pitchFamily="18" charset="0"/>
                        </a:rPr>
                        <a:t>2.0% </a:t>
                      </a:r>
                      <a:endParaRPr lang="en-US"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defTabSz="457200" rtl="0" eaLnBrk="1" latinLnBrk="0" hangingPunct="1">
                        <a:lnSpc>
                          <a:spcPct val="100000"/>
                        </a:lnSpc>
                        <a:spcBef>
                          <a:spcPts val="0"/>
                        </a:spcBef>
                        <a:spcAft>
                          <a:spcPts val="0"/>
                        </a:spcAft>
                      </a:pPr>
                      <a:r>
                        <a:rPr lang="en-US" sz="1600" b="0" kern="1200" dirty="0">
                          <a:solidFill>
                            <a:srgbClr val="000000"/>
                          </a:solidFill>
                          <a:effectLst/>
                          <a:latin typeface="Calibri" panose="020F0502020204030204" pitchFamily="34" charset="0"/>
                          <a:cs typeface="Times New Roman" panose="02020603050405020304" pitchFamily="18" charset="0"/>
                        </a:rPr>
                        <a:t>4.0% </a:t>
                      </a:r>
                      <a:endParaRPr lang="en-US"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defTabSz="457200" rtl="0" eaLnBrk="1" latinLnBrk="0" hangingPunct="1">
                        <a:lnSpc>
                          <a:spcPct val="100000"/>
                        </a:lnSpc>
                        <a:spcBef>
                          <a:spcPts val="0"/>
                        </a:spcBef>
                        <a:spcAft>
                          <a:spcPts val="0"/>
                        </a:spcAft>
                      </a:pPr>
                      <a:r>
                        <a:rPr lang="en-US" sz="1600" b="0" kern="1200" dirty="0">
                          <a:solidFill>
                            <a:srgbClr val="000000"/>
                          </a:solidFill>
                          <a:effectLst/>
                          <a:latin typeface="Calibri" panose="020F0502020204030204" pitchFamily="34" charset="0"/>
                          <a:cs typeface="Times New Roman" panose="02020603050405020304" pitchFamily="18" charset="0"/>
                        </a:rPr>
                        <a:t>6.0% </a:t>
                      </a:r>
                      <a:endParaRPr lang="en-US"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576E1D1D-F3EE-4A79-A770-D26CED85C8A4}"/>
              </a:ext>
            </a:extLst>
          </p:cNvPr>
          <p:cNvGraphicFramePr>
            <a:graphicFrameLocks noGrp="1"/>
          </p:cNvGraphicFramePr>
          <p:nvPr>
            <p:extLst>
              <p:ext uri="{D42A27DB-BD31-4B8C-83A1-F6EECF244321}">
                <p14:modId xmlns:p14="http://schemas.microsoft.com/office/powerpoint/2010/main" val="2010794368"/>
              </p:ext>
            </p:extLst>
          </p:nvPr>
        </p:nvGraphicFramePr>
        <p:xfrm>
          <a:off x="1182905" y="4332390"/>
          <a:ext cx="8578850" cy="1737359"/>
        </p:xfrm>
        <a:graphic>
          <a:graphicData uri="http://schemas.openxmlformats.org/drawingml/2006/table">
            <a:tbl>
              <a:tblPr firstRow="1" firstCol="1" bandRow="1">
                <a:tableStyleId>{2D5ABB26-0587-4C30-8999-92F81FD0307C}</a:tableStyleId>
              </a:tblPr>
              <a:tblGrid>
                <a:gridCol w="2337103">
                  <a:extLst>
                    <a:ext uri="{9D8B030D-6E8A-4147-A177-3AD203B41FA5}">
                      <a16:colId xmlns:a16="http://schemas.microsoft.com/office/drawing/2014/main" val="20000"/>
                    </a:ext>
                  </a:extLst>
                </a:gridCol>
                <a:gridCol w="2087621">
                  <a:extLst>
                    <a:ext uri="{9D8B030D-6E8A-4147-A177-3AD203B41FA5}">
                      <a16:colId xmlns:a16="http://schemas.microsoft.com/office/drawing/2014/main" val="20001"/>
                    </a:ext>
                  </a:extLst>
                </a:gridCol>
                <a:gridCol w="2247714">
                  <a:extLst>
                    <a:ext uri="{9D8B030D-6E8A-4147-A177-3AD203B41FA5}">
                      <a16:colId xmlns:a16="http://schemas.microsoft.com/office/drawing/2014/main" val="20002"/>
                    </a:ext>
                  </a:extLst>
                </a:gridCol>
                <a:gridCol w="1906412">
                  <a:extLst>
                    <a:ext uri="{9D8B030D-6E8A-4147-A177-3AD203B41FA5}">
                      <a16:colId xmlns:a16="http://schemas.microsoft.com/office/drawing/2014/main" val="20003"/>
                    </a:ext>
                  </a:extLst>
                </a:gridCol>
              </a:tblGrid>
              <a:tr h="445895">
                <a:tc gridSpan="4">
                  <a:txBody>
                    <a:bodyPr/>
                    <a:lstStyle/>
                    <a:p>
                      <a:pPr marL="1270" marR="0" indent="0" algn="ctr" defTabSz="457200" rtl="0" eaLnBrk="1" latinLnBrk="0" hangingPunct="1">
                        <a:lnSpc>
                          <a:spcPct val="100000"/>
                        </a:lnSpc>
                        <a:spcBef>
                          <a:spcPts val="0"/>
                        </a:spcBef>
                        <a:spcAft>
                          <a:spcPts val="0"/>
                        </a:spcAft>
                      </a:pPr>
                      <a:r>
                        <a:rPr lang="en-US" sz="24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 - SMEs</a:t>
                      </a: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1270" marR="0" indent="0" algn="ctr">
                        <a:lnSpc>
                          <a:spcPct val="100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a:lnSpc>
                          <a:spcPct val="100000"/>
                        </a:lnSpc>
                        <a:spcBef>
                          <a:spcPts val="0"/>
                        </a:spcBef>
                        <a:spcAft>
                          <a:spcPts val="0"/>
                        </a:spcAft>
                      </a:pPr>
                      <a:endParaRPr lang="en-US" sz="1600" b="0" kern="1200" dirty="0">
                        <a:solidFill>
                          <a:schemeClr val="lt1"/>
                        </a:solidFill>
                        <a:effectLst/>
                        <a:latin typeface="+mn-lt"/>
                        <a:ea typeface="+mn-ea"/>
                        <a:cs typeface="+mn-cs"/>
                      </a:endParaRP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8255" marR="0" indent="0" algn="ctr">
                        <a:lnSpc>
                          <a:spcPct val="100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154289"/>
                  </a:ext>
                </a:extLst>
              </a:tr>
              <a:tr h="343815">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ea typeface="+mn-ea"/>
                          <a:cs typeface="Times New Roman" panose="02020603050405020304" pitchFamily="18" charset="0"/>
                        </a:rPr>
                        <a:t>Tenor </a:t>
                      </a: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ea typeface="+mn-ea"/>
                          <a:cs typeface="Times New Roman" panose="02020603050405020304" pitchFamily="18" charset="0"/>
                        </a:rPr>
                        <a:t>Rate of Refinance</a:t>
                      </a: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ea typeface="+mn-ea"/>
                          <a:cs typeface="Times New Roman" panose="02020603050405020304" pitchFamily="18" charset="0"/>
                        </a:rPr>
                        <a:t>Banks’/DFIs’ Spread </a:t>
                      </a: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70" marR="0" indent="0" algn="ctr" defTabSz="457200" rtl="0" eaLnBrk="1" latinLnBrk="0" hangingPunct="1">
                        <a:lnSpc>
                          <a:spcPct val="100000"/>
                        </a:lnSpc>
                        <a:spcBef>
                          <a:spcPts val="0"/>
                        </a:spcBef>
                        <a:spcAft>
                          <a:spcPts val="0"/>
                        </a:spcAft>
                      </a:pPr>
                      <a:r>
                        <a:rPr lang="en-US" sz="1800" b="0" kern="1200" dirty="0">
                          <a:solidFill>
                            <a:srgbClr val="000000"/>
                          </a:solidFill>
                          <a:effectLst/>
                          <a:latin typeface="Calibri" panose="020F0502020204030204" pitchFamily="34" charset="0"/>
                          <a:ea typeface="+mn-ea"/>
                          <a:cs typeface="Times New Roman" panose="02020603050405020304" pitchFamily="18" charset="0"/>
                        </a:rPr>
                        <a:t>End Users’ Rate</a:t>
                      </a:r>
                    </a:p>
                  </a:txBody>
                  <a:tcPr marL="68581" marR="70486" marT="33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15883">
                <a:tc>
                  <a:txBody>
                    <a:bodyPr/>
                    <a:lstStyle/>
                    <a:p>
                      <a:pPr marL="0"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Up‐to 3 years </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3.50% </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2.50% </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270" marR="0" indent="0" algn="ctr">
                        <a:lnSpc>
                          <a:spcPct val="107000"/>
                        </a:lnSpc>
                        <a:spcBef>
                          <a:spcPts val="0"/>
                        </a:spcBef>
                        <a:spcAft>
                          <a:spcPts val="0"/>
                        </a:spcAft>
                      </a:pPr>
                      <a:endParaRPr lang="en-US" sz="1600" b="0" kern="1200" dirty="0">
                        <a:solidFill>
                          <a:srgbClr val="000000"/>
                        </a:solidFill>
                        <a:effectLst/>
                        <a:latin typeface="Calibri" panose="020F0502020204030204" pitchFamily="34" charset="0"/>
                        <a:ea typeface="+mn-ea"/>
                        <a:cs typeface="Times New Roman" panose="02020603050405020304" pitchFamily="18" charset="0"/>
                      </a:endParaRPr>
                    </a:p>
                    <a:p>
                      <a:pPr marL="1270"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6.0% </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5883">
                <a:tc>
                  <a:txBody>
                    <a:bodyPr/>
                    <a:lstStyle/>
                    <a:p>
                      <a:pPr marL="0"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3 to 5 years</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3.25%</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2.75%</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270" marR="0" indent="0" algn="ctr">
                        <a:lnSpc>
                          <a:spcPct val="107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0" marR="70485" marT="33655" marB="0"/>
                </a:tc>
                <a:extLst>
                  <a:ext uri="{0D108BD9-81ED-4DB2-BD59-A6C34878D82A}">
                    <a16:rowId xmlns:a16="http://schemas.microsoft.com/office/drawing/2014/main" val="10002"/>
                  </a:ext>
                </a:extLst>
              </a:tr>
              <a:tr h="315883">
                <a:tc>
                  <a:txBody>
                    <a:bodyPr/>
                    <a:lstStyle/>
                    <a:p>
                      <a:pPr marL="0"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5 to 7 years</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2.50%</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0" indent="0" algn="ctr">
                        <a:lnSpc>
                          <a:spcPct val="107000"/>
                        </a:lnSpc>
                        <a:spcBef>
                          <a:spcPts val="0"/>
                        </a:spcBef>
                        <a:spcAft>
                          <a:spcPts val="0"/>
                        </a:spcAft>
                      </a:pPr>
                      <a:r>
                        <a:rPr lang="en-US" sz="1600" b="0" kern="1200" dirty="0">
                          <a:solidFill>
                            <a:srgbClr val="000000"/>
                          </a:solidFill>
                          <a:effectLst/>
                          <a:latin typeface="Calibri" panose="020F0502020204030204" pitchFamily="34" charset="0"/>
                          <a:ea typeface="+mn-ea"/>
                          <a:cs typeface="Times New Roman" panose="02020603050405020304" pitchFamily="18" charset="0"/>
                        </a:rPr>
                        <a:t>3.50%</a:t>
                      </a:r>
                    </a:p>
                  </a:txBody>
                  <a:tcPr marL="68581" marR="70486" marT="33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270" marR="0" indent="0" algn="ctr">
                        <a:lnSpc>
                          <a:spcPct val="107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0" marR="70485" marT="33655" marB="0"/>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64CE17F1-433E-4380-A4B3-48DF3342E461}"/>
              </a:ext>
            </a:extLst>
          </p:cNvPr>
          <p:cNvSpPr txBox="1"/>
          <p:nvPr/>
        </p:nvSpPr>
        <p:spPr>
          <a:xfrm>
            <a:off x="643703" y="412505"/>
            <a:ext cx="5153891" cy="461665"/>
          </a:xfrm>
          <a:prstGeom prst="rect">
            <a:avLst/>
          </a:prstGeom>
          <a:noFill/>
        </p:spPr>
        <p:txBody>
          <a:bodyPr wrap="square" rtlCol="0">
            <a:spAutoFit/>
          </a:bodyPr>
          <a:lstStyle/>
          <a:p>
            <a:r>
              <a:rPr lang="en-US" sz="2400" b="1" u="sng" dirty="0">
                <a:solidFill>
                  <a:schemeClr val="tx1">
                    <a:lumMod val="50000"/>
                    <a:lumOff val="50000"/>
                  </a:schemeClr>
                </a:solidFill>
              </a:rPr>
              <a:t>FFSAP - Rate of Service Charges</a:t>
            </a:r>
          </a:p>
        </p:txBody>
      </p:sp>
    </p:spTree>
    <p:extLst>
      <p:ext uri="{BB962C8B-B14F-4D97-AF65-F5344CB8AC3E}">
        <p14:creationId xmlns:p14="http://schemas.microsoft.com/office/powerpoint/2010/main" val="41723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2558A36-38CE-431A-A823-69C6228BACE5}"/>
              </a:ext>
            </a:extLst>
          </p:cNvPr>
          <p:cNvSpPr txBox="1">
            <a:spLocks/>
          </p:cNvSpPr>
          <p:nvPr/>
        </p:nvSpPr>
        <p:spPr>
          <a:xfrm>
            <a:off x="546722" y="212803"/>
            <a:ext cx="10100598" cy="1447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SBP Financing Scheme for Renewable Energy</a:t>
            </a:r>
          </a:p>
        </p:txBody>
      </p:sp>
      <p:pic>
        <p:nvPicPr>
          <p:cNvPr id="3" name="Picture 2">
            <a:extLst>
              <a:ext uri="{FF2B5EF4-FFF2-40B4-BE49-F238E27FC236}">
                <a16:creationId xmlns:a16="http://schemas.microsoft.com/office/drawing/2014/main" id="{8B638C7B-3C43-4BF3-B1F6-F9C54B6F99A3}"/>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581340" y="1417198"/>
            <a:ext cx="7029320" cy="5227999"/>
          </a:xfrm>
          <a:prstGeom prst="rect">
            <a:avLst/>
          </a:prstGeom>
        </p:spPr>
      </p:pic>
    </p:spTree>
    <p:extLst>
      <p:ext uri="{BB962C8B-B14F-4D97-AF65-F5344CB8AC3E}">
        <p14:creationId xmlns:p14="http://schemas.microsoft.com/office/powerpoint/2010/main" val="2677357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03C155-2747-4C09-AFEE-EEE7DEFA754D}"/>
              </a:ext>
            </a:extLst>
          </p:cNvPr>
          <p:cNvSpPr txBox="1">
            <a:spLocks/>
          </p:cNvSpPr>
          <p:nvPr/>
        </p:nvSpPr>
        <p:spPr>
          <a:xfrm>
            <a:off x="422031" y="290330"/>
            <a:ext cx="8371977" cy="10119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SBP Financing Scheme for Renewable Energy</a:t>
            </a:r>
          </a:p>
        </p:txBody>
      </p:sp>
      <p:sp>
        <p:nvSpPr>
          <p:cNvPr id="3" name="Rectangle 2">
            <a:extLst>
              <a:ext uri="{FF2B5EF4-FFF2-40B4-BE49-F238E27FC236}">
                <a16:creationId xmlns:a16="http://schemas.microsoft.com/office/drawing/2014/main" id="{0706F555-176F-4806-9F14-8E1F708BE601}"/>
              </a:ext>
            </a:extLst>
          </p:cNvPr>
          <p:cNvSpPr/>
          <p:nvPr/>
        </p:nvSpPr>
        <p:spPr>
          <a:xfrm>
            <a:off x="772023" y="1079925"/>
            <a:ext cx="9750606" cy="4385816"/>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dirty="0">
                <a:latin typeface="Calibri Light" panose="020F0302020204030204" pitchFamily="34" charset="0"/>
              </a:rPr>
              <a:t>The objective of the scheme is to lend support in addressing dual challenge of energy shortage and climate change through promotion of renewable energy.</a:t>
            </a:r>
          </a:p>
          <a:p>
            <a:pPr marL="285750" indent="-285750">
              <a:spcAft>
                <a:spcPts val="1200"/>
              </a:spcAft>
              <a:buFont typeface="Arial" panose="020B0604020202020204" pitchFamily="34" charset="0"/>
              <a:buChar char="•"/>
            </a:pPr>
            <a:r>
              <a:rPr lang="en-US" dirty="0">
                <a:latin typeface="Calibri Light" panose="020F0302020204030204" pitchFamily="34" charset="0"/>
              </a:rPr>
              <a:t>The validity of the scheme has been extended till June 30, 2022.</a:t>
            </a:r>
          </a:p>
          <a:p>
            <a:pPr marL="285750" indent="-285750">
              <a:spcAft>
                <a:spcPts val="1200"/>
              </a:spcAft>
              <a:buFont typeface="Arial" panose="020B0604020202020204" pitchFamily="34" charset="0"/>
              <a:buChar char="•"/>
            </a:pPr>
            <a:r>
              <a:rPr lang="en-US" dirty="0">
                <a:latin typeface="Calibri Light" panose="020F0302020204030204" pitchFamily="34" charset="0"/>
              </a:rPr>
              <a:t>The Scheme is available under three categories i.e. Producers, Consumers &amp; suppliers:</a:t>
            </a:r>
          </a:p>
          <a:p>
            <a:pPr marL="742950" lvl="1" indent="-285750">
              <a:spcAft>
                <a:spcPts val="600"/>
              </a:spcAft>
              <a:buFont typeface="Arial" panose="020B0604020202020204" pitchFamily="34" charset="0"/>
              <a:buChar char="•"/>
            </a:pPr>
            <a:r>
              <a:rPr lang="en-US" b="1" dirty="0">
                <a:latin typeface="Calibri Light" panose="020F0302020204030204" pitchFamily="34" charset="0"/>
              </a:rPr>
              <a:t>Category – I: </a:t>
            </a:r>
            <a:r>
              <a:rPr lang="en-US" dirty="0">
                <a:latin typeface="Calibri Light" panose="020F0302020204030204" pitchFamily="34" charset="0"/>
              </a:rPr>
              <a:t>Prospective sponsors, desirous of setting up renewable energy power projects with a capacity ranging from more than 1 MW and up-to 50 MW for their own use, selling of electricity to the national grid (including distribution companies) or combination of both.</a:t>
            </a:r>
          </a:p>
          <a:p>
            <a:pPr marL="742950" lvl="1" indent="-285750">
              <a:spcAft>
                <a:spcPts val="600"/>
              </a:spcAft>
              <a:buFont typeface="Arial" panose="020B0604020202020204" pitchFamily="34" charset="0"/>
              <a:buChar char="•"/>
            </a:pPr>
            <a:r>
              <a:rPr lang="en-US" b="1" dirty="0">
                <a:latin typeface="Calibri Light" panose="020F0302020204030204" pitchFamily="34" charset="0"/>
              </a:rPr>
              <a:t>Category – II: </a:t>
            </a:r>
            <a:r>
              <a:rPr lang="en-US" dirty="0">
                <a:latin typeface="Calibri Light" panose="020F0302020204030204" pitchFamily="34" charset="0"/>
              </a:rPr>
              <a:t>Prospective sponsors, desirous of installing renewable energy source based projects/ solutions for generation of electricity up-to 1 MW.</a:t>
            </a:r>
          </a:p>
          <a:p>
            <a:pPr marL="742950" lvl="1" indent="-285750">
              <a:spcAft>
                <a:spcPts val="600"/>
              </a:spcAft>
              <a:buFont typeface="Arial" panose="020B0604020202020204" pitchFamily="34" charset="0"/>
              <a:buChar char="•"/>
            </a:pPr>
            <a:r>
              <a:rPr lang="en-US" b="1" dirty="0">
                <a:latin typeface="Calibri Light" panose="020F0302020204030204" pitchFamily="34" charset="0"/>
              </a:rPr>
              <a:t>Category – III: </a:t>
            </a:r>
            <a:r>
              <a:rPr lang="en-US" dirty="0">
                <a:latin typeface="Calibri Light" panose="020F0302020204030204" pitchFamily="34" charset="0"/>
              </a:rPr>
              <a:t>Vendors and suppliers certified under AEDB Certification Regulation 2018 for installation of wind and solar systems on lease basis or selling of electricity to ultimate owners/users.</a:t>
            </a:r>
          </a:p>
          <a:p>
            <a:pPr lvl="0"/>
            <a:r>
              <a:rPr lang="en-US" dirty="0">
                <a:solidFill>
                  <a:schemeClr val="accent1">
                    <a:lumMod val="75000"/>
                  </a:schemeClr>
                </a:solidFill>
              </a:rPr>
              <a:t> </a:t>
            </a:r>
            <a:endParaRPr lang="en-US" dirty="0"/>
          </a:p>
        </p:txBody>
      </p:sp>
      <p:graphicFrame>
        <p:nvGraphicFramePr>
          <p:cNvPr id="9" name="Table 8">
            <a:extLst>
              <a:ext uri="{FF2B5EF4-FFF2-40B4-BE49-F238E27FC236}">
                <a16:creationId xmlns:a16="http://schemas.microsoft.com/office/drawing/2014/main" id="{0049C997-3000-4353-9862-A69E707AF310}"/>
              </a:ext>
            </a:extLst>
          </p:cNvPr>
          <p:cNvGraphicFramePr>
            <a:graphicFrameLocks noGrp="1"/>
          </p:cNvGraphicFramePr>
          <p:nvPr>
            <p:extLst>
              <p:ext uri="{D42A27DB-BD31-4B8C-83A1-F6EECF244321}">
                <p14:modId xmlns:p14="http://schemas.microsoft.com/office/powerpoint/2010/main" val="788301177"/>
              </p:ext>
            </p:extLst>
          </p:nvPr>
        </p:nvGraphicFramePr>
        <p:xfrm>
          <a:off x="1439285" y="5163477"/>
          <a:ext cx="8066088" cy="1407505"/>
        </p:xfrm>
        <a:graphic>
          <a:graphicData uri="http://schemas.openxmlformats.org/drawingml/2006/table">
            <a:tbl>
              <a:tblPr firstRow="1" bandRow="1">
                <a:tableStyleId>{2D5ABB26-0587-4C30-8999-92F81FD0307C}</a:tableStyleId>
              </a:tblPr>
              <a:tblGrid>
                <a:gridCol w="2688696">
                  <a:extLst>
                    <a:ext uri="{9D8B030D-6E8A-4147-A177-3AD203B41FA5}">
                      <a16:colId xmlns:a16="http://schemas.microsoft.com/office/drawing/2014/main" val="197281749"/>
                    </a:ext>
                  </a:extLst>
                </a:gridCol>
                <a:gridCol w="2688696">
                  <a:extLst>
                    <a:ext uri="{9D8B030D-6E8A-4147-A177-3AD203B41FA5}">
                      <a16:colId xmlns:a16="http://schemas.microsoft.com/office/drawing/2014/main" val="1887709519"/>
                    </a:ext>
                  </a:extLst>
                </a:gridCol>
                <a:gridCol w="2688696">
                  <a:extLst>
                    <a:ext uri="{9D8B030D-6E8A-4147-A177-3AD203B41FA5}">
                      <a16:colId xmlns:a16="http://schemas.microsoft.com/office/drawing/2014/main" val="1708598262"/>
                    </a:ext>
                  </a:extLst>
                </a:gridCol>
              </a:tblGrid>
              <a:tr h="370956">
                <a:tc gridSpan="3">
                  <a:txBody>
                    <a:bodyPr/>
                    <a:lstStyle/>
                    <a:p>
                      <a:pPr algn="ctr"/>
                      <a:r>
                        <a:rPr lang="en-US" sz="2000" b="1" dirty="0">
                          <a:latin typeface="Calibri Light" panose="020F0302020204030204" pitchFamily="34" charset="0"/>
                        </a:rPr>
                        <a:t>Maximum Loan Amount</a:t>
                      </a:r>
                    </a:p>
                  </a:txBody>
                  <a:tcPr marL="91447" marR="9144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1800" dirty="0"/>
                    </a:p>
                  </a:txBody>
                  <a:tcPr marL="91447" marR="91447" marT="45734" marB="45734"/>
                </a:tc>
                <a:tc hMerge="1">
                  <a:txBody>
                    <a:bodyPr/>
                    <a:lstStyle/>
                    <a:p>
                      <a:pPr algn="ctr"/>
                      <a:endParaRPr lang="en-US" sz="1800" dirty="0"/>
                    </a:p>
                  </a:txBody>
                  <a:tcPr marL="91447" marR="91447" marT="45734" marB="45734"/>
                </a:tc>
                <a:extLst>
                  <a:ext uri="{0D108BD9-81ED-4DB2-BD59-A6C34878D82A}">
                    <a16:rowId xmlns:a16="http://schemas.microsoft.com/office/drawing/2014/main" val="3420108582"/>
                  </a:ext>
                </a:extLst>
              </a:tr>
              <a:tr h="370956">
                <a:tc>
                  <a:txBody>
                    <a:bodyPr/>
                    <a:lstStyle/>
                    <a:p>
                      <a:pPr algn="ctr"/>
                      <a:r>
                        <a:rPr lang="en-US" sz="1800" b="1" dirty="0">
                          <a:latin typeface="Calibri Light" panose="020F0302020204030204" pitchFamily="34" charset="0"/>
                        </a:rPr>
                        <a:t>Category - I</a:t>
                      </a:r>
                    </a:p>
                  </a:txBody>
                  <a:tcPr marL="91447" marR="9144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latin typeface="Calibri Light" panose="020F0302020204030204" pitchFamily="34" charset="0"/>
                        </a:rPr>
                        <a:t>Category - II</a:t>
                      </a:r>
                    </a:p>
                  </a:txBody>
                  <a:tcPr marL="91447" marR="9144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latin typeface="Calibri Light" panose="020F0302020204030204" pitchFamily="34" charset="0"/>
                        </a:rPr>
                        <a:t>Category – III</a:t>
                      </a:r>
                    </a:p>
                  </a:txBody>
                  <a:tcPr marL="91447" marR="9144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5891943"/>
                  </a:ext>
                </a:extLst>
              </a:tr>
              <a:tr h="640281">
                <a:tc>
                  <a:txBody>
                    <a:bodyPr/>
                    <a:lstStyle/>
                    <a:p>
                      <a:pPr algn="ctr"/>
                      <a:r>
                        <a:rPr lang="en-US" sz="1600" dirty="0">
                          <a:latin typeface="Calibri Light" panose="020F0302020204030204" pitchFamily="34" charset="0"/>
                        </a:rPr>
                        <a:t>PKR 06 Billion </a:t>
                      </a:r>
                    </a:p>
                    <a:p>
                      <a:pPr algn="ctr"/>
                      <a:r>
                        <a:rPr lang="en-US" sz="1600" dirty="0">
                          <a:latin typeface="Calibri Light" panose="020F0302020204030204" pitchFamily="34" charset="0"/>
                        </a:rPr>
                        <a:t>(for a single project)</a:t>
                      </a:r>
                    </a:p>
                  </a:txBody>
                  <a:tcPr marL="91447" marR="9144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alibri Light" panose="020F0302020204030204" pitchFamily="34" charset="0"/>
                        </a:rPr>
                        <a:t>PKR 400 Million </a:t>
                      </a:r>
                    </a:p>
                    <a:p>
                      <a:pPr algn="ctr"/>
                      <a:r>
                        <a:rPr lang="en-US" sz="1600" dirty="0">
                          <a:latin typeface="Calibri Light" panose="020F0302020204030204" pitchFamily="34" charset="0"/>
                        </a:rPr>
                        <a:t>(for a single borrower)</a:t>
                      </a:r>
                    </a:p>
                  </a:txBody>
                  <a:tcPr marL="91447" marR="9144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alibri Light" panose="020F0302020204030204" pitchFamily="34" charset="0"/>
                        </a:rPr>
                        <a:t>PKR 01 Billion</a:t>
                      </a:r>
                    </a:p>
                    <a:p>
                      <a:pPr algn="ctr"/>
                      <a:r>
                        <a:rPr lang="en-US" sz="1600" dirty="0">
                          <a:latin typeface="Calibri Light" panose="020F0302020204030204" pitchFamily="34" charset="0"/>
                        </a:rPr>
                        <a:t>(for a single vendor)</a:t>
                      </a:r>
                    </a:p>
                  </a:txBody>
                  <a:tcPr marL="91447" marR="9144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6422395"/>
                  </a:ext>
                </a:extLst>
              </a:tr>
            </a:tbl>
          </a:graphicData>
        </a:graphic>
      </p:graphicFrame>
    </p:spTree>
    <p:extLst>
      <p:ext uri="{BB962C8B-B14F-4D97-AF65-F5344CB8AC3E}">
        <p14:creationId xmlns:p14="http://schemas.microsoft.com/office/powerpoint/2010/main" val="1612797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0090E-1344-4E42-9374-0C964E3B7753}"/>
              </a:ext>
            </a:extLst>
          </p:cNvPr>
          <p:cNvSpPr txBox="1"/>
          <p:nvPr/>
        </p:nvSpPr>
        <p:spPr>
          <a:xfrm>
            <a:off x="422031" y="958641"/>
            <a:ext cx="2632364" cy="400110"/>
          </a:xfrm>
          <a:prstGeom prst="rect">
            <a:avLst/>
          </a:prstGeom>
          <a:noFill/>
        </p:spPr>
        <p:txBody>
          <a:bodyPr wrap="square" rtlCol="0">
            <a:spAutoFit/>
          </a:bodyPr>
          <a:lstStyle/>
          <a:p>
            <a:r>
              <a:rPr lang="en-US" sz="2000" u="sng" dirty="0">
                <a:solidFill>
                  <a:schemeClr val="tx1">
                    <a:lumMod val="50000"/>
                    <a:lumOff val="50000"/>
                  </a:schemeClr>
                </a:solidFill>
              </a:rPr>
              <a:t>SBP Refinance:</a:t>
            </a:r>
          </a:p>
        </p:txBody>
      </p:sp>
      <p:sp>
        <p:nvSpPr>
          <p:cNvPr id="8" name="Title 1">
            <a:extLst>
              <a:ext uri="{FF2B5EF4-FFF2-40B4-BE49-F238E27FC236}">
                <a16:creationId xmlns:a16="http://schemas.microsoft.com/office/drawing/2014/main" id="{D43A0FEC-A37E-4C90-9468-3A33675473F4}"/>
              </a:ext>
            </a:extLst>
          </p:cNvPr>
          <p:cNvSpPr txBox="1">
            <a:spLocks/>
          </p:cNvSpPr>
          <p:nvPr/>
        </p:nvSpPr>
        <p:spPr>
          <a:xfrm>
            <a:off x="211015" y="131310"/>
            <a:ext cx="8371977" cy="10119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SBP Financing Scheme for Renewable Energy</a:t>
            </a:r>
          </a:p>
        </p:txBody>
      </p:sp>
      <p:graphicFrame>
        <p:nvGraphicFramePr>
          <p:cNvPr id="3" name="Table 2">
            <a:extLst>
              <a:ext uri="{FF2B5EF4-FFF2-40B4-BE49-F238E27FC236}">
                <a16:creationId xmlns:a16="http://schemas.microsoft.com/office/drawing/2014/main" id="{9CD4784F-4037-4EE3-93AB-A777106154A8}"/>
              </a:ext>
            </a:extLst>
          </p:cNvPr>
          <p:cNvGraphicFramePr>
            <a:graphicFrameLocks noGrp="1"/>
          </p:cNvGraphicFramePr>
          <p:nvPr>
            <p:extLst>
              <p:ext uri="{D42A27DB-BD31-4B8C-83A1-F6EECF244321}">
                <p14:modId xmlns:p14="http://schemas.microsoft.com/office/powerpoint/2010/main" val="3591265618"/>
              </p:ext>
            </p:extLst>
          </p:nvPr>
        </p:nvGraphicFramePr>
        <p:xfrm>
          <a:off x="422030" y="1550765"/>
          <a:ext cx="9941170" cy="1564640"/>
        </p:xfrm>
        <a:graphic>
          <a:graphicData uri="http://schemas.openxmlformats.org/drawingml/2006/table">
            <a:tbl>
              <a:tblPr firstRow="1" bandRow="1">
                <a:tableStyleId>{2D5ABB26-0587-4C30-8999-92F81FD0307C}</a:tableStyleId>
              </a:tblPr>
              <a:tblGrid>
                <a:gridCol w="2819934">
                  <a:extLst>
                    <a:ext uri="{9D8B030D-6E8A-4147-A177-3AD203B41FA5}">
                      <a16:colId xmlns:a16="http://schemas.microsoft.com/office/drawing/2014/main" val="1026833918"/>
                    </a:ext>
                  </a:extLst>
                </a:gridCol>
                <a:gridCol w="7121236">
                  <a:extLst>
                    <a:ext uri="{9D8B030D-6E8A-4147-A177-3AD203B41FA5}">
                      <a16:colId xmlns:a16="http://schemas.microsoft.com/office/drawing/2014/main" val="1597131772"/>
                    </a:ext>
                  </a:extLst>
                </a:gridCol>
              </a:tblGrid>
              <a:tr h="370840">
                <a:tc>
                  <a:txBody>
                    <a:bodyPr/>
                    <a:lstStyle/>
                    <a:p>
                      <a:r>
                        <a:rPr lang="en-US" sz="1600" dirty="0"/>
                        <a:t>Category –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Calibri Light" panose="020F0302020204030204" pitchFamily="34" charset="0"/>
                        </a:rPr>
                        <a:t>SBP Refinance shall be up-to 100% of total financing (debt) of an eligible RE project of </a:t>
                      </a:r>
                      <a:r>
                        <a:rPr lang="en-US" sz="1600" dirty="0" err="1">
                          <a:latin typeface="Calibri Light" panose="020F0302020204030204" pitchFamily="34" charset="0"/>
                        </a:rPr>
                        <a:t>upto</a:t>
                      </a:r>
                      <a:r>
                        <a:rPr lang="en-US" sz="1600" dirty="0">
                          <a:latin typeface="Calibri Light" panose="020F0302020204030204" pitchFamily="34" charset="0"/>
                        </a:rPr>
                        <a:t> 20 MW and up-to 50% of financing (debt) of an eligible RE Project of more than 20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581262"/>
                  </a:ext>
                </a:extLst>
              </a:tr>
              <a:tr h="370840">
                <a:tc>
                  <a:txBody>
                    <a:bodyPr/>
                    <a:lstStyle/>
                    <a:p>
                      <a:r>
                        <a:rPr lang="en-US" sz="1600" dirty="0"/>
                        <a:t>Category –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Calibri Light" panose="020F0302020204030204" pitchFamily="34" charset="0"/>
                        </a:rPr>
                        <a:t>SBP Refinance shall be up-to 100% of financing to the eligible borrowers.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631273"/>
                  </a:ext>
                </a:extLst>
              </a:tr>
              <a:tr h="370840">
                <a:tc>
                  <a:txBody>
                    <a:bodyPr/>
                    <a:lstStyle/>
                    <a:p>
                      <a:r>
                        <a:rPr lang="en-US" sz="1600" dirty="0"/>
                        <a:t>Category – III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Calibri Light" panose="020F0302020204030204" pitchFamily="34" charset="0"/>
                        </a:rPr>
                        <a:t>SBP Refinance shall be up-to 100% of financing to the eligible borrowers.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873966"/>
                  </a:ext>
                </a:extLst>
              </a:tr>
            </a:tbl>
          </a:graphicData>
        </a:graphic>
      </p:graphicFrame>
      <p:graphicFrame>
        <p:nvGraphicFramePr>
          <p:cNvPr id="10" name="Table 9">
            <a:extLst>
              <a:ext uri="{FF2B5EF4-FFF2-40B4-BE49-F238E27FC236}">
                <a16:creationId xmlns:a16="http://schemas.microsoft.com/office/drawing/2014/main" id="{B5CA0E7C-5D0B-4C49-851C-39A214A306F9}"/>
              </a:ext>
            </a:extLst>
          </p:cNvPr>
          <p:cNvGraphicFramePr>
            <a:graphicFrameLocks noGrp="1"/>
          </p:cNvGraphicFramePr>
          <p:nvPr>
            <p:extLst>
              <p:ext uri="{D42A27DB-BD31-4B8C-83A1-F6EECF244321}">
                <p14:modId xmlns:p14="http://schemas.microsoft.com/office/powerpoint/2010/main" val="2543530806"/>
              </p:ext>
            </p:extLst>
          </p:nvPr>
        </p:nvGraphicFramePr>
        <p:xfrm>
          <a:off x="422030" y="4469309"/>
          <a:ext cx="9941170" cy="1447800"/>
        </p:xfrm>
        <a:graphic>
          <a:graphicData uri="http://schemas.openxmlformats.org/drawingml/2006/table">
            <a:tbl>
              <a:tblPr firstRow="1" bandRow="1">
                <a:tableStyleId>{2D5ABB26-0587-4C30-8999-92F81FD0307C}</a:tableStyleId>
              </a:tblPr>
              <a:tblGrid>
                <a:gridCol w="2819934">
                  <a:extLst>
                    <a:ext uri="{9D8B030D-6E8A-4147-A177-3AD203B41FA5}">
                      <a16:colId xmlns:a16="http://schemas.microsoft.com/office/drawing/2014/main" val="1026833918"/>
                    </a:ext>
                  </a:extLst>
                </a:gridCol>
                <a:gridCol w="2373745">
                  <a:extLst>
                    <a:ext uri="{9D8B030D-6E8A-4147-A177-3AD203B41FA5}">
                      <a16:colId xmlns:a16="http://schemas.microsoft.com/office/drawing/2014/main" val="1597131772"/>
                    </a:ext>
                  </a:extLst>
                </a:gridCol>
                <a:gridCol w="2373746">
                  <a:extLst>
                    <a:ext uri="{9D8B030D-6E8A-4147-A177-3AD203B41FA5}">
                      <a16:colId xmlns:a16="http://schemas.microsoft.com/office/drawing/2014/main" val="2245675813"/>
                    </a:ext>
                  </a:extLst>
                </a:gridCol>
                <a:gridCol w="2373745">
                  <a:extLst>
                    <a:ext uri="{9D8B030D-6E8A-4147-A177-3AD203B41FA5}">
                      <a16:colId xmlns:a16="http://schemas.microsoft.com/office/drawing/2014/main" val="4206974395"/>
                    </a:ext>
                  </a:extLst>
                </a:gridCol>
              </a:tblGrid>
              <a:tr h="370840">
                <a:tc>
                  <a:txBody>
                    <a:bodyPr/>
                    <a:lstStyle/>
                    <a:p>
                      <a:pPr marL="0" algn="l" defTabSz="457200" rtl="0" eaLnBrk="1" latinLnBrk="0" hangingPunct="1"/>
                      <a:endParaRPr lang="en-US"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1600" kern="1200" dirty="0">
                          <a:solidFill>
                            <a:schemeClr val="tx1"/>
                          </a:solidFill>
                          <a:latin typeface="+mn-lt"/>
                          <a:ea typeface="+mn-ea"/>
                          <a:cs typeface="+mn-cs"/>
                        </a:rPr>
                        <a:t>Refinance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600" kern="1200" dirty="0">
                          <a:solidFill>
                            <a:schemeClr val="tx1"/>
                          </a:solidFill>
                          <a:latin typeface="+mn-lt"/>
                          <a:ea typeface="+mn-ea"/>
                          <a:cs typeface="+mn-cs"/>
                        </a:rPr>
                        <a:t>Bank / DFI Spread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600" kern="1200" dirty="0">
                          <a:solidFill>
                            <a:schemeClr val="tx1"/>
                          </a:solidFill>
                          <a:latin typeface="+mn-lt"/>
                          <a:ea typeface="+mn-ea"/>
                          <a:cs typeface="+mn-cs"/>
                        </a:rPr>
                        <a:t>End User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632936"/>
                  </a:ext>
                </a:extLst>
              </a:tr>
              <a:tr h="370840">
                <a:tc>
                  <a:txBody>
                    <a:bodyPr/>
                    <a:lstStyle/>
                    <a:p>
                      <a:pPr marL="0" algn="l" defTabSz="457200" rtl="0" eaLnBrk="1" latinLnBrk="0" hangingPunct="1"/>
                      <a:r>
                        <a:rPr lang="en-US" sz="1600" kern="1200" dirty="0">
                          <a:solidFill>
                            <a:schemeClr val="tx1"/>
                          </a:solidFill>
                          <a:latin typeface="+mn-lt"/>
                          <a:ea typeface="+mn-ea"/>
                          <a:cs typeface="+mn-cs"/>
                        </a:rPr>
                        <a:t>Category –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kern="1200" dirty="0">
                          <a:solidFill>
                            <a:schemeClr val="tx1"/>
                          </a:solidFill>
                          <a:latin typeface="Calibri Light" panose="020F0302020204030204" pitchFamily="34" charset="0"/>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a:solidFill>
                            <a:schemeClr val="tx1"/>
                          </a:solidFill>
                          <a:latin typeface="Calibri Light" panose="020F0302020204030204" pitchFamily="34" charset="0"/>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a:solidFill>
                            <a:schemeClr val="tx1"/>
                          </a:solidFill>
                          <a:latin typeface="Calibri Light" panose="020F0302020204030204" pitchFamily="34" charset="0"/>
                          <a:ea typeface="+mn-ea"/>
                          <a:cs typeface="+mn-cs"/>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581262"/>
                  </a:ext>
                </a:extLst>
              </a:tr>
              <a:tr h="370840">
                <a:tc>
                  <a:txBody>
                    <a:bodyPr/>
                    <a:lstStyle/>
                    <a:p>
                      <a:pPr marL="0" algn="l" defTabSz="457200" rtl="0" eaLnBrk="1" latinLnBrk="0" hangingPunct="1"/>
                      <a:r>
                        <a:rPr lang="en-US" sz="1600" kern="1200" dirty="0">
                          <a:solidFill>
                            <a:schemeClr val="tx1"/>
                          </a:solidFill>
                          <a:latin typeface="+mn-lt"/>
                          <a:ea typeface="+mn-ea"/>
                          <a:cs typeface="+mn-cs"/>
                        </a:rPr>
                        <a:t>Category –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kern="1200" dirty="0">
                          <a:solidFill>
                            <a:schemeClr val="tx1"/>
                          </a:solidFill>
                          <a:latin typeface="Calibri Light" panose="020F0302020204030204" pitchFamily="34" charset="0"/>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a:solidFill>
                            <a:schemeClr val="tx1"/>
                          </a:solidFill>
                          <a:latin typeface="Calibri Light" panose="020F0302020204030204" pitchFamily="34"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a:solidFill>
                            <a:schemeClr val="tx1"/>
                          </a:solidFill>
                          <a:latin typeface="Calibri Light" panose="020F0302020204030204" pitchFamily="34" charset="0"/>
                          <a:ea typeface="+mn-ea"/>
                          <a:cs typeface="+mn-cs"/>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631273"/>
                  </a:ext>
                </a:extLst>
              </a:tr>
              <a:tr h="0">
                <a:tc>
                  <a:txBody>
                    <a:bodyPr/>
                    <a:lstStyle/>
                    <a:p>
                      <a:pPr marL="0" algn="l" defTabSz="457200" rtl="0" eaLnBrk="1" latinLnBrk="0" hangingPunct="1"/>
                      <a:r>
                        <a:rPr lang="en-US" sz="1600" kern="1200" dirty="0">
                          <a:solidFill>
                            <a:schemeClr val="tx1"/>
                          </a:solidFill>
                          <a:latin typeface="+mn-lt"/>
                          <a:ea typeface="+mn-ea"/>
                          <a:cs typeface="+mn-cs"/>
                        </a:rPr>
                        <a:t>Category – III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kern="1200" dirty="0">
                          <a:solidFill>
                            <a:schemeClr val="tx1"/>
                          </a:solidFill>
                          <a:latin typeface="Calibri Light" panose="020F0302020204030204" pitchFamily="34" charset="0"/>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a:solidFill>
                            <a:schemeClr val="tx1"/>
                          </a:solidFill>
                          <a:latin typeface="Calibri Light" panose="020F0302020204030204" pitchFamily="34" charset="0"/>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a:solidFill>
                            <a:schemeClr val="tx1"/>
                          </a:solidFill>
                          <a:latin typeface="Calibri Light" panose="020F0302020204030204" pitchFamily="34" charset="0"/>
                          <a:ea typeface="+mn-ea"/>
                          <a:cs typeface="+mn-cs"/>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873966"/>
                  </a:ext>
                </a:extLst>
              </a:tr>
            </a:tbl>
          </a:graphicData>
        </a:graphic>
      </p:graphicFrame>
      <p:sp>
        <p:nvSpPr>
          <p:cNvPr id="11" name="TextBox 10">
            <a:extLst>
              <a:ext uri="{FF2B5EF4-FFF2-40B4-BE49-F238E27FC236}">
                <a16:creationId xmlns:a16="http://schemas.microsoft.com/office/drawing/2014/main" id="{52295B88-B5DE-46C7-8191-343E6E50EF96}"/>
              </a:ext>
            </a:extLst>
          </p:cNvPr>
          <p:cNvSpPr txBox="1"/>
          <p:nvPr/>
        </p:nvSpPr>
        <p:spPr>
          <a:xfrm>
            <a:off x="422030" y="3877185"/>
            <a:ext cx="4956947" cy="400110"/>
          </a:xfrm>
          <a:prstGeom prst="rect">
            <a:avLst/>
          </a:prstGeom>
          <a:noFill/>
        </p:spPr>
        <p:txBody>
          <a:bodyPr wrap="square" rtlCol="0">
            <a:spAutoFit/>
          </a:bodyPr>
          <a:lstStyle/>
          <a:p>
            <a:r>
              <a:rPr lang="en-US" sz="2000" u="sng" dirty="0">
                <a:solidFill>
                  <a:schemeClr val="tx1">
                    <a:lumMod val="50000"/>
                    <a:lumOff val="50000"/>
                  </a:schemeClr>
                </a:solidFill>
              </a:rPr>
              <a:t>Service Charges &amp; Rates for End Users:</a:t>
            </a:r>
          </a:p>
        </p:txBody>
      </p:sp>
    </p:spTree>
    <p:extLst>
      <p:ext uri="{BB962C8B-B14F-4D97-AF65-F5344CB8AC3E}">
        <p14:creationId xmlns:p14="http://schemas.microsoft.com/office/powerpoint/2010/main" val="1058079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BAD1C02-1BF2-46C0-BA26-811DE1E5AAA4}"/>
              </a:ext>
            </a:extLst>
          </p:cNvPr>
          <p:cNvSpPr txBox="1">
            <a:spLocks/>
          </p:cNvSpPr>
          <p:nvPr/>
        </p:nvSpPr>
        <p:spPr>
          <a:xfrm>
            <a:off x="211015" y="312082"/>
            <a:ext cx="8371977" cy="10119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SBP Financing Scheme for Renewable Energy</a:t>
            </a:r>
          </a:p>
        </p:txBody>
      </p:sp>
      <p:sp>
        <p:nvSpPr>
          <p:cNvPr id="9" name="TextBox 8">
            <a:extLst>
              <a:ext uri="{FF2B5EF4-FFF2-40B4-BE49-F238E27FC236}">
                <a16:creationId xmlns:a16="http://schemas.microsoft.com/office/drawing/2014/main" id="{F08567F9-34A0-472B-AA3B-4CB87F0C74DE}"/>
              </a:ext>
            </a:extLst>
          </p:cNvPr>
          <p:cNvSpPr txBox="1"/>
          <p:nvPr/>
        </p:nvSpPr>
        <p:spPr>
          <a:xfrm>
            <a:off x="422031" y="1273304"/>
            <a:ext cx="2632364" cy="400110"/>
          </a:xfrm>
          <a:prstGeom prst="rect">
            <a:avLst/>
          </a:prstGeom>
          <a:noFill/>
        </p:spPr>
        <p:txBody>
          <a:bodyPr wrap="square" rtlCol="0">
            <a:spAutoFit/>
          </a:bodyPr>
          <a:lstStyle/>
          <a:p>
            <a:r>
              <a:rPr lang="en-US" sz="2000" u="sng" dirty="0">
                <a:solidFill>
                  <a:schemeClr val="tx1">
                    <a:lumMod val="50000"/>
                    <a:lumOff val="50000"/>
                  </a:schemeClr>
                </a:solidFill>
              </a:rPr>
              <a:t>Tenor of Financing:</a:t>
            </a:r>
          </a:p>
        </p:txBody>
      </p:sp>
      <p:graphicFrame>
        <p:nvGraphicFramePr>
          <p:cNvPr id="10" name="Table 9">
            <a:extLst>
              <a:ext uri="{FF2B5EF4-FFF2-40B4-BE49-F238E27FC236}">
                <a16:creationId xmlns:a16="http://schemas.microsoft.com/office/drawing/2014/main" id="{8D3403DB-F58E-4598-99AE-580CD19C6100}"/>
              </a:ext>
            </a:extLst>
          </p:cNvPr>
          <p:cNvGraphicFramePr>
            <a:graphicFrameLocks noGrp="1"/>
          </p:cNvGraphicFramePr>
          <p:nvPr>
            <p:extLst>
              <p:ext uri="{D42A27DB-BD31-4B8C-83A1-F6EECF244321}">
                <p14:modId xmlns:p14="http://schemas.microsoft.com/office/powerpoint/2010/main" val="1250783253"/>
              </p:ext>
            </p:extLst>
          </p:nvPr>
        </p:nvGraphicFramePr>
        <p:xfrm>
          <a:off x="422031" y="1899732"/>
          <a:ext cx="9941170" cy="1112520"/>
        </p:xfrm>
        <a:graphic>
          <a:graphicData uri="http://schemas.openxmlformats.org/drawingml/2006/table">
            <a:tbl>
              <a:tblPr firstRow="1" bandRow="1">
                <a:tableStyleId>{2D5ABB26-0587-4C30-8999-92F81FD0307C}</a:tableStyleId>
              </a:tblPr>
              <a:tblGrid>
                <a:gridCol w="2819934">
                  <a:extLst>
                    <a:ext uri="{9D8B030D-6E8A-4147-A177-3AD203B41FA5}">
                      <a16:colId xmlns:a16="http://schemas.microsoft.com/office/drawing/2014/main" val="1026833918"/>
                    </a:ext>
                  </a:extLst>
                </a:gridCol>
                <a:gridCol w="7121236">
                  <a:extLst>
                    <a:ext uri="{9D8B030D-6E8A-4147-A177-3AD203B41FA5}">
                      <a16:colId xmlns:a16="http://schemas.microsoft.com/office/drawing/2014/main" val="1597131772"/>
                    </a:ext>
                  </a:extLst>
                </a:gridCol>
              </a:tblGrid>
              <a:tr h="370840">
                <a:tc>
                  <a:txBody>
                    <a:bodyPr/>
                    <a:lstStyle/>
                    <a:p>
                      <a:r>
                        <a:rPr lang="en-US" sz="1600" dirty="0"/>
                        <a:t>Category –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Calibri Light" panose="020F0302020204030204" pitchFamily="34" charset="0"/>
                        </a:rPr>
                        <a:t>Maximum twelve (12) years, including maximum grace period of two (02)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581262"/>
                  </a:ext>
                </a:extLst>
              </a:tr>
              <a:tr h="370840">
                <a:tc>
                  <a:txBody>
                    <a:bodyPr/>
                    <a:lstStyle/>
                    <a:p>
                      <a:r>
                        <a:rPr lang="en-US" sz="1600" dirty="0"/>
                        <a:t>Category –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Calibri Light" panose="020F0302020204030204" pitchFamily="34" charset="0"/>
                        </a:rPr>
                        <a:t>Maximum ten (10) years, including maximum grace period of two (03)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631273"/>
                  </a:ext>
                </a:extLst>
              </a:tr>
              <a:tr h="370840">
                <a:tc>
                  <a:txBody>
                    <a:bodyPr/>
                    <a:lstStyle/>
                    <a:p>
                      <a:r>
                        <a:rPr lang="en-US" sz="1600" dirty="0"/>
                        <a:t>Category – III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Calibri Light" panose="020F0302020204030204" pitchFamily="34" charset="0"/>
                        </a:rPr>
                        <a:t>Maximum ten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873966"/>
                  </a:ext>
                </a:extLst>
              </a:tr>
            </a:tbl>
          </a:graphicData>
        </a:graphic>
      </p:graphicFrame>
      <p:graphicFrame>
        <p:nvGraphicFramePr>
          <p:cNvPr id="11" name="Table 10">
            <a:extLst>
              <a:ext uri="{FF2B5EF4-FFF2-40B4-BE49-F238E27FC236}">
                <a16:creationId xmlns:a16="http://schemas.microsoft.com/office/drawing/2014/main" id="{367AC051-589A-410A-9C6F-44E1D4C979CC}"/>
              </a:ext>
            </a:extLst>
          </p:cNvPr>
          <p:cNvGraphicFramePr>
            <a:graphicFrameLocks noGrp="1"/>
          </p:cNvGraphicFramePr>
          <p:nvPr>
            <p:extLst>
              <p:ext uri="{D42A27DB-BD31-4B8C-83A1-F6EECF244321}">
                <p14:modId xmlns:p14="http://schemas.microsoft.com/office/powerpoint/2010/main" val="690810751"/>
              </p:ext>
            </p:extLst>
          </p:nvPr>
        </p:nvGraphicFramePr>
        <p:xfrm>
          <a:off x="538729" y="4321665"/>
          <a:ext cx="9941170" cy="1737360"/>
        </p:xfrm>
        <a:graphic>
          <a:graphicData uri="http://schemas.openxmlformats.org/drawingml/2006/table">
            <a:tbl>
              <a:tblPr firstRow="1" bandRow="1">
                <a:tableStyleId>{2D5ABB26-0587-4C30-8999-92F81FD0307C}</a:tableStyleId>
              </a:tblPr>
              <a:tblGrid>
                <a:gridCol w="2819934">
                  <a:extLst>
                    <a:ext uri="{9D8B030D-6E8A-4147-A177-3AD203B41FA5}">
                      <a16:colId xmlns:a16="http://schemas.microsoft.com/office/drawing/2014/main" val="1026833918"/>
                    </a:ext>
                  </a:extLst>
                </a:gridCol>
                <a:gridCol w="7121236">
                  <a:extLst>
                    <a:ext uri="{9D8B030D-6E8A-4147-A177-3AD203B41FA5}">
                      <a16:colId xmlns:a16="http://schemas.microsoft.com/office/drawing/2014/main" val="1597131772"/>
                    </a:ext>
                  </a:extLst>
                </a:gridCol>
              </a:tblGrid>
              <a:tr h="370840">
                <a:tc>
                  <a:txBody>
                    <a:bodyPr/>
                    <a:lstStyle/>
                    <a:p>
                      <a:r>
                        <a:rPr lang="en-US" sz="1600" dirty="0"/>
                        <a:t>Category –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kern="1200" dirty="0">
                          <a:solidFill>
                            <a:schemeClr val="tx1"/>
                          </a:solidFill>
                          <a:latin typeface="Calibri Light" panose="020F0302020204030204" pitchFamily="34" charset="0"/>
                          <a:ea typeface="+mn-ea"/>
                          <a:cs typeface="+mn-cs"/>
                        </a:rPr>
                        <a:t>• Principal repayable in quarterly or half yearly installments</a:t>
                      </a:r>
                      <a:br>
                        <a:rPr lang="en-US" sz="1600" kern="1200" dirty="0">
                          <a:solidFill>
                            <a:schemeClr val="tx1"/>
                          </a:solidFill>
                          <a:latin typeface="Calibri Light" panose="020F0302020204030204" pitchFamily="34" charset="0"/>
                          <a:ea typeface="+mn-ea"/>
                          <a:cs typeface="+mn-cs"/>
                        </a:rPr>
                      </a:br>
                      <a:r>
                        <a:rPr lang="en-US" sz="1600" kern="1200" dirty="0">
                          <a:solidFill>
                            <a:schemeClr val="tx1"/>
                          </a:solidFill>
                          <a:latin typeface="Calibri Light" panose="020F0302020204030204" pitchFamily="34" charset="0"/>
                          <a:ea typeface="+mn-ea"/>
                          <a:cs typeface="+mn-cs"/>
                        </a:rPr>
                        <a:t>• Mark-up repayable on quarterly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581262"/>
                  </a:ext>
                </a:extLst>
              </a:tr>
              <a:tr h="370840">
                <a:tc>
                  <a:txBody>
                    <a:bodyPr/>
                    <a:lstStyle/>
                    <a:p>
                      <a:r>
                        <a:rPr lang="en-US" sz="1600" dirty="0"/>
                        <a:t>Category –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kern="1200" dirty="0">
                          <a:solidFill>
                            <a:schemeClr val="tx1"/>
                          </a:solidFill>
                          <a:latin typeface="Calibri Light" panose="020F0302020204030204" pitchFamily="34" charset="0"/>
                          <a:ea typeface="+mn-ea"/>
                          <a:cs typeface="+mn-cs"/>
                        </a:rPr>
                        <a:t>• Principal repayable in monthly, quarterly or half yearly installments. </a:t>
                      </a:r>
                      <a:br>
                        <a:rPr lang="en-US" sz="1600" kern="1200" dirty="0">
                          <a:solidFill>
                            <a:schemeClr val="tx1"/>
                          </a:solidFill>
                          <a:latin typeface="Calibri Light" panose="020F0302020204030204" pitchFamily="34" charset="0"/>
                          <a:ea typeface="+mn-ea"/>
                          <a:cs typeface="+mn-cs"/>
                        </a:rPr>
                      </a:br>
                      <a:r>
                        <a:rPr lang="en-US" sz="1600" kern="1200" dirty="0">
                          <a:solidFill>
                            <a:schemeClr val="tx1"/>
                          </a:solidFill>
                          <a:latin typeface="Calibri Light" panose="020F0302020204030204" pitchFamily="34" charset="0"/>
                          <a:ea typeface="+mn-ea"/>
                          <a:cs typeface="+mn-cs"/>
                        </a:rPr>
                        <a:t>• Mark-up repayable on monthly or quarterly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631273"/>
                  </a:ext>
                </a:extLst>
              </a:tr>
              <a:tr h="370840">
                <a:tc>
                  <a:txBody>
                    <a:bodyPr/>
                    <a:lstStyle/>
                    <a:p>
                      <a:r>
                        <a:rPr lang="en-US" sz="1600" dirty="0"/>
                        <a:t>Category – III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kern="1200" dirty="0">
                          <a:solidFill>
                            <a:schemeClr val="tx1"/>
                          </a:solidFill>
                          <a:latin typeface="Calibri Light" panose="020F0302020204030204" pitchFamily="34" charset="0"/>
                          <a:ea typeface="+mn-ea"/>
                          <a:cs typeface="+mn-cs"/>
                        </a:rPr>
                        <a:t>• Principal repayable in monthly, quarterly or half yearly installments. </a:t>
                      </a:r>
                      <a:br>
                        <a:rPr lang="en-US" sz="1600" kern="1200" dirty="0">
                          <a:solidFill>
                            <a:schemeClr val="tx1"/>
                          </a:solidFill>
                          <a:latin typeface="Calibri Light" panose="020F0302020204030204" pitchFamily="34" charset="0"/>
                          <a:ea typeface="+mn-ea"/>
                          <a:cs typeface="+mn-cs"/>
                        </a:rPr>
                      </a:br>
                      <a:r>
                        <a:rPr lang="en-US" sz="1600" kern="1200" dirty="0">
                          <a:solidFill>
                            <a:schemeClr val="tx1"/>
                          </a:solidFill>
                          <a:latin typeface="Calibri Light" panose="020F0302020204030204" pitchFamily="34" charset="0"/>
                          <a:ea typeface="+mn-ea"/>
                          <a:cs typeface="+mn-cs"/>
                        </a:rPr>
                        <a:t>• Mark-up repayable on monthly or quarterly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873966"/>
                  </a:ext>
                </a:extLst>
              </a:tr>
            </a:tbl>
          </a:graphicData>
        </a:graphic>
      </p:graphicFrame>
      <p:sp>
        <p:nvSpPr>
          <p:cNvPr id="12" name="TextBox 11">
            <a:extLst>
              <a:ext uri="{FF2B5EF4-FFF2-40B4-BE49-F238E27FC236}">
                <a16:creationId xmlns:a16="http://schemas.microsoft.com/office/drawing/2014/main" id="{C54A85C7-C8BC-4FA6-9969-97AB46B62ADB}"/>
              </a:ext>
            </a:extLst>
          </p:cNvPr>
          <p:cNvSpPr txBox="1"/>
          <p:nvPr/>
        </p:nvSpPr>
        <p:spPr>
          <a:xfrm>
            <a:off x="538729" y="3672356"/>
            <a:ext cx="3221715" cy="400110"/>
          </a:xfrm>
          <a:prstGeom prst="rect">
            <a:avLst/>
          </a:prstGeom>
          <a:noFill/>
        </p:spPr>
        <p:txBody>
          <a:bodyPr wrap="square" rtlCol="0">
            <a:spAutoFit/>
          </a:bodyPr>
          <a:lstStyle/>
          <a:p>
            <a:r>
              <a:rPr lang="en-US" sz="2000" u="sng" dirty="0">
                <a:solidFill>
                  <a:schemeClr val="tx1">
                    <a:lumMod val="50000"/>
                    <a:lumOff val="50000"/>
                  </a:schemeClr>
                </a:solidFill>
              </a:rPr>
              <a:t>Repayment of Financing:</a:t>
            </a:r>
          </a:p>
        </p:txBody>
      </p:sp>
    </p:spTree>
    <p:extLst>
      <p:ext uri="{BB962C8B-B14F-4D97-AF65-F5344CB8AC3E}">
        <p14:creationId xmlns:p14="http://schemas.microsoft.com/office/powerpoint/2010/main" val="3239924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8E34DC-958A-4E75-A1E9-47705D8FFEF5}"/>
              </a:ext>
            </a:extLst>
          </p:cNvPr>
          <p:cNvSpPr txBox="1">
            <a:spLocks/>
          </p:cNvSpPr>
          <p:nvPr/>
        </p:nvSpPr>
        <p:spPr>
          <a:xfrm>
            <a:off x="422031" y="212803"/>
            <a:ext cx="10100598" cy="1447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Refinance &amp; Credit Guarantee Scheme for Women Entrepreneurs</a:t>
            </a:r>
          </a:p>
        </p:txBody>
      </p:sp>
      <p:pic>
        <p:nvPicPr>
          <p:cNvPr id="3" name="Picture 2">
            <a:extLst>
              <a:ext uri="{FF2B5EF4-FFF2-40B4-BE49-F238E27FC236}">
                <a16:creationId xmlns:a16="http://schemas.microsoft.com/office/drawing/2014/main" id="{A79752E6-8EA9-435C-9840-B6D8DFA3605B}"/>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265117" y="1659833"/>
            <a:ext cx="7336083" cy="4860155"/>
          </a:xfrm>
          <a:prstGeom prst="rect">
            <a:avLst/>
          </a:prstGeom>
        </p:spPr>
      </p:pic>
    </p:spTree>
    <p:extLst>
      <p:ext uri="{BB962C8B-B14F-4D97-AF65-F5344CB8AC3E}">
        <p14:creationId xmlns:p14="http://schemas.microsoft.com/office/powerpoint/2010/main" val="332323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DBBD8DA-5353-4520-B125-F729CA4322F3}"/>
              </a:ext>
            </a:extLst>
          </p:cNvPr>
          <p:cNvSpPr/>
          <p:nvPr/>
        </p:nvSpPr>
        <p:spPr>
          <a:xfrm>
            <a:off x="955963" y="1593273"/>
            <a:ext cx="9379527" cy="3083921"/>
          </a:xfrm>
          <a:prstGeom prst="rect">
            <a:avLst/>
          </a:prstGeom>
        </p:spPr>
        <p:txBody>
          <a:bodyPr wrap="square">
            <a:spAutoFit/>
          </a:bodyPr>
          <a:lstStyle/>
          <a:p>
            <a:pPr marL="285750" indent="-285750" algn="just">
              <a:lnSpc>
                <a:spcPct val="90000"/>
              </a:lnSpc>
              <a:buClr>
                <a:schemeClr val="tx1"/>
              </a:buClr>
              <a:buFont typeface="Arial" panose="020B0604020202020204" pitchFamily="34" charset="0"/>
              <a:buChar char="•"/>
              <a:defRPr/>
            </a:pPr>
            <a:r>
              <a:rPr lang="en-US" sz="2400" dirty="0">
                <a:solidFill>
                  <a:schemeClr val="tx1">
                    <a:lumMod val="50000"/>
                    <a:lumOff val="50000"/>
                  </a:schemeClr>
                </a:solidFill>
              </a:rPr>
              <a:t>Refinance facilities are targeted loans from State Bank of Pakistan (SBP) to support exports and industrial growth with the ultimate objective of promoting overall economic development of the country.</a:t>
            </a:r>
          </a:p>
          <a:p>
            <a:pPr algn="just">
              <a:lnSpc>
                <a:spcPct val="90000"/>
              </a:lnSpc>
              <a:buClr>
                <a:schemeClr val="tx1"/>
              </a:buClr>
              <a:defRPr/>
            </a:pPr>
            <a:r>
              <a:rPr lang="en-US" sz="2400" dirty="0">
                <a:solidFill>
                  <a:schemeClr val="tx1">
                    <a:lumMod val="50000"/>
                    <a:lumOff val="50000"/>
                  </a:schemeClr>
                </a:solidFill>
              </a:rPr>
              <a:t> </a:t>
            </a:r>
          </a:p>
          <a:p>
            <a:pPr marL="285750" indent="-285750" algn="just">
              <a:lnSpc>
                <a:spcPct val="90000"/>
              </a:lnSpc>
              <a:buClr>
                <a:schemeClr val="tx1"/>
              </a:buClr>
              <a:buFont typeface="Arial" panose="020B0604020202020204" pitchFamily="34" charset="0"/>
              <a:buChar char="•"/>
              <a:defRPr/>
            </a:pPr>
            <a:r>
              <a:rPr lang="en-US" sz="2400" dirty="0">
                <a:solidFill>
                  <a:schemeClr val="tx1">
                    <a:lumMod val="50000"/>
                    <a:lumOff val="50000"/>
                  </a:schemeClr>
                </a:solidFill>
              </a:rPr>
              <a:t>Over the years, SBP has introduced special schemes under its refinance window to ensure adequate supply of financing to the value added industries at competitive rates for enhancing their production capacity and meeting working capital requirements.</a:t>
            </a:r>
            <a:endParaRPr lang="en-US" sz="2400" b="1" dirty="0">
              <a:solidFill>
                <a:schemeClr val="tx1">
                  <a:lumMod val="50000"/>
                  <a:lumOff val="50000"/>
                </a:schemeClr>
              </a:solidFill>
            </a:endParaRPr>
          </a:p>
        </p:txBody>
      </p:sp>
      <p:sp>
        <p:nvSpPr>
          <p:cNvPr id="8" name="Title 1">
            <a:extLst>
              <a:ext uri="{FF2B5EF4-FFF2-40B4-BE49-F238E27FC236}">
                <a16:creationId xmlns:a16="http://schemas.microsoft.com/office/drawing/2014/main" id="{252421C2-1C04-435E-A4B8-FA5831A64C69}"/>
              </a:ext>
            </a:extLst>
          </p:cNvPr>
          <p:cNvSpPr txBox="1">
            <a:spLocks/>
          </p:cNvSpPr>
          <p:nvPr/>
        </p:nvSpPr>
        <p:spPr>
          <a:xfrm>
            <a:off x="768823" y="257079"/>
            <a:ext cx="8412612"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Refinance Facilities</a:t>
            </a:r>
          </a:p>
        </p:txBody>
      </p:sp>
    </p:spTree>
    <p:extLst>
      <p:ext uri="{BB962C8B-B14F-4D97-AF65-F5344CB8AC3E}">
        <p14:creationId xmlns:p14="http://schemas.microsoft.com/office/powerpoint/2010/main" val="3221009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8E34DC-958A-4E75-A1E9-47705D8FFEF5}"/>
              </a:ext>
            </a:extLst>
          </p:cNvPr>
          <p:cNvSpPr txBox="1">
            <a:spLocks/>
          </p:cNvSpPr>
          <p:nvPr/>
        </p:nvSpPr>
        <p:spPr>
          <a:xfrm>
            <a:off x="422031" y="387312"/>
            <a:ext cx="10100598" cy="1447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Refinance &amp; Credit Guarantee Scheme for Women Entrepreneurs</a:t>
            </a:r>
          </a:p>
        </p:txBody>
      </p:sp>
      <p:sp>
        <p:nvSpPr>
          <p:cNvPr id="2" name="Rectangle 1">
            <a:extLst>
              <a:ext uri="{FF2B5EF4-FFF2-40B4-BE49-F238E27FC236}">
                <a16:creationId xmlns:a16="http://schemas.microsoft.com/office/drawing/2014/main" id="{8BB17384-B23F-4083-9F9C-8DAEDC99C656}"/>
              </a:ext>
            </a:extLst>
          </p:cNvPr>
          <p:cNvSpPr/>
          <p:nvPr/>
        </p:nvSpPr>
        <p:spPr>
          <a:xfrm>
            <a:off x="422030" y="1834342"/>
            <a:ext cx="10100598" cy="4770537"/>
          </a:xfrm>
          <a:prstGeom prst="rect">
            <a:avLst/>
          </a:prstGeom>
        </p:spPr>
        <p:txBody>
          <a:bodyPr wrap="square">
            <a:spAutoFit/>
          </a:bodyPr>
          <a:lstStyle/>
          <a:p>
            <a:pPr marL="285750" lvl="0" indent="-285750" algn="just">
              <a:spcAft>
                <a:spcPts val="1200"/>
              </a:spcAft>
              <a:buFont typeface="Arial" panose="020B0604020202020204" pitchFamily="34" charset="0"/>
              <a:buChar char="•"/>
            </a:pPr>
            <a:r>
              <a:rPr lang="en-US" dirty="0">
                <a:latin typeface="Calibri Light" panose="020F0302020204030204" pitchFamily="34" charset="0"/>
              </a:rPr>
              <a:t>Financing shall be available to women entrepreneurs in the underserved areas for a period of up to 5 years, including maximum grace period of up to six months</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Maximum financing limit under the scheme will be Rupees one and a half million (Rs. 1.5M)</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Financing under the scheme should be provided for setting up of new business enterprises or for expansion of existing ones.</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Financing under the scheme should be provided to women borrowers preferably under the personal guarantee of the borrower</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Such loans will also be eligible for 60% risk coverage under SBP’s Credit Guarantee Scheme for Small and Rural Enterprises.</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Rate of mark-up rate for end user under the facility will be up to 5% per annum (p.a.). SBP will provide refinance to PFIs at 0%. </a:t>
            </a:r>
          </a:p>
          <a:p>
            <a:pPr marL="285750" indent="-285750" algn="just">
              <a:spcAft>
                <a:spcPts val="1200"/>
              </a:spcAft>
              <a:buFont typeface="Arial" panose="020B0604020202020204" pitchFamily="34" charset="0"/>
              <a:buChar char="•"/>
            </a:pPr>
            <a:r>
              <a:rPr lang="en-US" dirty="0">
                <a:latin typeface="Calibri Light" panose="020F0302020204030204" pitchFamily="34" charset="0"/>
              </a:rPr>
              <a:t>The scope of the scheme has been expanded &amp; its now available across the country.</a:t>
            </a:r>
          </a:p>
          <a:p>
            <a:pPr lvl="0"/>
            <a:endParaRPr lang="en-US" dirty="0"/>
          </a:p>
        </p:txBody>
      </p:sp>
    </p:spTree>
    <p:extLst>
      <p:ext uri="{BB962C8B-B14F-4D97-AF65-F5344CB8AC3E}">
        <p14:creationId xmlns:p14="http://schemas.microsoft.com/office/powerpoint/2010/main" val="3539029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72BA04D-2D6D-4644-8095-06254DB6B8F1}"/>
              </a:ext>
            </a:extLst>
          </p:cNvPr>
          <p:cNvSpPr txBox="1">
            <a:spLocks/>
          </p:cNvSpPr>
          <p:nvPr/>
        </p:nvSpPr>
        <p:spPr>
          <a:xfrm>
            <a:off x="560576" y="470439"/>
            <a:ext cx="10100598" cy="144703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Refinance Scheme for Working Capital Financing of Small Enterprises and Low-End Medium Enterprises</a:t>
            </a:r>
          </a:p>
        </p:txBody>
      </p:sp>
      <p:pic>
        <p:nvPicPr>
          <p:cNvPr id="3" name="Picture 2">
            <a:extLst>
              <a:ext uri="{FF2B5EF4-FFF2-40B4-BE49-F238E27FC236}">
                <a16:creationId xmlns:a16="http://schemas.microsoft.com/office/drawing/2014/main" id="{C29E53CA-6ECB-4F79-BCD3-94FA23F9E82C}"/>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150160" y="2387912"/>
            <a:ext cx="9125829" cy="3976254"/>
          </a:xfrm>
          <a:prstGeom prst="rect">
            <a:avLst/>
          </a:prstGeom>
        </p:spPr>
      </p:pic>
    </p:spTree>
    <p:extLst>
      <p:ext uri="{BB962C8B-B14F-4D97-AF65-F5344CB8AC3E}">
        <p14:creationId xmlns:p14="http://schemas.microsoft.com/office/powerpoint/2010/main" val="2745139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9845AA4-DC58-49A4-AFC6-6407AC659786}"/>
              </a:ext>
            </a:extLst>
          </p:cNvPr>
          <p:cNvSpPr txBox="1">
            <a:spLocks/>
          </p:cNvSpPr>
          <p:nvPr/>
        </p:nvSpPr>
        <p:spPr>
          <a:xfrm>
            <a:off x="422031" y="373458"/>
            <a:ext cx="10100598" cy="1447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Refinance Scheme for Working Capital Financing of Small Enterprises and Low-End Medium Enterprises</a:t>
            </a:r>
          </a:p>
        </p:txBody>
      </p:sp>
      <p:sp>
        <p:nvSpPr>
          <p:cNvPr id="2" name="Rectangle 1">
            <a:extLst>
              <a:ext uri="{FF2B5EF4-FFF2-40B4-BE49-F238E27FC236}">
                <a16:creationId xmlns:a16="http://schemas.microsoft.com/office/drawing/2014/main" id="{0CBD28C1-8513-4CBC-89D2-5D3135841F7F}"/>
              </a:ext>
            </a:extLst>
          </p:cNvPr>
          <p:cNvSpPr/>
          <p:nvPr/>
        </p:nvSpPr>
        <p:spPr>
          <a:xfrm>
            <a:off x="609601" y="1820487"/>
            <a:ext cx="9913028" cy="4801314"/>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sz="2400" dirty="0">
                <a:latin typeface="Calibri Light" panose="020F0302020204030204" pitchFamily="34" charset="0"/>
              </a:rPr>
              <a:t>Financing is initially available to meet the working capital requirements  of selected Sector</a:t>
            </a:r>
          </a:p>
          <a:p>
            <a:pPr marL="285750" lvl="0" indent="-285750" algn="just">
              <a:spcAft>
                <a:spcPts val="1200"/>
              </a:spcAft>
              <a:buFont typeface="Arial" panose="020B0604020202020204" pitchFamily="34" charset="0"/>
              <a:buChar char="•"/>
            </a:pPr>
            <a:r>
              <a:rPr lang="en-US" sz="2400" b="1" dirty="0">
                <a:latin typeface="Calibri Light" panose="020F0302020204030204" pitchFamily="34" charset="0"/>
              </a:rPr>
              <a:t>SEs: </a:t>
            </a:r>
            <a:r>
              <a:rPr lang="en-US" sz="2400" dirty="0">
                <a:latin typeface="Calibri Light" panose="020F0302020204030204" pitchFamily="34" charset="0"/>
              </a:rPr>
              <a:t>Up to Rs 25 million , </a:t>
            </a:r>
            <a:r>
              <a:rPr lang="en-US" sz="2400" b="1" dirty="0">
                <a:latin typeface="Calibri Light" panose="020F0302020204030204" pitchFamily="34" charset="0"/>
              </a:rPr>
              <a:t>LE-MEs:</a:t>
            </a:r>
            <a:r>
              <a:rPr lang="en-US" sz="2400" dirty="0">
                <a:latin typeface="Calibri Light" panose="020F0302020204030204" pitchFamily="34" charset="0"/>
              </a:rPr>
              <a:t> Up to Rs 50 million</a:t>
            </a:r>
          </a:p>
          <a:p>
            <a:pPr marL="285750" indent="-285750" algn="just">
              <a:spcBef>
                <a:spcPct val="0"/>
              </a:spcBef>
              <a:spcAft>
                <a:spcPts val="1200"/>
              </a:spcAft>
              <a:buFont typeface="Arial" panose="020B0604020202020204" pitchFamily="34" charset="0"/>
              <a:buChar char="•"/>
            </a:pPr>
            <a:r>
              <a:rPr lang="en-US" altLang="en-US" sz="2400" dirty="0">
                <a:latin typeface="Calibri Light" panose="020F0302020204030204" pitchFamily="34" charset="0"/>
              </a:rPr>
              <a:t>All small enterprises (SEs)as per SBP’s PRs and Medium Enterprises (MEs) with annual sales of Rs 300 M.</a:t>
            </a:r>
          </a:p>
          <a:p>
            <a:pPr marL="285750" indent="-285750" algn="just">
              <a:spcBef>
                <a:spcPct val="0"/>
              </a:spcBef>
              <a:spcAft>
                <a:spcPts val="1200"/>
              </a:spcAft>
              <a:buFont typeface="Arial" panose="020B0604020202020204" pitchFamily="34" charset="0"/>
              <a:buChar char="•"/>
            </a:pPr>
            <a:r>
              <a:rPr lang="en-US" sz="2400" dirty="0">
                <a:latin typeface="Calibri Light" panose="020F0302020204030204" pitchFamily="34" charset="0"/>
              </a:rPr>
              <a:t>Tenor is </a:t>
            </a:r>
            <a:r>
              <a:rPr lang="en-US" sz="2400" dirty="0" err="1">
                <a:latin typeface="Calibri Light" panose="020F0302020204030204" pitchFamily="34" charset="0"/>
              </a:rPr>
              <a:t>upto</a:t>
            </a:r>
            <a:r>
              <a:rPr lang="en-US" sz="2400" dirty="0">
                <a:latin typeface="Calibri Light" panose="020F0302020204030204" pitchFamily="34" charset="0"/>
              </a:rPr>
              <a:t> 1 year (Rollover option not available)</a:t>
            </a:r>
          </a:p>
          <a:p>
            <a:pPr marL="285750" indent="-285750" algn="just">
              <a:spcBef>
                <a:spcPct val="0"/>
              </a:spcBef>
              <a:spcAft>
                <a:spcPts val="1200"/>
              </a:spcAft>
              <a:buFont typeface="Arial" panose="020B0604020202020204" pitchFamily="34" charset="0"/>
              <a:buChar char="•"/>
            </a:pPr>
            <a:r>
              <a:rPr lang="en-US" sz="2400" dirty="0">
                <a:latin typeface="Calibri Light" panose="020F0302020204030204" pitchFamily="34" charset="0"/>
              </a:rPr>
              <a:t>End user rate is 6% with banks’ spread of 4%</a:t>
            </a:r>
          </a:p>
          <a:p>
            <a:pPr marL="285750" indent="-285750" algn="just">
              <a:spcBef>
                <a:spcPct val="0"/>
              </a:spcBef>
              <a:spcAft>
                <a:spcPts val="1200"/>
              </a:spcAft>
              <a:buFont typeface="Arial" panose="020B0604020202020204" pitchFamily="34" charset="0"/>
              <a:buChar char="•"/>
            </a:pPr>
            <a:r>
              <a:rPr lang="en-US" sz="2400" dirty="0">
                <a:latin typeface="Calibri Light" panose="020F0302020204030204" pitchFamily="34" charset="0"/>
              </a:rPr>
              <a:t>Scheme is available for targeted segments as prescribed by SBPs.</a:t>
            </a:r>
          </a:p>
          <a:p>
            <a:pPr algn="just">
              <a:spcBef>
                <a:spcPct val="0"/>
              </a:spcBef>
            </a:pPr>
            <a:endParaRPr lang="en-US" altLang="en-US" dirty="0"/>
          </a:p>
          <a:p>
            <a:pPr lvl="0" algn="just"/>
            <a:endParaRPr lang="en-US" dirty="0"/>
          </a:p>
          <a:p>
            <a:pPr lvl="0"/>
            <a:endParaRPr lang="en-US" dirty="0"/>
          </a:p>
        </p:txBody>
      </p:sp>
    </p:spTree>
    <p:extLst>
      <p:ext uri="{BB962C8B-B14F-4D97-AF65-F5344CB8AC3E}">
        <p14:creationId xmlns:p14="http://schemas.microsoft.com/office/powerpoint/2010/main" val="62813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4CA17A-353D-47A5-95D2-6175CBB0E4D6}"/>
              </a:ext>
            </a:extLst>
          </p:cNvPr>
          <p:cNvSpPr txBox="1"/>
          <p:nvPr/>
        </p:nvSpPr>
        <p:spPr>
          <a:xfrm>
            <a:off x="845127" y="512618"/>
            <a:ext cx="7107382" cy="461665"/>
          </a:xfrm>
          <a:prstGeom prst="rect">
            <a:avLst/>
          </a:prstGeom>
          <a:noFill/>
        </p:spPr>
        <p:txBody>
          <a:bodyPr wrap="square" rtlCol="0">
            <a:spAutoFit/>
          </a:bodyPr>
          <a:lstStyle/>
          <a:p>
            <a:r>
              <a:rPr lang="en-US" sz="2400" b="1" u="sng" dirty="0">
                <a:solidFill>
                  <a:schemeClr val="tx1">
                    <a:lumMod val="50000"/>
                    <a:lumOff val="50000"/>
                  </a:schemeClr>
                </a:solidFill>
              </a:rPr>
              <a:t>Target Segments</a:t>
            </a:r>
          </a:p>
        </p:txBody>
      </p:sp>
      <p:graphicFrame>
        <p:nvGraphicFramePr>
          <p:cNvPr id="3" name="Diagram 2">
            <a:extLst>
              <a:ext uri="{FF2B5EF4-FFF2-40B4-BE49-F238E27FC236}">
                <a16:creationId xmlns:a16="http://schemas.microsoft.com/office/drawing/2014/main" id="{104C3DAD-5850-4BC9-B4C2-55967BA9BE8E}"/>
              </a:ext>
            </a:extLst>
          </p:cNvPr>
          <p:cNvGraphicFramePr/>
          <p:nvPr>
            <p:extLst>
              <p:ext uri="{D42A27DB-BD31-4B8C-83A1-F6EECF244321}">
                <p14:modId xmlns:p14="http://schemas.microsoft.com/office/powerpoint/2010/main" val="2690798481"/>
              </p:ext>
            </p:extLst>
          </p:nvPr>
        </p:nvGraphicFramePr>
        <p:xfrm>
          <a:off x="5828145" y="1461267"/>
          <a:ext cx="5283200" cy="3935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EEA33B67-22DF-4A80-8220-13FF1EB1A174}"/>
              </a:ext>
            </a:extLst>
          </p:cNvPr>
          <p:cNvGraphicFramePr/>
          <p:nvPr>
            <p:extLst>
              <p:ext uri="{D42A27DB-BD31-4B8C-83A1-F6EECF244321}">
                <p14:modId xmlns:p14="http://schemas.microsoft.com/office/powerpoint/2010/main" val="2179763929"/>
              </p:ext>
            </p:extLst>
          </p:nvPr>
        </p:nvGraphicFramePr>
        <p:xfrm>
          <a:off x="1312770" y="1461267"/>
          <a:ext cx="5283200" cy="3935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38599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574EC84-561B-4700-AAEC-9AEC4DEC3729}"/>
              </a:ext>
            </a:extLst>
          </p:cNvPr>
          <p:cNvSpPr txBox="1">
            <a:spLocks/>
          </p:cNvSpPr>
          <p:nvPr/>
        </p:nvSpPr>
        <p:spPr>
          <a:xfrm>
            <a:off x="422031" y="373458"/>
            <a:ext cx="10100598" cy="901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Credit Guarantee Scheme (CGS) for Small &amp; Rural Enterprises</a:t>
            </a:r>
          </a:p>
        </p:txBody>
      </p:sp>
      <p:sp>
        <p:nvSpPr>
          <p:cNvPr id="2" name="Rectangle 1">
            <a:extLst>
              <a:ext uri="{FF2B5EF4-FFF2-40B4-BE49-F238E27FC236}">
                <a16:creationId xmlns:a16="http://schemas.microsoft.com/office/drawing/2014/main" id="{4C6B1CD0-19B4-4005-8C08-D34169B60815}"/>
              </a:ext>
            </a:extLst>
          </p:cNvPr>
          <p:cNvSpPr/>
          <p:nvPr/>
        </p:nvSpPr>
        <p:spPr>
          <a:xfrm>
            <a:off x="422031" y="1401771"/>
            <a:ext cx="10100598" cy="4678204"/>
          </a:xfrm>
          <a:prstGeom prst="rect">
            <a:avLst/>
          </a:prstGeom>
        </p:spPr>
        <p:txBody>
          <a:bodyPr wrap="square">
            <a:spAutoFit/>
          </a:bodyPr>
          <a:lstStyle/>
          <a:p>
            <a:pPr marL="285750" lvl="0" indent="-285750" algn="just" defTabSz="914400">
              <a:spcAft>
                <a:spcPts val="1200"/>
              </a:spcAft>
              <a:buFont typeface="Arial" panose="020B0604020202020204" pitchFamily="34" charset="0"/>
              <a:buChar char="•"/>
              <a:defRPr/>
            </a:pPr>
            <a:r>
              <a:rPr lang="en-US" sz="2000" dirty="0">
                <a:latin typeface="Calibri" panose="020F0502020204030204" pitchFamily="34" charset="0"/>
              </a:rPr>
              <a:t>SBP launched Credit Guarantee Scheme (CGS) for Small and Rural Enterprises in March 2010 in collaboration with UK’s Department for International Development (DFID). </a:t>
            </a:r>
          </a:p>
          <a:p>
            <a:pPr marL="285750" indent="-285750" algn="just" defTabSz="914400">
              <a:spcAft>
                <a:spcPts val="1200"/>
              </a:spcAft>
              <a:buFont typeface="Arial" panose="020B0604020202020204" pitchFamily="34" charset="0"/>
              <a:buChar char="•"/>
              <a:defRPr/>
            </a:pPr>
            <a:r>
              <a:rPr lang="en-US" sz="2000" dirty="0">
                <a:latin typeface="Calibri" panose="020F0502020204030204" pitchFamily="34" charset="0"/>
              </a:rPr>
              <a:t>Under this scheme, risk coverage of </a:t>
            </a:r>
            <a:r>
              <a:rPr lang="en-US" sz="2000" dirty="0" err="1">
                <a:latin typeface="Calibri" panose="020F0502020204030204" pitchFamily="34" charset="0"/>
              </a:rPr>
              <a:t>upto</a:t>
            </a:r>
            <a:r>
              <a:rPr lang="en-US" sz="2000" dirty="0">
                <a:latin typeface="Calibri" panose="020F0502020204030204" pitchFamily="34" charset="0"/>
              </a:rPr>
              <a:t> 60% is provided against credit losses of participating financial institutions on their lending to small, micro and rural enterprises.</a:t>
            </a:r>
          </a:p>
          <a:p>
            <a:pPr marL="285750" indent="-285750" algn="just" defTabSz="914400">
              <a:spcAft>
                <a:spcPts val="1200"/>
              </a:spcAft>
              <a:buFont typeface="Arial" panose="020B0604020202020204" pitchFamily="34" charset="0"/>
              <a:buChar char="•"/>
              <a:defRPr/>
            </a:pPr>
            <a:r>
              <a:rPr lang="en-US" sz="2000" dirty="0">
                <a:latin typeface="Calibri" panose="020F0502020204030204" pitchFamily="34" charset="0"/>
              </a:rPr>
              <a:t>The extent of risk coverage is linked with the level of loan collateralization. The lower the loan collateralization, the higher is the risk coverage extended under the scheme:</a:t>
            </a:r>
          </a:p>
          <a:p>
            <a:pPr algn="just" defTabSz="914400">
              <a:defRPr/>
            </a:pPr>
            <a:r>
              <a:rPr lang="en-US" sz="2000" dirty="0">
                <a:latin typeface="Calibri" panose="020F0502020204030204" pitchFamily="34" charset="0"/>
              </a:rPr>
              <a:t>	Clean Lending				60% risk coverage</a:t>
            </a:r>
          </a:p>
          <a:p>
            <a:pPr algn="just" defTabSz="914400">
              <a:defRPr/>
            </a:pPr>
            <a:r>
              <a:rPr lang="en-US" sz="2000" dirty="0">
                <a:latin typeface="Calibri" panose="020F0502020204030204" pitchFamily="34" charset="0"/>
              </a:rPr>
              <a:t>	Collateral up to 100% of loan value		40% risk coverage</a:t>
            </a:r>
          </a:p>
          <a:p>
            <a:pPr algn="just" defTabSz="914400">
              <a:defRPr/>
            </a:pPr>
            <a:r>
              <a:rPr lang="en-US" sz="2000" dirty="0">
                <a:latin typeface="Calibri" panose="020F0502020204030204" pitchFamily="34" charset="0"/>
              </a:rPr>
              <a:t>	Collateral more than loan value		20% risk coverage</a:t>
            </a:r>
          </a:p>
          <a:p>
            <a:pPr marL="285750" indent="-285750" algn="just" defTabSz="914400">
              <a:spcBef>
                <a:spcPts val="1200"/>
              </a:spcBef>
              <a:buFont typeface="Arial" panose="020B0604020202020204" pitchFamily="34" charset="0"/>
              <a:buChar char="•"/>
              <a:defRPr/>
            </a:pPr>
            <a:r>
              <a:rPr lang="en-US" sz="2000" dirty="0">
                <a:latin typeface="Calibri" panose="020F0502020204030204" pitchFamily="34" charset="0"/>
              </a:rPr>
              <a:t>Risk coverage of 60% is provided against all loans extended to women borrowers, start-up businesses and small, rural and micro enterprises operating in the underserved areas of the country.</a:t>
            </a:r>
          </a:p>
          <a:p>
            <a:pPr lvl="0" defTabSz="914400">
              <a:defRPr/>
            </a:pPr>
            <a:endParaRPr lang="en-US"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3435240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5BB238C-D33A-4951-B254-E13522F820AC}"/>
              </a:ext>
            </a:extLst>
          </p:cNvPr>
          <p:cNvSpPr txBox="1">
            <a:spLocks/>
          </p:cNvSpPr>
          <p:nvPr/>
        </p:nvSpPr>
        <p:spPr>
          <a:xfrm>
            <a:off x="422031" y="373458"/>
            <a:ext cx="10100598" cy="901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Credit Guarantee Scheme (CGS) for Small &amp; Rural Enterprises</a:t>
            </a:r>
          </a:p>
        </p:txBody>
      </p:sp>
      <p:sp>
        <p:nvSpPr>
          <p:cNvPr id="2" name="Rectangle 1">
            <a:extLst>
              <a:ext uri="{FF2B5EF4-FFF2-40B4-BE49-F238E27FC236}">
                <a16:creationId xmlns:a16="http://schemas.microsoft.com/office/drawing/2014/main" id="{69520C51-51E8-45BC-BF9C-7AF60EB3A1AD}"/>
              </a:ext>
            </a:extLst>
          </p:cNvPr>
          <p:cNvSpPr/>
          <p:nvPr/>
        </p:nvSpPr>
        <p:spPr>
          <a:xfrm>
            <a:off x="665018" y="1274618"/>
            <a:ext cx="9857611" cy="4770537"/>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dirty="0">
                <a:latin typeface="Calibri Light" panose="020F0302020204030204" pitchFamily="34" charset="0"/>
              </a:rPr>
              <a:t>The scope of CGS is being extended through inclusion of low-end medium enterprises (MEs) as eligible entities for financing under CGS. </a:t>
            </a:r>
          </a:p>
          <a:p>
            <a:pPr marL="285750" indent="-285750">
              <a:spcAft>
                <a:spcPts val="1200"/>
              </a:spcAft>
              <a:buFont typeface="Arial" panose="020B0604020202020204" pitchFamily="34" charset="0"/>
              <a:buChar char="•"/>
            </a:pPr>
            <a:r>
              <a:rPr lang="en-US" dirty="0">
                <a:latin typeface="Calibri Light" panose="020F0302020204030204" pitchFamily="34" charset="0"/>
              </a:rPr>
              <a:t>Medium enterprises with annual sales turnover of </a:t>
            </a:r>
            <a:r>
              <a:rPr lang="en-US" dirty="0" err="1">
                <a:latin typeface="Calibri Light" panose="020F0302020204030204" pitchFamily="34" charset="0"/>
              </a:rPr>
              <a:t>upto</a:t>
            </a:r>
            <a:r>
              <a:rPr lang="en-US" dirty="0">
                <a:latin typeface="Calibri Light" panose="020F0302020204030204" pitchFamily="34" charset="0"/>
              </a:rPr>
              <a:t> Rs 300 million are eligible</a:t>
            </a:r>
          </a:p>
          <a:p>
            <a:pPr marL="285750" indent="-285750">
              <a:spcAft>
                <a:spcPts val="1200"/>
              </a:spcAft>
              <a:buFont typeface="Arial" panose="020B0604020202020204" pitchFamily="34" charset="0"/>
              <a:buChar char="•"/>
            </a:pPr>
            <a:r>
              <a:rPr lang="en-US" dirty="0">
                <a:latin typeface="Calibri Light" panose="020F0302020204030204" pitchFamily="34" charset="0"/>
              </a:rPr>
              <a:t>Maximum financing limit for medium enterprises under CGS is Rs 50 million.</a:t>
            </a:r>
          </a:p>
          <a:p>
            <a:pPr marL="285750" indent="-285750">
              <a:spcAft>
                <a:spcPts val="1200"/>
              </a:spcAft>
              <a:buFont typeface="Arial" panose="020B0604020202020204" pitchFamily="34" charset="0"/>
              <a:buChar char="•"/>
            </a:pPr>
            <a:r>
              <a:rPr lang="en-US" dirty="0">
                <a:latin typeface="Calibri Light" panose="020F0302020204030204" pitchFamily="34" charset="0"/>
              </a:rPr>
              <a:t>Maximum financing tenor is five years</a:t>
            </a:r>
          </a:p>
          <a:p>
            <a:pPr marL="285750" indent="-285750">
              <a:spcAft>
                <a:spcPts val="1200"/>
              </a:spcAft>
              <a:buFont typeface="Arial" panose="020B0604020202020204" pitchFamily="34" charset="0"/>
              <a:buChar char="•"/>
            </a:pPr>
            <a:r>
              <a:rPr lang="en-US" dirty="0">
                <a:latin typeface="Calibri Light" panose="020F0302020204030204" pitchFamily="34" charset="0"/>
              </a:rPr>
              <a:t>Only first time ME borrowers will be eligible under CGS. First time borrowers refer to those MEs which have not already availed any financing facility from any financial institution.</a:t>
            </a:r>
          </a:p>
          <a:p>
            <a:pPr marL="285750" indent="-285750">
              <a:spcAft>
                <a:spcPts val="1200"/>
              </a:spcAft>
              <a:buFont typeface="Arial" panose="020B0604020202020204" pitchFamily="34" charset="0"/>
              <a:buChar char="•"/>
            </a:pPr>
            <a:r>
              <a:rPr lang="en-US" dirty="0">
                <a:latin typeface="Calibri Light" panose="020F0302020204030204" pitchFamily="34" charset="0"/>
              </a:rPr>
              <a:t>Eligible low-end medium enterprises which do not have the collaterals more than the value of the loan can avail risk coverage of 40% under this facility.</a:t>
            </a:r>
          </a:p>
          <a:p>
            <a:pPr marL="285750" indent="-285750">
              <a:spcAft>
                <a:spcPts val="1200"/>
              </a:spcAft>
              <a:buFont typeface="Arial" panose="020B0604020202020204" pitchFamily="34" charset="0"/>
              <a:buChar char="•"/>
            </a:pPr>
            <a:r>
              <a:rPr lang="en-US" dirty="0">
                <a:latin typeface="Calibri Light" panose="020F0302020204030204" pitchFamily="34" charset="0"/>
              </a:rPr>
              <a:t>Maximum 20% of the allocated credit guarantee limit can be availed against financing to medium enterprises under CGS. However, this does not restrict Participating Financial Institutions (PFIs) to use entire allocated limit for small, rural and micro enterprises.</a:t>
            </a:r>
          </a:p>
          <a:p>
            <a:pPr lvl="0"/>
            <a:endParaRPr lang="en-US" dirty="0"/>
          </a:p>
        </p:txBody>
      </p:sp>
    </p:spTree>
    <p:extLst>
      <p:ext uri="{BB962C8B-B14F-4D97-AF65-F5344CB8AC3E}">
        <p14:creationId xmlns:p14="http://schemas.microsoft.com/office/powerpoint/2010/main" val="4254712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5BB238C-D33A-4951-B254-E13522F820AC}"/>
              </a:ext>
            </a:extLst>
          </p:cNvPr>
          <p:cNvSpPr txBox="1">
            <a:spLocks/>
          </p:cNvSpPr>
          <p:nvPr/>
        </p:nvSpPr>
        <p:spPr>
          <a:xfrm>
            <a:off x="422031" y="373458"/>
            <a:ext cx="10100598" cy="901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Prime Minister’s Youth Business Loan (PMYBL) Scheme</a:t>
            </a:r>
          </a:p>
        </p:txBody>
      </p:sp>
      <p:sp>
        <p:nvSpPr>
          <p:cNvPr id="2" name="Rectangle 1">
            <a:extLst>
              <a:ext uri="{FF2B5EF4-FFF2-40B4-BE49-F238E27FC236}">
                <a16:creationId xmlns:a16="http://schemas.microsoft.com/office/drawing/2014/main" id="{F8DCC3EA-8C40-4575-A3EC-9EF0E231B72C}"/>
              </a:ext>
            </a:extLst>
          </p:cNvPr>
          <p:cNvSpPr/>
          <p:nvPr/>
        </p:nvSpPr>
        <p:spPr>
          <a:xfrm>
            <a:off x="651164" y="1274618"/>
            <a:ext cx="9712036" cy="5663089"/>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sz="2000" dirty="0">
                <a:latin typeface="Calibri Light" panose="020F0302020204030204" pitchFamily="34" charset="0"/>
              </a:rPr>
              <a:t>Uplifting the youth and providing them opportunities of financial independence through self employment</a:t>
            </a:r>
          </a:p>
          <a:p>
            <a:pPr marL="285750" indent="-285750">
              <a:spcAft>
                <a:spcPts val="1200"/>
              </a:spcAft>
              <a:buFont typeface="Arial" panose="020B0604020202020204" pitchFamily="34" charset="0"/>
              <a:buChar char="•"/>
            </a:pPr>
            <a:r>
              <a:rPr lang="en-US" sz="2000" b="1" dirty="0">
                <a:latin typeface="Calibri Light" panose="020F0302020204030204" pitchFamily="34" charset="0"/>
              </a:rPr>
              <a:t>Financing Limit is </a:t>
            </a:r>
            <a:r>
              <a:rPr lang="en-US" sz="2000" dirty="0">
                <a:latin typeface="Calibri Light" panose="020F0302020204030204" pitchFamily="34" charset="0"/>
              </a:rPr>
              <a:t>up to Rs. 2,000,000/-</a:t>
            </a:r>
          </a:p>
          <a:p>
            <a:pPr marL="285750" indent="-285750">
              <a:spcAft>
                <a:spcPts val="1200"/>
              </a:spcAft>
              <a:buFont typeface="Arial" panose="020B0604020202020204" pitchFamily="34" charset="0"/>
              <a:buChar char="•"/>
            </a:pPr>
            <a:r>
              <a:rPr lang="en-US" sz="2000" dirty="0">
                <a:latin typeface="Calibri Light" panose="020F0302020204030204" pitchFamily="34" charset="0"/>
              </a:rPr>
              <a:t>Under the scheme subsidized financing is available to unemployed youth particularly the educated youth aged between 21 and 45 years for establishing new business or extending existing business enterprises</a:t>
            </a:r>
          </a:p>
          <a:p>
            <a:pPr marL="285750" indent="-285750">
              <a:spcAft>
                <a:spcPts val="1200"/>
              </a:spcAft>
              <a:buFont typeface="Arial" panose="020B0604020202020204" pitchFamily="34" charset="0"/>
              <a:buChar char="•"/>
            </a:pPr>
            <a:r>
              <a:rPr lang="en-US" sz="2000" b="1" dirty="0">
                <a:latin typeface="Calibri Light" panose="020F0302020204030204" pitchFamily="34" charset="0"/>
              </a:rPr>
              <a:t>Risk Sharing is </a:t>
            </a:r>
            <a:r>
              <a:rPr lang="en-US" sz="2000" dirty="0">
                <a:latin typeface="Calibri Light" panose="020F0302020204030204" pitchFamily="34" charset="0"/>
              </a:rPr>
              <a:t>up to 5% of loan portfolio basis</a:t>
            </a:r>
          </a:p>
          <a:p>
            <a:pPr marL="285750" indent="-285750">
              <a:spcAft>
                <a:spcPts val="1200"/>
              </a:spcAft>
              <a:buFont typeface="Arial" panose="020B0604020202020204" pitchFamily="34" charset="0"/>
              <a:buChar char="•"/>
            </a:pPr>
            <a:r>
              <a:rPr lang="en-US" sz="2000" dirty="0">
                <a:latin typeface="Calibri Light" panose="020F0302020204030204" pitchFamily="34" charset="0"/>
              </a:rPr>
              <a:t>Maximum financing tenor is 8 years with maximum grace period of one year</a:t>
            </a:r>
          </a:p>
          <a:p>
            <a:pPr marL="285750" indent="-285750">
              <a:spcAft>
                <a:spcPts val="1200"/>
              </a:spcAft>
              <a:buFont typeface="Arial" panose="020B0604020202020204" pitchFamily="34" charset="0"/>
              <a:buChar char="•"/>
            </a:pPr>
            <a:r>
              <a:rPr lang="en-US" sz="2000" dirty="0">
                <a:latin typeface="Calibri Light" panose="020F0302020204030204" pitchFamily="34" charset="0"/>
              </a:rPr>
              <a:t>End user rate is 6%. The rate of return for lending banks is one year KIBOR+500 bps. Difference of KIBOR+500 bps and borrowers’ rate (6%) is absorbed by the Federal Government</a:t>
            </a:r>
          </a:p>
          <a:p>
            <a:pPr marL="285750" indent="-285750">
              <a:spcAft>
                <a:spcPts val="1200"/>
              </a:spcAft>
              <a:buFont typeface="Arial" panose="020B0604020202020204" pitchFamily="34" charset="0"/>
              <a:buChar char="•"/>
            </a:pPr>
            <a:r>
              <a:rPr lang="en-US" sz="2000" dirty="0">
                <a:latin typeface="Calibri Light" panose="020F0302020204030204" pitchFamily="34" charset="0"/>
              </a:rPr>
              <a:t>Currently financing under the scheme is available through 18 commercial banks</a:t>
            </a:r>
          </a:p>
          <a:p>
            <a:endParaRPr lang="en-US" dirty="0">
              <a:solidFill>
                <a:srgbClr val="C00000"/>
              </a:solidFill>
            </a:endParaRPr>
          </a:p>
          <a:p>
            <a:endParaRPr lang="en-US" dirty="0"/>
          </a:p>
          <a:p>
            <a:pPr lvl="0"/>
            <a:endParaRPr lang="en-US" dirty="0"/>
          </a:p>
        </p:txBody>
      </p:sp>
    </p:spTree>
    <p:extLst>
      <p:ext uri="{BB962C8B-B14F-4D97-AF65-F5344CB8AC3E}">
        <p14:creationId xmlns:p14="http://schemas.microsoft.com/office/powerpoint/2010/main" val="2502341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5BB238C-D33A-4951-B254-E13522F820AC}"/>
              </a:ext>
            </a:extLst>
          </p:cNvPr>
          <p:cNvSpPr txBox="1">
            <a:spLocks/>
          </p:cNvSpPr>
          <p:nvPr/>
        </p:nvSpPr>
        <p:spPr>
          <a:xfrm>
            <a:off x="657557" y="2522726"/>
            <a:ext cx="10100598" cy="15938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600" dirty="0"/>
              <a:t>CHEERS </a:t>
            </a:r>
            <a:r>
              <a:rPr lang="en-US" sz="6600" dirty="0">
                <a:sym typeface="Wingdings" panose="05000000000000000000" pitchFamily="2" charset="2"/>
              </a:rPr>
              <a:t></a:t>
            </a:r>
            <a:endParaRPr lang="en-US" sz="6600" dirty="0"/>
          </a:p>
        </p:txBody>
      </p:sp>
    </p:spTree>
    <p:extLst>
      <p:ext uri="{BB962C8B-B14F-4D97-AF65-F5344CB8AC3E}">
        <p14:creationId xmlns:p14="http://schemas.microsoft.com/office/powerpoint/2010/main" val="888846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5BB238C-D33A-4951-B254-E13522F820AC}"/>
              </a:ext>
            </a:extLst>
          </p:cNvPr>
          <p:cNvSpPr txBox="1">
            <a:spLocks/>
          </p:cNvSpPr>
          <p:nvPr/>
        </p:nvSpPr>
        <p:spPr>
          <a:xfrm>
            <a:off x="699120" y="1177636"/>
            <a:ext cx="10100598" cy="51261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270000"/>
              </a:lnSpc>
            </a:pPr>
            <a:r>
              <a:rPr lang="en-US" dirty="0">
                <a:solidFill>
                  <a:schemeClr val="tx1">
                    <a:lumMod val="50000"/>
                    <a:lumOff val="50000"/>
                  </a:schemeClr>
                </a:solidFill>
              </a:rPr>
              <a:t>CISCO: </a:t>
            </a:r>
            <a:r>
              <a:rPr lang="en-US" dirty="0" smtClean="0">
                <a:solidFill>
                  <a:schemeClr val="tx1">
                    <a:lumMod val="50000"/>
                    <a:lumOff val="50000"/>
                  </a:schemeClr>
                </a:solidFill>
              </a:rPr>
              <a:t>16968</a:t>
            </a:r>
            <a:endParaRPr lang="en-US" dirty="0">
              <a:solidFill>
                <a:schemeClr val="tx1">
                  <a:lumMod val="50000"/>
                  <a:lumOff val="50000"/>
                </a:schemeClr>
              </a:solidFill>
            </a:endParaRPr>
          </a:p>
          <a:p>
            <a:pPr>
              <a:lnSpc>
                <a:spcPct val="270000"/>
              </a:lnSpc>
            </a:pPr>
            <a:r>
              <a:rPr lang="en-US" dirty="0">
                <a:solidFill>
                  <a:schemeClr val="tx1">
                    <a:lumMod val="50000"/>
                    <a:lumOff val="50000"/>
                  </a:schemeClr>
                </a:solidFill>
              </a:rPr>
              <a:t>Mobile: 0313 – 2386389</a:t>
            </a:r>
          </a:p>
          <a:p>
            <a:pPr>
              <a:lnSpc>
                <a:spcPct val="270000"/>
              </a:lnSpc>
            </a:pPr>
            <a:r>
              <a:rPr lang="en-US" dirty="0">
                <a:solidFill>
                  <a:schemeClr val="tx1">
                    <a:lumMod val="50000"/>
                    <a:lumOff val="50000"/>
                  </a:schemeClr>
                </a:solidFill>
              </a:rPr>
              <a:t>Email: jawad.saeed@hbl.com</a:t>
            </a:r>
          </a:p>
        </p:txBody>
      </p:sp>
      <p:sp>
        <p:nvSpPr>
          <p:cNvPr id="9" name="Title 1">
            <a:extLst>
              <a:ext uri="{FF2B5EF4-FFF2-40B4-BE49-F238E27FC236}">
                <a16:creationId xmlns:a16="http://schemas.microsoft.com/office/drawing/2014/main" id="{56606009-8B18-4ECC-93F7-9EE2BD95D705}"/>
              </a:ext>
            </a:extLst>
          </p:cNvPr>
          <p:cNvSpPr txBox="1">
            <a:spLocks/>
          </p:cNvSpPr>
          <p:nvPr/>
        </p:nvSpPr>
        <p:spPr>
          <a:xfrm>
            <a:off x="422031" y="373458"/>
            <a:ext cx="10100598" cy="90116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For any support, queries &amp; concerned … I can be reached via following:</a:t>
            </a:r>
          </a:p>
        </p:txBody>
      </p:sp>
    </p:spTree>
    <p:extLst>
      <p:ext uri="{BB962C8B-B14F-4D97-AF65-F5344CB8AC3E}">
        <p14:creationId xmlns:p14="http://schemas.microsoft.com/office/powerpoint/2010/main" val="683304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56D278A-A110-4C5C-90C2-897C644B6A4C}"/>
              </a:ext>
            </a:extLst>
          </p:cNvPr>
          <p:cNvSpPr txBox="1">
            <a:spLocks/>
          </p:cNvSpPr>
          <p:nvPr/>
        </p:nvSpPr>
        <p:spPr>
          <a:xfrm>
            <a:off x="1266025" y="257079"/>
            <a:ext cx="8412612"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a:t>Export Refinance Scheme</a:t>
            </a:r>
          </a:p>
        </p:txBody>
      </p:sp>
      <p:pic>
        <p:nvPicPr>
          <p:cNvPr id="9" name="Picture 2">
            <a:extLst>
              <a:ext uri="{FF2B5EF4-FFF2-40B4-BE49-F238E27FC236}">
                <a16:creationId xmlns:a16="http://schemas.microsoft.com/office/drawing/2014/main" id="{13BEF9E0-DF94-4D4F-BCA8-1E02E02387D1}"/>
              </a:ext>
            </a:extLst>
          </p:cNvPr>
          <p:cNvPicPr>
            <a:picLocks noGrp="1" noChangeAspect="1" noChangeArrowheads="1"/>
          </p:cNvPicPr>
          <p:nvPr>
            <p:ph idx="1"/>
          </p:nvPr>
        </p:nvPicPr>
        <p:blipFill>
          <a:blip r:embed="rId2">
            <a:grayscl/>
            <a:extLst>
              <a:ext uri="{28A0092B-C50C-407E-A947-70E740481C1C}">
                <a14:useLocalDpi xmlns:a14="http://schemas.microsoft.com/office/drawing/2010/main" val="0"/>
              </a:ext>
            </a:extLst>
          </a:blip>
          <a:srcRect/>
          <a:stretch>
            <a:fillRect/>
          </a:stretch>
        </p:blipFill>
        <p:spPr>
          <a:xfrm>
            <a:off x="1763226" y="1544781"/>
            <a:ext cx="7460673" cy="4476756"/>
          </a:xfrm>
          <a:noFill/>
        </p:spPr>
      </p:pic>
    </p:spTree>
    <p:extLst>
      <p:ext uri="{BB962C8B-B14F-4D97-AF65-F5344CB8AC3E}">
        <p14:creationId xmlns:p14="http://schemas.microsoft.com/office/powerpoint/2010/main" val="414333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A9ED9ED-F175-48CA-85F7-D6ED9246065B}"/>
              </a:ext>
            </a:extLst>
          </p:cNvPr>
          <p:cNvSpPr txBox="1">
            <a:spLocks/>
          </p:cNvSpPr>
          <p:nvPr/>
        </p:nvSpPr>
        <p:spPr>
          <a:xfrm>
            <a:off x="587152" y="160097"/>
            <a:ext cx="8412612"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Export Refinance Scheme</a:t>
            </a:r>
          </a:p>
        </p:txBody>
      </p:sp>
      <p:sp>
        <p:nvSpPr>
          <p:cNvPr id="9" name="Content Placeholder 2">
            <a:extLst>
              <a:ext uri="{FF2B5EF4-FFF2-40B4-BE49-F238E27FC236}">
                <a16:creationId xmlns:a16="http://schemas.microsoft.com/office/drawing/2014/main" id="{F6F9DC7E-3D8E-45FE-987E-FD5AFA58CACD}"/>
              </a:ext>
            </a:extLst>
          </p:cNvPr>
          <p:cNvSpPr>
            <a:spLocks noGrp="1"/>
          </p:cNvSpPr>
          <p:nvPr>
            <p:ph idx="1"/>
          </p:nvPr>
        </p:nvSpPr>
        <p:spPr>
          <a:xfrm>
            <a:off x="457199" y="1600200"/>
            <a:ext cx="10065429" cy="4815838"/>
          </a:xfrm>
        </p:spPr>
        <p:txBody>
          <a:bodyPr rtlCol="0">
            <a:normAutofit/>
          </a:bodyPr>
          <a:lstStyle/>
          <a:p>
            <a:pPr>
              <a:buFont typeface="Arial" panose="020B0604020202020204" pitchFamily="34" charset="0"/>
              <a:buChar char="•"/>
              <a:defRPr/>
            </a:pPr>
            <a:r>
              <a:rPr lang="en-US" sz="2400" dirty="0">
                <a:solidFill>
                  <a:schemeClr val="tx1">
                    <a:lumMod val="50000"/>
                    <a:lumOff val="50000"/>
                  </a:schemeClr>
                </a:solidFill>
              </a:rPr>
              <a:t>A short term (180 days) financing facility for working capital of exporters  </a:t>
            </a:r>
          </a:p>
          <a:p>
            <a:pPr algn="just">
              <a:spcBef>
                <a:spcPct val="0"/>
              </a:spcBef>
              <a:buFont typeface="Arial" panose="020B0604020202020204" pitchFamily="34" charset="0"/>
              <a:buChar char="•"/>
              <a:defRPr/>
            </a:pPr>
            <a:r>
              <a:rPr lang="en-US" sz="2400" dirty="0">
                <a:solidFill>
                  <a:schemeClr val="tx1">
                    <a:lumMod val="50000"/>
                    <a:lumOff val="50000"/>
                  </a:schemeClr>
                </a:solidFill>
                <a:cs typeface="Times New Roman" pitchFamily="18" charset="0"/>
              </a:rPr>
              <a:t>Consists of two parts:</a:t>
            </a:r>
          </a:p>
          <a:p>
            <a:pPr marL="1101725" lvl="4" indent="-342900" algn="just" eaLnBrk="1" fontAlgn="auto" hangingPunct="1">
              <a:spcBef>
                <a:spcPct val="0"/>
              </a:spcBef>
              <a:spcAft>
                <a:spcPts val="0"/>
              </a:spcAft>
              <a:buSzPct val="73000"/>
              <a:buFont typeface="Wingdings" panose="05000000000000000000" pitchFamily="2" charset="2"/>
              <a:buChar char="Ø"/>
              <a:defRPr/>
            </a:pPr>
            <a:r>
              <a:rPr lang="en-US" sz="2400" dirty="0">
                <a:solidFill>
                  <a:schemeClr val="tx1">
                    <a:lumMod val="50000"/>
                    <a:lumOff val="50000"/>
                  </a:schemeClr>
                </a:solidFill>
                <a:cs typeface="Times New Roman" pitchFamily="18" charset="0"/>
              </a:rPr>
              <a:t>Part-I (Transaction Based)</a:t>
            </a:r>
          </a:p>
          <a:p>
            <a:pPr marL="1101725" lvl="4" indent="-342900" algn="just" eaLnBrk="1" fontAlgn="auto" hangingPunct="1">
              <a:spcBef>
                <a:spcPct val="0"/>
              </a:spcBef>
              <a:spcAft>
                <a:spcPts val="0"/>
              </a:spcAft>
              <a:buSzPct val="73000"/>
              <a:buFont typeface="Wingdings" panose="05000000000000000000" pitchFamily="2" charset="2"/>
              <a:buChar char="Ø"/>
              <a:defRPr/>
            </a:pPr>
            <a:r>
              <a:rPr lang="en-US" sz="2400" dirty="0">
                <a:solidFill>
                  <a:schemeClr val="tx1">
                    <a:lumMod val="50000"/>
                    <a:lumOff val="50000"/>
                  </a:schemeClr>
                </a:solidFill>
                <a:cs typeface="Times New Roman" pitchFamily="18" charset="0"/>
              </a:rPr>
              <a:t>Part-II (Performance Based)</a:t>
            </a:r>
          </a:p>
          <a:p>
            <a:pPr marL="342900" lvl="2" indent="-342900" algn="just" eaLnBrk="1" fontAlgn="auto" hangingPunct="1">
              <a:spcBef>
                <a:spcPct val="0"/>
              </a:spcBef>
              <a:spcAft>
                <a:spcPts val="0"/>
              </a:spcAft>
              <a:buSzPct val="100000"/>
              <a:buFont typeface="Arial" panose="020B0604020202020204" pitchFamily="34" charset="0"/>
              <a:buChar char="•"/>
              <a:defRPr/>
            </a:pPr>
            <a:r>
              <a:rPr lang="en-US" sz="2400" dirty="0">
                <a:solidFill>
                  <a:schemeClr val="tx1">
                    <a:lumMod val="50000"/>
                    <a:lumOff val="50000"/>
                  </a:schemeClr>
                </a:solidFill>
              </a:rPr>
              <a:t>All sectors are eligible except those mentioned in the negative list</a:t>
            </a:r>
          </a:p>
          <a:p>
            <a:pPr marL="342900" lvl="2" indent="-342900" algn="just" eaLnBrk="1" fontAlgn="auto" hangingPunct="1">
              <a:spcBef>
                <a:spcPct val="0"/>
              </a:spcBef>
              <a:spcAft>
                <a:spcPts val="0"/>
              </a:spcAft>
              <a:buSzPct val="100000"/>
              <a:buFont typeface="Arial" panose="020B0604020202020204" pitchFamily="34" charset="0"/>
              <a:buChar char="•"/>
              <a:defRPr/>
            </a:pPr>
            <a:r>
              <a:rPr lang="en-US" sz="2400" b="1" dirty="0">
                <a:solidFill>
                  <a:schemeClr val="tx1">
                    <a:lumMod val="50000"/>
                    <a:lumOff val="50000"/>
                  </a:schemeClr>
                </a:solidFill>
                <a:cs typeface="Times New Roman" pitchFamily="18" charset="0"/>
              </a:rPr>
              <a:t>Prevailing rate  for exporters is 3%</a:t>
            </a:r>
          </a:p>
          <a:p>
            <a:pPr marL="342900" lvl="2" indent="-342900" algn="just" eaLnBrk="1" fontAlgn="auto" hangingPunct="1">
              <a:spcBef>
                <a:spcPct val="0"/>
              </a:spcBef>
              <a:spcAft>
                <a:spcPts val="0"/>
              </a:spcAft>
              <a:buSzPct val="100000"/>
              <a:buFont typeface="Arial" panose="020B0604020202020204" pitchFamily="34" charset="0"/>
              <a:buChar char="•"/>
              <a:defRPr/>
            </a:pPr>
            <a:r>
              <a:rPr lang="en-US" sz="2400" dirty="0">
                <a:solidFill>
                  <a:schemeClr val="tx1">
                    <a:lumMod val="50000"/>
                    <a:lumOff val="50000"/>
                  </a:schemeClr>
                </a:solidFill>
              </a:rPr>
              <a:t>0.5% -1.5% performance based markup rebate under EFS Part-II</a:t>
            </a:r>
          </a:p>
          <a:p>
            <a:pPr marL="342900" lvl="2" indent="-342900" algn="just" eaLnBrk="1" fontAlgn="auto" hangingPunct="1">
              <a:spcBef>
                <a:spcPct val="0"/>
              </a:spcBef>
              <a:spcAft>
                <a:spcPts val="0"/>
              </a:spcAft>
              <a:buSzPct val="100000"/>
              <a:buFont typeface="Arial" panose="020B0604020202020204" pitchFamily="34" charset="0"/>
              <a:buChar char="•"/>
              <a:defRPr/>
            </a:pPr>
            <a:r>
              <a:rPr lang="en-US" sz="2400" b="1" dirty="0">
                <a:solidFill>
                  <a:schemeClr val="tx1">
                    <a:lumMod val="50000"/>
                    <a:lumOff val="50000"/>
                  </a:schemeClr>
                </a:solidFill>
              </a:rPr>
              <a:t>Banks’ spread is 1% higher in case of lending to SMEs under scheme</a:t>
            </a:r>
          </a:p>
          <a:p>
            <a:pPr marL="342900" lvl="2" indent="-342900" algn="just" eaLnBrk="1" fontAlgn="auto" hangingPunct="1">
              <a:spcBef>
                <a:spcPct val="0"/>
              </a:spcBef>
              <a:spcAft>
                <a:spcPts val="0"/>
              </a:spcAft>
              <a:buSzPct val="100000"/>
              <a:buFont typeface="Arial" panose="020B0604020202020204" pitchFamily="34" charset="0"/>
              <a:buChar char="•"/>
              <a:defRPr/>
            </a:pPr>
            <a:r>
              <a:rPr lang="en-US" sz="2400" dirty="0">
                <a:solidFill>
                  <a:schemeClr val="tx1">
                    <a:lumMod val="50000"/>
                    <a:lumOff val="50000"/>
                  </a:schemeClr>
                </a:solidFill>
              </a:rPr>
              <a:t>The financing facility is also available under Islamic mode </a:t>
            </a:r>
          </a:p>
          <a:p>
            <a:pPr eaLnBrk="1" fontAlgn="auto" hangingPunct="1">
              <a:spcAft>
                <a:spcPts val="0"/>
              </a:spcAft>
              <a:defRPr/>
            </a:pPr>
            <a:endParaRPr lang="en-US" dirty="0">
              <a:solidFill>
                <a:schemeClr val="accent1">
                  <a:lumMod val="75000"/>
                </a:schemeClr>
              </a:solidFill>
            </a:endParaRPr>
          </a:p>
        </p:txBody>
      </p:sp>
    </p:spTree>
    <p:extLst>
      <p:ext uri="{BB962C8B-B14F-4D97-AF65-F5344CB8AC3E}">
        <p14:creationId xmlns:p14="http://schemas.microsoft.com/office/powerpoint/2010/main" val="141526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66D6BE-F118-4BC2-A509-ABDCE236E529}"/>
              </a:ext>
            </a:extLst>
          </p:cNvPr>
          <p:cNvSpPr txBox="1"/>
          <p:nvPr/>
        </p:nvSpPr>
        <p:spPr>
          <a:xfrm>
            <a:off x="422031" y="443340"/>
            <a:ext cx="10100598" cy="5786199"/>
          </a:xfrm>
          <a:prstGeom prst="rect">
            <a:avLst/>
          </a:prstGeom>
          <a:noFill/>
        </p:spPr>
        <p:txBody>
          <a:bodyPr wrap="square" rtlCol="0">
            <a:spAutoFit/>
          </a:bodyPr>
          <a:lstStyle/>
          <a:p>
            <a:r>
              <a:rPr lang="en-US" sz="2800" b="1" u="sng" dirty="0">
                <a:solidFill>
                  <a:schemeClr val="tx1">
                    <a:lumMod val="50000"/>
                    <a:lumOff val="50000"/>
                  </a:schemeClr>
                </a:solidFill>
              </a:rPr>
              <a:t>Scope of the Scheme:</a:t>
            </a:r>
          </a:p>
          <a:p>
            <a:endParaRPr lang="en-US" dirty="0"/>
          </a:p>
          <a:p>
            <a:pPr marL="609600" indent="-609600" algn="just">
              <a:spcBef>
                <a:spcPct val="0"/>
              </a:spcBef>
              <a:buClr>
                <a:schemeClr val="bg2">
                  <a:lumMod val="50000"/>
                </a:schemeClr>
              </a:buClr>
              <a:buFont typeface="Arial" panose="020B0604020202020204" pitchFamily="34" charset="0"/>
              <a:buChar char="•"/>
              <a:defRPr/>
            </a:pPr>
            <a:r>
              <a:rPr lang="en-US" sz="2400" dirty="0">
                <a:solidFill>
                  <a:schemeClr val="tx1">
                    <a:lumMod val="50000"/>
                    <a:lumOff val="50000"/>
                  </a:schemeClr>
                </a:solidFill>
                <a:cs typeface="Times New Roman" pitchFamily="18" charset="0"/>
              </a:rPr>
              <a:t>All sectors are eligible except those mentioned in the </a:t>
            </a:r>
            <a:r>
              <a:rPr lang="en-US" sz="2400" b="1" dirty="0">
                <a:solidFill>
                  <a:srgbClr val="0070C0"/>
                </a:solidFill>
                <a:cs typeface="Times New Roman" pitchFamily="18" charset="0"/>
                <a:hlinkClick r:id="rId2">
                  <a:extLst>
                    <a:ext uri="{A12FA001-AC4F-418D-AE19-62706E023703}">
                      <ahyp:hlinkClr xmlns:ahyp="http://schemas.microsoft.com/office/drawing/2018/hyperlinkcolor" xmlns="" val="tx"/>
                    </a:ext>
                  </a:extLst>
                </a:hlinkClick>
              </a:rPr>
              <a:t>Negative List.</a:t>
            </a:r>
            <a:endParaRPr lang="en-US" sz="2400" b="1" dirty="0">
              <a:solidFill>
                <a:srgbClr val="0070C0"/>
              </a:solidFill>
              <a:cs typeface="Times New Roman" pitchFamily="18" charset="0"/>
            </a:endParaRPr>
          </a:p>
          <a:p>
            <a:pPr marL="609600" indent="-609600" algn="just">
              <a:spcBef>
                <a:spcPct val="0"/>
              </a:spcBef>
              <a:buClr>
                <a:schemeClr val="bg2">
                  <a:lumMod val="50000"/>
                </a:schemeClr>
              </a:buClr>
              <a:buBlip>
                <a:blip r:embed="rId3"/>
              </a:buBlip>
              <a:defRPr/>
            </a:pPr>
            <a:endParaRPr lang="en-US" sz="2400" dirty="0">
              <a:solidFill>
                <a:schemeClr val="tx1">
                  <a:lumMod val="50000"/>
                  <a:lumOff val="50000"/>
                </a:schemeClr>
              </a:solidFill>
              <a:cs typeface="Times New Roman" pitchFamily="18" charset="0"/>
            </a:endParaRPr>
          </a:p>
          <a:p>
            <a:pPr marL="1158240" lvl="2" indent="-609600" algn="just">
              <a:spcBef>
                <a:spcPct val="0"/>
              </a:spcBef>
              <a:buClr>
                <a:schemeClr val="bg2">
                  <a:lumMod val="50000"/>
                </a:schemeClr>
              </a:buClr>
              <a:buFont typeface="Wingdings" panose="05000000000000000000" pitchFamily="2" charset="2"/>
              <a:buChar char="Ø"/>
              <a:defRPr/>
            </a:pPr>
            <a:r>
              <a:rPr lang="en-US" sz="2400" dirty="0">
                <a:solidFill>
                  <a:schemeClr val="tx1">
                    <a:lumMod val="50000"/>
                    <a:lumOff val="50000"/>
                  </a:schemeClr>
                </a:solidFill>
                <a:cs typeface="Times New Roman" pitchFamily="18" charset="0"/>
              </a:rPr>
              <a:t>Negative list is mainly to achieve the objective of EFS and consists of raw or non value added items.</a:t>
            </a:r>
            <a:endParaRPr lang="en-US" sz="2400" i="1" dirty="0">
              <a:solidFill>
                <a:schemeClr val="tx1">
                  <a:lumMod val="50000"/>
                  <a:lumOff val="50000"/>
                </a:schemeClr>
              </a:solidFill>
              <a:cs typeface="Times New Roman" pitchFamily="18" charset="0"/>
            </a:endParaRPr>
          </a:p>
          <a:p>
            <a:pPr marL="609600" indent="-609600" algn="just">
              <a:spcBef>
                <a:spcPct val="0"/>
              </a:spcBef>
              <a:buClr>
                <a:schemeClr val="bg2">
                  <a:lumMod val="50000"/>
                </a:schemeClr>
              </a:buClr>
              <a:buBlip>
                <a:blip r:embed="rId3"/>
              </a:buBlip>
              <a:defRPr/>
            </a:pPr>
            <a:endParaRPr lang="en-US" sz="2400" dirty="0">
              <a:solidFill>
                <a:schemeClr val="tx1">
                  <a:lumMod val="50000"/>
                  <a:lumOff val="50000"/>
                </a:schemeClr>
              </a:solidFill>
              <a:cs typeface="Times New Roman" pitchFamily="18" charset="0"/>
            </a:endParaRPr>
          </a:p>
          <a:p>
            <a:pPr marL="609600" indent="-609600" algn="just">
              <a:spcBef>
                <a:spcPct val="0"/>
              </a:spcBef>
              <a:buClr>
                <a:schemeClr val="bg2">
                  <a:lumMod val="50000"/>
                </a:schemeClr>
              </a:buClr>
              <a:buFont typeface="Arial" panose="020B0604020202020204" pitchFamily="34" charset="0"/>
              <a:buChar char="•"/>
              <a:defRPr/>
            </a:pPr>
            <a:r>
              <a:rPr lang="en-US" sz="2400" dirty="0">
                <a:solidFill>
                  <a:schemeClr val="tx1">
                    <a:lumMod val="50000"/>
                    <a:lumOff val="50000"/>
                  </a:schemeClr>
                </a:solidFill>
                <a:cs typeface="Times New Roman" pitchFamily="18" charset="0"/>
              </a:rPr>
              <a:t>Apart from conventional Sectors of Textiles, edibles, leather and leather garments, sports goods, surgical goods, machinery, metal products etc. are eligible</a:t>
            </a:r>
          </a:p>
          <a:p>
            <a:pPr marL="609600" indent="-609600" algn="just">
              <a:spcBef>
                <a:spcPct val="0"/>
              </a:spcBef>
              <a:buClr>
                <a:schemeClr val="bg2">
                  <a:lumMod val="50000"/>
                </a:schemeClr>
              </a:buClr>
              <a:buFont typeface="Arial" panose="020B0604020202020204" pitchFamily="34" charset="0"/>
              <a:buChar char="•"/>
              <a:defRPr/>
            </a:pPr>
            <a:endParaRPr lang="en-US" sz="2400" dirty="0">
              <a:solidFill>
                <a:schemeClr val="tx1">
                  <a:lumMod val="50000"/>
                  <a:lumOff val="50000"/>
                </a:schemeClr>
              </a:solidFill>
            </a:endParaRPr>
          </a:p>
          <a:p>
            <a:pPr marL="609600" indent="-609600" algn="just">
              <a:spcBef>
                <a:spcPct val="0"/>
              </a:spcBef>
              <a:buClr>
                <a:schemeClr val="bg2">
                  <a:lumMod val="50000"/>
                </a:schemeClr>
              </a:buClr>
              <a:buFont typeface="Arial" panose="020B0604020202020204" pitchFamily="34" charset="0"/>
              <a:buChar char="•"/>
              <a:defRPr/>
            </a:pPr>
            <a:r>
              <a:rPr lang="en-US" sz="2400" dirty="0">
                <a:solidFill>
                  <a:schemeClr val="tx1">
                    <a:lumMod val="50000"/>
                    <a:lumOff val="50000"/>
                  </a:schemeClr>
                </a:solidFill>
              </a:rPr>
              <a:t>Requirement of Overdue Export proceeds Not more than 5% of Last year exports.</a:t>
            </a:r>
          </a:p>
          <a:p>
            <a:endParaRPr lang="en-US" dirty="0"/>
          </a:p>
          <a:p>
            <a:endParaRPr lang="en-US" dirty="0"/>
          </a:p>
        </p:txBody>
      </p:sp>
    </p:spTree>
    <p:extLst>
      <p:ext uri="{BB962C8B-B14F-4D97-AF65-F5344CB8AC3E}">
        <p14:creationId xmlns:p14="http://schemas.microsoft.com/office/powerpoint/2010/main" val="60482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12A9DEE-BF32-4DA8-9A99-32D74FF880F7}"/>
              </a:ext>
            </a:extLst>
          </p:cNvPr>
          <p:cNvSpPr txBox="1">
            <a:spLocks/>
          </p:cNvSpPr>
          <p:nvPr/>
        </p:nvSpPr>
        <p:spPr>
          <a:xfrm>
            <a:off x="587152" y="160097"/>
            <a:ext cx="9623648" cy="1003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Export Refinance Scheme Markup Rates</a:t>
            </a:r>
          </a:p>
        </p:txBody>
      </p:sp>
      <p:graphicFrame>
        <p:nvGraphicFramePr>
          <p:cNvPr id="10" name="Group 109">
            <a:extLst>
              <a:ext uri="{FF2B5EF4-FFF2-40B4-BE49-F238E27FC236}">
                <a16:creationId xmlns:a16="http://schemas.microsoft.com/office/drawing/2014/main" id="{59AB6ED0-BF3D-4175-BA2F-EF9B6D2BB69A}"/>
              </a:ext>
            </a:extLst>
          </p:cNvPr>
          <p:cNvGraphicFramePr>
            <a:graphicFrameLocks/>
          </p:cNvGraphicFramePr>
          <p:nvPr>
            <p:extLst>
              <p:ext uri="{D42A27DB-BD31-4B8C-83A1-F6EECF244321}">
                <p14:modId xmlns:p14="http://schemas.microsoft.com/office/powerpoint/2010/main" val="42576807"/>
              </p:ext>
            </p:extLst>
          </p:nvPr>
        </p:nvGraphicFramePr>
        <p:xfrm>
          <a:off x="1817576" y="1163782"/>
          <a:ext cx="7162800" cy="5257800"/>
        </p:xfrm>
        <a:graphic>
          <a:graphicData uri="http://schemas.openxmlformats.org/drawingml/2006/table">
            <a:tbl>
              <a:tblPr/>
              <a:tblGrid>
                <a:gridCol w="1458873">
                  <a:extLst>
                    <a:ext uri="{9D8B030D-6E8A-4147-A177-3AD203B41FA5}">
                      <a16:colId xmlns:a16="http://schemas.microsoft.com/office/drawing/2014/main" val="20000"/>
                    </a:ext>
                  </a:extLst>
                </a:gridCol>
                <a:gridCol w="2521386">
                  <a:extLst>
                    <a:ext uri="{9D8B030D-6E8A-4147-A177-3AD203B41FA5}">
                      <a16:colId xmlns:a16="http://schemas.microsoft.com/office/drawing/2014/main" val="20001"/>
                    </a:ext>
                  </a:extLst>
                </a:gridCol>
                <a:gridCol w="1392257">
                  <a:extLst>
                    <a:ext uri="{9D8B030D-6E8A-4147-A177-3AD203B41FA5}">
                      <a16:colId xmlns:a16="http://schemas.microsoft.com/office/drawing/2014/main" val="20002"/>
                    </a:ext>
                  </a:extLst>
                </a:gridCol>
                <a:gridCol w="1790284">
                  <a:extLst>
                    <a:ext uri="{9D8B030D-6E8A-4147-A177-3AD203B41FA5}">
                      <a16:colId xmlns:a16="http://schemas.microsoft.com/office/drawing/2014/main" val="20003"/>
                    </a:ext>
                  </a:extLst>
                </a:gridCol>
              </a:tblGrid>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rPr>
                        <a:t>Rate of refinance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rPr>
                        <a:t>Spread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rPr>
                        <a:t>Total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Nov’09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Jan’10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July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Jan.,11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Sept.,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April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July, 2014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1.0%</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Feb., 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1.0%</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July, 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mn-cs"/>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mn-cs"/>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mn-cs"/>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8150">
                <a:tc>
                  <a:txBody>
                    <a:bodyPr/>
                    <a:lstStyle/>
                    <a:p>
                      <a:r>
                        <a:rPr lang="en-US" sz="2000" dirty="0">
                          <a:solidFill>
                            <a:schemeClr val="tx1"/>
                          </a:solidFill>
                          <a:latin typeface="Calibri" pitchFamily="34" charset="0"/>
                        </a:rPr>
                        <a:t>July, 2016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2000" b="0" i="0" u="none" strike="noStrike" kern="1200" cap="none" normalizeH="0" baseline="0" dirty="0">
                          <a:ln>
                            <a:noFill/>
                          </a:ln>
                          <a:solidFill>
                            <a:schemeClr val="tx1"/>
                          </a:solidFill>
                          <a:effectLst/>
                          <a:latin typeface="Calibri" pitchFamily="34" charset="0"/>
                          <a:ea typeface="+mn-ea"/>
                          <a:cs typeface="+mn-cs"/>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2000" b="0" i="0" u="none" strike="noStrike" kern="1200" cap="none" normalizeH="0" baseline="0" dirty="0">
                          <a:ln>
                            <a:noFill/>
                          </a:ln>
                          <a:solidFill>
                            <a:schemeClr val="tx1"/>
                          </a:solidFill>
                          <a:effectLst/>
                          <a:latin typeface="Calibri" pitchFamily="34" charset="0"/>
                          <a:ea typeface="+mn-ea"/>
                          <a:cs typeface="+mn-cs"/>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2000" b="0" i="0" u="none" strike="noStrike" kern="1200" cap="none" normalizeH="0" baseline="0" dirty="0">
                          <a:ln>
                            <a:noFill/>
                          </a:ln>
                          <a:solidFill>
                            <a:schemeClr val="tx1"/>
                          </a:solidFill>
                          <a:effectLst/>
                          <a:latin typeface="Calibri" pitchFamily="34" charset="0"/>
                          <a:ea typeface="+mn-ea"/>
                          <a:cs typeface="+mn-cs"/>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815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Effective March 04, 2014, Banks’ spread for SMEs  is 2%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2025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E2D52C0-D8EB-47D3-B3A9-8EDFBD81FBA8}"/>
              </a:ext>
            </a:extLst>
          </p:cNvPr>
          <p:cNvSpPr/>
          <p:nvPr/>
        </p:nvSpPr>
        <p:spPr>
          <a:xfrm rot="10800000">
            <a:off x="10522630" y="-3"/>
            <a:ext cx="1669367" cy="6858001"/>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4F40E3A-DF78-4D71-8162-E885594EA1E3}"/>
              </a:ext>
            </a:extLst>
          </p:cNvPr>
          <p:cNvSpPr/>
          <p:nvPr/>
        </p:nvSpPr>
        <p:spPr>
          <a:xfrm flipH="1">
            <a:off x="10522633" y="3319670"/>
            <a:ext cx="1669365" cy="3538330"/>
          </a:xfrm>
          <a:prstGeom prst="r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9D16643-D515-485A-81DA-E6BFA2CA77CD}"/>
              </a:ext>
            </a:extLst>
          </p:cNvPr>
          <p:cNvSpPr/>
          <p:nvPr/>
        </p:nvSpPr>
        <p:spPr>
          <a:xfrm>
            <a:off x="0" y="2042160"/>
            <a:ext cx="422031" cy="4815838"/>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A3B35218-81E0-45F2-9B73-3B981D2323A4}"/>
              </a:ext>
            </a:extLst>
          </p:cNvPr>
          <p:cNvSpPr>
            <a:spLocks noGrp="1"/>
          </p:cNvSpPr>
          <p:nvPr>
            <p:ph idx="1"/>
          </p:nvPr>
        </p:nvSpPr>
        <p:spPr>
          <a:xfrm>
            <a:off x="685799" y="512611"/>
            <a:ext cx="9234055" cy="5548745"/>
          </a:xfrm>
        </p:spPr>
        <p:txBody>
          <a:bodyPr/>
          <a:lstStyle/>
          <a:p>
            <a:pPr marL="0" indent="0" algn="just">
              <a:lnSpc>
                <a:spcPct val="150000"/>
              </a:lnSpc>
              <a:spcBef>
                <a:spcPct val="0"/>
              </a:spcBef>
              <a:buClr>
                <a:srgbClr val="A34B73"/>
              </a:buClr>
              <a:buNone/>
            </a:pPr>
            <a:r>
              <a:rPr lang="en-US" altLang="en-US" sz="2800" b="1" u="sng" dirty="0">
                <a:solidFill>
                  <a:schemeClr val="tx1">
                    <a:lumMod val="50000"/>
                    <a:lumOff val="50000"/>
                  </a:schemeClr>
                </a:solidFill>
              </a:rPr>
              <a:t>Incentives for SME Exporters under EFS:</a:t>
            </a:r>
          </a:p>
          <a:p>
            <a:pPr marL="609600" indent="-609600" algn="just">
              <a:lnSpc>
                <a:spcPct val="150000"/>
              </a:lnSpc>
              <a:spcBef>
                <a:spcPct val="0"/>
              </a:spcBef>
              <a:buClr>
                <a:srgbClr val="A34B73"/>
              </a:buClr>
            </a:pPr>
            <a:endParaRPr lang="en-US" altLang="en-US" sz="2800" dirty="0">
              <a:solidFill>
                <a:schemeClr val="tx1">
                  <a:lumMod val="50000"/>
                  <a:lumOff val="50000"/>
                </a:schemeClr>
              </a:solidFill>
            </a:endParaRPr>
          </a:p>
          <a:p>
            <a:pPr algn="just">
              <a:lnSpc>
                <a:spcPct val="150000"/>
              </a:lnSpc>
              <a:spcBef>
                <a:spcPct val="0"/>
              </a:spcBef>
              <a:buClr>
                <a:schemeClr val="accent2"/>
              </a:buClr>
              <a:buFont typeface="Arial" panose="020B0604020202020204" pitchFamily="34" charset="0"/>
              <a:buChar char="•"/>
            </a:pPr>
            <a:r>
              <a:rPr lang="en-US" altLang="en-US" sz="2400" b="1" dirty="0">
                <a:solidFill>
                  <a:schemeClr val="tx1">
                    <a:lumMod val="50000"/>
                    <a:lumOff val="50000"/>
                  </a:schemeClr>
                </a:solidFill>
              </a:rPr>
              <a:t>0.5% increase in performance based  markup rebate for each level of higher export performance.</a:t>
            </a:r>
          </a:p>
          <a:p>
            <a:pPr algn="just">
              <a:lnSpc>
                <a:spcPct val="150000"/>
              </a:lnSpc>
              <a:spcBef>
                <a:spcPct val="0"/>
              </a:spcBef>
              <a:buClr>
                <a:schemeClr val="accent2"/>
              </a:buClr>
              <a:buFont typeface="Arial" panose="020B0604020202020204" pitchFamily="34" charset="0"/>
              <a:buChar char="•"/>
            </a:pPr>
            <a:endParaRPr lang="en-US" altLang="en-US" sz="2400" b="1" dirty="0">
              <a:solidFill>
                <a:schemeClr val="tx1">
                  <a:lumMod val="50000"/>
                  <a:lumOff val="50000"/>
                </a:schemeClr>
              </a:solidFill>
            </a:endParaRPr>
          </a:p>
          <a:p>
            <a:pPr algn="just">
              <a:lnSpc>
                <a:spcPct val="150000"/>
              </a:lnSpc>
              <a:spcBef>
                <a:spcPct val="0"/>
              </a:spcBef>
              <a:buClr>
                <a:schemeClr val="accent2"/>
              </a:buClr>
              <a:buFont typeface="Arial" panose="020B0604020202020204" pitchFamily="34" charset="0"/>
              <a:buChar char="•"/>
            </a:pPr>
            <a:r>
              <a:rPr lang="en-US" altLang="en-US" sz="2400" b="1" dirty="0">
                <a:solidFill>
                  <a:schemeClr val="tx1">
                    <a:lumMod val="50000"/>
                    <a:lumOff val="50000"/>
                  </a:schemeClr>
                </a:solidFill>
              </a:rPr>
              <a:t>1% increase in banks’ spread against lending to SMEs</a:t>
            </a:r>
          </a:p>
          <a:p>
            <a:pPr algn="just">
              <a:lnSpc>
                <a:spcPct val="150000"/>
              </a:lnSpc>
              <a:spcBef>
                <a:spcPct val="0"/>
              </a:spcBef>
              <a:buClr>
                <a:schemeClr val="accent2"/>
              </a:buClr>
              <a:buFont typeface="Arial" panose="020B0604020202020204" pitchFamily="34" charset="0"/>
              <a:buChar char="•"/>
            </a:pPr>
            <a:endParaRPr lang="en-US" altLang="en-US" sz="2400" b="1" dirty="0">
              <a:solidFill>
                <a:schemeClr val="tx1">
                  <a:lumMod val="50000"/>
                  <a:lumOff val="50000"/>
                </a:schemeClr>
              </a:solidFill>
            </a:endParaRPr>
          </a:p>
          <a:p>
            <a:pPr algn="just">
              <a:lnSpc>
                <a:spcPct val="150000"/>
              </a:lnSpc>
              <a:spcBef>
                <a:spcPct val="0"/>
              </a:spcBef>
              <a:buClr>
                <a:schemeClr val="accent2"/>
              </a:buClr>
              <a:buFont typeface="Arial" panose="020B0604020202020204" pitchFamily="34" charset="0"/>
              <a:buChar char="•"/>
            </a:pPr>
            <a:r>
              <a:rPr lang="en-US" altLang="en-US" sz="2400" b="1" dirty="0">
                <a:solidFill>
                  <a:schemeClr val="tx1">
                    <a:lumMod val="50000"/>
                    <a:lumOff val="50000"/>
                  </a:schemeClr>
                </a:solidFill>
              </a:rPr>
              <a:t>Minimum 10% limit utilization by banks for SMEs</a:t>
            </a:r>
          </a:p>
        </p:txBody>
      </p:sp>
    </p:spTree>
    <p:extLst>
      <p:ext uri="{BB962C8B-B14F-4D97-AF65-F5344CB8AC3E}">
        <p14:creationId xmlns:p14="http://schemas.microsoft.com/office/powerpoint/2010/main" val="11133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455F51"/>
      </a:dk2>
      <a:lt2>
        <a:srgbClr val="E2DFCC"/>
      </a:lt2>
      <a:accent1>
        <a:srgbClr val="37A76F"/>
      </a:accent1>
      <a:accent2>
        <a:srgbClr val="37A76F"/>
      </a:accent2>
      <a:accent3>
        <a:srgbClr val="37A76F"/>
      </a:accent3>
      <a:accent4>
        <a:srgbClr val="44C1A3"/>
      </a:accent4>
      <a:accent5>
        <a:srgbClr val="4EB3CF"/>
      </a:accent5>
      <a:accent6>
        <a:srgbClr val="51C3F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1087</TotalTime>
  <Words>3929</Words>
  <Application>Microsoft Office PowerPoint</Application>
  <PresentationFormat>Widescreen</PresentationFormat>
  <Paragraphs>498</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Times New Roman</vt:lpstr>
      <vt:lpstr>Trebuchet MS</vt:lpstr>
      <vt:lpstr>Wingdings</vt:lpstr>
      <vt:lpstr>Wingdings 2</vt:lpstr>
      <vt:lpstr>Wingdings 3</vt:lpstr>
      <vt:lpstr>Facet</vt:lpstr>
      <vt:lpstr>Introduction to SBP Schemes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Jawad Saeed</cp:lastModifiedBy>
  <cp:revision>47</cp:revision>
  <dcterms:created xsi:type="dcterms:W3CDTF">2019-08-18T12:26:00Z</dcterms:created>
  <dcterms:modified xsi:type="dcterms:W3CDTF">2020-01-20T04:36:42Z</dcterms:modified>
</cp:coreProperties>
</file>