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324" r:id="rId3"/>
    <p:sldId id="260" r:id="rId4"/>
    <p:sldId id="282" r:id="rId5"/>
    <p:sldId id="284" r:id="rId6"/>
    <p:sldId id="285" r:id="rId7"/>
    <p:sldId id="287" r:id="rId8"/>
    <p:sldId id="286"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25" r:id="rId22"/>
    <p:sldId id="326" r:id="rId23"/>
    <p:sldId id="303" r:id="rId24"/>
    <p:sldId id="302" r:id="rId25"/>
    <p:sldId id="341" r:id="rId26"/>
    <p:sldId id="267" r:id="rId27"/>
    <p:sldId id="268" r:id="rId28"/>
    <p:sldId id="304" r:id="rId29"/>
    <p:sldId id="305" r:id="rId30"/>
    <p:sldId id="315" r:id="rId31"/>
    <p:sldId id="342" r:id="rId32"/>
    <p:sldId id="343" r:id="rId33"/>
    <p:sldId id="344" r:id="rId34"/>
    <p:sldId id="345" r:id="rId35"/>
    <p:sldId id="346" r:id="rId36"/>
    <p:sldId id="347" r:id="rId37"/>
    <p:sldId id="306" r:id="rId38"/>
    <p:sldId id="332" r:id="rId39"/>
    <p:sldId id="333" r:id="rId40"/>
    <p:sldId id="334" r:id="rId41"/>
    <p:sldId id="335" r:id="rId42"/>
    <p:sldId id="336" r:id="rId43"/>
    <p:sldId id="337" r:id="rId44"/>
    <p:sldId id="338" r:id="rId45"/>
    <p:sldId id="339" r:id="rId46"/>
    <p:sldId id="340" r:id="rId47"/>
    <p:sldId id="310" r:id="rId48"/>
    <p:sldId id="311" r:id="rId49"/>
    <p:sldId id="312" r:id="rId50"/>
    <p:sldId id="348" r:id="rId51"/>
    <p:sldId id="313" r:id="rId52"/>
    <p:sldId id="314" r:id="rId53"/>
    <p:sldId id="2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05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4" autoAdjust="0"/>
    <p:restoredTop sz="94660"/>
  </p:normalViewPr>
  <p:slideViewPr>
    <p:cSldViewPr snapToGrid="0">
      <p:cViewPr varScale="1">
        <p:scale>
          <a:sx n="92" d="100"/>
          <a:sy n="92" d="100"/>
        </p:scale>
        <p:origin x="2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000" b="1" dirty="0">
              <a:solidFill>
                <a:schemeClr val="bg1"/>
              </a:solidFill>
              <a:effectLst/>
              <a:latin typeface="Times New Roman" panose="02020603050405020304" pitchFamily="18" charset="0"/>
              <a:cs typeface="Times New Roman" panose="02020603050405020304" pitchFamily="18" charset="0"/>
            </a:rPr>
            <a:t>Conceptual &amp; Socio-religious level </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model &amp; Governing framework</a:t>
          </a:r>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IBs actively participate in trade and production process</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Level Implementation</a:t>
          </a:r>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1E4D3931-0DBD-4211-A24A-6AF364284B1E}">
      <dgm:prSet phldrT="[Text]" custT="1"/>
      <dgm:spPr/>
      <dgm:t>
        <a:bodyPr/>
        <a:lstStyle/>
        <a:p>
          <a:pPr marL="280988" indent="-280988"/>
          <a:r>
            <a:rPr lang="en-US" sz="2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money lenders</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B087F7A7-E800-4A01-B30B-D581D184805C}">
      <dgm:prSet phldrT="[Text]" custT="1"/>
      <dgm:spPr/>
      <dgm:t>
        <a:bodyPr/>
        <a:lstStyle/>
        <a:p>
          <a:pPr marL="280988" indent="-280988"/>
          <a:r>
            <a:rPr lang="en-US" sz="24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Cannot deal with interest &amp; non permissible industries</a:t>
          </a:r>
          <a:r>
            <a:rPr lang="en-US" sz="2400" dirty="0">
              <a:solidFill>
                <a:srgbClr val="000099"/>
              </a:solidFill>
              <a:latin typeface="Times New Roman" panose="02020603050405020304" pitchFamily="18" charset="0"/>
              <a:cs typeface="Times New Roman" panose="02020603050405020304" pitchFamily="18" charset="0"/>
            </a:rPr>
            <a:t>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22A1D62-94C6-486D-B331-328EE665B2D5}" type="parTrans" cxnId="{87AC89EB-2E3D-4647-BEEB-BCBA4DCA61D0}">
      <dgm:prSet/>
      <dgm:spPr/>
      <dgm:t>
        <a:bodyPr/>
        <a:lstStyle/>
        <a:p>
          <a:endParaRPr lang="en-US"/>
        </a:p>
      </dgm:t>
    </dgm:pt>
    <dgm:pt modelId="{A7FF067A-E3A1-48FB-9138-AF9B32A384FF}" type="sibTrans" cxnId="{87AC89EB-2E3D-4647-BEEB-BCBA4DCA61D0}">
      <dgm:prSet/>
      <dgm:spPr/>
      <dgm:t>
        <a:bodyPr/>
        <a:lstStyle/>
        <a:p>
          <a:endParaRPr lang="en-US"/>
        </a:p>
      </dgm:t>
    </dgm:pt>
    <dgm:pt modelId="{1C42B555-6BAB-4C61-89AE-47856440141D}">
      <dgm:prSet phldrT="[Text]" custT="1"/>
      <dgm:spPr/>
      <dgm:t>
        <a:bodyPr/>
        <a:lstStyle/>
        <a:p>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Governing framework in terms of </a:t>
          </a:r>
          <a:r>
            <a:rPr lang="en-US"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Sharia </a:t>
          </a:r>
          <a:r>
            <a:rPr lang="en-US"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Advisor &amp;/or SSB  </a:t>
          </a:r>
        </a:p>
      </dgm:t>
    </dgm:pt>
    <dgm:pt modelId="{60FC3925-6F6A-4F59-B4D2-43B53B261AB5}" type="parTrans" cxnId="{35404546-4AC6-48F7-96E3-637F681906A0}">
      <dgm:prSet/>
      <dgm:spPr/>
      <dgm:t>
        <a:bodyPr/>
        <a:lstStyle/>
        <a:p>
          <a:endParaRPr lang="en-US"/>
        </a:p>
      </dgm:t>
    </dgm:pt>
    <dgm:pt modelId="{5CDA994A-3331-46E5-BF69-D63C3B6561F8}" type="sibTrans" cxnId="{35404546-4AC6-48F7-96E3-637F681906A0}">
      <dgm:prSet/>
      <dgm:spPr/>
      <dgm:t>
        <a:bodyPr/>
        <a:lstStyle/>
        <a:p>
          <a:endParaRPr lang="en-US"/>
        </a:p>
      </dgm:t>
    </dgm:pt>
    <dgm:pt modelId="{6BE4E373-0656-4EDC-821E-BE09C952B1F6}">
      <dgm:prSet phldrT="[Text]" custT="1"/>
      <dgm:spPr/>
      <dgm:t>
        <a:bodyPr/>
        <a:lstStyle/>
        <a:p>
          <a:r>
            <a:rPr lang="en-US" sz="2200" dirty="0">
              <a:solidFill>
                <a:schemeClr val="tx1"/>
              </a:solidFill>
              <a:effectLst/>
              <a:latin typeface="Times New Roman" panose="02020603050405020304" pitchFamily="18" charset="0"/>
              <a:cs typeface="Times New Roman" panose="02020603050405020304" pitchFamily="18" charset="0"/>
            </a:rPr>
            <a:t>usually asset backed &amp; involve trading/renting of asset &amp; participation on profit &amp; loss basis</a:t>
          </a:r>
        </a:p>
      </dgm:t>
    </dgm:pt>
    <dgm:pt modelId="{E17B9BF1-2948-497F-8EC7-3BF734D839DB}" type="sibTrans" cxnId="{119690D4-400B-468B-8BA0-5C9C9E2AFEAF}">
      <dgm:prSet/>
      <dgm:spPr/>
      <dgm:t>
        <a:bodyPr/>
        <a:lstStyle/>
        <a:p>
          <a:endParaRPr lang="en-US" sz="3200"/>
        </a:p>
      </dgm:t>
    </dgm:pt>
    <dgm:pt modelId="{34218063-BF94-4304-99BD-B3F7BA4D3C8F}" type="parTrans" cxnId="{119690D4-400B-468B-8BA0-5C9C9E2AFEAF}">
      <dgm:prSet/>
      <dgm:spPr/>
      <dgm:t>
        <a:bodyPr/>
        <a:lstStyle/>
        <a:p>
          <a:endParaRPr lang="en-US" sz="3200"/>
        </a:p>
      </dgm:t>
    </dgm:pt>
    <dgm:pt modelId="{D0391DED-0F91-431A-BB28-64D3E0CF9C94}">
      <dgm:prSet phldrT="[Text]" custT="1"/>
      <dgm:spPr/>
      <dgm:t>
        <a:bodyPr/>
        <a:lstStyle/>
        <a:p>
          <a:r>
            <a:rPr lang="en-US" sz="2200" dirty="0">
              <a:solidFill>
                <a:schemeClr val="tx1"/>
              </a:solidFill>
              <a:effectLst/>
              <a:latin typeface="Times New Roman" panose="02020603050405020304" pitchFamily="18" charset="0"/>
              <a:cs typeface="Times New Roman" panose="02020603050405020304" pitchFamily="18" charset="0"/>
            </a:rPr>
            <a:t>Implementation is not just a mere change of paper work and terms but it involves: having the right intention and the correct sequence of steps and timing of execution</a:t>
          </a:r>
        </a:p>
      </dgm:t>
    </dgm:pt>
    <dgm:pt modelId="{28A9094C-BEB0-4ECF-BF93-6EDF912B8F55}" type="parTrans" cxnId="{E36FADF4-A11E-4559-A3AD-A901F8F669D3}">
      <dgm:prSet/>
      <dgm:spPr/>
      <dgm:t>
        <a:bodyPr/>
        <a:lstStyle/>
        <a:p>
          <a:endParaRPr lang="en-US"/>
        </a:p>
      </dgm:t>
    </dgm:pt>
    <dgm:pt modelId="{DFD4158D-6B2C-4BFC-9F74-5CEEB5CA2A65}" type="sibTrans" cxnId="{E36FADF4-A11E-4559-A3AD-A901F8F669D3}">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FB246E1B-4A44-49A6-B581-97D7CE143C14}" type="presOf" srcId="{D0391DED-0F91-431A-BB28-64D3E0CF9C94}" destId="{C7C3E6FD-D83F-4BDA-907E-B5EE041DA931}" srcOrd="0" destOrd="1" presId="urn:microsoft.com/office/officeart/2005/8/layout/vList5"/>
    <dgm:cxn modelId="{2F0B1F65-920D-47A2-8B3C-04781BBD5E1F}" type="presOf" srcId="{D1776C8F-2B10-4075-8DF7-7F65AB725ED5}" destId="{F5034101-5B7D-4FE7-B47A-5A48CF39606B}" srcOrd="0" destOrd="0" presId="urn:microsoft.com/office/officeart/2005/8/layout/vList5"/>
    <dgm:cxn modelId="{70E6F8E0-B68F-435A-ADE2-DA32FCEE1608}" type="presOf" srcId="{1E4D3931-0DBD-4211-A24A-6AF364284B1E}" destId="{D54B1729-BC98-42C1-9C6C-D65DCBA4358F}" srcOrd="0" destOrd="0" presId="urn:microsoft.com/office/officeart/2005/8/layout/vList5"/>
    <dgm:cxn modelId="{43DC6705-5AD7-40DF-9E14-1AD9C6C1D698}"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D8DF1E5F-4258-4259-9653-FE0F7EE5AAE5}" type="presOf" srcId="{F6FEADD9-F67D-41F5-BA4C-3C84956E7F46}" destId="{AAE7A1E6-6847-453D-B55B-8A82BF138C1D}" srcOrd="0" destOrd="0" presId="urn:microsoft.com/office/officeart/2005/8/layout/vList5"/>
    <dgm:cxn modelId="{5B76C5ED-3475-4B02-8F3E-BB3FBF6D70BD}" type="presOf" srcId="{1C42B555-6BAB-4C61-89AE-47856440141D}" destId="{B37A5355-225B-4C6F-AED7-6C620F99EECC}" srcOrd="0" destOrd="1"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35404546-4AC6-48F7-96E3-637F681906A0}" srcId="{AA046201-5C4D-445E-BF0B-5C6D2B0A1945}" destId="{1C42B555-6BAB-4C61-89AE-47856440141D}" srcOrd="1" destOrd="0" parTransId="{60FC3925-6F6A-4F59-B4D2-43B53B261AB5}" sibTransId="{5CDA994A-3331-46E5-BF69-D63C3B6561F8}"/>
    <dgm:cxn modelId="{63E4D827-0083-4625-9FD6-043D8D32091E}" srcId="{74EE5CD8-078F-4590-BF9C-A341A294A016}" destId="{1E4D3931-0DBD-4211-A24A-6AF364284B1E}" srcOrd="0" destOrd="0" parTransId="{FC93695B-FD0E-4353-B1FD-4328F4386DEC}" sibTransId="{CADAA3D9-7C63-4729-85B0-64C8AF644EEF}"/>
    <dgm:cxn modelId="{E36FADF4-A11E-4559-A3AD-A901F8F669D3}" srcId="{D1776C8F-2B10-4075-8DF7-7F65AB725ED5}" destId="{D0391DED-0F91-431A-BB28-64D3E0CF9C94}" srcOrd="1" destOrd="0" parTransId="{28A9094C-BEB0-4ECF-BF93-6EDF912B8F55}" sibTransId="{DFD4158D-6B2C-4BFC-9F74-5CEEB5CA2A65}"/>
    <dgm:cxn modelId="{79DDEC73-DD0A-4D34-A828-F78E1AC20C60}" type="presOf" srcId="{6BE4E373-0656-4EDC-821E-BE09C952B1F6}" destId="{C7C3E6FD-D83F-4BDA-907E-B5EE041DA931}" srcOrd="0" destOrd="0" presId="urn:microsoft.com/office/officeart/2005/8/layout/vList5"/>
    <dgm:cxn modelId="{FA4B8A4A-40AD-45C7-8B28-CC52E9E7C758}" type="presOf" srcId="{74EE5CD8-078F-4590-BF9C-A341A294A016}" destId="{7E429971-BC57-430F-BB25-C0574E5E39E3}" srcOrd="0" destOrd="0" presId="urn:microsoft.com/office/officeart/2005/8/layout/vList5"/>
    <dgm:cxn modelId="{08A326A9-D13A-4CD5-A959-580B450ECE45}" type="presOf" srcId="{B087F7A7-E800-4A01-B30B-D581D184805C}" destId="{D54B1729-BC98-42C1-9C6C-D65DCBA4358F}" srcOrd="0" destOrd="1" presId="urn:microsoft.com/office/officeart/2005/8/layout/vList5"/>
    <dgm:cxn modelId="{745899BF-48E2-4697-95D8-08000B6A160F}" type="presOf" srcId="{AA046201-5C4D-445E-BF0B-5C6D2B0A1945}" destId="{C04276DC-EE64-470A-B8BC-09067B8045FA}" srcOrd="0" destOrd="0" presId="urn:microsoft.com/office/officeart/2005/8/layout/vList5"/>
    <dgm:cxn modelId="{87AC89EB-2E3D-4647-BEEB-BCBA4DCA61D0}" srcId="{74EE5CD8-078F-4590-BF9C-A341A294A016}" destId="{B087F7A7-E800-4A01-B30B-D581D184805C}" srcOrd="1" destOrd="0" parTransId="{922A1D62-94C6-486D-B331-328EE665B2D5}" sibTransId="{A7FF067A-E3A1-48FB-9138-AF9B32A384FF}"/>
    <dgm:cxn modelId="{A7E720A0-C0F5-4C00-B941-D5373D5EBBD4}" type="presParOf" srcId="{AAE7A1E6-6847-453D-B55B-8A82BF138C1D}" destId="{C4407577-18A2-46E0-8805-2838042EB67A}" srcOrd="0" destOrd="0" presId="urn:microsoft.com/office/officeart/2005/8/layout/vList5"/>
    <dgm:cxn modelId="{A4629C9D-0773-407A-8CD9-AD619BE3DB80}" type="presParOf" srcId="{C4407577-18A2-46E0-8805-2838042EB67A}" destId="{7E429971-BC57-430F-BB25-C0574E5E39E3}" srcOrd="0" destOrd="0" presId="urn:microsoft.com/office/officeart/2005/8/layout/vList5"/>
    <dgm:cxn modelId="{24EE7BDC-26DA-494B-BFDB-D6D6977F4C97}" type="presParOf" srcId="{C4407577-18A2-46E0-8805-2838042EB67A}" destId="{D54B1729-BC98-42C1-9C6C-D65DCBA4358F}" srcOrd="1" destOrd="0" presId="urn:microsoft.com/office/officeart/2005/8/layout/vList5"/>
    <dgm:cxn modelId="{7A9DC2A1-442F-41C2-B8A9-FCE6BD06F9E9}" type="presParOf" srcId="{AAE7A1E6-6847-453D-B55B-8A82BF138C1D}" destId="{AB8574CC-D4F2-4555-AEE3-F4EE58B11D03}" srcOrd="1" destOrd="0" presId="urn:microsoft.com/office/officeart/2005/8/layout/vList5"/>
    <dgm:cxn modelId="{9816573C-EEA4-4481-96A8-E06AC08A7403}" type="presParOf" srcId="{AAE7A1E6-6847-453D-B55B-8A82BF138C1D}" destId="{85B8F607-FDD8-476A-ADBE-E1250824F294}" srcOrd="2" destOrd="0" presId="urn:microsoft.com/office/officeart/2005/8/layout/vList5"/>
    <dgm:cxn modelId="{7408AEC2-1B89-42F2-B4B4-E8EFB9263E50}" type="presParOf" srcId="{85B8F607-FDD8-476A-ADBE-E1250824F294}" destId="{C04276DC-EE64-470A-B8BC-09067B8045FA}" srcOrd="0" destOrd="0" presId="urn:microsoft.com/office/officeart/2005/8/layout/vList5"/>
    <dgm:cxn modelId="{3A0F7E36-F1BF-4D37-B000-12A588C48DEE}" type="presParOf" srcId="{85B8F607-FDD8-476A-ADBE-E1250824F294}" destId="{B37A5355-225B-4C6F-AED7-6C620F99EECC}" srcOrd="1" destOrd="0" presId="urn:microsoft.com/office/officeart/2005/8/layout/vList5"/>
    <dgm:cxn modelId="{A6855B9C-A9A9-4F16-BDCE-1F56025E808F}" type="presParOf" srcId="{AAE7A1E6-6847-453D-B55B-8A82BF138C1D}" destId="{5ACAA866-A8A8-4183-97B5-CEEAB1525C60}" srcOrd="3" destOrd="0" presId="urn:microsoft.com/office/officeart/2005/8/layout/vList5"/>
    <dgm:cxn modelId="{C0E07A24-5BC4-4A24-869D-0262F8E0EB07}" type="presParOf" srcId="{AAE7A1E6-6847-453D-B55B-8A82BF138C1D}" destId="{477213BE-9E91-4950-8451-7F60796F47F4}" srcOrd="4" destOrd="0" presId="urn:microsoft.com/office/officeart/2005/8/layout/vList5"/>
    <dgm:cxn modelId="{15AC17AF-6F89-4AE4-B990-329E22909732}" type="presParOf" srcId="{477213BE-9E91-4950-8451-7F60796F47F4}" destId="{F5034101-5B7D-4FE7-B47A-5A48CF39606B}" srcOrd="0" destOrd="0" presId="urn:microsoft.com/office/officeart/2005/8/layout/vList5"/>
    <dgm:cxn modelId="{9FE06BDA-FCD4-4961-BE11-CA2E84176068}"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6056544" y="-3817683"/>
          <a:ext cx="1466460" cy="947399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066800">
            <a:lnSpc>
              <a:spcPct val="90000"/>
            </a:lnSpc>
            <a:spcBef>
              <a:spcPct val="0"/>
            </a:spcBef>
            <a:spcAft>
              <a:spcPct val="15000"/>
            </a:spcAft>
            <a:buChar char="••"/>
          </a:pPr>
          <a:r>
            <a:rPr lang="en-US" sz="2400" b="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money lenders</a:t>
          </a:r>
        </a:p>
        <a:p>
          <a:pPr marL="280988" lvl="1" indent="-280988" algn="l" defTabSz="1066800">
            <a:lnSpc>
              <a:spcPct val="90000"/>
            </a:lnSpc>
            <a:spcBef>
              <a:spcPct val="0"/>
            </a:spcBef>
            <a:spcAft>
              <a:spcPct val="15000"/>
            </a:spcAft>
            <a:buChar char="••"/>
          </a:pPr>
          <a:r>
            <a:rPr lang="en-US" sz="2400" b="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Cannot deal with interest &amp; non permissible industries</a:t>
          </a:r>
          <a:r>
            <a:rPr lang="en-US" sz="2400" kern="1200" dirty="0">
              <a:solidFill>
                <a:srgbClr val="000099"/>
              </a:solidFill>
              <a:latin typeface="Times New Roman" panose="02020603050405020304" pitchFamily="18" charset="0"/>
              <a:cs typeface="Times New Roman" panose="02020603050405020304" pitchFamily="18" charset="0"/>
            </a:rPr>
            <a:t> </a:t>
          </a:r>
          <a:endParaRPr lang="en-US" sz="24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2052775" y="186086"/>
        <a:ext cx="9473998" cy="1466460"/>
      </dsp:txXfrm>
    </dsp:sp>
    <dsp:sp modelId="{7E429971-BC57-430F-BB25-C0574E5E39E3}">
      <dsp:nvSpPr>
        <dsp:cNvPr id="0" name=""/>
        <dsp:cNvSpPr/>
      </dsp:nvSpPr>
      <dsp:spPr>
        <a:xfrm>
          <a:off x="207" y="0"/>
          <a:ext cx="2052568" cy="183307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effectLst/>
              <a:latin typeface="Times New Roman" panose="02020603050405020304" pitchFamily="18" charset="0"/>
              <a:cs typeface="Times New Roman" panose="02020603050405020304" pitchFamily="18" charset="0"/>
            </a:rPr>
            <a:t>Conceptual &amp; Socio-religious level </a:t>
          </a:r>
        </a:p>
      </dsp:txBody>
      <dsp:txXfrm>
        <a:off x="89690" y="89483"/>
        <a:ext cx="1873602" cy="1654109"/>
      </dsp:txXfrm>
    </dsp:sp>
    <dsp:sp modelId="{B37A5355-225B-4C6F-AED7-6C620F99EECC}">
      <dsp:nvSpPr>
        <dsp:cNvPr id="0" name=""/>
        <dsp:cNvSpPr/>
      </dsp:nvSpPr>
      <dsp:spPr>
        <a:xfrm rot="5400000">
          <a:off x="6056544" y="-1892954"/>
          <a:ext cx="1466460" cy="9473998"/>
        </a:xfrm>
        <a:prstGeom prst="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IBs actively participate in trade and production process</a:t>
          </a:r>
        </a:p>
        <a:p>
          <a:pPr marL="228600" lvl="1" indent="-228600" algn="l" defTabSz="1066800">
            <a:lnSpc>
              <a:spcPct val="90000"/>
            </a:lnSpc>
            <a:spcBef>
              <a:spcPct val="0"/>
            </a:spcBef>
            <a:spcAft>
              <a:spcPct val="15000"/>
            </a:spcAft>
            <a:buChar char="••"/>
          </a:pPr>
          <a:r>
            <a:rPr lang="en-US" sz="24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Governing framework in terms of </a:t>
          </a:r>
          <a:r>
            <a:rPr lang="en-US" sz="24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Sharia </a:t>
          </a:r>
          <a:r>
            <a:rPr lang="en-US" sz="24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Advisor &amp;/or SSB  </a:t>
          </a:r>
        </a:p>
      </dsp:txBody>
      <dsp:txXfrm rot="-5400000">
        <a:off x="2052775" y="2110815"/>
        <a:ext cx="9473998" cy="1466460"/>
      </dsp:txXfrm>
    </dsp:sp>
    <dsp:sp modelId="{C04276DC-EE64-470A-B8BC-09067B8045FA}">
      <dsp:nvSpPr>
        <dsp:cNvPr id="0" name=""/>
        <dsp:cNvSpPr/>
      </dsp:nvSpPr>
      <dsp:spPr>
        <a:xfrm>
          <a:off x="207" y="1927507"/>
          <a:ext cx="2052568" cy="1833075"/>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model &amp; Governing framework</a:t>
          </a:r>
          <a:endParaRPr lang="en-US" sz="20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9690" y="2016990"/>
        <a:ext cx="1873602" cy="1654109"/>
      </dsp:txXfrm>
    </dsp:sp>
    <dsp:sp modelId="{C7C3E6FD-D83F-4BDA-907E-B5EE041DA931}">
      <dsp:nvSpPr>
        <dsp:cNvPr id="0" name=""/>
        <dsp:cNvSpPr/>
      </dsp:nvSpPr>
      <dsp:spPr>
        <a:xfrm rot="5400000">
          <a:off x="6056544" y="31775"/>
          <a:ext cx="1466460" cy="9473998"/>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effectLst/>
              <a:latin typeface="Times New Roman" panose="02020603050405020304" pitchFamily="18" charset="0"/>
              <a:cs typeface="Times New Roman" panose="02020603050405020304" pitchFamily="18" charset="0"/>
            </a:rPr>
            <a:t>usually asset backed &amp; involve trading/renting of asset &amp; participation on profit &amp; loss basis</a:t>
          </a:r>
        </a:p>
        <a:p>
          <a:pPr marL="228600" lvl="1" indent="-228600" algn="l" defTabSz="977900">
            <a:lnSpc>
              <a:spcPct val="90000"/>
            </a:lnSpc>
            <a:spcBef>
              <a:spcPct val="0"/>
            </a:spcBef>
            <a:spcAft>
              <a:spcPct val="15000"/>
            </a:spcAft>
            <a:buChar char="••"/>
          </a:pPr>
          <a:r>
            <a:rPr lang="en-US" sz="2200" kern="1200" dirty="0">
              <a:solidFill>
                <a:schemeClr val="tx1"/>
              </a:solidFill>
              <a:effectLst/>
              <a:latin typeface="Times New Roman" panose="02020603050405020304" pitchFamily="18" charset="0"/>
              <a:cs typeface="Times New Roman" panose="02020603050405020304" pitchFamily="18" charset="0"/>
            </a:rPr>
            <a:t>Implementation is not just a mere change of paper work and terms but it involves: having the right intention and the correct sequence of steps and timing of execution</a:t>
          </a:r>
        </a:p>
      </dsp:txBody>
      <dsp:txXfrm rot="-5400000">
        <a:off x="2052775" y="4035544"/>
        <a:ext cx="9473998" cy="1466460"/>
      </dsp:txXfrm>
    </dsp:sp>
    <dsp:sp modelId="{F5034101-5B7D-4FE7-B47A-5A48CF39606B}">
      <dsp:nvSpPr>
        <dsp:cNvPr id="0" name=""/>
        <dsp:cNvSpPr/>
      </dsp:nvSpPr>
      <dsp:spPr>
        <a:xfrm>
          <a:off x="207" y="3852236"/>
          <a:ext cx="2052568" cy="1833075"/>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Level Implementation</a:t>
          </a:r>
          <a:endParaRPr lang="en-US" sz="20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9690" y="3941719"/>
        <a:ext cx="1873602" cy="16541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0F447-5D99-479F-B569-145CED50FA2B}"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7AE40-47EB-40DC-AF89-AB24E798F87E}" type="slidenum">
              <a:rPr lang="en-US" smtClean="0"/>
              <a:t>‹#›</a:t>
            </a:fld>
            <a:endParaRPr lang="en-US"/>
          </a:p>
        </p:txBody>
      </p:sp>
    </p:spTree>
    <p:extLst>
      <p:ext uri="{BB962C8B-B14F-4D97-AF65-F5344CB8AC3E}">
        <p14:creationId xmlns:p14="http://schemas.microsoft.com/office/powerpoint/2010/main" val="397627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BE488-8DA3-4A2A-AE5C-430C1F3E0154}" type="slidenum">
              <a:rPr lang="en-US" smtClean="0"/>
              <a:t>2</a:t>
            </a:fld>
            <a:endParaRPr lang="en-US"/>
          </a:p>
        </p:txBody>
      </p:sp>
    </p:spTree>
    <p:extLst>
      <p:ext uri="{BB962C8B-B14F-4D97-AF65-F5344CB8AC3E}">
        <p14:creationId xmlns:p14="http://schemas.microsoft.com/office/powerpoint/2010/main" val="390473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951A6-2C64-488D-AF4A-763F279B45A5}" type="slidenum">
              <a:rPr lang="en-US" smtClean="0"/>
              <a:t>25</a:t>
            </a:fld>
            <a:endParaRPr lang="en-US"/>
          </a:p>
        </p:txBody>
      </p:sp>
    </p:spTree>
    <p:extLst>
      <p:ext uri="{BB962C8B-B14F-4D97-AF65-F5344CB8AC3E}">
        <p14:creationId xmlns:p14="http://schemas.microsoft.com/office/powerpoint/2010/main" val="413294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54696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3037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eaLnBrk="1" hangingPunct="1"/>
            <a:r>
              <a:rPr lang="en-US" b="1" u="sng" dirty="0" smtClean="0">
                <a:latin typeface="Book Antiqua" panose="02040602050305030304" pitchFamily="18" charset="0"/>
              </a:rPr>
              <a:t>STEP BY STEP MURABAHA FINANCING</a:t>
            </a:r>
          </a:p>
          <a:p>
            <a:pPr marL="114300" lvl="1" eaLnBrk="1" hangingPunct="1"/>
            <a:r>
              <a:rPr lang="en-US" dirty="0" smtClean="0">
                <a:latin typeface="Book Antiqua" panose="02040602050305030304" pitchFamily="18" charset="0"/>
              </a:rPr>
              <a:t>1.The client and the institution sign an overall agreement whereby the institution promises to sell and the client promises to buy the commodity from time to time on an agreed ratio of profit added to the cost. This agreement may specify the limit up-to which the facility may be availed.</a:t>
            </a:r>
          </a:p>
          <a:p>
            <a:pPr marL="114300" lvl="1" eaLnBrk="1" hangingPunct="1"/>
            <a:r>
              <a:rPr lang="en-US" dirty="0" smtClean="0">
                <a:latin typeface="Book Antiqua" panose="02040602050305030304" pitchFamily="18" charset="0"/>
              </a:rPr>
              <a:t>2.An agency agreement is signed by both parties in which the institution appoints the client as his agent for purchasing the commodity on its behalf.</a:t>
            </a:r>
          </a:p>
          <a:p>
            <a:pPr marL="114300" lvl="1" eaLnBrk="1" hangingPunct="1"/>
            <a:r>
              <a:rPr lang="en-US" dirty="0" smtClean="0">
                <a:latin typeface="Book Antiqua" panose="02040602050305030304" pitchFamily="18" charset="0"/>
              </a:rPr>
              <a:t>3.The client purchases the commodity on behalf of the institution and takes possession as the agent of the institution.</a:t>
            </a:r>
          </a:p>
          <a:p>
            <a:pPr marL="114300" lvl="1" eaLnBrk="1" hangingPunct="1"/>
            <a:r>
              <a:rPr lang="en-US" dirty="0" smtClean="0">
                <a:latin typeface="Book Antiqua" panose="02040602050305030304" pitchFamily="18" charset="0"/>
              </a:rPr>
              <a:t>4.The client informs the institution that it has purchased the commodity and simultaneously makes an offer to purchase it from the institution.</a:t>
            </a:r>
          </a:p>
          <a:p>
            <a:pPr marL="114300" lvl="1" eaLnBrk="1" hangingPunct="1"/>
            <a:r>
              <a:rPr lang="en-US" dirty="0" smtClean="0">
                <a:latin typeface="Book Antiqua" panose="02040602050305030304" pitchFamily="18" charset="0"/>
              </a:rPr>
              <a:t>5.The institution accepts the offer and the sale is concluded whereby ownership as well as risk is transferred to the client.</a:t>
            </a:r>
          </a:p>
          <a:p>
            <a:pPr marL="114300" lvl="1" eaLnBrk="1" hangingPunct="1"/>
            <a:r>
              <a:rPr lang="en-US" dirty="0" smtClean="0">
                <a:latin typeface="Book Antiqua" panose="02040602050305030304" pitchFamily="18" charset="0"/>
              </a:rPr>
              <a:t>All the above are necessary to effect a valid </a:t>
            </a:r>
            <a:r>
              <a:rPr lang="en-US" dirty="0" err="1" smtClean="0">
                <a:latin typeface="Book Antiqua" panose="02040602050305030304" pitchFamily="18" charset="0"/>
              </a:rPr>
              <a:t>murabaha</a:t>
            </a:r>
            <a:r>
              <a:rPr lang="en-US" dirty="0" smtClean="0">
                <a:latin typeface="Book Antiqua" panose="02040602050305030304" pitchFamily="18" charset="0"/>
              </a:rPr>
              <a:t>. If the institution purchases the commodity directly from the supplier it does not need any agency agreement. </a:t>
            </a:r>
          </a:p>
          <a:p>
            <a:pPr marL="114300" lvl="1" eaLnBrk="1" hangingPunct="1"/>
            <a:r>
              <a:rPr lang="en-US" b="1" i="1" dirty="0" smtClean="0">
                <a:latin typeface="Book Antiqua" panose="02040602050305030304" pitchFamily="18" charset="0"/>
              </a:rPr>
              <a:t>Note: The most essential element of the transaction is that the commodity must remain in the risk of the institution during the period between the third and the fifth stage.</a:t>
            </a:r>
          </a:p>
          <a:p>
            <a:pPr marL="114300" lvl="1" eaLnBrk="1" hangingPunct="1"/>
            <a:r>
              <a:rPr lang="en-US" dirty="0" smtClean="0">
                <a:latin typeface="Book Antiqua" panose="02040602050305030304" pitchFamily="18" charset="0"/>
              </a:rPr>
              <a:t>The above is the only way by which this transaction is distinguished from an ordinary interest-based transaction</a:t>
            </a:r>
          </a:p>
        </p:txBody>
      </p:sp>
      <p:sp>
        <p:nvSpPr>
          <p:cNvPr id="4" name="Slide Number Placeholder 3"/>
          <p:cNvSpPr>
            <a:spLocks noGrp="1"/>
          </p:cNvSpPr>
          <p:nvPr>
            <p:ph type="sldNum" sz="quarter" idx="10"/>
          </p:nvPr>
        </p:nvSpPr>
        <p:spPr/>
        <p:txBody>
          <a:bodyPr/>
          <a:lstStyle/>
          <a:p>
            <a:fld id="{C95BE488-8DA3-4A2A-AE5C-430C1F3E0154}" type="slidenum">
              <a:rPr lang="en-US" smtClean="0"/>
              <a:t>32</a:t>
            </a:fld>
            <a:endParaRPr lang="en-US"/>
          </a:p>
        </p:txBody>
      </p:sp>
    </p:spTree>
    <p:extLst>
      <p:ext uri="{BB962C8B-B14F-4D97-AF65-F5344CB8AC3E}">
        <p14:creationId xmlns:p14="http://schemas.microsoft.com/office/powerpoint/2010/main" val="21605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BE488-8DA3-4A2A-AE5C-430C1F3E0154}" type="slidenum">
              <a:rPr lang="en-US" smtClean="0"/>
              <a:t>33</a:t>
            </a:fld>
            <a:endParaRPr lang="en-US"/>
          </a:p>
        </p:txBody>
      </p:sp>
    </p:spTree>
    <p:extLst>
      <p:ext uri="{BB962C8B-B14F-4D97-AF65-F5344CB8AC3E}">
        <p14:creationId xmlns:p14="http://schemas.microsoft.com/office/powerpoint/2010/main" val="214733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5" name="Footer Placeholder 4"/>
          <p:cNvSpPr>
            <a:spLocks noGrp="1"/>
          </p:cNvSpPr>
          <p:nvPr>
            <p:ph type="ftr" sz="quarter" idx="11"/>
          </p:nvPr>
        </p:nvSpPr>
        <p:spPr>
          <a:xfrm>
            <a:off x="4104446"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134092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5" name="Footer Placeholder 4"/>
          <p:cNvSpPr>
            <a:spLocks noGrp="1"/>
          </p:cNvSpPr>
          <p:nvPr>
            <p:ph type="ftr" sz="quarter" idx="11"/>
          </p:nvPr>
        </p:nvSpPr>
        <p:spPr>
          <a:xfrm>
            <a:off x="4104446"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23537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5" name="Footer Placeholder 4"/>
          <p:cNvSpPr>
            <a:spLocks noGrp="1"/>
          </p:cNvSpPr>
          <p:nvPr>
            <p:ph type="ftr" sz="quarter" idx="11"/>
          </p:nvPr>
        </p:nvSpPr>
        <p:spPr>
          <a:xfrm>
            <a:off x="4104446"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389083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99536" y="5622335"/>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253359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028E4C-893E-49D2-B55C-F1499E04FADB}" type="datetimeFigureOut">
              <a:rPr lang="en-US" smtClean="0"/>
              <a:t>11/25/2018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D27022-29C2-4C91-A2A4-DC28AFE0C425}" type="slidenum">
              <a:rPr lang="en-US" smtClean="0"/>
              <a:t>‹#›</a:t>
            </a:fld>
            <a:endParaRPr lang="en-US"/>
          </a:p>
        </p:txBody>
      </p:sp>
    </p:spTree>
    <p:extLst>
      <p:ext uri="{BB962C8B-B14F-4D97-AF65-F5344CB8AC3E}">
        <p14:creationId xmlns:p14="http://schemas.microsoft.com/office/powerpoint/2010/main" val="370970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5" name="Footer Placeholder 4"/>
          <p:cNvSpPr>
            <a:spLocks noGrp="1"/>
          </p:cNvSpPr>
          <p:nvPr>
            <p:ph type="ftr" sz="quarter" idx="11"/>
          </p:nvPr>
        </p:nvSpPr>
        <p:spPr>
          <a:xfrm>
            <a:off x="4104446"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96301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5" name="Footer Placeholder 4"/>
          <p:cNvSpPr>
            <a:spLocks noGrp="1"/>
          </p:cNvSpPr>
          <p:nvPr>
            <p:ph type="ftr" sz="quarter" idx="11"/>
          </p:nvPr>
        </p:nvSpPr>
        <p:spPr>
          <a:xfrm>
            <a:off x="4104446"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120341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B0D55FF-C8E6-4BF9-AF93-939837D29142}" type="datetimeFigureOut">
              <a:rPr lang="en-US" smtClean="0"/>
              <a:t>11/25/2018</a:t>
            </a:fld>
            <a:endParaRPr lang="en-US"/>
          </a:p>
        </p:txBody>
      </p:sp>
      <p:sp>
        <p:nvSpPr>
          <p:cNvPr id="6" name="Footer Placeholder 5"/>
          <p:cNvSpPr>
            <a:spLocks noGrp="1"/>
          </p:cNvSpPr>
          <p:nvPr>
            <p:ph type="ftr" sz="quarter" idx="11"/>
          </p:nvPr>
        </p:nvSpPr>
        <p:spPr>
          <a:xfrm>
            <a:off x="4104446" y="6356350"/>
            <a:ext cx="4114800" cy="365125"/>
          </a:xfrm>
          <a:prstGeom prst="rect">
            <a:avLst/>
          </a:prstGeom>
        </p:spPr>
        <p:txBody>
          <a:bodyPr/>
          <a:lstStyle/>
          <a:p>
            <a:r>
              <a:rPr lang="en-US" smtClean="0"/>
              <a:t>Mufti Muhammad Muaz Ashraf</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D9719B-1926-421D-8E87-9664DABEE7C9}" type="slidenum">
              <a:rPr lang="en-US" smtClean="0"/>
              <a:t>‹#›</a:t>
            </a:fld>
            <a:endParaRPr lang="en-US"/>
          </a:p>
        </p:txBody>
      </p:sp>
    </p:spTree>
    <p:extLst>
      <p:ext uri="{BB962C8B-B14F-4D97-AF65-F5344CB8AC3E}">
        <p14:creationId xmlns:p14="http://schemas.microsoft.com/office/powerpoint/2010/main" val="407918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8" name="Footer Placeholder 7"/>
          <p:cNvSpPr>
            <a:spLocks noGrp="1"/>
          </p:cNvSpPr>
          <p:nvPr>
            <p:ph type="ftr" sz="quarter" idx="11"/>
          </p:nvPr>
        </p:nvSpPr>
        <p:spPr>
          <a:xfrm>
            <a:off x="4104446"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4343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0D55FF-C8E6-4BF9-AF93-939837D29142}" type="datetimeFigureOut">
              <a:rPr lang="en-US" smtClean="0"/>
              <a:t>11/25/2018</a:t>
            </a:fld>
            <a:endParaRPr lang="en-US"/>
          </a:p>
        </p:txBody>
      </p:sp>
      <p:sp>
        <p:nvSpPr>
          <p:cNvPr id="4" name="Footer Placeholder 3"/>
          <p:cNvSpPr>
            <a:spLocks noGrp="1"/>
          </p:cNvSpPr>
          <p:nvPr>
            <p:ph type="ftr" sz="quarter" idx="11"/>
          </p:nvPr>
        </p:nvSpPr>
        <p:spPr>
          <a:xfrm>
            <a:off x="4104446"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AD9719B-1926-421D-8E87-9664DABEE7C9}" type="slidenum">
              <a:rPr lang="en-US" smtClean="0"/>
              <a:t>‹#›</a:t>
            </a:fld>
            <a:endParaRPr lang="en-US"/>
          </a:p>
        </p:txBody>
      </p:sp>
    </p:spTree>
    <p:extLst>
      <p:ext uri="{BB962C8B-B14F-4D97-AF65-F5344CB8AC3E}">
        <p14:creationId xmlns:p14="http://schemas.microsoft.com/office/powerpoint/2010/main" val="163665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79271" y="6509992"/>
            <a:ext cx="412729" cy="348008"/>
          </a:xfrm>
          <a:prstGeom prst="rect">
            <a:avLst/>
          </a:prstGeom>
        </p:spPr>
      </p:pic>
    </p:spTree>
    <p:extLst>
      <p:ext uri="{BB962C8B-B14F-4D97-AF65-F5344CB8AC3E}">
        <p14:creationId xmlns:p14="http://schemas.microsoft.com/office/powerpoint/2010/main" val="34431548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6" name="Footer Placeholder 5"/>
          <p:cNvSpPr>
            <a:spLocks noGrp="1"/>
          </p:cNvSpPr>
          <p:nvPr>
            <p:ph type="ftr" sz="quarter" idx="11"/>
          </p:nvPr>
        </p:nvSpPr>
        <p:spPr>
          <a:xfrm>
            <a:off x="4104446"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407496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F2560FF-BE6F-4AD8-948C-0B914D646568}" type="datetimeFigureOut">
              <a:rPr lang="en-US" smtClean="0"/>
              <a:t>11/25/2018</a:t>
            </a:fld>
            <a:endParaRPr lang="en-US"/>
          </a:p>
        </p:txBody>
      </p:sp>
      <p:sp>
        <p:nvSpPr>
          <p:cNvPr id="6" name="Footer Placeholder 5"/>
          <p:cNvSpPr>
            <a:spLocks noGrp="1"/>
          </p:cNvSpPr>
          <p:nvPr>
            <p:ph type="ftr" sz="quarter" idx="11"/>
          </p:nvPr>
        </p:nvSpPr>
        <p:spPr>
          <a:xfrm>
            <a:off x="4104446"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0097AA-51CA-4193-A7C4-7FA1E6FF9DB3}" type="slidenum">
              <a:rPr lang="en-US" smtClean="0"/>
              <a:t>‹#›</a:t>
            </a:fld>
            <a:endParaRPr lang="en-US"/>
          </a:p>
        </p:txBody>
      </p:sp>
    </p:spTree>
    <p:extLst>
      <p:ext uri="{BB962C8B-B14F-4D97-AF65-F5344CB8AC3E}">
        <p14:creationId xmlns:p14="http://schemas.microsoft.com/office/powerpoint/2010/main" val="9645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lowchart: Process 43"/>
          <p:cNvSpPr/>
          <p:nvPr userDrawn="1"/>
        </p:nvSpPr>
        <p:spPr>
          <a:xfrm flipH="1">
            <a:off x="-1" y="6508088"/>
            <a:ext cx="9376249" cy="35844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387"/>
              <a:gd name="connsiteX1" fmla="*/ 10000 w 10000"/>
              <a:gd name="connsiteY1" fmla="*/ 0 h 10387"/>
              <a:gd name="connsiteX2" fmla="*/ 10000 w 10000"/>
              <a:gd name="connsiteY2" fmla="*/ 10000 h 10387"/>
              <a:gd name="connsiteX3" fmla="*/ 1621 w 10000"/>
              <a:gd name="connsiteY3" fmla="*/ 10387 h 10387"/>
              <a:gd name="connsiteX4" fmla="*/ 0 w 10000"/>
              <a:gd name="connsiteY4" fmla="*/ 0 h 10387"/>
              <a:gd name="connsiteX0" fmla="*/ 0 w 8985"/>
              <a:gd name="connsiteY0" fmla="*/ 0 h 10387"/>
              <a:gd name="connsiteX1" fmla="*/ 8985 w 8985"/>
              <a:gd name="connsiteY1" fmla="*/ 0 h 10387"/>
              <a:gd name="connsiteX2" fmla="*/ 8985 w 8985"/>
              <a:gd name="connsiteY2" fmla="*/ 10000 h 10387"/>
              <a:gd name="connsiteX3" fmla="*/ 606 w 8985"/>
              <a:gd name="connsiteY3" fmla="*/ 10387 h 10387"/>
              <a:gd name="connsiteX4" fmla="*/ 0 w 8985"/>
              <a:gd name="connsiteY4" fmla="*/ 0 h 10387"/>
              <a:gd name="connsiteX0" fmla="*/ 0 w 9842"/>
              <a:gd name="connsiteY0" fmla="*/ 0 h 10000"/>
              <a:gd name="connsiteX1" fmla="*/ 9842 w 9842"/>
              <a:gd name="connsiteY1" fmla="*/ 0 h 10000"/>
              <a:gd name="connsiteX2" fmla="*/ 9842 w 9842"/>
              <a:gd name="connsiteY2" fmla="*/ 9627 h 10000"/>
              <a:gd name="connsiteX3" fmla="*/ 516 w 9842"/>
              <a:gd name="connsiteY3" fmla="*/ 10000 h 10000"/>
              <a:gd name="connsiteX4" fmla="*/ 0 w 984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 h="10000">
                <a:moveTo>
                  <a:pt x="0" y="0"/>
                </a:moveTo>
                <a:lnTo>
                  <a:pt x="9842" y="0"/>
                </a:lnTo>
                <a:lnTo>
                  <a:pt x="9842" y="9627"/>
                </a:lnTo>
                <a:lnTo>
                  <a:pt x="516" y="10000"/>
                </a:lnTo>
                <a:lnTo>
                  <a:pt x="0" y="0"/>
                </a:lnTo>
                <a:close/>
              </a:path>
            </a:pathLst>
          </a:cu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Flowchart: Process 43"/>
          <p:cNvSpPr/>
          <p:nvPr userDrawn="1"/>
        </p:nvSpPr>
        <p:spPr>
          <a:xfrm>
            <a:off x="3575713" y="-34129"/>
            <a:ext cx="8641061" cy="65523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387"/>
              <a:gd name="connsiteX1" fmla="*/ 10000 w 10000"/>
              <a:gd name="connsiteY1" fmla="*/ 0 h 10387"/>
              <a:gd name="connsiteX2" fmla="*/ 10000 w 10000"/>
              <a:gd name="connsiteY2" fmla="*/ 10000 h 10387"/>
              <a:gd name="connsiteX3" fmla="*/ 1621 w 10000"/>
              <a:gd name="connsiteY3" fmla="*/ 10387 h 10387"/>
              <a:gd name="connsiteX4" fmla="*/ 0 w 10000"/>
              <a:gd name="connsiteY4" fmla="*/ 0 h 10387"/>
              <a:gd name="connsiteX0" fmla="*/ 0 w 8985"/>
              <a:gd name="connsiteY0" fmla="*/ 0 h 10387"/>
              <a:gd name="connsiteX1" fmla="*/ 8985 w 8985"/>
              <a:gd name="connsiteY1" fmla="*/ 0 h 10387"/>
              <a:gd name="connsiteX2" fmla="*/ 8985 w 8985"/>
              <a:gd name="connsiteY2" fmla="*/ 10000 h 10387"/>
              <a:gd name="connsiteX3" fmla="*/ 606 w 8985"/>
              <a:gd name="connsiteY3" fmla="*/ 10387 h 10387"/>
              <a:gd name="connsiteX4" fmla="*/ 0 w 8985"/>
              <a:gd name="connsiteY4" fmla="*/ 0 h 10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 h="10387">
                <a:moveTo>
                  <a:pt x="0" y="0"/>
                </a:moveTo>
                <a:lnTo>
                  <a:pt x="8985" y="0"/>
                </a:lnTo>
                <a:lnTo>
                  <a:pt x="8985" y="10000"/>
                </a:lnTo>
                <a:lnTo>
                  <a:pt x="606" y="10387"/>
                </a:lnTo>
                <a:lnTo>
                  <a:pt x="0" y="0"/>
                </a:lnTo>
                <a:close/>
              </a:path>
            </a:pathLst>
          </a:cu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2111" y="-128512"/>
            <a:ext cx="1459975" cy="1154584"/>
          </a:xfrm>
          <a:prstGeom prst="rect">
            <a:avLst/>
          </a:prstGeom>
        </p:spPr>
      </p:pic>
      <p:pic>
        <p:nvPicPr>
          <p:cNvPr id="10" name="Picture 9"/>
          <p:cNvPicPr>
            <a:picLocks noChangeAspect="1"/>
          </p:cNvPicPr>
          <p:nvPr userDrawn="1"/>
        </p:nvPicPr>
        <p:blipFill>
          <a:blip r:embed="rId16" cstate="print">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val="0"/>
              </a:ext>
            </a:extLst>
          </a:blip>
          <a:stretch>
            <a:fillRect/>
          </a:stretch>
        </p:blipFill>
        <p:spPr>
          <a:xfrm>
            <a:off x="0" y="1729263"/>
            <a:ext cx="1512891" cy="4075635"/>
          </a:xfrm>
          <a:prstGeom prst="rect">
            <a:avLst/>
          </a:prstGeom>
          <a:ln>
            <a:noFill/>
          </a:ln>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50600" y="43293"/>
            <a:ext cx="1984247" cy="700369"/>
          </a:xfrm>
          <a:prstGeom prst="rect">
            <a:avLst/>
          </a:prstGeom>
        </p:spPr>
      </p:pic>
      <p:sp>
        <p:nvSpPr>
          <p:cNvPr id="12" name="Freeform 11"/>
          <p:cNvSpPr/>
          <p:nvPr userDrawn="1"/>
        </p:nvSpPr>
        <p:spPr>
          <a:xfrm>
            <a:off x="2859621" y="-2275"/>
            <a:ext cx="1365894" cy="642355"/>
          </a:xfrm>
          <a:custGeom>
            <a:avLst/>
            <a:gdLst>
              <a:gd name="connsiteX0" fmla="*/ 0 w 1365894"/>
              <a:gd name="connsiteY0" fmla="*/ 2275 h 642355"/>
              <a:gd name="connsiteX1" fmla="*/ 182880 w 1365894"/>
              <a:gd name="connsiteY1" fmla="*/ 2275 h 642355"/>
              <a:gd name="connsiteX2" fmla="*/ 182880 w 1365894"/>
              <a:gd name="connsiteY2" fmla="*/ 154675 h 642355"/>
              <a:gd name="connsiteX3" fmla="*/ 335280 w 1365894"/>
              <a:gd name="connsiteY3" fmla="*/ 154675 h 642355"/>
              <a:gd name="connsiteX4" fmla="*/ 335280 w 1365894"/>
              <a:gd name="connsiteY4" fmla="*/ 307075 h 642355"/>
              <a:gd name="connsiteX5" fmla="*/ 487680 w 1365894"/>
              <a:gd name="connsiteY5" fmla="*/ 307075 h 642355"/>
              <a:gd name="connsiteX6" fmla="*/ 487680 w 1365894"/>
              <a:gd name="connsiteY6" fmla="*/ 459475 h 642355"/>
              <a:gd name="connsiteX7" fmla="*/ 640080 w 1365894"/>
              <a:gd name="connsiteY7" fmla="*/ 459475 h 642355"/>
              <a:gd name="connsiteX8" fmla="*/ 640080 w 1365894"/>
              <a:gd name="connsiteY8" fmla="*/ 642355 h 642355"/>
              <a:gd name="connsiteX9" fmla="*/ 457200 w 1365894"/>
              <a:gd name="connsiteY9" fmla="*/ 642355 h 642355"/>
              <a:gd name="connsiteX10" fmla="*/ 457200 w 1365894"/>
              <a:gd name="connsiteY10" fmla="*/ 489955 h 642355"/>
              <a:gd name="connsiteX11" fmla="*/ 304800 w 1365894"/>
              <a:gd name="connsiteY11" fmla="*/ 489955 h 642355"/>
              <a:gd name="connsiteX12" fmla="*/ 304800 w 1365894"/>
              <a:gd name="connsiteY12" fmla="*/ 337555 h 642355"/>
              <a:gd name="connsiteX13" fmla="*/ 152400 w 1365894"/>
              <a:gd name="connsiteY13" fmla="*/ 337555 h 642355"/>
              <a:gd name="connsiteX14" fmla="*/ 152400 w 1365894"/>
              <a:gd name="connsiteY14" fmla="*/ 185155 h 642355"/>
              <a:gd name="connsiteX15" fmla="*/ 0 w 1365894"/>
              <a:gd name="connsiteY15" fmla="*/ 185155 h 642355"/>
              <a:gd name="connsiteX16" fmla="*/ 365760 w 1365894"/>
              <a:gd name="connsiteY16" fmla="*/ 0 h 642355"/>
              <a:gd name="connsiteX17" fmla="*/ 548640 w 1365894"/>
              <a:gd name="connsiteY17" fmla="*/ 0 h 642355"/>
              <a:gd name="connsiteX18" fmla="*/ 548640 w 1365894"/>
              <a:gd name="connsiteY18" fmla="*/ 152400 h 642355"/>
              <a:gd name="connsiteX19" fmla="*/ 701040 w 1365894"/>
              <a:gd name="connsiteY19" fmla="*/ 152400 h 642355"/>
              <a:gd name="connsiteX20" fmla="*/ 701040 w 1365894"/>
              <a:gd name="connsiteY20" fmla="*/ 304800 h 642355"/>
              <a:gd name="connsiteX21" fmla="*/ 853440 w 1365894"/>
              <a:gd name="connsiteY21" fmla="*/ 304800 h 642355"/>
              <a:gd name="connsiteX22" fmla="*/ 853440 w 1365894"/>
              <a:gd name="connsiteY22" fmla="*/ 457200 h 642355"/>
              <a:gd name="connsiteX23" fmla="*/ 1005840 w 1365894"/>
              <a:gd name="connsiteY23" fmla="*/ 457200 h 642355"/>
              <a:gd name="connsiteX24" fmla="*/ 1005840 w 1365894"/>
              <a:gd name="connsiteY24" fmla="*/ 640080 h 642355"/>
              <a:gd name="connsiteX25" fmla="*/ 822960 w 1365894"/>
              <a:gd name="connsiteY25" fmla="*/ 640080 h 642355"/>
              <a:gd name="connsiteX26" fmla="*/ 822960 w 1365894"/>
              <a:gd name="connsiteY26" fmla="*/ 487680 h 642355"/>
              <a:gd name="connsiteX27" fmla="*/ 670560 w 1365894"/>
              <a:gd name="connsiteY27" fmla="*/ 487680 h 642355"/>
              <a:gd name="connsiteX28" fmla="*/ 670560 w 1365894"/>
              <a:gd name="connsiteY28" fmla="*/ 335280 h 642355"/>
              <a:gd name="connsiteX29" fmla="*/ 518160 w 1365894"/>
              <a:gd name="connsiteY29" fmla="*/ 335280 h 642355"/>
              <a:gd name="connsiteX30" fmla="*/ 518160 w 1365894"/>
              <a:gd name="connsiteY30" fmla="*/ 182880 h 642355"/>
              <a:gd name="connsiteX31" fmla="*/ 365760 w 1365894"/>
              <a:gd name="connsiteY31" fmla="*/ 182880 h 642355"/>
              <a:gd name="connsiteX32" fmla="*/ 725814 w 1365894"/>
              <a:gd name="connsiteY32" fmla="*/ 0 h 642355"/>
              <a:gd name="connsiteX33" fmla="*/ 908694 w 1365894"/>
              <a:gd name="connsiteY33" fmla="*/ 0 h 642355"/>
              <a:gd name="connsiteX34" fmla="*/ 908694 w 1365894"/>
              <a:gd name="connsiteY34" fmla="*/ 152400 h 642355"/>
              <a:gd name="connsiteX35" fmla="*/ 1061094 w 1365894"/>
              <a:gd name="connsiteY35" fmla="*/ 152400 h 642355"/>
              <a:gd name="connsiteX36" fmla="*/ 1061094 w 1365894"/>
              <a:gd name="connsiteY36" fmla="*/ 304800 h 642355"/>
              <a:gd name="connsiteX37" fmla="*/ 1213494 w 1365894"/>
              <a:gd name="connsiteY37" fmla="*/ 304800 h 642355"/>
              <a:gd name="connsiteX38" fmla="*/ 1213494 w 1365894"/>
              <a:gd name="connsiteY38" fmla="*/ 457200 h 642355"/>
              <a:gd name="connsiteX39" fmla="*/ 1365894 w 1365894"/>
              <a:gd name="connsiteY39" fmla="*/ 457200 h 642355"/>
              <a:gd name="connsiteX40" fmla="*/ 1365894 w 1365894"/>
              <a:gd name="connsiteY40" fmla="*/ 640080 h 642355"/>
              <a:gd name="connsiteX41" fmla="*/ 1183014 w 1365894"/>
              <a:gd name="connsiteY41" fmla="*/ 640080 h 642355"/>
              <a:gd name="connsiteX42" fmla="*/ 1183014 w 1365894"/>
              <a:gd name="connsiteY42" fmla="*/ 487680 h 642355"/>
              <a:gd name="connsiteX43" fmla="*/ 1030614 w 1365894"/>
              <a:gd name="connsiteY43" fmla="*/ 487680 h 642355"/>
              <a:gd name="connsiteX44" fmla="*/ 1030614 w 1365894"/>
              <a:gd name="connsiteY44" fmla="*/ 335280 h 642355"/>
              <a:gd name="connsiteX45" fmla="*/ 878214 w 1365894"/>
              <a:gd name="connsiteY45" fmla="*/ 335280 h 642355"/>
              <a:gd name="connsiteX46" fmla="*/ 878214 w 1365894"/>
              <a:gd name="connsiteY46" fmla="*/ 182880 h 642355"/>
              <a:gd name="connsiteX47" fmla="*/ 725814 w 1365894"/>
              <a:gd name="connsiteY47" fmla="*/ 182880 h 6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5894" h="642355">
                <a:moveTo>
                  <a:pt x="0" y="2275"/>
                </a:moveTo>
                <a:lnTo>
                  <a:pt x="182880" y="2275"/>
                </a:lnTo>
                <a:lnTo>
                  <a:pt x="182880" y="154675"/>
                </a:lnTo>
                <a:lnTo>
                  <a:pt x="335280" y="154675"/>
                </a:lnTo>
                <a:lnTo>
                  <a:pt x="335280" y="307075"/>
                </a:lnTo>
                <a:lnTo>
                  <a:pt x="487680" y="307075"/>
                </a:lnTo>
                <a:lnTo>
                  <a:pt x="487680" y="459475"/>
                </a:lnTo>
                <a:lnTo>
                  <a:pt x="640080" y="459475"/>
                </a:lnTo>
                <a:lnTo>
                  <a:pt x="640080" y="642355"/>
                </a:lnTo>
                <a:lnTo>
                  <a:pt x="457200" y="642355"/>
                </a:lnTo>
                <a:lnTo>
                  <a:pt x="457200" y="489955"/>
                </a:lnTo>
                <a:lnTo>
                  <a:pt x="304800" y="489955"/>
                </a:lnTo>
                <a:lnTo>
                  <a:pt x="304800" y="337555"/>
                </a:lnTo>
                <a:lnTo>
                  <a:pt x="152400" y="337555"/>
                </a:lnTo>
                <a:lnTo>
                  <a:pt x="152400" y="185155"/>
                </a:lnTo>
                <a:lnTo>
                  <a:pt x="0" y="185155"/>
                </a:lnTo>
                <a:close/>
                <a:moveTo>
                  <a:pt x="365760" y="0"/>
                </a:moveTo>
                <a:lnTo>
                  <a:pt x="548640" y="0"/>
                </a:lnTo>
                <a:lnTo>
                  <a:pt x="548640" y="152400"/>
                </a:lnTo>
                <a:lnTo>
                  <a:pt x="701040" y="152400"/>
                </a:lnTo>
                <a:lnTo>
                  <a:pt x="701040" y="304800"/>
                </a:lnTo>
                <a:lnTo>
                  <a:pt x="853440" y="304800"/>
                </a:lnTo>
                <a:lnTo>
                  <a:pt x="853440" y="457200"/>
                </a:lnTo>
                <a:lnTo>
                  <a:pt x="1005840" y="457200"/>
                </a:lnTo>
                <a:lnTo>
                  <a:pt x="1005840" y="640080"/>
                </a:lnTo>
                <a:lnTo>
                  <a:pt x="822960" y="640080"/>
                </a:lnTo>
                <a:lnTo>
                  <a:pt x="822960" y="487680"/>
                </a:lnTo>
                <a:lnTo>
                  <a:pt x="670560" y="487680"/>
                </a:lnTo>
                <a:lnTo>
                  <a:pt x="670560" y="335280"/>
                </a:lnTo>
                <a:lnTo>
                  <a:pt x="518160" y="335280"/>
                </a:lnTo>
                <a:lnTo>
                  <a:pt x="518160" y="182880"/>
                </a:lnTo>
                <a:lnTo>
                  <a:pt x="365760" y="182880"/>
                </a:lnTo>
                <a:close/>
                <a:moveTo>
                  <a:pt x="725814" y="0"/>
                </a:moveTo>
                <a:lnTo>
                  <a:pt x="908694" y="0"/>
                </a:lnTo>
                <a:lnTo>
                  <a:pt x="908694" y="152400"/>
                </a:lnTo>
                <a:lnTo>
                  <a:pt x="1061094" y="152400"/>
                </a:lnTo>
                <a:lnTo>
                  <a:pt x="1061094" y="304800"/>
                </a:lnTo>
                <a:lnTo>
                  <a:pt x="1213494" y="304800"/>
                </a:lnTo>
                <a:lnTo>
                  <a:pt x="1213494" y="457200"/>
                </a:lnTo>
                <a:lnTo>
                  <a:pt x="1365894" y="457200"/>
                </a:lnTo>
                <a:lnTo>
                  <a:pt x="1365894" y="640080"/>
                </a:lnTo>
                <a:lnTo>
                  <a:pt x="1183014" y="640080"/>
                </a:lnTo>
                <a:lnTo>
                  <a:pt x="1183014" y="487680"/>
                </a:lnTo>
                <a:lnTo>
                  <a:pt x="1030614" y="487680"/>
                </a:lnTo>
                <a:lnTo>
                  <a:pt x="1030614" y="335280"/>
                </a:lnTo>
                <a:lnTo>
                  <a:pt x="878214" y="335280"/>
                </a:lnTo>
                <a:lnTo>
                  <a:pt x="878214" y="182880"/>
                </a:lnTo>
                <a:lnTo>
                  <a:pt x="725814" y="182880"/>
                </a:lnTo>
                <a:close/>
              </a:path>
            </a:pathLst>
          </a:cu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8884689" y="6508088"/>
            <a:ext cx="1091824" cy="349912"/>
          </a:xfrm>
          <a:custGeom>
            <a:avLst/>
            <a:gdLst>
              <a:gd name="connsiteX0" fmla="*/ 0 w 1365894"/>
              <a:gd name="connsiteY0" fmla="*/ 2275 h 642355"/>
              <a:gd name="connsiteX1" fmla="*/ 182880 w 1365894"/>
              <a:gd name="connsiteY1" fmla="*/ 2275 h 642355"/>
              <a:gd name="connsiteX2" fmla="*/ 182880 w 1365894"/>
              <a:gd name="connsiteY2" fmla="*/ 154675 h 642355"/>
              <a:gd name="connsiteX3" fmla="*/ 335280 w 1365894"/>
              <a:gd name="connsiteY3" fmla="*/ 154675 h 642355"/>
              <a:gd name="connsiteX4" fmla="*/ 335280 w 1365894"/>
              <a:gd name="connsiteY4" fmla="*/ 307075 h 642355"/>
              <a:gd name="connsiteX5" fmla="*/ 487680 w 1365894"/>
              <a:gd name="connsiteY5" fmla="*/ 307075 h 642355"/>
              <a:gd name="connsiteX6" fmla="*/ 487680 w 1365894"/>
              <a:gd name="connsiteY6" fmla="*/ 459475 h 642355"/>
              <a:gd name="connsiteX7" fmla="*/ 640080 w 1365894"/>
              <a:gd name="connsiteY7" fmla="*/ 459475 h 642355"/>
              <a:gd name="connsiteX8" fmla="*/ 640080 w 1365894"/>
              <a:gd name="connsiteY8" fmla="*/ 642355 h 642355"/>
              <a:gd name="connsiteX9" fmla="*/ 457200 w 1365894"/>
              <a:gd name="connsiteY9" fmla="*/ 642355 h 642355"/>
              <a:gd name="connsiteX10" fmla="*/ 457200 w 1365894"/>
              <a:gd name="connsiteY10" fmla="*/ 489955 h 642355"/>
              <a:gd name="connsiteX11" fmla="*/ 304800 w 1365894"/>
              <a:gd name="connsiteY11" fmla="*/ 489955 h 642355"/>
              <a:gd name="connsiteX12" fmla="*/ 304800 w 1365894"/>
              <a:gd name="connsiteY12" fmla="*/ 337555 h 642355"/>
              <a:gd name="connsiteX13" fmla="*/ 152400 w 1365894"/>
              <a:gd name="connsiteY13" fmla="*/ 337555 h 642355"/>
              <a:gd name="connsiteX14" fmla="*/ 152400 w 1365894"/>
              <a:gd name="connsiteY14" fmla="*/ 185155 h 642355"/>
              <a:gd name="connsiteX15" fmla="*/ 0 w 1365894"/>
              <a:gd name="connsiteY15" fmla="*/ 185155 h 642355"/>
              <a:gd name="connsiteX16" fmla="*/ 365760 w 1365894"/>
              <a:gd name="connsiteY16" fmla="*/ 0 h 642355"/>
              <a:gd name="connsiteX17" fmla="*/ 548640 w 1365894"/>
              <a:gd name="connsiteY17" fmla="*/ 0 h 642355"/>
              <a:gd name="connsiteX18" fmla="*/ 548640 w 1365894"/>
              <a:gd name="connsiteY18" fmla="*/ 152400 h 642355"/>
              <a:gd name="connsiteX19" fmla="*/ 701040 w 1365894"/>
              <a:gd name="connsiteY19" fmla="*/ 152400 h 642355"/>
              <a:gd name="connsiteX20" fmla="*/ 701040 w 1365894"/>
              <a:gd name="connsiteY20" fmla="*/ 304800 h 642355"/>
              <a:gd name="connsiteX21" fmla="*/ 853440 w 1365894"/>
              <a:gd name="connsiteY21" fmla="*/ 304800 h 642355"/>
              <a:gd name="connsiteX22" fmla="*/ 853440 w 1365894"/>
              <a:gd name="connsiteY22" fmla="*/ 457200 h 642355"/>
              <a:gd name="connsiteX23" fmla="*/ 1005840 w 1365894"/>
              <a:gd name="connsiteY23" fmla="*/ 457200 h 642355"/>
              <a:gd name="connsiteX24" fmla="*/ 1005840 w 1365894"/>
              <a:gd name="connsiteY24" fmla="*/ 640080 h 642355"/>
              <a:gd name="connsiteX25" fmla="*/ 822960 w 1365894"/>
              <a:gd name="connsiteY25" fmla="*/ 640080 h 642355"/>
              <a:gd name="connsiteX26" fmla="*/ 822960 w 1365894"/>
              <a:gd name="connsiteY26" fmla="*/ 487680 h 642355"/>
              <a:gd name="connsiteX27" fmla="*/ 670560 w 1365894"/>
              <a:gd name="connsiteY27" fmla="*/ 487680 h 642355"/>
              <a:gd name="connsiteX28" fmla="*/ 670560 w 1365894"/>
              <a:gd name="connsiteY28" fmla="*/ 335280 h 642355"/>
              <a:gd name="connsiteX29" fmla="*/ 518160 w 1365894"/>
              <a:gd name="connsiteY29" fmla="*/ 335280 h 642355"/>
              <a:gd name="connsiteX30" fmla="*/ 518160 w 1365894"/>
              <a:gd name="connsiteY30" fmla="*/ 182880 h 642355"/>
              <a:gd name="connsiteX31" fmla="*/ 365760 w 1365894"/>
              <a:gd name="connsiteY31" fmla="*/ 182880 h 642355"/>
              <a:gd name="connsiteX32" fmla="*/ 725814 w 1365894"/>
              <a:gd name="connsiteY32" fmla="*/ 0 h 642355"/>
              <a:gd name="connsiteX33" fmla="*/ 908694 w 1365894"/>
              <a:gd name="connsiteY33" fmla="*/ 0 h 642355"/>
              <a:gd name="connsiteX34" fmla="*/ 908694 w 1365894"/>
              <a:gd name="connsiteY34" fmla="*/ 152400 h 642355"/>
              <a:gd name="connsiteX35" fmla="*/ 1061094 w 1365894"/>
              <a:gd name="connsiteY35" fmla="*/ 152400 h 642355"/>
              <a:gd name="connsiteX36" fmla="*/ 1061094 w 1365894"/>
              <a:gd name="connsiteY36" fmla="*/ 304800 h 642355"/>
              <a:gd name="connsiteX37" fmla="*/ 1213494 w 1365894"/>
              <a:gd name="connsiteY37" fmla="*/ 304800 h 642355"/>
              <a:gd name="connsiteX38" fmla="*/ 1213494 w 1365894"/>
              <a:gd name="connsiteY38" fmla="*/ 457200 h 642355"/>
              <a:gd name="connsiteX39" fmla="*/ 1365894 w 1365894"/>
              <a:gd name="connsiteY39" fmla="*/ 457200 h 642355"/>
              <a:gd name="connsiteX40" fmla="*/ 1365894 w 1365894"/>
              <a:gd name="connsiteY40" fmla="*/ 640080 h 642355"/>
              <a:gd name="connsiteX41" fmla="*/ 1183014 w 1365894"/>
              <a:gd name="connsiteY41" fmla="*/ 640080 h 642355"/>
              <a:gd name="connsiteX42" fmla="*/ 1183014 w 1365894"/>
              <a:gd name="connsiteY42" fmla="*/ 487680 h 642355"/>
              <a:gd name="connsiteX43" fmla="*/ 1030614 w 1365894"/>
              <a:gd name="connsiteY43" fmla="*/ 487680 h 642355"/>
              <a:gd name="connsiteX44" fmla="*/ 1030614 w 1365894"/>
              <a:gd name="connsiteY44" fmla="*/ 335280 h 642355"/>
              <a:gd name="connsiteX45" fmla="*/ 878214 w 1365894"/>
              <a:gd name="connsiteY45" fmla="*/ 335280 h 642355"/>
              <a:gd name="connsiteX46" fmla="*/ 878214 w 1365894"/>
              <a:gd name="connsiteY46" fmla="*/ 182880 h 642355"/>
              <a:gd name="connsiteX47" fmla="*/ 725814 w 1365894"/>
              <a:gd name="connsiteY47" fmla="*/ 182880 h 6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5894" h="642355">
                <a:moveTo>
                  <a:pt x="0" y="2275"/>
                </a:moveTo>
                <a:lnTo>
                  <a:pt x="182880" y="2275"/>
                </a:lnTo>
                <a:lnTo>
                  <a:pt x="182880" y="154675"/>
                </a:lnTo>
                <a:lnTo>
                  <a:pt x="335280" y="154675"/>
                </a:lnTo>
                <a:lnTo>
                  <a:pt x="335280" y="307075"/>
                </a:lnTo>
                <a:lnTo>
                  <a:pt x="487680" y="307075"/>
                </a:lnTo>
                <a:lnTo>
                  <a:pt x="487680" y="459475"/>
                </a:lnTo>
                <a:lnTo>
                  <a:pt x="640080" y="459475"/>
                </a:lnTo>
                <a:lnTo>
                  <a:pt x="640080" y="642355"/>
                </a:lnTo>
                <a:lnTo>
                  <a:pt x="457200" y="642355"/>
                </a:lnTo>
                <a:lnTo>
                  <a:pt x="457200" y="489955"/>
                </a:lnTo>
                <a:lnTo>
                  <a:pt x="304800" y="489955"/>
                </a:lnTo>
                <a:lnTo>
                  <a:pt x="304800" y="337555"/>
                </a:lnTo>
                <a:lnTo>
                  <a:pt x="152400" y="337555"/>
                </a:lnTo>
                <a:lnTo>
                  <a:pt x="152400" y="185155"/>
                </a:lnTo>
                <a:lnTo>
                  <a:pt x="0" y="185155"/>
                </a:lnTo>
                <a:close/>
                <a:moveTo>
                  <a:pt x="365760" y="0"/>
                </a:moveTo>
                <a:lnTo>
                  <a:pt x="548640" y="0"/>
                </a:lnTo>
                <a:lnTo>
                  <a:pt x="548640" y="152400"/>
                </a:lnTo>
                <a:lnTo>
                  <a:pt x="701040" y="152400"/>
                </a:lnTo>
                <a:lnTo>
                  <a:pt x="701040" y="304800"/>
                </a:lnTo>
                <a:lnTo>
                  <a:pt x="853440" y="304800"/>
                </a:lnTo>
                <a:lnTo>
                  <a:pt x="853440" y="457200"/>
                </a:lnTo>
                <a:lnTo>
                  <a:pt x="1005840" y="457200"/>
                </a:lnTo>
                <a:lnTo>
                  <a:pt x="1005840" y="640080"/>
                </a:lnTo>
                <a:lnTo>
                  <a:pt x="822960" y="640080"/>
                </a:lnTo>
                <a:lnTo>
                  <a:pt x="822960" y="487680"/>
                </a:lnTo>
                <a:lnTo>
                  <a:pt x="670560" y="487680"/>
                </a:lnTo>
                <a:lnTo>
                  <a:pt x="670560" y="335280"/>
                </a:lnTo>
                <a:lnTo>
                  <a:pt x="518160" y="335280"/>
                </a:lnTo>
                <a:lnTo>
                  <a:pt x="518160" y="182880"/>
                </a:lnTo>
                <a:lnTo>
                  <a:pt x="365760" y="182880"/>
                </a:lnTo>
                <a:close/>
                <a:moveTo>
                  <a:pt x="725814" y="0"/>
                </a:moveTo>
                <a:lnTo>
                  <a:pt x="908694" y="0"/>
                </a:lnTo>
                <a:lnTo>
                  <a:pt x="908694" y="152400"/>
                </a:lnTo>
                <a:lnTo>
                  <a:pt x="1061094" y="152400"/>
                </a:lnTo>
                <a:lnTo>
                  <a:pt x="1061094" y="304800"/>
                </a:lnTo>
                <a:lnTo>
                  <a:pt x="1213494" y="304800"/>
                </a:lnTo>
                <a:lnTo>
                  <a:pt x="1213494" y="457200"/>
                </a:lnTo>
                <a:lnTo>
                  <a:pt x="1365894" y="457200"/>
                </a:lnTo>
                <a:lnTo>
                  <a:pt x="1365894" y="640080"/>
                </a:lnTo>
                <a:lnTo>
                  <a:pt x="1183014" y="640080"/>
                </a:lnTo>
                <a:lnTo>
                  <a:pt x="1183014" y="487680"/>
                </a:lnTo>
                <a:lnTo>
                  <a:pt x="1030614" y="487680"/>
                </a:lnTo>
                <a:lnTo>
                  <a:pt x="1030614" y="335280"/>
                </a:lnTo>
                <a:lnTo>
                  <a:pt x="878214" y="335280"/>
                </a:lnTo>
                <a:lnTo>
                  <a:pt x="878214" y="182880"/>
                </a:lnTo>
                <a:lnTo>
                  <a:pt x="725814" y="182880"/>
                </a:lnTo>
                <a:close/>
              </a:path>
            </a:pathLst>
          </a:custGeom>
          <a:solidFill>
            <a:srgbClr val="7030A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6544544"/>
            <a:ext cx="5171159" cy="276999"/>
          </a:xfrm>
          <a:prstGeom prst="rect">
            <a:avLst/>
          </a:prstGeom>
          <a:noFill/>
        </p:spPr>
        <p:txBody>
          <a:bodyPr wrap="none" lIns="91440" tIns="45720" rIns="91440" bIns="45720">
            <a:spAutoFit/>
          </a:bodyPr>
          <a:lstStyle/>
          <a:p>
            <a:pPr algn="ctr"/>
            <a:r>
              <a:rPr lang="en-US" sz="12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Mufti</a:t>
            </a:r>
            <a:r>
              <a:rPr lang="en-US" sz="1200" b="0" cap="none" spc="0" baseline="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Muhammad Muaz Ashraf- Research Sharia Scholar (PDSC) Meezan Bank</a:t>
            </a:r>
            <a:endParaRPr lang="en-US" sz="1200" b="0"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 y="-34129"/>
            <a:ext cx="12216776" cy="6900658"/>
          </a:xfrm>
          <a:prstGeom prst="rect">
            <a:avLst/>
          </a:prstGeom>
        </p:spPr>
      </p:pic>
    </p:spTree>
    <p:extLst>
      <p:ext uri="{BB962C8B-B14F-4D97-AF65-F5344CB8AC3E}">
        <p14:creationId xmlns:p14="http://schemas.microsoft.com/office/powerpoint/2010/main" val="1545933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4" r:id="rId12"/>
    <p:sldLayoutId id="214748367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jp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11" Type="http://schemas.openxmlformats.org/officeDocument/2006/relationships/image" Target="../media/image33.jpeg"/><Relationship Id="rId5" Type="http://schemas.openxmlformats.org/officeDocument/2006/relationships/image" Target="../media/image19.jpg"/><Relationship Id="rId10" Type="http://schemas.openxmlformats.org/officeDocument/2006/relationships/image" Target="../media/image32.png"/><Relationship Id="rId4" Type="http://schemas.openxmlformats.org/officeDocument/2006/relationships/notesSlide" Target="../notesSlides/notesSlide6.xml"/><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6.xml"/><Relationship Id="rId7" Type="http://schemas.openxmlformats.org/officeDocument/2006/relationships/image" Target="../media/image2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19.jpg"/><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9.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19.jpg"/><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216" y="2593276"/>
            <a:ext cx="7010400" cy="1476375"/>
          </a:xfrm>
          <a:prstGeom prst="rect">
            <a:avLst/>
          </a:prstGeom>
          <a:solidFill>
            <a:schemeClr val="bg1">
              <a:alpha val="99000"/>
            </a:schemeClr>
          </a:solidFill>
        </p:spPr>
      </p:pic>
    </p:spTree>
    <p:extLst>
      <p:ext uri="{BB962C8B-B14F-4D97-AF65-F5344CB8AC3E}">
        <p14:creationId xmlns:p14="http://schemas.microsoft.com/office/powerpoint/2010/main" val="325034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471139" cy="6858000"/>
          </a:xfrm>
          <a:prstGeom prst="rect">
            <a:avLst/>
          </a:prstGeom>
        </p:spPr>
      </p:pic>
      <p:sp>
        <p:nvSpPr>
          <p:cNvPr id="4" name="Rectangle 3"/>
          <p:cNvSpPr/>
          <p:nvPr/>
        </p:nvSpPr>
        <p:spPr>
          <a:xfrm>
            <a:off x="6471138" y="1817710"/>
            <a:ext cx="5720862" cy="1323439"/>
          </a:xfrm>
          <a:prstGeom prst="rect">
            <a:avLst/>
          </a:prstGeom>
          <a:noFill/>
        </p:spPr>
        <p:txBody>
          <a:bodyPr wrap="square" lIns="91440" tIns="45720" rIns="91440" bIns="45720">
            <a:spAutoFit/>
          </a:bodyPr>
          <a:lstStyle/>
          <a:p>
            <a:pPr algn="ctr"/>
            <a:r>
              <a:rPr lang="en-US" sz="400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Prohibition of </a:t>
            </a:r>
            <a:r>
              <a:rPr lang="en-US" sz="40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Riba</a:t>
            </a:r>
            <a:r>
              <a:rPr lang="en-US" sz="400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 Qur’an and Sunnah</a:t>
            </a:r>
            <a:endParaRPr lang="en-US" sz="4000" b="0"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7372319" y="4545894"/>
            <a:ext cx="3588757" cy="1323439"/>
          </a:xfrm>
          <a:prstGeom prst="rect">
            <a:avLst/>
          </a:prstGeom>
          <a:noFill/>
        </p:spPr>
        <p:txBody>
          <a:bodyPr wrap="square" lIns="91440" tIns="45720" rIns="91440" bIns="45720">
            <a:spAutoFit/>
          </a:bodyPr>
          <a:lstStyle/>
          <a:p>
            <a:pPr marL="571500" indent="-571500">
              <a:buFont typeface="Wingdings" panose="05000000000000000000" pitchFamily="2" charset="2"/>
              <a:buChar char="Ø"/>
            </a:pPr>
            <a:r>
              <a:rPr lang="en-US" sz="40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Classification</a:t>
            </a:r>
          </a:p>
          <a:p>
            <a:pPr marL="571500" indent="-571500">
              <a:buFont typeface="Wingdings" panose="05000000000000000000" pitchFamily="2" charset="2"/>
              <a:buChar char="Ø"/>
            </a:pPr>
            <a:r>
              <a:rPr lang="en-US" sz="400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Arguments</a:t>
            </a:r>
            <a:endParaRPr lang="en-US" sz="4000" b="0"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247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75"/>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6136640" y="728132"/>
            <a:ext cx="596538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56698" y="0"/>
            <a:ext cx="2235302" cy="584775"/>
          </a:xfrm>
          <a:prstGeom prst="rect">
            <a:avLst/>
          </a:prstGeom>
        </p:spPr>
        <p:txBody>
          <a:bodyPr wrap="square">
            <a:spAutoFit/>
          </a:bodyPr>
          <a:lstStyle/>
          <a:p>
            <a:pPr algn="ctr"/>
            <a:r>
              <a:rPr lang="ur-PK"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rPr>
              <a:t>القرآن الكريم</a:t>
            </a:r>
            <a:endParaRPr lang="en-US"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endParaRPr>
          </a:p>
        </p:txBody>
      </p:sp>
      <p:sp>
        <p:nvSpPr>
          <p:cNvPr id="4" name="Rectangle 3"/>
          <p:cNvSpPr/>
          <p:nvPr/>
        </p:nvSpPr>
        <p:spPr>
          <a:xfrm>
            <a:off x="3423139" y="3375868"/>
            <a:ext cx="7913077" cy="3028393"/>
          </a:xfrm>
          <a:prstGeom prst="rect">
            <a:avLst/>
          </a:prstGeom>
        </p:spPr>
        <p:txBody>
          <a:bodyPr wrap="square">
            <a:spAutoFit/>
          </a:bodyPr>
          <a:lstStyle/>
          <a:p>
            <a:pPr>
              <a:lnSpc>
                <a:spcPct val="120000"/>
              </a:lnSpc>
              <a:spcBef>
                <a:spcPct val="0"/>
              </a:spcBef>
            </a:pPr>
            <a:r>
              <a:rPr lang="en-US" sz="2300" dirty="0">
                <a:solidFill>
                  <a:schemeClr val="accent5">
                    <a:lumMod val="50000"/>
                  </a:schemeClr>
                </a:solidFill>
                <a:latin typeface="Times New Roman" panose="02020603050405020304" pitchFamily="18" charset="0"/>
                <a:cs typeface="Times New Roman" panose="02020603050405020304" pitchFamily="18" charset="0"/>
              </a:rPr>
              <a:t>“Those who devour Riba shall rise up before Allah like men whom Shaitan has demented by his touch; for they claim that trading is like Riba. </a:t>
            </a:r>
            <a:r>
              <a:rPr lang="en-US" sz="2300" b="1" i="1" dirty="0">
                <a:solidFill>
                  <a:schemeClr val="accent5">
                    <a:lumMod val="50000"/>
                  </a:schemeClr>
                </a:solidFill>
                <a:latin typeface="Times New Roman" panose="02020603050405020304" pitchFamily="18" charset="0"/>
                <a:cs typeface="Times New Roman" panose="02020603050405020304" pitchFamily="18" charset="0"/>
              </a:rPr>
              <a:t>But Allah has permitted trading and forbidden Riba.</a:t>
            </a:r>
            <a:r>
              <a:rPr lang="en-US" sz="2300" dirty="0">
                <a:solidFill>
                  <a:schemeClr val="accent5">
                    <a:lumMod val="50000"/>
                  </a:schemeClr>
                </a:solidFill>
                <a:latin typeface="Times New Roman" panose="02020603050405020304" pitchFamily="18" charset="0"/>
                <a:cs typeface="Times New Roman" panose="02020603050405020304" pitchFamily="18" charset="0"/>
              </a:rPr>
              <a:t> He that receives an admonition from his Rabb and mends his ways may keep what he has already earned; his faith is in the hand of Allah. But he that pays no heed shall be among the people of fire and shall remain in it forever.”  </a:t>
            </a:r>
          </a:p>
        </p:txBody>
      </p:sp>
    </p:spTree>
    <p:extLst>
      <p:ext uri="{BB962C8B-B14F-4D97-AF65-F5344CB8AC3E}">
        <p14:creationId xmlns:p14="http://schemas.microsoft.com/office/powerpoint/2010/main" val="4108366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2306583368"/>
              </p:ext>
            </p:extLst>
          </p:nvPr>
        </p:nvGraphicFramePr>
        <p:xfrm>
          <a:off x="5298830" y="973016"/>
          <a:ext cx="6781800" cy="1939925"/>
        </p:xfrm>
        <a:graphic>
          <a:graphicData uri="http://schemas.openxmlformats.org/presentationml/2006/ole">
            <mc:AlternateContent xmlns:mc="http://schemas.openxmlformats.org/markup-compatibility/2006">
              <mc:Choice xmlns:v="urn:schemas-microsoft-com:vml" Requires="v">
                <p:oleObj spid="_x0000_s1064" name="Bitmap Image" r:id="rId3" imgW="5076676" imgH="1400000" progId="Paint.Picture">
                  <p:embed/>
                </p:oleObj>
              </mc:Choice>
              <mc:Fallback>
                <p:oleObj name="Bitmap Image" r:id="rId3" imgW="5076676" imgH="14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830" y="973016"/>
                        <a:ext cx="67818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9935307" y="0"/>
            <a:ext cx="2256693" cy="584775"/>
          </a:xfrm>
          <a:prstGeom prst="rect">
            <a:avLst/>
          </a:prstGeom>
        </p:spPr>
        <p:txBody>
          <a:bodyPr wrap="square">
            <a:spAutoFit/>
          </a:bodyPr>
          <a:lstStyle/>
          <a:p>
            <a:pPr algn="ctr"/>
            <a:r>
              <a:rPr lang="ur-PK"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rPr>
              <a:t>القرآن الكريم</a:t>
            </a:r>
            <a:endParaRPr lang="en-US"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endParaRPr>
          </a:p>
        </p:txBody>
      </p:sp>
      <p:sp>
        <p:nvSpPr>
          <p:cNvPr id="4" name="Rectangle 3"/>
          <p:cNvSpPr/>
          <p:nvPr/>
        </p:nvSpPr>
        <p:spPr>
          <a:xfrm>
            <a:off x="3247292" y="3553263"/>
            <a:ext cx="6688015" cy="2677656"/>
          </a:xfrm>
          <a:prstGeom prst="rect">
            <a:avLst/>
          </a:prstGeom>
        </p:spPr>
        <p:txBody>
          <a:bodyPr wrap="square">
            <a:spAutoFit/>
          </a:bodyPr>
          <a:lstStyle/>
          <a:p>
            <a:pPr algn="just"/>
            <a:r>
              <a:rPr lang="en-US" sz="2400" dirty="0">
                <a:solidFill>
                  <a:schemeClr val="accent5">
                    <a:lumMod val="50000"/>
                  </a:schemeClr>
                </a:solidFill>
                <a:latin typeface="Times New Roman" panose="02020603050405020304" pitchFamily="18" charset="0"/>
                <a:cs typeface="Times New Roman" panose="02020603050405020304" pitchFamily="18" charset="0"/>
              </a:rPr>
              <a:t>“O you who believe, Fear Allah and give up what remains of your demand for Interest, if you are indeed a believer. </a:t>
            </a:r>
            <a:r>
              <a:rPr lang="en-US" sz="2400" b="1" dirty="0">
                <a:solidFill>
                  <a:schemeClr val="accent5">
                    <a:lumMod val="50000"/>
                  </a:schemeClr>
                </a:solidFill>
                <a:latin typeface="Times New Roman" panose="02020603050405020304" pitchFamily="18" charset="0"/>
                <a:cs typeface="Times New Roman" panose="02020603050405020304" pitchFamily="18" charset="0"/>
              </a:rPr>
              <a:t>If you do not, then you are warned of the declaration of war from Allah and His Messenger</a:t>
            </a:r>
            <a:r>
              <a:rPr lang="en-US" sz="2400" dirty="0">
                <a:solidFill>
                  <a:schemeClr val="accent5">
                    <a:lumMod val="50000"/>
                  </a:schemeClr>
                </a:solidFill>
                <a:latin typeface="Times New Roman" panose="02020603050405020304" pitchFamily="18" charset="0"/>
                <a:cs typeface="Times New Roman" panose="02020603050405020304" pitchFamily="18" charset="0"/>
              </a:rPr>
              <a:t>; But if you turn back you shall have your principal: Deal not unjustly and you shall not be dealt with unjustly.”</a:t>
            </a:r>
          </a:p>
        </p:txBody>
      </p:sp>
    </p:spTree>
    <p:extLst>
      <p:ext uri="{BB962C8B-B14F-4D97-AF65-F5344CB8AC3E}">
        <p14:creationId xmlns:p14="http://schemas.microsoft.com/office/powerpoint/2010/main" val="130712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9617" y="0"/>
            <a:ext cx="2382383" cy="584775"/>
          </a:xfrm>
          <a:prstGeom prst="rect">
            <a:avLst/>
          </a:prstGeom>
        </p:spPr>
        <p:txBody>
          <a:bodyPr wrap="none">
            <a:spAutoFit/>
          </a:bodyPr>
          <a:lstStyle/>
          <a:p>
            <a:pPr algn="ctr"/>
            <a:r>
              <a:rPr lang="ur-PK"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rPr>
              <a:t>الاحاديث المباركة</a:t>
            </a:r>
            <a:endParaRPr lang="en-US" sz="320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endParaRPr>
          </a:p>
        </p:txBody>
      </p:sp>
      <p:sp>
        <p:nvSpPr>
          <p:cNvPr id="4" name="Rectangle 3"/>
          <p:cNvSpPr/>
          <p:nvPr/>
        </p:nvSpPr>
        <p:spPr>
          <a:xfrm>
            <a:off x="650240" y="1254369"/>
            <a:ext cx="2778931" cy="2051539"/>
          </a:xfrm>
          <a:custGeom>
            <a:avLst/>
            <a:gdLst>
              <a:gd name="connsiteX0" fmla="*/ 0 w 3429171"/>
              <a:gd name="connsiteY0" fmla="*/ 0 h 2039816"/>
              <a:gd name="connsiteX1" fmla="*/ 3429171 w 3429171"/>
              <a:gd name="connsiteY1" fmla="*/ 0 h 2039816"/>
              <a:gd name="connsiteX2" fmla="*/ 3429171 w 3429171"/>
              <a:gd name="connsiteY2" fmla="*/ 2039816 h 2039816"/>
              <a:gd name="connsiteX3" fmla="*/ 0 w 3429171"/>
              <a:gd name="connsiteY3" fmla="*/ 2039816 h 2039816"/>
              <a:gd name="connsiteX4" fmla="*/ 0 w 3429171"/>
              <a:gd name="connsiteY4" fmla="*/ 0 h 2039816"/>
              <a:gd name="connsiteX0" fmla="*/ 0 w 3429171"/>
              <a:gd name="connsiteY0" fmla="*/ 0 h 2051539"/>
              <a:gd name="connsiteX1" fmla="*/ 3429171 w 3429171"/>
              <a:gd name="connsiteY1" fmla="*/ 0 h 2051539"/>
              <a:gd name="connsiteX2" fmla="*/ 3429171 w 3429171"/>
              <a:gd name="connsiteY2" fmla="*/ 2051539 h 2051539"/>
              <a:gd name="connsiteX3" fmla="*/ 0 w 3429171"/>
              <a:gd name="connsiteY3" fmla="*/ 2039816 h 2051539"/>
              <a:gd name="connsiteX4" fmla="*/ 0 w 3429171"/>
              <a:gd name="connsiteY4" fmla="*/ 0 h 205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171" h="2051539">
                <a:moveTo>
                  <a:pt x="0" y="0"/>
                </a:moveTo>
                <a:lnTo>
                  <a:pt x="3429171" y="0"/>
                </a:lnTo>
                <a:lnTo>
                  <a:pt x="3429171" y="2051539"/>
                </a:lnTo>
                <a:lnTo>
                  <a:pt x="0" y="2039816"/>
                </a:lnTo>
                <a:lnTo>
                  <a:pt x="0" y="0"/>
                </a:lnTo>
                <a:close/>
              </a:path>
            </a:pathLst>
          </a:custGeom>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9171" y="1254369"/>
            <a:ext cx="8762829" cy="2039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240" y="3610707"/>
            <a:ext cx="2778931" cy="2039816"/>
          </a:xfrm>
          <a:prstGeom prst="rect">
            <a:avLst/>
          </a:prstGeom>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3429171" y="3610707"/>
            <a:ext cx="8762829" cy="2039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9503" y="1489447"/>
            <a:ext cx="2231700" cy="1200329"/>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cs typeface="+mj-cs"/>
              </a:rPr>
              <a:t>The Prophet</a:t>
            </a:r>
          </a:p>
          <a:p>
            <a:pPr algn="ctr"/>
            <a:r>
              <a:rPr lang="en-US" sz="2400" dirty="0" smtClean="0">
                <a:ln w="0"/>
                <a:effectLst>
                  <a:outerShdw blurRad="38100" dist="19050" dir="2700000" algn="tl" rotWithShape="0">
                    <a:schemeClr val="dk1">
                      <a:alpha val="40000"/>
                    </a:schemeClr>
                  </a:outerShdw>
                </a:effectLst>
                <a:cs typeface="+mj-cs"/>
              </a:rPr>
              <a:t>(</a:t>
            </a:r>
            <a:r>
              <a:rPr lang="ur-PK" sz="2400" dirty="0" smtClean="0">
                <a:ln w="0"/>
                <a:effectLst>
                  <a:outerShdw blurRad="38100" dist="19050" dir="2700000" algn="tl" rotWithShape="0">
                    <a:schemeClr val="dk1">
                      <a:alpha val="40000"/>
                    </a:schemeClr>
                  </a:outerShdw>
                </a:effectLst>
                <a:cs typeface="+mj-cs"/>
              </a:rPr>
              <a:t>صلى الله عليه وسلم</a:t>
            </a:r>
            <a:r>
              <a:rPr lang="en-US" sz="2400" dirty="0" smtClean="0">
                <a:ln w="0"/>
                <a:effectLst>
                  <a:outerShdw blurRad="38100" dist="19050" dir="2700000" algn="tl" rotWithShape="0">
                    <a:schemeClr val="dk1">
                      <a:alpha val="40000"/>
                    </a:schemeClr>
                  </a:outerShdw>
                </a:effectLst>
                <a:cs typeface="+mj-cs"/>
              </a:rPr>
              <a:t>)</a:t>
            </a:r>
          </a:p>
          <a:p>
            <a:pPr algn="ctr"/>
            <a:r>
              <a:rPr lang="en-US" sz="2400" b="0" cap="none" spc="0" dirty="0" smtClean="0">
                <a:ln w="0"/>
                <a:solidFill>
                  <a:schemeClr val="tx1"/>
                </a:solidFill>
                <a:effectLst>
                  <a:outerShdw blurRad="38100" dist="19050" dir="2700000" algn="tl" rotWithShape="0">
                    <a:schemeClr val="dk1">
                      <a:alpha val="40000"/>
                    </a:schemeClr>
                  </a:outerShdw>
                </a:effectLst>
                <a:cs typeface="+mj-cs"/>
              </a:rPr>
              <a:t>Cursed:</a:t>
            </a:r>
            <a:endParaRPr lang="en-US" sz="2400" b="0" cap="none" spc="0" dirty="0">
              <a:ln w="0"/>
              <a:solidFill>
                <a:schemeClr val="tx1"/>
              </a:solidFill>
              <a:effectLst>
                <a:outerShdw blurRad="38100" dist="19050" dir="2700000" algn="tl" rotWithShape="0">
                  <a:schemeClr val="dk1">
                    <a:alpha val="40000"/>
                  </a:schemeClr>
                </a:outerShdw>
              </a:effectLst>
              <a:cs typeface="+mj-cs"/>
            </a:endParaRPr>
          </a:p>
        </p:txBody>
      </p:sp>
      <p:sp>
        <p:nvSpPr>
          <p:cNvPr id="9" name="Rectangle 8"/>
          <p:cNvSpPr/>
          <p:nvPr/>
        </p:nvSpPr>
        <p:spPr>
          <a:xfrm>
            <a:off x="689503" y="3845785"/>
            <a:ext cx="2231700" cy="1200329"/>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cs typeface="+mj-cs"/>
              </a:rPr>
              <a:t>The Prophet</a:t>
            </a:r>
          </a:p>
          <a:p>
            <a:pPr algn="ctr"/>
            <a:r>
              <a:rPr lang="en-US" sz="2400" dirty="0" smtClean="0">
                <a:ln w="0"/>
                <a:effectLst>
                  <a:outerShdw blurRad="38100" dist="19050" dir="2700000" algn="tl" rotWithShape="0">
                    <a:schemeClr val="dk1">
                      <a:alpha val="40000"/>
                    </a:schemeClr>
                  </a:outerShdw>
                </a:effectLst>
                <a:cs typeface="+mj-cs"/>
              </a:rPr>
              <a:t>(</a:t>
            </a:r>
            <a:r>
              <a:rPr lang="ur-PK" sz="2400" dirty="0" smtClean="0">
                <a:ln w="0"/>
                <a:effectLst>
                  <a:outerShdw blurRad="38100" dist="19050" dir="2700000" algn="tl" rotWithShape="0">
                    <a:schemeClr val="dk1">
                      <a:alpha val="40000"/>
                    </a:schemeClr>
                  </a:outerShdw>
                </a:effectLst>
                <a:cs typeface="+mj-cs"/>
              </a:rPr>
              <a:t>صلى الله عليه وسلم</a:t>
            </a:r>
            <a:r>
              <a:rPr lang="en-US" sz="2400" dirty="0" smtClean="0">
                <a:ln w="0"/>
                <a:effectLst>
                  <a:outerShdw blurRad="38100" dist="19050" dir="2700000" algn="tl" rotWithShape="0">
                    <a:schemeClr val="dk1">
                      <a:alpha val="40000"/>
                    </a:schemeClr>
                  </a:outerShdw>
                </a:effectLst>
                <a:cs typeface="+mj-cs"/>
              </a:rPr>
              <a:t>)</a:t>
            </a:r>
          </a:p>
          <a:p>
            <a:pPr algn="ctr"/>
            <a:r>
              <a:rPr lang="en-US" sz="2400" dirty="0" smtClean="0">
                <a:ln w="0"/>
                <a:effectLst>
                  <a:outerShdw blurRad="38100" dist="19050" dir="2700000" algn="tl" rotWithShape="0">
                    <a:schemeClr val="dk1">
                      <a:alpha val="40000"/>
                    </a:schemeClr>
                  </a:outerShdw>
                </a:effectLst>
                <a:cs typeface="+mj-cs"/>
              </a:rPr>
              <a:t>Said</a:t>
            </a:r>
            <a:r>
              <a:rPr lang="en-US" sz="2400" b="0" cap="none" spc="0" dirty="0" smtClean="0">
                <a:ln w="0"/>
                <a:solidFill>
                  <a:schemeClr val="tx1"/>
                </a:solidFill>
                <a:effectLst>
                  <a:outerShdw blurRad="38100" dist="19050" dir="2700000" algn="tl" rotWithShape="0">
                    <a:schemeClr val="dk1">
                      <a:alpha val="40000"/>
                    </a:schemeClr>
                  </a:outerShdw>
                </a:effectLst>
                <a:cs typeface="+mj-cs"/>
              </a:rPr>
              <a:t>:</a:t>
            </a:r>
            <a:endParaRPr lang="en-US" sz="2400" b="0" cap="none" spc="0" dirty="0">
              <a:ln w="0"/>
              <a:solidFill>
                <a:schemeClr val="tx1"/>
              </a:solidFill>
              <a:effectLst>
                <a:outerShdw blurRad="38100" dist="19050" dir="2700000" algn="tl" rotWithShape="0">
                  <a:schemeClr val="dk1">
                    <a:alpha val="40000"/>
                  </a:schemeClr>
                </a:outerShdw>
              </a:effectLst>
              <a:cs typeface="+mj-cs"/>
            </a:endParaRPr>
          </a:p>
        </p:txBody>
      </p:sp>
      <p:sp>
        <p:nvSpPr>
          <p:cNvPr id="10" name="Rectangle 9"/>
          <p:cNvSpPr/>
          <p:nvPr/>
        </p:nvSpPr>
        <p:spPr>
          <a:xfrm>
            <a:off x="3265048" y="1309026"/>
            <a:ext cx="8581292" cy="1438855"/>
          </a:xfrm>
          <a:prstGeom prst="rect">
            <a:avLst/>
          </a:prstGeom>
          <a:noFill/>
        </p:spPr>
        <p:txBody>
          <a:bodyPr wrap="square" lIns="91440" tIns="45720" rIns="91440" bIns="45720">
            <a:spAutoFit/>
          </a:bodyPr>
          <a:lstStyle/>
          <a:p>
            <a:pPr lvl="1">
              <a:spcBef>
                <a:spcPct val="50000"/>
              </a:spcBef>
            </a:pPr>
            <a:r>
              <a:rPr lang="en-US" sz="2500" dirty="0">
                <a:solidFill>
                  <a:schemeClr val="accent5">
                    <a:lumMod val="50000"/>
                  </a:schemeClr>
                </a:solidFill>
                <a:latin typeface="Times New Roman" panose="02020603050405020304" pitchFamily="18" charset="0"/>
                <a:cs typeface="Times New Roman" panose="02020603050405020304" pitchFamily="18" charset="0"/>
              </a:rPr>
              <a:t>The </a:t>
            </a:r>
            <a:r>
              <a:rPr lang="en-US" sz="2500" b="1" dirty="0">
                <a:solidFill>
                  <a:schemeClr val="accent5">
                    <a:lumMod val="50000"/>
                  </a:schemeClr>
                </a:solidFill>
                <a:latin typeface="Times New Roman" panose="02020603050405020304" pitchFamily="18" charset="0"/>
                <a:cs typeface="Times New Roman" panose="02020603050405020304" pitchFamily="18" charset="0"/>
              </a:rPr>
              <a:t>receiver</a:t>
            </a:r>
            <a:r>
              <a:rPr lang="en-US" sz="2500" dirty="0">
                <a:solidFill>
                  <a:schemeClr val="accent5">
                    <a:lumMod val="50000"/>
                  </a:schemeClr>
                </a:solidFill>
                <a:latin typeface="Times New Roman" panose="02020603050405020304" pitchFamily="18" charset="0"/>
                <a:cs typeface="Times New Roman" panose="02020603050405020304" pitchFamily="18" charset="0"/>
              </a:rPr>
              <a:t> and the </a:t>
            </a:r>
            <a:r>
              <a:rPr lang="en-US" sz="2500" b="1" dirty="0">
                <a:solidFill>
                  <a:schemeClr val="accent5">
                    <a:lumMod val="50000"/>
                  </a:schemeClr>
                </a:solidFill>
                <a:latin typeface="Times New Roman" panose="02020603050405020304" pitchFamily="18" charset="0"/>
                <a:cs typeface="Times New Roman" panose="02020603050405020304" pitchFamily="18" charset="0"/>
              </a:rPr>
              <a:t>payer</a:t>
            </a:r>
            <a:r>
              <a:rPr lang="en-US" sz="2500" dirty="0">
                <a:solidFill>
                  <a:schemeClr val="accent5">
                    <a:lumMod val="50000"/>
                  </a:schemeClr>
                </a:solidFill>
                <a:latin typeface="Times New Roman" panose="02020603050405020304" pitchFamily="18" charset="0"/>
                <a:cs typeface="Times New Roman" panose="02020603050405020304" pitchFamily="18" charset="0"/>
              </a:rPr>
              <a:t> of </a:t>
            </a:r>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interest, </a:t>
            </a:r>
            <a:r>
              <a:rPr lang="en-US" sz="2500" dirty="0">
                <a:solidFill>
                  <a:schemeClr val="accent5">
                    <a:lumMod val="50000"/>
                  </a:schemeClr>
                </a:solidFill>
                <a:latin typeface="Times New Roman" panose="02020603050405020304" pitchFamily="18" charset="0"/>
                <a:cs typeface="Times New Roman" panose="02020603050405020304" pitchFamily="18" charset="0"/>
              </a:rPr>
              <a:t>t</a:t>
            </a:r>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he </a:t>
            </a:r>
            <a:r>
              <a:rPr lang="en-US" sz="2500" dirty="0">
                <a:solidFill>
                  <a:schemeClr val="accent5">
                    <a:lumMod val="50000"/>
                  </a:schemeClr>
                </a:solidFill>
                <a:latin typeface="Times New Roman" panose="02020603050405020304" pitchFamily="18" charset="0"/>
                <a:cs typeface="Times New Roman" panose="02020603050405020304" pitchFamily="18" charset="0"/>
              </a:rPr>
              <a:t>one </a:t>
            </a:r>
            <a:r>
              <a:rPr lang="en-US" sz="2500" b="1" dirty="0">
                <a:solidFill>
                  <a:schemeClr val="accent5">
                    <a:lumMod val="50000"/>
                  </a:schemeClr>
                </a:solidFill>
                <a:latin typeface="Times New Roman" panose="02020603050405020304" pitchFamily="18" charset="0"/>
                <a:cs typeface="Times New Roman" panose="02020603050405020304" pitchFamily="18" charset="0"/>
              </a:rPr>
              <a:t>who records </a:t>
            </a:r>
            <a:r>
              <a:rPr lang="en-US" sz="2500" dirty="0">
                <a:solidFill>
                  <a:schemeClr val="accent5">
                    <a:lumMod val="50000"/>
                  </a:schemeClr>
                </a:solidFill>
                <a:latin typeface="Times New Roman" panose="02020603050405020304" pitchFamily="18" charset="0"/>
                <a:cs typeface="Times New Roman" panose="02020603050405020304" pitchFamily="18" charset="0"/>
              </a:rPr>
              <a:t>it and t</a:t>
            </a:r>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he </a:t>
            </a:r>
            <a:r>
              <a:rPr lang="en-US" sz="2500" b="1" dirty="0">
                <a:solidFill>
                  <a:schemeClr val="accent5">
                    <a:lumMod val="50000"/>
                  </a:schemeClr>
                </a:solidFill>
                <a:latin typeface="Times New Roman" panose="02020603050405020304" pitchFamily="18" charset="0"/>
                <a:cs typeface="Times New Roman" panose="02020603050405020304" pitchFamily="18" charset="0"/>
              </a:rPr>
              <a:t>witnesses</a:t>
            </a:r>
            <a:r>
              <a:rPr lang="en-US" sz="2500" dirty="0">
                <a:solidFill>
                  <a:schemeClr val="accent5">
                    <a:lumMod val="50000"/>
                  </a:schemeClr>
                </a:solidFill>
                <a:latin typeface="Times New Roman" panose="02020603050405020304" pitchFamily="18" charset="0"/>
                <a:cs typeface="Times New Roman" panose="02020603050405020304" pitchFamily="18" charset="0"/>
              </a:rPr>
              <a:t> to the </a:t>
            </a:r>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transaction And </a:t>
            </a:r>
            <a:r>
              <a:rPr lang="en-US" sz="2500" dirty="0">
                <a:solidFill>
                  <a:schemeClr val="accent5">
                    <a:lumMod val="50000"/>
                  </a:schemeClr>
                </a:solidFill>
                <a:latin typeface="Times New Roman" panose="02020603050405020304" pitchFamily="18" charset="0"/>
                <a:cs typeface="Times New Roman" panose="02020603050405020304" pitchFamily="18" charset="0"/>
              </a:rPr>
              <a:t>said: </a:t>
            </a:r>
            <a:endParaRPr lang="en-US" sz="2500" dirty="0" smtClean="0">
              <a:solidFill>
                <a:schemeClr val="accent5">
                  <a:lumMod val="50000"/>
                </a:schemeClr>
              </a:solidFill>
              <a:latin typeface="Times New Roman" panose="02020603050405020304" pitchFamily="18" charset="0"/>
              <a:cs typeface="Times New Roman" panose="02020603050405020304" pitchFamily="18" charset="0"/>
            </a:endParaRPr>
          </a:p>
          <a:p>
            <a:pPr lvl="1">
              <a:spcBef>
                <a:spcPct val="50000"/>
              </a:spcBef>
            </a:pPr>
            <a:r>
              <a:rPr lang="en-US" sz="2500" dirty="0">
                <a:solidFill>
                  <a:schemeClr val="accent5">
                    <a:lumMod val="50000"/>
                  </a:schemeClr>
                </a:solidFill>
                <a:latin typeface="Times New Roman" panose="02020603050405020304" pitchFamily="18" charset="0"/>
                <a:cs typeface="Times New Roman" panose="02020603050405020304" pitchFamily="18" charset="0"/>
              </a:rPr>
              <a:t> </a:t>
            </a:r>
            <a:r>
              <a:rPr lang="en-US" sz="25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500" dirty="0">
                <a:solidFill>
                  <a:schemeClr val="accent5">
                    <a:lumMod val="50000"/>
                  </a:schemeClr>
                </a:solidFill>
                <a:latin typeface="Times New Roman" panose="02020603050405020304" pitchFamily="18" charset="0"/>
                <a:cs typeface="Times New Roman" panose="02020603050405020304" pitchFamily="18" charset="0"/>
              </a:rPr>
              <a:t>They are all alike [in guilt]." </a:t>
            </a:r>
          </a:p>
        </p:txBody>
      </p:sp>
      <p:sp>
        <p:nvSpPr>
          <p:cNvPr id="11" name="Rectangle 10"/>
          <p:cNvSpPr/>
          <p:nvPr/>
        </p:nvSpPr>
        <p:spPr>
          <a:xfrm>
            <a:off x="5235813" y="2874441"/>
            <a:ext cx="4821128" cy="369332"/>
          </a:xfrm>
          <a:prstGeom prst="rect">
            <a:avLst/>
          </a:prstGeom>
        </p:spPr>
        <p:txBody>
          <a:bodyPr wrap="none">
            <a:spAutoFit/>
          </a:bodyPr>
          <a:lstStyle/>
          <a:p>
            <a:pPr lvl="2">
              <a:spcBef>
                <a:spcPct val="50000"/>
              </a:spcBef>
            </a:pPr>
            <a:r>
              <a:rPr lang="en-US" dirty="0">
                <a:solidFill>
                  <a:schemeClr val="accent5">
                    <a:lumMod val="50000"/>
                  </a:schemeClr>
                </a:solidFill>
                <a:latin typeface="Times New Roman" panose="02020603050405020304" pitchFamily="18" charset="0"/>
                <a:cs typeface="Times New Roman" panose="02020603050405020304" pitchFamily="18" charset="0"/>
              </a:rPr>
              <a:t>(Muslim, Tirmidhi and Musnad Ahmad)</a:t>
            </a:r>
          </a:p>
        </p:txBody>
      </p:sp>
      <p:sp>
        <p:nvSpPr>
          <p:cNvPr id="13" name="Rectangle 12"/>
          <p:cNvSpPr/>
          <p:nvPr/>
        </p:nvSpPr>
        <p:spPr>
          <a:xfrm>
            <a:off x="3429171" y="3911187"/>
            <a:ext cx="8581292" cy="1292662"/>
          </a:xfrm>
          <a:prstGeom prst="rect">
            <a:avLst/>
          </a:prstGeom>
          <a:noFill/>
        </p:spPr>
        <p:txBody>
          <a:bodyPr wrap="square" lIns="91440" tIns="45720" rIns="91440" bIns="45720">
            <a:spAutoFit/>
          </a:bodyPr>
          <a:lstStyle/>
          <a:p>
            <a:pPr lvl="1">
              <a:spcBef>
                <a:spcPct val="50000"/>
              </a:spcBef>
            </a:pPr>
            <a:r>
              <a:rPr lang="en-US" sz="2600" dirty="0">
                <a:solidFill>
                  <a:schemeClr val="accent5">
                    <a:lumMod val="50000"/>
                  </a:schemeClr>
                </a:solidFill>
                <a:latin typeface="Times New Roman" panose="02020603050405020304" pitchFamily="18" charset="0"/>
                <a:cs typeface="Times New Roman" panose="02020603050405020304" pitchFamily="18" charset="0"/>
              </a:rPr>
              <a:t>“</a:t>
            </a:r>
            <a:r>
              <a:rPr lang="en-US" sz="2600" b="1" dirty="0" smtClean="0">
                <a:solidFill>
                  <a:schemeClr val="accent5">
                    <a:lumMod val="50000"/>
                  </a:schemeClr>
                </a:solidFill>
                <a:latin typeface="Times New Roman" panose="02020603050405020304" pitchFamily="18" charset="0"/>
                <a:cs typeface="Times New Roman" panose="02020603050405020304" pitchFamily="18" charset="0"/>
              </a:rPr>
              <a:t>Riba</a:t>
            </a:r>
            <a:r>
              <a:rPr lang="en-US" sz="26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600" dirty="0">
                <a:solidFill>
                  <a:schemeClr val="accent5">
                    <a:lumMod val="50000"/>
                  </a:schemeClr>
                </a:solidFill>
                <a:latin typeface="Times New Roman" panose="02020603050405020304" pitchFamily="18" charset="0"/>
                <a:cs typeface="Times New Roman" panose="02020603050405020304" pitchFamily="18" charset="0"/>
              </a:rPr>
              <a:t>has seventy segments, the least </a:t>
            </a:r>
            <a:r>
              <a:rPr lang="en-US" sz="2600" dirty="0" smtClean="0">
                <a:solidFill>
                  <a:schemeClr val="accent5">
                    <a:lumMod val="50000"/>
                  </a:schemeClr>
                </a:solidFill>
                <a:latin typeface="Times New Roman" panose="02020603050405020304" pitchFamily="18" charset="0"/>
                <a:cs typeface="Times New Roman" panose="02020603050405020304" pitchFamily="18" charset="0"/>
              </a:rPr>
              <a:t>serious </a:t>
            </a:r>
            <a:r>
              <a:rPr lang="en-US" sz="2600" dirty="0">
                <a:solidFill>
                  <a:schemeClr val="accent5">
                    <a:lumMod val="50000"/>
                  </a:schemeClr>
                </a:solidFill>
                <a:latin typeface="Times New Roman" panose="02020603050405020304" pitchFamily="18" charset="0"/>
                <a:cs typeface="Times New Roman" panose="02020603050405020304" pitchFamily="18" charset="0"/>
              </a:rPr>
              <a:t>being equivalent to a man committing adultery with his own mother</a:t>
            </a:r>
            <a:r>
              <a:rPr lang="en-US" sz="26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dirty="0">
              <a:solidFill>
                <a:schemeClr val="accent5">
                  <a:lumMod val="50000"/>
                </a:schemeClr>
              </a:solidFill>
              <a:latin typeface="Verdana" panose="020B0604030504040204" pitchFamily="34" charset="0"/>
            </a:endParaRPr>
          </a:p>
        </p:txBody>
      </p:sp>
      <p:sp>
        <p:nvSpPr>
          <p:cNvPr id="15" name="Rectangle 14"/>
          <p:cNvSpPr/>
          <p:nvPr/>
        </p:nvSpPr>
        <p:spPr>
          <a:xfrm>
            <a:off x="7374180" y="5242520"/>
            <a:ext cx="1293944" cy="369332"/>
          </a:xfrm>
          <a:prstGeom prst="rect">
            <a:avLst/>
          </a:prstGeom>
        </p:spPr>
        <p:txBody>
          <a:bodyPr wrap="none">
            <a:spAutoFi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(Ibn Majah)</a:t>
            </a:r>
          </a:p>
        </p:txBody>
      </p:sp>
    </p:spTree>
    <p:extLst>
      <p:ext uri="{BB962C8B-B14F-4D97-AF65-F5344CB8AC3E}">
        <p14:creationId xmlns:p14="http://schemas.microsoft.com/office/powerpoint/2010/main" val="421702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0454" y="2920443"/>
            <a:ext cx="6224782" cy="923330"/>
          </a:xfrm>
          <a:prstGeom prst="rect">
            <a:avLst/>
          </a:prstGeom>
          <a:noFill/>
        </p:spPr>
        <p:txBody>
          <a:bodyPr wrap="none" lIns="91440" tIns="45720" rIns="91440" bIns="45720">
            <a:spAutoFit/>
          </a:bodyPr>
          <a:lstStyle/>
          <a:p>
            <a:pPr algn="ctr"/>
            <a:r>
              <a:rPr lang="en-US" sz="54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Classification of </a:t>
            </a:r>
            <a:r>
              <a:rPr lang="en-US" sz="5400" b="0"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Riba</a:t>
            </a:r>
            <a:endParaRPr lang="en-US" sz="54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22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1970" y="0"/>
            <a:ext cx="3310522" cy="523220"/>
          </a:xfrm>
          <a:prstGeom prst="rect">
            <a:avLst/>
          </a:prstGeom>
        </p:spPr>
        <p:txBody>
          <a:bodyPr wrap="none">
            <a:spAutoFit/>
          </a:bodyPr>
          <a:lstStyle/>
          <a:p>
            <a:pPr algn="ctr"/>
            <a:r>
              <a:rPr lang="en-US" sz="2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Classification of Riba</a:t>
            </a:r>
          </a:p>
        </p:txBody>
      </p:sp>
      <p:sp>
        <p:nvSpPr>
          <p:cNvPr id="3" name="Rectangle 2"/>
          <p:cNvSpPr>
            <a:spLocks noChangeArrowheads="1"/>
          </p:cNvSpPr>
          <p:nvPr/>
        </p:nvSpPr>
        <p:spPr bwMode="auto">
          <a:xfrm>
            <a:off x="3036277" y="1704165"/>
            <a:ext cx="9155723" cy="1569652"/>
          </a:xfrm>
          <a:prstGeom prst="rect">
            <a:avLst/>
          </a:prstGeom>
          <a:solidFill>
            <a:schemeClr val="bg1">
              <a:lumMod val="95000"/>
            </a:schemeClr>
          </a:solidFill>
          <a:ln>
            <a:noFill/>
          </a:ln>
        </p:spPr>
        <p:txBody>
          <a:bodyPr wrap="square" lIns="91430" tIns="45716" rIns="91430" bIns="45716">
            <a:spAutoFit/>
          </a:bodyPr>
          <a:lstStyle>
            <a:lvl1pPr marL="342900" indent="-342900"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082675" indent="-169863"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sz="2400" dirty="0">
                <a:solidFill>
                  <a:schemeClr val="accent5">
                    <a:lumMod val="50000"/>
                  </a:schemeClr>
                </a:solidFill>
                <a:latin typeface="Verdana" panose="020B0604030504040204" pitchFamily="34" charset="0"/>
              </a:rPr>
              <a:t>Riba means any excess compensation over and above </a:t>
            </a:r>
            <a:r>
              <a:rPr lang="en-US" sz="2400" dirty="0" smtClean="0">
                <a:solidFill>
                  <a:schemeClr val="accent5">
                    <a:lumMod val="50000"/>
                  </a:schemeClr>
                </a:solidFill>
                <a:latin typeface="Verdana" panose="020B0604030504040204" pitchFamily="34" charset="0"/>
              </a:rPr>
              <a:t>the</a:t>
            </a:r>
          </a:p>
          <a:p>
            <a:pPr>
              <a:spcBef>
                <a:spcPct val="50000"/>
              </a:spcBef>
              <a:buNone/>
            </a:pPr>
            <a:r>
              <a:rPr lang="en-US" sz="2400" dirty="0">
                <a:solidFill>
                  <a:schemeClr val="accent5">
                    <a:lumMod val="50000"/>
                  </a:schemeClr>
                </a:solidFill>
                <a:latin typeface="Verdana" panose="020B0604030504040204" pitchFamily="34" charset="0"/>
              </a:rPr>
              <a:t>principal which is without due consideration in a </a:t>
            </a:r>
            <a:r>
              <a:rPr lang="en-US" sz="2400" dirty="0" smtClean="0">
                <a:solidFill>
                  <a:schemeClr val="accent5">
                    <a:lumMod val="50000"/>
                  </a:schemeClr>
                </a:solidFill>
                <a:latin typeface="Verdana" panose="020B0604030504040204" pitchFamily="34" charset="0"/>
              </a:rPr>
              <a:t>contract</a:t>
            </a:r>
          </a:p>
          <a:p>
            <a:pPr>
              <a:spcBef>
                <a:spcPct val="50000"/>
              </a:spcBef>
              <a:buNone/>
            </a:pPr>
            <a:r>
              <a:rPr lang="en-US" sz="2400" dirty="0">
                <a:solidFill>
                  <a:schemeClr val="accent5">
                    <a:lumMod val="50000"/>
                  </a:schemeClr>
                </a:solidFill>
                <a:latin typeface="Verdana" panose="020B0604030504040204" pitchFamily="34" charset="0"/>
              </a:rPr>
              <a:t>of loan.</a:t>
            </a:r>
          </a:p>
        </p:txBody>
      </p:sp>
      <p:sp>
        <p:nvSpPr>
          <p:cNvPr id="4" name="Rectangle 3"/>
          <p:cNvSpPr/>
          <p:nvPr/>
        </p:nvSpPr>
        <p:spPr>
          <a:xfrm>
            <a:off x="5042412" y="885782"/>
            <a:ext cx="4257704" cy="584775"/>
          </a:xfrm>
          <a:prstGeom prst="rect">
            <a:avLst/>
          </a:prstGeom>
        </p:spPr>
        <p:txBody>
          <a:bodyPr wrap="none">
            <a:spAutoFit/>
          </a:bodyPr>
          <a:lstStyle/>
          <a:p>
            <a:pPr lvl="2">
              <a:spcBef>
                <a:spcPct val="50000"/>
              </a:spcBef>
              <a:buFont typeface="Wingdings" panose="05000000000000000000" pitchFamily="2" charset="2"/>
              <a:buChar char="Ø"/>
            </a:pPr>
            <a:r>
              <a:rPr lang="en-US" sz="3200" dirty="0" smtClean="0">
                <a:solidFill>
                  <a:srgbClr val="C00000"/>
                </a:solidFill>
                <a:latin typeface="Times New Roman" panose="02020603050405020304" pitchFamily="18" charset="0"/>
                <a:cs typeface="Times New Roman" panose="02020603050405020304" pitchFamily="18" charset="0"/>
              </a:rPr>
              <a:t>Riba Al-Nasi’ah</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036277" y="3507425"/>
            <a:ext cx="9155723" cy="584767"/>
          </a:xfrm>
          <a:prstGeom prst="rect">
            <a:avLst/>
          </a:prstGeom>
          <a:solidFill>
            <a:schemeClr val="bg1">
              <a:lumMod val="85000"/>
            </a:schemeClr>
          </a:solidFill>
          <a:ln>
            <a:noFill/>
          </a:ln>
        </p:spPr>
        <p:txBody>
          <a:bodyPr wrap="square" lIns="91430" tIns="45716" rIns="91430" bIns="45716">
            <a:spAutoFit/>
          </a:bodyPr>
          <a:lstStyle>
            <a:lvl1pPr marL="342900" indent="-342900"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082675" indent="-169863"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ur-PK" dirty="0" smtClean="0">
                <a:solidFill>
                  <a:schemeClr val="accent5">
                    <a:lumMod val="50000"/>
                  </a:schemeClr>
                </a:solidFill>
                <a:latin typeface="Verdana" panose="020B0604030504040204" pitchFamily="34" charset="0"/>
              </a:rPr>
              <a:t>کل قرض جر منفعة فھو ربا</a:t>
            </a:r>
            <a:endParaRPr lang="en-US" dirty="0">
              <a:solidFill>
                <a:schemeClr val="accent5">
                  <a:lumMod val="50000"/>
                </a:schemeClr>
              </a:solidFill>
              <a:latin typeface="Verdana" panose="020B0604030504040204" pitchFamily="34" charset="0"/>
            </a:endParaRPr>
          </a:p>
        </p:txBody>
      </p:sp>
      <p:sp>
        <p:nvSpPr>
          <p:cNvPr id="6" name="Rectangle 5"/>
          <p:cNvSpPr>
            <a:spLocks noChangeArrowheads="1"/>
          </p:cNvSpPr>
          <p:nvPr/>
        </p:nvSpPr>
        <p:spPr bwMode="auto">
          <a:xfrm>
            <a:off x="3036277" y="4325800"/>
            <a:ext cx="9155723" cy="584767"/>
          </a:xfrm>
          <a:prstGeom prst="rect">
            <a:avLst/>
          </a:prstGeom>
          <a:solidFill>
            <a:schemeClr val="bg1">
              <a:lumMod val="75000"/>
            </a:schemeClr>
          </a:solidFill>
          <a:ln>
            <a:noFill/>
          </a:ln>
        </p:spPr>
        <p:txBody>
          <a:bodyPr wrap="square" lIns="91430" tIns="45716" rIns="91430" bIns="45716">
            <a:spAutoFit/>
          </a:bodyPr>
          <a:lstStyle>
            <a:lvl1pPr marL="342900" indent="-342900"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082675" indent="-169863"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ur-PK" dirty="0" smtClean="0">
                <a:solidFill>
                  <a:schemeClr val="accent5">
                    <a:lumMod val="50000"/>
                  </a:schemeClr>
                </a:solidFill>
                <a:latin typeface="Jameel Noori Nastaleeq" panose="02000503000000020004" pitchFamily="2" charset="-78"/>
                <a:cs typeface="Jameel Noori Nastaleeq" panose="02000503000000020004" pitchFamily="2" charset="-78"/>
              </a:rPr>
              <a:t>قرض  كے ذريعے حاصل ہونے والی کسی بھی قسم کی منفعت ربا ہے</a:t>
            </a:r>
            <a:endParaRPr lang="en-US" dirty="0">
              <a:solidFill>
                <a:schemeClr val="accent5">
                  <a:lumMod val="50000"/>
                </a:schemeClr>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285995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1970" y="0"/>
            <a:ext cx="3310522" cy="523220"/>
          </a:xfrm>
          <a:prstGeom prst="rect">
            <a:avLst/>
          </a:prstGeom>
        </p:spPr>
        <p:txBody>
          <a:bodyPr wrap="none">
            <a:spAutoFit/>
          </a:bodyPr>
          <a:lstStyle/>
          <a:p>
            <a:pPr algn="ctr"/>
            <a:r>
              <a:rPr lang="en-US" sz="2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Classification of Riba</a:t>
            </a:r>
          </a:p>
        </p:txBody>
      </p:sp>
      <p:sp>
        <p:nvSpPr>
          <p:cNvPr id="4" name="Rectangle 3"/>
          <p:cNvSpPr/>
          <p:nvPr/>
        </p:nvSpPr>
        <p:spPr>
          <a:xfrm>
            <a:off x="5499612" y="874059"/>
            <a:ext cx="3565207" cy="584775"/>
          </a:xfrm>
          <a:prstGeom prst="rect">
            <a:avLst/>
          </a:prstGeom>
        </p:spPr>
        <p:txBody>
          <a:bodyPr wrap="none">
            <a:spAutoFit/>
          </a:bodyPr>
          <a:lstStyle/>
          <a:p>
            <a:pPr lvl="2">
              <a:spcBef>
                <a:spcPct val="50000"/>
              </a:spcBef>
              <a:buFont typeface="Wingdings" panose="05000000000000000000" pitchFamily="2" charset="2"/>
              <a:buChar char="Ø"/>
            </a:pPr>
            <a:r>
              <a:rPr lang="en-US" sz="3200" dirty="0" smtClean="0">
                <a:solidFill>
                  <a:srgbClr val="C00000"/>
                </a:solidFill>
                <a:latin typeface="Times New Roman" panose="02020603050405020304" pitchFamily="18" charset="0"/>
                <a:cs typeface="Times New Roman" panose="02020603050405020304" pitchFamily="18" charset="0"/>
              </a:rPr>
              <a:t>Riba Al-Fadl</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47999" y="1859340"/>
            <a:ext cx="8745415" cy="3785652"/>
          </a:xfrm>
          <a:prstGeom prst="rect">
            <a:avLst/>
          </a:prstGeom>
        </p:spPr>
        <p:txBody>
          <a:bodyPr wrap="square">
            <a:spAutoFit/>
          </a:bodyPr>
          <a:lstStyle/>
          <a:p>
            <a:pPr algn="just">
              <a:spcBef>
                <a:spcPct val="0"/>
              </a:spcBef>
              <a:buFontTx/>
              <a:buNone/>
            </a:pPr>
            <a:r>
              <a:rPr lang="en-US" sz="24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it is defined as excess which is taken in exchange of specific homogenous commodities and encountered in their hand-to-hand sale and purchase as explained in the hadith, in which the Prophet </a:t>
            </a:r>
            <a:r>
              <a:rPr lang="ur-PK" sz="24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صلي الله عليه وسلم </a:t>
            </a:r>
            <a:r>
              <a:rPr lang="en-US" sz="24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 said: </a:t>
            </a:r>
          </a:p>
          <a:p>
            <a:pPr algn="just">
              <a:spcBef>
                <a:spcPct val="0"/>
              </a:spcBef>
              <a:buFontTx/>
              <a:buNone/>
            </a:pPr>
            <a:endParaRPr lang="en-US" sz="24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endParaRPr>
          </a:p>
          <a:p>
            <a:pPr algn="just">
              <a:spcBef>
                <a:spcPct val="0"/>
              </a:spcBef>
              <a:buFontTx/>
              <a:buNone/>
            </a:pPr>
            <a:r>
              <a:rPr lang="en-US" sz="24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“Gold for gold, silver for silver, wheat for wheat, barley for barley, dates for dates, and salt for salt, should be exchange like for like, equal for equal and hand-to-hand. If the types of exchanged commodities are different, then sell them as you wish, if they are exchanged on the basis of hand-to-hand transaction.”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770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886799"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rgbClr val="C00000"/>
                </a:solidFill>
                <a:latin typeface="Times New Roman" panose="02020603050405020304" pitchFamily="18" charset="0"/>
                <a:cs typeface="Times New Roman" panose="02020603050405020304" pitchFamily="18" charset="0"/>
              </a:rPr>
              <a:t>Riba</a:t>
            </a:r>
            <a:r>
              <a:rPr lang="en-US" sz="4000" b="1" cap="small" dirty="0">
                <a:solidFill>
                  <a:schemeClr val="accent5">
                    <a:lumMod val="50000"/>
                  </a:schemeClr>
                </a:solidFill>
                <a:latin typeface="Times New Roman" panose="02020603050405020304" pitchFamily="18" charset="0"/>
                <a:cs typeface="Times New Roman" panose="02020603050405020304" pitchFamily="18" charset="0"/>
              </a:rPr>
              <a:t> - Present Day Arguments</a:t>
            </a:r>
          </a:p>
        </p:txBody>
      </p:sp>
      <p:sp>
        <p:nvSpPr>
          <p:cNvPr id="3" name="Rectangle 2"/>
          <p:cNvSpPr/>
          <p:nvPr/>
        </p:nvSpPr>
        <p:spPr>
          <a:xfrm>
            <a:off x="3106615" y="2122691"/>
            <a:ext cx="8753475" cy="2862322"/>
          </a:xfrm>
          <a:prstGeom prst="rect">
            <a:avLst/>
          </a:prstGeom>
        </p:spPr>
        <p:txBody>
          <a:bodyPr wrap="square">
            <a:spAutoFit/>
          </a:bodyPr>
          <a:lstStyle/>
          <a:p>
            <a:pPr algn="just" defTabSz="1044575">
              <a:lnSpc>
                <a:spcPct val="150000"/>
              </a:lnSpc>
              <a:spcBef>
                <a:spcPct val="0"/>
              </a:spcBef>
            </a:pPr>
            <a:r>
              <a:rPr lang="en-US"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Riba as practiced during the days of the Prophet (SAW) was only Usury”. </a:t>
            </a:r>
          </a:p>
          <a:p>
            <a:pPr marL="342900" indent="-342900" algn="just" defTabSz="1044575">
              <a:lnSpc>
                <a:spcPct val="150000"/>
              </a:lnSpc>
              <a:spcBef>
                <a:spcPct val="0"/>
              </a:spcBef>
              <a:buFont typeface="Wingdings" panose="05000000000000000000" pitchFamily="2" charset="2"/>
              <a:buChar char="v"/>
            </a:pPr>
            <a:r>
              <a:rPr lang="en-US" sz="2000" b="1" dirty="0">
                <a:solidFill>
                  <a:schemeClr val="tx2"/>
                </a:solidFill>
                <a:latin typeface="Times New Roman" panose="02020603050405020304" pitchFamily="18" charset="0"/>
                <a:cs typeface="Times New Roman" panose="02020603050405020304" pitchFamily="18" charset="0"/>
              </a:rPr>
              <a:t>Islam when prohibiting something does not only prohibit the prevalent form, but all forms that might erupt in future.  The changed state does not change the ruling. E.g. Liquor, Pork, </a:t>
            </a:r>
            <a:r>
              <a:rPr lang="en-US" sz="2000" b="1" dirty="0" smtClean="0">
                <a:solidFill>
                  <a:schemeClr val="tx2"/>
                </a:solidFill>
                <a:latin typeface="Times New Roman" panose="02020603050405020304" pitchFamily="18" charset="0"/>
                <a:cs typeface="Times New Roman" panose="02020603050405020304" pitchFamily="18" charset="0"/>
              </a:rPr>
              <a:t>Corruption/Immorality: Today’s </a:t>
            </a:r>
            <a:r>
              <a:rPr lang="en-US" sz="2000" b="1" dirty="0">
                <a:solidFill>
                  <a:schemeClr val="tx2"/>
                </a:solidFill>
                <a:latin typeface="Times New Roman" panose="02020603050405020304" pitchFamily="18" charset="0"/>
                <a:cs typeface="Times New Roman" panose="02020603050405020304" pitchFamily="18" charset="0"/>
              </a:rPr>
              <a:t>modern and sophisticated forms does not change their rulings.</a:t>
            </a:r>
          </a:p>
          <a:p>
            <a:pPr marL="342900" indent="-342900" algn="just" defTabSz="1044575">
              <a:lnSpc>
                <a:spcPct val="150000"/>
              </a:lnSpc>
              <a:spcBef>
                <a:spcPct val="0"/>
              </a:spcBef>
              <a:buFont typeface="Wingdings" panose="05000000000000000000" pitchFamily="2" charset="2"/>
              <a:buChar char="v"/>
            </a:pPr>
            <a:r>
              <a:rPr lang="en-US" sz="2000" b="1" dirty="0">
                <a:solidFill>
                  <a:schemeClr val="tx2"/>
                </a:solidFill>
                <a:latin typeface="Times New Roman" panose="02020603050405020304" pitchFamily="18" charset="0"/>
                <a:cs typeface="Times New Roman" panose="02020603050405020304" pitchFamily="18" charset="0"/>
              </a:rPr>
              <a:t>The same applies to interest and gambling.  </a:t>
            </a:r>
          </a:p>
        </p:txBody>
      </p:sp>
      <p:sp>
        <p:nvSpPr>
          <p:cNvPr id="4" name="Rectangle 3"/>
          <p:cNvSpPr/>
          <p:nvPr/>
        </p:nvSpPr>
        <p:spPr>
          <a:xfrm>
            <a:off x="685800" y="2239921"/>
            <a:ext cx="2291862" cy="286232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595" y="2999854"/>
            <a:ext cx="614272" cy="1107996"/>
          </a:xfrm>
          <a:prstGeom prst="rect">
            <a:avLst/>
          </a:prstGeom>
          <a:noFill/>
        </p:spPr>
        <p:txBody>
          <a:bodyPr wrap="none" lIns="91440" tIns="45720" rIns="91440" bIns="45720">
            <a:spAutoFit/>
          </a:bodyPr>
          <a:lstStyle/>
          <a:p>
            <a:pPr algn="ctr"/>
            <a:r>
              <a:rPr lang="en-US" sz="6600" b="0" cap="none" spc="0" dirty="0" smtClean="0">
                <a:ln w="0"/>
                <a:solidFill>
                  <a:schemeClr val="bg1"/>
                </a:solidFill>
                <a:effectLst>
                  <a:outerShdw blurRad="38100" dist="19050" dir="2700000" algn="tl" rotWithShape="0">
                    <a:schemeClr val="dk1">
                      <a:alpha val="40000"/>
                    </a:schemeClr>
                  </a:outerShdw>
                </a:effectLst>
              </a:rPr>
              <a:t>1</a:t>
            </a:r>
            <a:endParaRPr lang="en-US" sz="6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6861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947013"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rgbClr val="C00000"/>
                </a:solidFill>
                <a:latin typeface="Times New Roman" panose="02020603050405020304" pitchFamily="18" charset="0"/>
                <a:cs typeface="Times New Roman" panose="02020603050405020304" pitchFamily="18" charset="0"/>
              </a:rPr>
              <a:t>Riba</a:t>
            </a:r>
            <a:r>
              <a:rPr lang="en-US" sz="4000" b="1" cap="small" dirty="0">
                <a:solidFill>
                  <a:schemeClr val="accent5">
                    <a:lumMod val="50000"/>
                  </a:schemeClr>
                </a:solidFill>
                <a:latin typeface="Times New Roman" panose="02020603050405020304" pitchFamily="18" charset="0"/>
                <a:cs typeface="Times New Roman" panose="02020603050405020304" pitchFamily="18" charset="0"/>
              </a:rPr>
              <a:t> - Present Day Arguments</a:t>
            </a:r>
          </a:p>
        </p:txBody>
      </p:sp>
      <p:sp>
        <p:nvSpPr>
          <p:cNvPr id="3" name="Rectangle 2"/>
          <p:cNvSpPr/>
          <p:nvPr/>
        </p:nvSpPr>
        <p:spPr>
          <a:xfrm>
            <a:off x="3106615" y="1207454"/>
            <a:ext cx="8753475" cy="4708981"/>
          </a:xfrm>
          <a:prstGeom prst="rect">
            <a:avLst/>
          </a:prstGeom>
        </p:spPr>
        <p:txBody>
          <a:bodyPr wrap="square">
            <a:spAutoFit/>
          </a:bodyPr>
          <a:lstStyle/>
          <a:p>
            <a:pPr lvl="0" defTabSz="1044575" fontAlgn="base">
              <a:spcBef>
                <a:spcPts val="1200"/>
              </a:spcBef>
              <a:spcAft>
                <a:spcPct val="0"/>
              </a:spcAft>
            </a:pPr>
            <a:r>
              <a:rPr lang="en-US" sz="20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“Commercial </a:t>
            </a:r>
            <a:r>
              <a:rPr lang="en-US" sz="20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interest did not exist in the days of Prophet (SAW</a:t>
            </a:r>
            <a:r>
              <a:rPr lang="en-US" sz="20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defTabSz="1044575" fontAlgn="base">
              <a:spcBef>
                <a:spcPts val="1200"/>
              </a:spcBef>
              <a:spcAft>
                <a:spcPct val="0"/>
              </a:spcAft>
            </a:pPr>
            <a:endParaRPr lang="en-US" sz="2000" b="1" kern="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defTabSz="1044575" fontAlgn="base">
              <a:spcBef>
                <a:spcPts val="1200"/>
              </a:spcBef>
              <a:spcAft>
                <a:spcPct val="0"/>
              </a:spcAft>
              <a:buFont typeface="Wingdings" panose="05000000000000000000" pitchFamily="2" charset="2"/>
              <a:buChar char="v"/>
            </a:pPr>
            <a:r>
              <a:rPr lang="en-US" sz="2000" b="1" kern="0" dirty="0">
                <a:solidFill>
                  <a:schemeClr val="tx2"/>
                </a:solidFill>
                <a:latin typeface="Times New Roman" panose="02020603050405020304" pitchFamily="18" charset="0"/>
                <a:cs typeface="Times New Roman" panose="02020603050405020304" pitchFamily="18" charset="0"/>
              </a:rPr>
              <a:t>This claim is wrong as both forms of interest existed in Islamic and pre Islamic history.  Some examples:</a:t>
            </a:r>
          </a:p>
          <a:p>
            <a:pPr marL="342900" lvl="0" indent="-342900" defTabSz="1044575" fontAlgn="base">
              <a:spcBef>
                <a:spcPts val="1200"/>
              </a:spcBef>
              <a:spcAft>
                <a:spcPct val="0"/>
              </a:spcAft>
              <a:buFont typeface="Wingdings" panose="05000000000000000000" pitchFamily="2" charset="2"/>
              <a:buChar char="v"/>
            </a:pPr>
            <a:r>
              <a:rPr lang="en-US" sz="2000" b="1" kern="0" dirty="0">
                <a:solidFill>
                  <a:schemeClr val="tx2"/>
                </a:solidFill>
                <a:latin typeface="Times New Roman" panose="02020603050405020304" pitchFamily="18" charset="0"/>
                <a:cs typeface="Times New Roman" panose="02020603050405020304" pitchFamily="18" charset="0"/>
              </a:rPr>
              <a:t>The tribe of Umr bin Aamir used to take interest from the tribe of Mughairah.</a:t>
            </a:r>
          </a:p>
          <a:p>
            <a:pPr marL="342900" lvl="0" indent="-342900" defTabSz="1044575" fontAlgn="base">
              <a:spcBef>
                <a:spcPts val="1200"/>
              </a:spcBef>
              <a:spcAft>
                <a:spcPct val="0"/>
              </a:spcAft>
              <a:buFont typeface="Wingdings" panose="05000000000000000000" pitchFamily="2" charset="2"/>
              <a:buChar char="v"/>
            </a:pPr>
            <a:r>
              <a:rPr lang="en-US" sz="2000" b="1" kern="0" dirty="0">
                <a:solidFill>
                  <a:schemeClr val="tx2"/>
                </a:solidFill>
                <a:latin typeface="Times New Roman" panose="02020603050405020304" pitchFamily="18" charset="0"/>
                <a:cs typeface="Times New Roman" panose="02020603050405020304" pitchFamily="18" charset="0"/>
              </a:rPr>
              <a:t>The tribe of Thaqeef advanced cash as well as commodities on interest to the natives of Taif, the tribe of Mughairah and the business community of Makkah.</a:t>
            </a:r>
          </a:p>
          <a:p>
            <a:pPr marL="342900" lvl="0" indent="-342900" defTabSz="1044575" fontAlgn="base">
              <a:spcBef>
                <a:spcPts val="1200"/>
              </a:spcBef>
              <a:spcAft>
                <a:spcPct val="0"/>
              </a:spcAft>
              <a:buFont typeface="Wingdings" panose="05000000000000000000" pitchFamily="2" charset="2"/>
              <a:buChar char="v"/>
            </a:pPr>
            <a:r>
              <a:rPr lang="en-US" sz="2000" b="1" kern="0" dirty="0">
                <a:solidFill>
                  <a:schemeClr val="tx2"/>
                </a:solidFill>
                <a:latin typeface="Times New Roman" panose="02020603050405020304" pitchFamily="18" charset="0"/>
                <a:cs typeface="Times New Roman" panose="02020603050405020304" pitchFamily="18" charset="0"/>
              </a:rPr>
              <a:t>Hazrat  Abbas and Hazrat  Khalid bin Waleed (RA) formed a company with joint capital whose prime business was cash advancement on interest.</a:t>
            </a:r>
          </a:p>
          <a:p>
            <a:pPr marL="342900" lvl="0" indent="-342900" defTabSz="1044575" fontAlgn="base">
              <a:spcBef>
                <a:spcPts val="1200"/>
              </a:spcBef>
              <a:spcAft>
                <a:spcPct val="0"/>
              </a:spcAft>
              <a:buFont typeface="Wingdings" panose="05000000000000000000" pitchFamily="2" charset="2"/>
              <a:buChar char="v"/>
            </a:pPr>
            <a:r>
              <a:rPr lang="en-US" sz="2000" b="1" kern="0" dirty="0">
                <a:solidFill>
                  <a:schemeClr val="tx2"/>
                </a:solidFill>
                <a:latin typeface="Times New Roman" panose="02020603050405020304" pitchFamily="18" charset="0"/>
                <a:cs typeface="Times New Roman" panose="02020603050405020304" pitchFamily="18" charset="0"/>
              </a:rPr>
              <a:t>Hazrat Usman (RA) (pre-Islamic times) lent money on interest.</a:t>
            </a:r>
          </a:p>
        </p:txBody>
      </p:sp>
      <p:sp>
        <p:nvSpPr>
          <p:cNvPr id="4" name="Rectangle 3"/>
          <p:cNvSpPr/>
          <p:nvPr/>
        </p:nvSpPr>
        <p:spPr>
          <a:xfrm>
            <a:off x="675408" y="2239921"/>
            <a:ext cx="2302253" cy="286232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19398" y="3007946"/>
            <a:ext cx="614272" cy="1107996"/>
          </a:xfrm>
          <a:prstGeom prst="rect">
            <a:avLst/>
          </a:prstGeom>
          <a:noFill/>
        </p:spPr>
        <p:txBody>
          <a:bodyPr wrap="none" lIns="91440" tIns="45720" rIns="91440" bIns="45720">
            <a:spAutoFit/>
          </a:bodyPr>
          <a:lstStyle/>
          <a:p>
            <a:pPr algn="ctr"/>
            <a:r>
              <a:rPr lang="en-US" sz="6600" b="0" cap="none" spc="0" dirty="0" smtClean="0">
                <a:ln w="0"/>
                <a:solidFill>
                  <a:schemeClr val="bg1"/>
                </a:solidFill>
                <a:effectLst>
                  <a:outerShdw blurRad="38100" dist="19050" dir="2700000" algn="tl" rotWithShape="0">
                    <a:schemeClr val="dk1">
                      <a:alpha val="40000"/>
                    </a:schemeClr>
                  </a:outerShdw>
                </a:effectLst>
              </a:rPr>
              <a:t>2</a:t>
            </a:r>
            <a:endParaRPr lang="en-US" sz="6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1985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4001099"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a:solidFill>
                  <a:srgbClr val="C00000"/>
                </a:solidFill>
                <a:latin typeface="Times New Roman" panose="02020603050405020304" pitchFamily="18" charset="0"/>
                <a:cs typeface="Times New Roman" panose="02020603050405020304" pitchFamily="18" charset="0"/>
              </a:rPr>
              <a:t>Riba</a:t>
            </a:r>
            <a:r>
              <a:rPr lang="en-US" sz="4000" b="1" cap="small" dirty="0">
                <a:solidFill>
                  <a:schemeClr val="accent5">
                    <a:lumMod val="50000"/>
                  </a:schemeClr>
                </a:solidFill>
                <a:latin typeface="Times New Roman" panose="02020603050405020304" pitchFamily="18" charset="0"/>
                <a:cs typeface="Times New Roman" panose="02020603050405020304" pitchFamily="18" charset="0"/>
              </a:rPr>
              <a:t> - Present Day Arguments</a:t>
            </a:r>
          </a:p>
        </p:txBody>
      </p:sp>
      <p:sp>
        <p:nvSpPr>
          <p:cNvPr id="3" name="Rectangle 2"/>
          <p:cNvSpPr/>
          <p:nvPr/>
        </p:nvSpPr>
        <p:spPr>
          <a:xfrm>
            <a:off x="3106615" y="2005896"/>
            <a:ext cx="8753475" cy="3323987"/>
          </a:xfrm>
          <a:prstGeom prst="rect">
            <a:avLst/>
          </a:prstGeom>
        </p:spPr>
        <p:txBody>
          <a:bodyPr wrap="square">
            <a:spAutoFit/>
          </a:bodyPr>
          <a:lstStyle/>
          <a:p>
            <a:pPr marL="53975" indent="3175" defTabSz="1044575">
              <a:lnSpc>
                <a:spcPct val="150000"/>
              </a:lnSpc>
              <a:spcBef>
                <a:spcPct val="0"/>
              </a:spcBef>
            </a:pPr>
            <a:r>
              <a:rPr lang="en-US" sz="2000" b="1" dirty="0">
                <a:solidFill>
                  <a:schemeClr val="tx2"/>
                </a:solidFill>
                <a:latin typeface="Times New Roman" panose="02020603050405020304" pitchFamily="18" charset="0"/>
                <a:cs typeface="Times New Roman" panose="02020603050405020304" pitchFamily="18" charset="0"/>
              </a:rPr>
              <a:t>There is a  </a:t>
            </a:r>
            <a:r>
              <a:rPr lang="en-US" sz="2000" b="1" dirty="0" smtClean="0">
                <a:solidFill>
                  <a:schemeClr val="tx2"/>
                </a:solidFill>
                <a:latin typeface="Times New Roman" panose="02020603050405020304" pitchFamily="18" charset="0"/>
                <a:cs typeface="Times New Roman" panose="02020603050405020304" pitchFamily="18" charset="0"/>
              </a:rPr>
              <a:t>Quranic </a:t>
            </a:r>
            <a:r>
              <a:rPr lang="en-US" sz="2000" b="1" dirty="0">
                <a:solidFill>
                  <a:schemeClr val="tx2"/>
                </a:solidFill>
                <a:latin typeface="Times New Roman" panose="02020603050405020304" pitchFamily="18" charset="0"/>
                <a:cs typeface="Times New Roman" panose="02020603050405020304" pitchFamily="18" charset="0"/>
              </a:rPr>
              <a:t>verse “O believers do not devour one another’s possession wrongfully; rather than that, let there be trading by mutual consent” </a:t>
            </a:r>
            <a:endParaRPr lang="en-US" sz="2000" b="1" dirty="0" smtClean="0">
              <a:solidFill>
                <a:schemeClr val="tx2"/>
              </a:solidFill>
              <a:latin typeface="Times New Roman" panose="02020603050405020304" pitchFamily="18" charset="0"/>
              <a:cs typeface="Times New Roman" panose="02020603050405020304" pitchFamily="18" charset="0"/>
            </a:endParaRPr>
          </a:p>
          <a:p>
            <a:pPr marL="53975" indent="3175" defTabSz="1044575">
              <a:lnSpc>
                <a:spcPct val="150000"/>
              </a:lnSpc>
              <a:spcBef>
                <a:spcPct val="0"/>
              </a:spcBef>
            </a:pPr>
            <a:r>
              <a:rPr lang="en-US" sz="1600" b="1" dirty="0" smtClean="0">
                <a:solidFill>
                  <a:schemeClr val="tx2"/>
                </a:solidFill>
                <a:latin typeface="Times New Roman" panose="02020603050405020304" pitchFamily="18" charset="0"/>
                <a:cs typeface="Times New Roman" panose="02020603050405020304" pitchFamily="18" charset="0"/>
              </a:rPr>
              <a:t>(</a:t>
            </a:r>
            <a:r>
              <a:rPr lang="en-US" sz="1600" b="1" dirty="0">
                <a:solidFill>
                  <a:schemeClr val="tx2"/>
                </a:solidFill>
                <a:latin typeface="Times New Roman" panose="02020603050405020304" pitchFamily="18" charset="0"/>
                <a:cs typeface="Times New Roman" panose="02020603050405020304" pitchFamily="18" charset="0"/>
              </a:rPr>
              <a:t>Al Nisa verse 29).</a:t>
            </a:r>
            <a:r>
              <a:rPr lang="en-US" sz="2000" dirty="0">
                <a:solidFill>
                  <a:schemeClr val="tx2"/>
                </a:solidFill>
                <a:latin typeface="Times New Roman" panose="02020603050405020304" pitchFamily="18" charset="0"/>
                <a:cs typeface="Times New Roman" panose="02020603050405020304" pitchFamily="18" charset="0"/>
              </a:rPr>
              <a:t> </a:t>
            </a:r>
          </a:p>
          <a:p>
            <a:pPr marL="53975" indent="3175" defTabSz="1044575">
              <a:lnSpc>
                <a:spcPct val="150000"/>
              </a:lnSpc>
              <a:spcBef>
                <a:spcPct val="0"/>
              </a:spcBef>
            </a:pPr>
            <a:r>
              <a:rPr lang="en-US" sz="2000" b="1" dirty="0">
                <a:solidFill>
                  <a:srgbClr val="C00000"/>
                </a:solidFill>
                <a:latin typeface="Times New Roman" panose="02020603050405020304" pitchFamily="18" charset="0"/>
                <a:cs typeface="Times New Roman" panose="02020603050405020304" pitchFamily="18" charset="0"/>
              </a:rPr>
              <a:t>“Wrongful devouring” only arise if the consent of one of the parties is absent but in commercial interest the mutual consent is present of both parties, so its not Riba. </a:t>
            </a:r>
          </a:p>
          <a:p>
            <a:pPr marL="396875" indent="-342900" defTabSz="1044575">
              <a:lnSpc>
                <a:spcPct val="150000"/>
              </a:lnSpc>
              <a:spcBef>
                <a:spcPct val="0"/>
              </a:spcBef>
              <a:buFont typeface="Wingdings" panose="05000000000000000000" pitchFamily="2" charset="2"/>
              <a:buChar char="v"/>
            </a:pPr>
            <a:r>
              <a:rPr lang="en-US" sz="2000" b="1" dirty="0">
                <a:solidFill>
                  <a:schemeClr val="tx2"/>
                </a:solidFill>
                <a:latin typeface="Times New Roman" panose="02020603050405020304" pitchFamily="18" charset="0"/>
                <a:cs typeface="Times New Roman" panose="02020603050405020304" pitchFamily="18" charset="0"/>
              </a:rPr>
              <a:t>Mutual consent is not the criteria to render anything halal which is haram. </a:t>
            </a:r>
          </a:p>
        </p:txBody>
      </p:sp>
      <p:sp>
        <p:nvSpPr>
          <p:cNvPr id="4" name="Rectangle 3"/>
          <p:cNvSpPr/>
          <p:nvPr/>
        </p:nvSpPr>
        <p:spPr>
          <a:xfrm>
            <a:off x="675408" y="2239921"/>
            <a:ext cx="2302253" cy="286232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19398" y="3019450"/>
            <a:ext cx="614272" cy="1107996"/>
          </a:xfrm>
          <a:prstGeom prst="rect">
            <a:avLst/>
          </a:prstGeom>
          <a:noFill/>
        </p:spPr>
        <p:txBody>
          <a:bodyPr wrap="none" lIns="91440" tIns="45720" rIns="91440" bIns="45720">
            <a:spAutoFit/>
          </a:bodyPr>
          <a:lstStyle/>
          <a:p>
            <a:pPr algn="ctr"/>
            <a:r>
              <a:rPr lang="en-US" sz="6600" b="0" cap="none" spc="0" dirty="0" smtClean="0">
                <a:ln w="0"/>
                <a:solidFill>
                  <a:schemeClr val="bg1"/>
                </a:solidFill>
                <a:effectLst>
                  <a:outerShdw blurRad="38100" dist="19050" dir="2700000" algn="tl" rotWithShape="0">
                    <a:schemeClr val="dk1">
                      <a:alpha val="40000"/>
                    </a:schemeClr>
                  </a:outerShdw>
                </a:effectLst>
              </a:rPr>
              <a:t>3</a:t>
            </a:r>
            <a:endParaRPr lang="en-US" sz="6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01206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300590" y="567035"/>
            <a:ext cx="6952544" cy="677108"/>
          </a:xfrm>
          <a:prstGeom prst="rect">
            <a:avLst/>
          </a:prstGeom>
          <a:noFill/>
        </p:spPr>
        <p:txBody>
          <a:bodyPr wrap="none" lIns="91440" tIns="45720" rIns="91440" bIns="45720">
            <a:spAutoFit/>
          </a:bodyPr>
          <a:lstStyle/>
          <a:p>
            <a:pPr algn="ctr"/>
            <a:r>
              <a:rPr lang="en-US" sz="3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Fundamentals</a:t>
            </a:r>
            <a:r>
              <a:rPr lang="en-US" sz="3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0"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Products </a:t>
            </a:r>
            <a:r>
              <a:rPr lang="en-US" sz="3800" b="0"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Services</a:t>
            </a:r>
            <a:endParaRPr lang="en-US" sz="3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092429" y="2525358"/>
            <a:ext cx="3072957"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cap="none" spc="0" dirty="0" smtClean="0">
                <a:ln w="0"/>
                <a:solidFill>
                  <a:srgbClr val="002060"/>
                </a:solidFill>
                <a:effectLst>
                  <a:outerShdw blurRad="38100" dist="19050" dir="2700000" algn="tl" rotWithShape="0">
                    <a:schemeClr val="dk1">
                      <a:alpha val="40000"/>
                    </a:schemeClr>
                  </a:outerShdw>
                </a:effectLst>
                <a:latin typeface="Bodoni MT" panose="02070603080606020203" pitchFamily="18" charset="0"/>
              </a:rPr>
              <a:t>Introduction to</a:t>
            </a:r>
            <a:endParaRPr lang="en-US" sz="3600" b="1" cap="none" spc="0" dirty="0">
              <a:ln w="0"/>
              <a:solidFill>
                <a:srgbClr val="002060"/>
              </a:solidFill>
              <a:effectLst>
                <a:outerShdw blurRad="38100" dist="19050" dir="2700000" algn="tl" rotWithShape="0">
                  <a:schemeClr val="dk1">
                    <a:alpha val="40000"/>
                  </a:schemeClr>
                </a:outerShdw>
              </a:effectLst>
              <a:latin typeface="Bodoni MT" panose="02070603080606020203" pitchFamily="18" charset="0"/>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7000"/>
                    </a14:imgEffect>
                  </a14:imgLayer>
                </a14:imgProps>
              </a:ext>
              <a:ext uri="{28A0092B-C50C-407E-A947-70E740481C1C}">
                <a14:useLocalDpi xmlns:a14="http://schemas.microsoft.com/office/drawing/2010/main" val="0"/>
              </a:ext>
            </a:extLst>
          </a:blip>
          <a:stretch>
            <a:fillRect/>
          </a:stretch>
        </p:blipFill>
        <p:spPr>
          <a:xfrm>
            <a:off x="11783290" y="6510949"/>
            <a:ext cx="408709" cy="311077"/>
          </a:xfrm>
          <a:prstGeom prst="rect">
            <a:avLst/>
          </a:prstGeom>
          <a:effectLst>
            <a:outerShdw blurRad="50800" dist="50800" dir="5400000" algn="ctr" rotWithShape="0">
              <a:srgbClr val="000000">
                <a:alpha val="33000"/>
              </a:srgbClr>
            </a:outerShdw>
          </a:effectLst>
        </p:spPr>
      </p:pic>
      <p:sp>
        <p:nvSpPr>
          <p:cNvPr id="12" name="Rectangle 2"/>
          <p:cNvSpPr>
            <a:spLocks noChangeArrowheads="1"/>
          </p:cNvSpPr>
          <p:nvPr/>
        </p:nvSpPr>
        <p:spPr bwMode="auto">
          <a:xfrm>
            <a:off x="2343772" y="3558629"/>
            <a:ext cx="964387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933450">
              <a:spcBef>
                <a:spcPct val="20000"/>
              </a:spcBef>
              <a:buChar char="•"/>
              <a:defRPr sz="3200">
                <a:solidFill>
                  <a:schemeClr val="tx1"/>
                </a:solidFill>
                <a:latin typeface="Arial" panose="020B0604020202020204" pitchFamily="34" charset="0"/>
              </a:defRPr>
            </a:lvl1pPr>
            <a:lvl2pPr marL="742950" indent="-285750" defTabSz="933450">
              <a:spcBef>
                <a:spcPct val="20000"/>
              </a:spcBef>
              <a:buChar char="–"/>
              <a:defRPr sz="2800">
                <a:solidFill>
                  <a:schemeClr val="tx1"/>
                </a:solidFill>
                <a:latin typeface="Arial" panose="020B0604020202020204" pitchFamily="34" charset="0"/>
              </a:defRPr>
            </a:lvl2pPr>
            <a:lvl3pPr marL="1143000" indent="-228600" defTabSz="933450">
              <a:spcBef>
                <a:spcPct val="20000"/>
              </a:spcBef>
              <a:buChar char="•"/>
              <a:defRPr sz="2400">
                <a:solidFill>
                  <a:schemeClr val="tx1"/>
                </a:solidFill>
                <a:latin typeface="Arial" panose="020B0604020202020204" pitchFamily="34" charset="0"/>
              </a:defRPr>
            </a:lvl3pPr>
            <a:lvl4pPr marL="1600200" indent="-228600" defTabSz="933450">
              <a:spcBef>
                <a:spcPct val="20000"/>
              </a:spcBef>
              <a:buChar char="–"/>
              <a:defRPr sz="2000">
                <a:solidFill>
                  <a:schemeClr val="tx1"/>
                </a:solidFill>
                <a:latin typeface="Arial" panose="020B0604020202020204" pitchFamily="34" charset="0"/>
              </a:defRPr>
            </a:lvl4pPr>
            <a:lvl5pPr marL="2057400" indent="-228600" defTabSz="933450">
              <a:spcBef>
                <a:spcPct val="20000"/>
              </a:spcBef>
              <a:buChar char="»"/>
              <a:defRPr sz="2000">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US" sz="4000" b="1" dirty="0">
                <a:solidFill>
                  <a:schemeClr val="accent5">
                    <a:lumMod val="75000"/>
                  </a:schemeClr>
                </a:solidFill>
                <a:latin typeface="Copperplate Gothic Light" panose="020E0507020206020404" pitchFamily="34" charset="0"/>
              </a:rPr>
              <a:t>Introduction to Islamic </a:t>
            </a:r>
            <a:r>
              <a:rPr lang="en-US" sz="4000" b="1" dirty="0" smtClean="0">
                <a:solidFill>
                  <a:schemeClr val="accent5">
                    <a:lumMod val="75000"/>
                  </a:schemeClr>
                </a:solidFill>
                <a:latin typeface="Copperplate Gothic Light" panose="020E0507020206020404" pitchFamily="34" charset="0"/>
              </a:rPr>
              <a:t>Banking </a:t>
            </a:r>
          </a:p>
          <a:p>
            <a:pPr eaLnBrk="1" hangingPunct="1">
              <a:lnSpc>
                <a:spcPct val="90000"/>
              </a:lnSpc>
              <a:spcBef>
                <a:spcPct val="50000"/>
              </a:spcBef>
              <a:buFontTx/>
              <a:buNone/>
            </a:pPr>
            <a:r>
              <a:rPr lang="en-US" sz="2000" b="1" dirty="0">
                <a:solidFill>
                  <a:srgbClr val="7030A0"/>
                </a:solidFill>
                <a:latin typeface="Book Antiqua" panose="02040602050305030304" pitchFamily="18" charset="0"/>
              </a:rPr>
              <a:t>		 	    </a:t>
            </a:r>
            <a:endParaRPr lang="en-US" sz="1600" b="1" i="1" dirty="0">
              <a:solidFill>
                <a:srgbClr val="7030A0"/>
              </a:solidFill>
              <a:latin typeface="Book Antiqua" panose="02040602050305030304" pitchFamily="18" charset="0"/>
            </a:endParaRPr>
          </a:p>
        </p:txBody>
      </p:sp>
      <p:sp>
        <p:nvSpPr>
          <p:cNvPr id="13" name="Rectangle 12"/>
          <p:cNvSpPr/>
          <p:nvPr/>
        </p:nvSpPr>
        <p:spPr>
          <a:xfrm>
            <a:off x="-615837" y="6081712"/>
            <a:ext cx="4983045" cy="584775"/>
          </a:xfrm>
          <a:prstGeom prst="rect">
            <a:avLst/>
          </a:prstGeom>
        </p:spPr>
        <p:txBody>
          <a:bodyPr wrap="square">
            <a:spAutoFit/>
          </a:bodyPr>
          <a:lstStyle/>
          <a:p>
            <a:pPr algn="ctr">
              <a:defRPr/>
            </a:pPr>
            <a:r>
              <a:rPr lang="en-US" sz="1600" b="1" dirty="0" smtClean="0">
                <a:latin typeface="Times New Roman" panose="02020603050405020304" pitchFamily="18" charset="0"/>
                <a:cs typeface="Times New Roman" panose="02020603050405020304" pitchFamily="18" charset="0"/>
              </a:rPr>
              <a:t>Mufti </a:t>
            </a:r>
            <a:r>
              <a:rPr lang="en-US" sz="1600" b="1" dirty="0">
                <a:latin typeface="Times New Roman" panose="02020603050405020304" pitchFamily="18" charset="0"/>
                <a:cs typeface="Times New Roman" panose="02020603050405020304" pitchFamily="18" charset="0"/>
              </a:rPr>
              <a:t>Muhammad Muaz Ashraf</a:t>
            </a:r>
          </a:p>
          <a:p>
            <a:pPr algn="ctr">
              <a:defRPr/>
            </a:pPr>
            <a:r>
              <a:rPr lang="en-US" sz="1600" dirty="0" smtClean="0"/>
              <a:t>Research </a:t>
            </a:r>
            <a:r>
              <a:rPr lang="en-US" sz="1600" dirty="0"/>
              <a:t>Sharia Scholar (PDSC) Meezan Bank</a:t>
            </a:r>
          </a:p>
        </p:txBody>
      </p:sp>
      <p:sp>
        <p:nvSpPr>
          <p:cNvPr id="14" name="TextBox 13"/>
          <p:cNvSpPr txBox="1"/>
          <p:nvPr/>
        </p:nvSpPr>
        <p:spPr>
          <a:xfrm>
            <a:off x="4489096" y="5424487"/>
            <a:ext cx="7233060" cy="1785104"/>
          </a:xfrm>
          <a:prstGeom prst="rect">
            <a:avLst/>
          </a:prstGeom>
          <a:noFill/>
        </p:spPr>
        <p:txBody>
          <a:bodyPr wrap="square">
            <a:spAutoFit/>
          </a:bodyPr>
          <a:lstStyle/>
          <a:p>
            <a:pPr algn="ctr">
              <a:defRPr/>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r>
              <a:rPr lang="en-US" sz="1400" b="1" dirty="0" smtClean="0">
                <a:latin typeface="Times New Roman" panose="02020603050405020304" pitchFamily="18" charset="0"/>
                <a:cs typeface="Times New Roman" panose="02020603050405020304" pitchFamily="18" charset="0"/>
              </a:rPr>
              <a:t>Member </a:t>
            </a:r>
            <a:r>
              <a:rPr lang="en-US" sz="1400" b="1" dirty="0">
                <a:latin typeface="Times New Roman" panose="02020603050405020304" pitchFamily="18" charset="0"/>
                <a:cs typeface="Times New Roman" panose="02020603050405020304" pitchFamily="18" charset="0"/>
              </a:rPr>
              <a:t>Sharia Advisory Board </a:t>
            </a:r>
            <a:r>
              <a:rPr lang="en-US" sz="1400" dirty="0">
                <a:latin typeface="Times New Roman" panose="02020603050405020304" pitchFamily="18" charset="0"/>
                <a:cs typeface="Times New Roman" panose="02020603050405020304" pitchFamily="18" charset="0"/>
              </a:rPr>
              <a:t>– Global Halal Assurance</a:t>
            </a:r>
          </a:p>
          <a:p>
            <a:pPr marL="285750" indent="-285750">
              <a:buFont typeface="Wingdings" panose="05000000000000000000" pitchFamily="2" charset="2"/>
              <a:buChar char="Ø"/>
              <a:defRPr/>
            </a:pPr>
            <a:r>
              <a:rPr lang="en-US" sz="1400" b="1" dirty="0" smtClean="0">
                <a:latin typeface="Times New Roman" panose="02020603050405020304" pitchFamily="18" charset="0"/>
                <a:cs typeface="Times New Roman" panose="02020603050405020304" pitchFamily="18" charset="0"/>
              </a:rPr>
              <a:t>Founder &amp; Director </a:t>
            </a:r>
            <a:r>
              <a:rPr lang="en-US" sz="1400" b="1" dirty="0">
                <a:latin typeface="Times New Roman" panose="02020603050405020304" pitchFamily="18" charset="0"/>
                <a:cs typeface="Times New Roman" panose="02020603050405020304" pitchFamily="18" charset="0"/>
              </a:rPr>
              <a:t>Sharia </a:t>
            </a:r>
            <a:r>
              <a:rPr lang="en-US" sz="1400" dirty="0">
                <a:latin typeface="Times New Roman" panose="02020603050405020304" pitchFamily="18" charset="0"/>
                <a:cs typeface="Times New Roman" panose="02020603050405020304" pitchFamily="18" charset="0"/>
              </a:rPr>
              <a:t>– Center for Halal </a:t>
            </a:r>
            <a:r>
              <a:rPr lang="en-US" sz="1400" dirty="0" smtClean="0">
                <a:latin typeface="Times New Roman" panose="02020603050405020304" pitchFamily="18" charset="0"/>
                <a:cs typeface="Times New Roman" panose="02020603050405020304" pitchFamily="18" charset="0"/>
              </a:rPr>
              <a:t>Assurance</a:t>
            </a:r>
          </a:p>
          <a:p>
            <a:pPr marL="285750" indent="-285750">
              <a:buFont typeface="Wingdings" panose="05000000000000000000" pitchFamily="2" charset="2"/>
              <a:buChar char="Ø"/>
              <a:defRPr/>
            </a:pPr>
            <a:r>
              <a:rPr lang="en-US" sz="1400" b="1" dirty="0" smtClean="0">
                <a:latin typeface="Times New Roman" panose="02020603050405020304" pitchFamily="18" charset="0"/>
                <a:cs typeface="Times New Roman" panose="02020603050405020304" pitchFamily="18" charset="0"/>
              </a:rPr>
              <a:t>Head of Sharia Advisory </a:t>
            </a:r>
            <a:r>
              <a:rPr lang="en-US" sz="1400" dirty="0" smtClean="0">
                <a:latin typeface="Times New Roman" panose="02020603050405020304" pitchFamily="18" charset="0"/>
                <a:cs typeface="Times New Roman" panose="02020603050405020304" pitchFamily="18" charset="0"/>
              </a:rPr>
              <a:t>– Cannar Ventures (USA, Canada, Pakistan, UAE)</a:t>
            </a: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r>
              <a:rPr lang="en-US" sz="1400" b="1" dirty="0" smtClean="0">
                <a:latin typeface="Times New Roman" panose="02020603050405020304" pitchFamily="18" charset="0"/>
                <a:cs typeface="Times New Roman" panose="02020603050405020304" pitchFamily="18" charset="0"/>
              </a:rPr>
              <a:t>Sharia </a:t>
            </a:r>
            <a:r>
              <a:rPr lang="en-US" sz="1400" b="1" dirty="0">
                <a:latin typeface="Times New Roman" panose="02020603050405020304" pitchFamily="18" charset="0"/>
                <a:cs typeface="Times New Roman" panose="02020603050405020304" pitchFamily="18" charset="0"/>
              </a:rPr>
              <a:t>Scholar Translator </a:t>
            </a:r>
            <a:r>
              <a:rPr lang="en-US" sz="1400" b="1" dirty="0" smtClean="0">
                <a:latin typeface="Times New Roman" panose="02020603050405020304" pitchFamily="18" charset="0"/>
                <a:cs typeface="Times New Roman" panose="02020603050405020304" pitchFamily="18" charset="0"/>
              </a:rPr>
              <a:t>for </a:t>
            </a:r>
            <a:r>
              <a:rPr lang="en-US" sz="1400" b="1" dirty="0">
                <a:latin typeface="Times New Roman" panose="02020603050405020304" pitchFamily="18" charset="0"/>
                <a:cs typeface="Times New Roman" panose="02020603050405020304" pitchFamily="18" charset="0"/>
              </a:rPr>
              <a:t>Sharia Standard</a:t>
            </a:r>
            <a:r>
              <a:rPr lang="en-US" sz="1400" dirty="0">
                <a:latin typeface="Times New Roman" panose="02020603050405020304" pitchFamily="18" charset="0"/>
                <a:cs typeface="Times New Roman" panose="02020603050405020304" pitchFamily="18" charset="0"/>
              </a:rPr>
              <a:t> – AAOIFI (Bahrain)</a:t>
            </a:r>
          </a:p>
          <a:p>
            <a:pPr marL="285750" indent="-285750">
              <a:buFont typeface="Wingdings" panose="05000000000000000000" pitchFamily="2" charset="2"/>
              <a:buChar char="Ø"/>
              <a:defRPr/>
            </a:pPr>
            <a:endParaRPr lang="en-US" dirty="0"/>
          </a:p>
          <a:p>
            <a:pPr algn="ctr">
              <a:defRPr/>
            </a:pPr>
            <a:r>
              <a:rPr lang="en-US" dirty="0"/>
              <a:t> </a:t>
            </a:r>
          </a:p>
        </p:txBody>
      </p:sp>
      <p:sp>
        <p:nvSpPr>
          <p:cNvPr id="15" name="Rectangle 14"/>
          <p:cNvSpPr/>
          <p:nvPr/>
        </p:nvSpPr>
        <p:spPr>
          <a:xfrm>
            <a:off x="4493302" y="6572130"/>
            <a:ext cx="6096000" cy="307777"/>
          </a:xfrm>
          <a:prstGeom prst="rect">
            <a:avLst/>
          </a:prstGeom>
        </p:spPr>
        <p:txBody>
          <a:bodyPr>
            <a:spAutoFit/>
          </a:bodyPr>
          <a:lstStyle/>
          <a:p>
            <a:pPr marL="285750" indent="-285750">
              <a:buFont typeface="Wingdings" panose="05000000000000000000" pitchFamily="2" charset="2"/>
              <a:buChar char="Ø"/>
              <a:defRPr/>
            </a:pPr>
            <a:r>
              <a:rPr lang="en-US" sz="1400" b="1" dirty="0">
                <a:latin typeface="Times New Roman" panose="02020603050405020304" pitchFamily="18" charset="0"/>
                <a:cs typeface="Times New Roman" panose="02020603050405020304" pitchFamily="18" charset="0"/>
              </a:rPr>
              <a:t>Deputy Regional Head </a:t>
            </a:r>
            <a:r>
              <a:rPr lang="en-US" sz="1400" dirty="0">
                <a:latin typeface="Times New Roman" panose="02020603050405020304" pitchFamily="18" charset="0"/>
                <a:cs typeface="Times New Roman" panose="02020603050405020304" pitchFamily="18" charset="0"/>
              </a:rPr>
              <a:t>– Centre for Islamic </a:t>
            </a:r>
            <a:r>
              <a:rPr lang="en-US" sz="1400" dirty="0" smtClean="0">
                <a:latin typeface="Times New Roman" panose="02020603050405020304" pitchFamily="18" charset="0"/>
                <a:cs typeface="Times New Roman" panose="02020603050405020304" pitchFamily="18" charset="0"/>
              </a:rPr>
              <a:t>Economics</a:t>
            </a:r>
            <a:endParaRPr lang="en-US" sz="1400" dirty="0">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3465850" y="4572936"/>
            <a:ext cx="597404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933450">
              <a:spcBef>
                <a:spcPct val="20000"/>
              </a:spcBef>
              <a:buChar char="•"/>
              <a:defRPr sz="3200">
                <a:solidFill>
                  <a:schemeClr val="tx1"/>
                </a:solidFill>
                <a:latin typeface="Arial" panose="020B0604020202020204" pitchFamily="34" charset="0"/>
              </a:defRPr>
            </a:lvl1pPr>
            <a:lvl2pPr marL="742950" indent="-285750" defTabSz="933450">
              <a:spcBef>
                <a:spcPct val="20000"/>
              </a:spcBef>
              <a:buChar char="–"/>
              <a:defRPr sz="2800">
                <a:solidFill>
                  <a:schemeClr val="tx1"/>
                </a:solidFill>
                <a:latin typeface="Arial" panose="020B0604020202020204" pitchFamily="34" charset="0"/>
              </a:defRPr>
            </a:lvl2pPr>
            <a:lvl3pPr marL="1143000" indent="-228600" defTabSz="933450">
              <a:spcBef>
                <a:spcPct val="20000"/>
              </a:spcBef>
              <a:buChar char="•"/>
              <a:defRPr sz="2400">
                <a:solidFill>
                  <a:schemeClr val="tx1"/>
                </a:solidFill>
                <a:latin typeface="Arial" panose="020B0604020202020204" pitchFamily="34" charset="0"/>
              </a:defRPr>
            </a:lvl3pPr>
            <a:lvl4pPr marL="1600200" indent="-228600" defTabSz="933450">
              <a:spcBef>
                <a:spcPct val="20000"/>
              </a:spcBef>
              <a:buChar char="–"/>
              <a:defRPr sz="2000">
                <a:solidFill>
                  <a:schemeClr val="tx1"/>
                </a:solidFill>
                <a:latin typeface="Arial" panose="020B0604020202020204" pitchFamily="34" charset="0"/>
              </a:defRPr>
            </a:lvl4pPr>
            <a:lvl5pPr marL="2057400" indent="-228600" defTabSz="933450">
              <a:spcBef>
                <a:spcPct val="20000"/>
              </a:spcBef>
              <a:buChar char="»"/>
              <a:defRPr sz="2000">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90000"/>
              </a:lnSpc>
              <a:spcBef>
                <a:spcPct val="50000"/>
              </a:spcBef>
              <a:buFontTx/>
              <a:buNone/>
              <a:defRPr/>
            </a:pPr>
            <a:r>
              <a:rPr lang="ur-PK" sz="3700" b="1" dirty="0" smtClean="0">
                <a:solidFill>
                  <a:srgbClr val="042058"/>
                </a:solidFill>
                <a:latin typeface="Jameel Noori Nastaleeq" pitchFamily="2" charset="-78"/>
                <a:cs typeface="Jameel Noori Nastaleeq" pitchFamily="2" charset="-78"/>
              </a:rPr>
              <a:t>اسلامی بینکاری کاایک تعارف، پراڈکٹس</a:t>
            </a:r>
            <a:r>
              <a:rPr lang="ur-PK" sz="2200" dirty="0" smtClean="0">
                <a:solidFill>
                  <a:srgbClr val="042058"/>
                </a:solidFill>
                <a:latin typeface="Jameel Noori Nastaleeq" pitchFamily="2" charset="-78"/>
                <a:cs typeface="Jameel Noori Nastaleeq" pitchFamily="2" charset="-78"/>
              </a:rPr>
              <a:t> </a:t>
            </a:r>
            <a:r>
              <a:rPr lang="ur-PK" sz="4000" b="1" dirty="0" smtClean="0">
                <a:solidFill>
                  <a:srgbClr val="042058"/>
                </a:solidFill>
                <a:latin typeface="Jameel Noori Nastaleeq" pitchFamily="2" charset="-78"/>
                <a:cs typeface="Jameel Noori Nastaleeq" pitchFamily="2" charset="-78"/>
              </a:rPr>
              <a:t>اور</a:t>
            </a:r>
            <a:r>
              <a:rPr lang="ur-PK" sz="3700" b="1" dirty="0" smtClean="0">
                <a:solidFill>
                  <a:srgbClr val="042058"/>
                </a:solidFill>
                <a:latin typeface="Jameel Noori Nastaleeq" pitchFamily="2" charset="-78"/>
                <a:cs typeface="Jameel Noori Nastaleeq" pitchFamily="2" charset="-78"/>
              </a:rPr>
              <a:t> خدمات</a:t>
            </a:r>
            <a:endParaRPr lang="en-US" sz="2400" b="1" i="1" dirty="0" smtClean="0">
              <a:solidFill>
                <a:srgbClr val="042058"/>
              </a:solidFill>
              <a:latin typeface="Jameel Noori Nastaleeq" pitchFamily="2" charset="-78"/>
              <a:cs typeface="Jameel Noori Nastaleeq" pitchFamily="2" charset="-78"/>
            </a:endParaRPr>
          </a:p>
          <a:p>
            <a:pPr eaLnBrk="1" hangingPunct="1">
              <a:lnSpc>
                <a:spcPct val="90000"/>
              </a:lnSpc>
              <a:spcBef>
                <a:spcPct val="50000"/>
              </a:spcBef>
              <a:buFontTx/>
              <a:buNone/>
              <a:defRPr/>
            </a:pPr>
            <a:r>
              <a:rPr lang="en-US" sz="2000" b="1" dirty="0" smtClean="0">
                <a:solidFill>
                  <a:srgbClr val="000099"/>
                </a:solidFill>
                <a:latin typeface="Jameel Noori Nastaleeq" pitchFamily="2" charset="-78"/>
                <a:cs typeface="Jameel Noori Nastaleeq" pitchFamily="2" charset="-78"/>
              </a:rPr>
              <a:t>	 	    </a:t>
            </a:r>
          </a:p>
        </p:txBody>
      </p:sp>
    </p:spTree>
    <p:extLst>
      <p:ext uri="{BB962C8B-B14F-4D97-AF65-F5344CB8AC3E}">
        <p14:creationId xmlns:p14="http://schemas.microsoft.com/office/powerpoint/2010/main" val="1734638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lowchart: Process 3"/>
          <p:cNvSpPr/>
          <p:nvPr/>
        </p:nvSpPr>
        <p:spPr>
          <a:xfrm>
            <a:off x="3528646" y="1386840"/>
            <a:ext cx="8663354" cy="3200400"/>
          </a:xfrm>
          <a:prstGeom prst="flowChartProcess">
            <a:avLst/>
          </a:prstGeom>
          <a:solidFill>
            <a:schemeClr val="accent2">
              <a:lumMod val="60000"/>
              <a:lumOff val="40000"/>
              <a:alpha val="72000"/>
            </a:schemeClr>
          </a:solidFill>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3929980" y="2427888"/>
            <a:ext cx="8177239"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Key</a:t>
            </a:r>
            <a:r>
              <a:rPr lang="en-US" sz="4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Difference Between</a:t>
            </a:r>
          </a:p>
          <a:p>
            <a:pPr algn="ctr"/>
            <a:r>
              <a:rPr lang="en-US" sz="4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Islamic and Conventional Banking</a:t>
            </a:r>
            <a:endParaRPr lang="en-US" sz="4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588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30"/>
            <a:ext cx="12192000" cy="6845870"/>
          </a:xfrm>
          <a:prstGeom prst="rect">
            <a:avLst/>
          </a:prstGeom>
        </p:spPr>
      </p:pic>
      <p:sp>
        <p:nvSpPr>
          <p:cNvPr id="6" name="Rectangle 5"/>
          <p:cNvSpPr/>
          <p:nvPr/>
        </p:nvSpPr>
        <p:spPr>
          <a:xfrm>
            <a:off x="0" y="1345021"/>
            <a:ext cx="12192000" cy="549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12227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custDataLst>
              <p:tags r:id="rId1"/>
            </p:custDataLst>
          </p:nvPr>
        </p:nvSpPr>
        <p:spPr>
          <a:xfrm>
            <a:off x="1791705" y="160987"/>
            <a:ext cx="9118951" cy="642964"/>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2800" b="1" cap="small" dirty="0" smtClean="0">
                <a:solidFill>
                  <a:schemeClr val="accent5">
                    <a:lumMod val="75000"/>
                  </a:schemeClr>
                </a:solidFill>
                <a:latin typeface="Times New Roman" panose="02020603050405020304" pitchFamily="18" charset="0"/>
                <a:cs typeface="Times New Roman" panose="02020603050405020304" pitchFamily="18" charset="0"/>
              </a:rPr>
              <a:t>The basic Difference Between Conventional and Islamic Mode of Finance</a:t>
            </a:r>
            <a:endParaRPr lang="en-US" sz="28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63822" y="1371601"/>
            <a:ext cx="2613216" cy="523220"/>
          </a:xfrm>
          <a:prstGeom prst="rect">
            <a:avLst/>
          </a:prstGeom>
        </p:spPr>
        <p:txBody>
          <a:bodyPr wrap="none">
            <a:spAutoFit/>
          </a:bodyPr>
          <a:lstStyle/>
          <a:p>
            <a:pPr algn="ctr"/>
            <a:r>
              <a:rPr lang="en-US" sz="2800" b="1" cap="small" dirty="0" smtClean="0">
                <a:solidFill>
                  <a:schemeClr val="bg1"/>
                </a:solidFill>
                <a:latin typeface="Times New Roman" panose="02020603050405020304" pitchFamily="18" charset="0"/>
                <a:cs typeface="Times New Roman" panose="02020603050405020304" pitchFamily="18" charset="0"/>
              </a:rPr>
              <a:t>Conventional</a:t>
            </a:r>
            <a:endParaRPr lang="en-US" sz="2800" b="1" cap="small"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17" y="2840728"/>
            <a:ext cx="2362976" cy="13647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6870" y="2850973"/>
            <a:ext cx="1424495" cy="1299508"/>
          </a:xfrm>
          <a:prstGeom prst="rect">
            <a:avLst/>
          </a:prstGeom>
        </p:spPr>
      </p:pic>
      <p:cxnSp>
        <p:nvCxnSpPr>
          <p:cNvPr id="12" name="Straight Arrow Connector 11"/>
          <p:cNvCxnSpPr/>
          <p:nvPr/>
        </p:nvCxnSpPr>
        <p:spPr>
          <a:xfrm flipH="1" flipV="1">
            <a:off x="2828260" y="4010092"/>
            <a:ext cx="7793666" cy="10633"/>
          </a:xfrm>
          <a:prstGeom prst="straightConnector1">
            <a:avLst/>
          </a:prstGeom>
          <a:ln>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828260" y="3114563"/>
            <a:ext cx="7793666" cy="21470"/>
          </a:xfrm>
          <a:prstGeom prst="straightConnector1">
            <a:avLst/>
          </a:prstGeom>
          <a:ln>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4985" y="2758713"/>
            <a:ext cx="956308" cy="733170"/>
          </a:xfrm>
          <a:prstGeom prst="rect">
            <a:avLst/>
          </a:prstGeom>
        </p:spPr>
      </p:pic>
      <p:sp>
        <p:nvSpPr>
          <p:cNvPr id="16" name="Rectangle 15"/>
          <p:cNvSpPr/>
          <p:nvPr/>
        </p:nvSpPr>
        <p:spPr>
          <a:xfrm>
            <a:off x="6884985" y="2299554"/>
            <a:ext cx="910827" cy="400110"/>
          </a:xfrm>
          <a:prstGeom prst="rect">
            <a:avLst/>
          </a:prstGeom>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Money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7" name="Cloud Callout 16"/>
          <p:cNvSpPr/>
          <p:nvPr/>
        </p:nvSpPr>
        <p:spPr>
          <a:xfrm>
            <a:off x="10989117" y="2094614"/>
            <a:ext cx="887450" cy="574636"/>
          </a:xfrm>
          <a:prstGeom prst="cloudCallout">
            <a:avLst>
              <a:gd name="adj1" fmla="val -36408"/>
              <a:gd name="adj2" fmla="val 884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58380" y="2197266"/>
            <a:ext cx="74892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Client</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420" y="3654140"/>
            <a:ext cx="956308" cy="73317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6341" y="3622605"/>
            <a:ext cx="956308" cy="733170"/>
          </a:xfrm>
          <a:prstGeom prst="rect">
            <a:avLst/>
          </a:prstGeom>
        </p:spPr>
      </p:pic>
      <p:sp>
        <p:nvSpPr>
          <p:cNvPr id="21" name="Rectangle 20"/>
          <p:cNvSpPr/>
          <p:nvPr/>
        </p:nvSpPr>
        <p:spPr>
          <a:xfrm>
            <a:off x="8446305" y="4270425"/>
            <a:ext cx="910827" cy="400110"/>
          </a:xfrm>
          <a:prstGeom prst="rect">
            <a:avLst/>
          </a:prstGeom>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Money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336341" y="4248075"/>
            <a:ext cx="910827" cy="400110"/>
          </a:xfrm>
          <a:prstGeom prst="rect">
            <a:avLst/>
          </a:prstGeom>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Money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7103795" y="4116537"/>
            <a:ext cx="473206" cy="707886"/>
          </a:xfrm>
          <a:prstGeom prst="rect">
            <a:avLst/>
          </a:prstGeom>
        </p:spPr>
        <p:txBody>
          <a:bodyPr wrap="none">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411419" y="3776245"/>
            <a:ext cx="950901" cy="400110"/>
          </a:xfrm>
          <a:prstGeom prst="rect">
            <a:avLst/>
          </a:prstGeom>
          <a:solidFill>
            <a:schemeClr val="bg1">
              <a:lumMod val="95000"/>
            </a:schemeClr>
          </a:solidFill>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Interest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595121" y="2868664"/>
            <a:ext cx="712054" cy="400110"/>
          </a:xfrm>
          <a:prstGeom prst="rect">
            <a:avLst/>
          </a:prstGeom>
          <a:solidFill>
            <a:schemeClr val="bg1">
              <a:lumMod val="95000"/>
            </a:schemeClr>
          </a:solidFill>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Loan</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26098" y="6493132"/>
            <a:ext cx="465902" cy="354117"/>
          </a:xfrm>
          <a:prstGeom prst="rect">
            <a:avLst/>
          </a:prstGeom>
        </p:spPr>
      </p:pic>
    </p:spTree>
    <p:extLst>
      <p:ext uri="{BB962C8B-B14F-4D97-AF65-F5344CB8AC3E}">
        <p14:creationId xmlns:p14="http://schemas.microsoft.com/office/powerpoint/2010/main" val="153071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30"/>
            <a:ext cx="12192000" cy="6845870"/>
          </a:xfrm>
          <a:prstGeom prst="rect">
            <a:avLst/>
          </a:prstGeom>
        </p:spPr>
      </p:pic>
      <p:sp>
        <p:nvSpPr>
          <p:cNvPr id="6" name="Rectangle 5"/>
          <p:cNvSpPr/>
          <p:nvPr/>
        </p:nvSpPr>
        <p:spPr>
          <a:xfrm>
            <a:off x="0" y="1345021"/>
            <a:ext cx="12192000" cy="549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52"/>
            <a:ext cx="12192000" cy="12287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custDataLst>
              <p:tags r:id="rId1"/>
            </p:custDataLst>
          </p:nvPr>
        </p:nvSpPr>
        <p:spPr>
          <a:xfrm>
            <a:off x="1791705" y="160987"/>
            <a:ext cx="9118951" cy="642964"/>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2800" b="1" cap="small" dirty="0" smtClean="0">
                <a:solidFill>
                  <a:schemeClr val="accent5">
                    <a:lumMod val="75000"/>
                  </a:schemeClr>
                </a:solidFill>
                <a:latin typeface="Times New Roman" panose="02020603050405020304" pitchFamily="18" charset="0"/>
                <a:cs typeface="Times New Roman" panose="02020603050405020304" pitchFamily="18" charset="0"/>
              </a:rPr>
              <a:t>The basic Difference Between Conventional and Islamic Mode of Finance</a:t>
            </a:r>
            <a:endParaRPr lang="en-US" sz="28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5433690" y="1371601"/>
            <a:ext cx="1473481" cy="523220"/>
          </a:xfrm>
          <a:prstGeom prst="rect">
            <a:avLst/>
          </a:prstGeom>
        </p:spPr>
        <p:txBody>
          <a:bodyPr wrap="none">
            <a:spAutoFit/>
          </a:bodyPr>
          <a:lstStyle/>
          <a:p>
            <a:pPr algn="ctr"/>
            <a:r>
              <a:rPr lang="en-US" sz="2800" b="1" cap="small" dirty="0" smtClean="0">
                <a:solidFill>
                  <a:schemeClr val="bg1"/>
                </a:solidFill>
                <a:latin typeface="Times New Roman" panose="02020603050405020304" pitchFamily="18" charset="0"/>
                <a:cs typeface="Times New Roman" panose="02020603050405020304" pitchFamily="18" charset="0"/>
              </a:rPr>
              <a:t>Islamic</a:t>
            </a:r>
            <a:endParaRPr lang="en-US" sz="2800" b="1" cap="small"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17" y="2840728"/>
            <a:ext cx="2362976" cy="13647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6870" y="2850973"/>
            <a:ext cx="1424495" cy="1299508"/>
          </a:xfrm>
          <a:prstGeom prst="rect">
            <a:avLst/>
          </a:prstGeom>
        </p:spPr>
      </p:pic>
      <p:cxnSp>
        <p:nvCxnSpPr>
          <p:cNvPr id="12" name="Straight Arrow Connector 11"/>
          <p:cNvCxnSpPr/>
          <p:nvPr/>
        </p:nvCxnSpPr>
        <p:spPr>
          <a:xfrm flipH="1" flipV="1">
            <a:off x="2828260" y="4010092"/>
            <a:ext cx="7793666" cy="10633"/>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2828260" y="3114563"/>
            <a:ext cx="7793666" cy="21470"/>
          </a:xfrm>
          <a:prstGeom prst="straightConnector1">
            <a:avLst/>
          </a:prstGeom>
          <a:ln>
            <a:solidFill>
              <a:schemeClr val="accent5">
                <a:lumMod val="75000"/>
              </a:schemeClr>
            </a:solidFill>
            <a:prstDash val="dash"/>
            <a:tailEnd type="triangle"/>
          </a:ln>
        </p:spPr>
        <p:style>
          <a:lnRef idx="3">
            <a:schemeClr val="accent1"/>
          </a:lnRef>
          <a:fillRef idx="0">
            <a:schemeClr val="accent1"/>
          </a:fillRef>
          <a:effectRef idx="2">
            <a:schemeClr val="accent1"/>
          </a:effectRef>
          <a:fontRef idx="minor">
            <a:schemeClr val="tx1"/>
          </a:fontRef>
        </p:style>
      </p:cxnSp>
      <p:sp>
        <p:nvSpPr>
          <p:cNvPr id="17" name="Cloud Callout 16"/>
          <p:cNvSpPr/>
          <p:nvPr/>
        </p:nvSpPr>
        <p:spPr>
          <a:xfrm>
            <a:off x="10989117" y="2094614"/>
            <a:ext cx="887450" cy="574636"/>
          </a:xfrm>
          <a:prstGeom prst="cloudCallout">
            <a:avLst>
              <a:gd name="adj1" fmla="val -36408"/>
              <a:gd name="adj2" fmla="val 884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058380" y="2197266"/>
            <a:ext cx="74892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Client</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9537" y="3622605"/>
            <a:ext cx="956308" cy="733170"/>
          </a:xfrm>
          <a:prstGeom prst="rect">
            <a:avLst/>
          </a:prstGeom>
        </p:spPr>
      </p:pic>
      <p:sp>
        <p:nvSpPr>
          <p:cNvPr id="21" name="Rectangle 20"/>
          <p:cNvSpPr/>
          <p:nvPr/>
        </p:nvSpPr>
        <p:spPr>
          <a:xfrm>
            <a:off x="9015018" y="4254572"/>
            <a:ext cx="910827" cy="400110"/>
          </a:xfrm>
          <a:prstGeom prst="rect">
            <a:avLst/>
          </a:prstGeom>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Money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496574" y="3776245"/>
            <a:ext cx="1316386" cy="400110"/>
          </a:xfrm>
          <a:prstGeom prst="rect">
            <a:avLst/>
          </a:prstGeom>
          <a:solidFill>
            <a:schemeClr val="bg1">
              <a:lumMod val="95000"/>
            </a:schemeClr>
          </a:solidFill>
        </p:spPr>
        <p:txBody>
          <a:bodyPr wrap="none">
            <a:spAutoFit/>
          </a:bodyPr>
          <a:lstStyle/>
          <a:p>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Profit | Fee</a:t>
            </a:r>
            <a:endParaRPr lang="en-US" sz="2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871178" y="2858032"/>
            <a:ext cx="1901483" cy="400110"/>
          </a:xfrm>
          <a:prstGeom prst="rect">
            <a:avLst/>
          </a:prstGeom>
          <a:solidFill>
            <a:schemeClr val="bg1">
              <a:lumMod val="95000"/>
            </a:schemeClr>
          </a:solidFill>
        </p:spPr>
        <p:txBody>
          <a:bodyPr wrap="none">
            <a:spAutoFit/>
          </a:bodyPr>
          <a:lstStyle/>
          <a:p>
            <a:r>
              <a:rPr lang="en-US" sz="2000" dirty="0" smtClean="0">
                <a:solidFill>
                  <a:schemeClr val="accent5">
                    <a:lumMod val="75000"/>
                  </a:schemeClr>
                </a:solidFill>
                <a:latin typeface="Times New Roman" panose="02020603050405020304" pitchFamily="18" charset="0"/>
                <a:cs typeface="Times New Roman" panose="02020603050405020304" pitchFamily="18" charset="0"/>
              </a:rPr>
              <a:t>Goods | Services</a:t>
            </a:r>
            <a:endParaRPr lang="en-US" sz="2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26098" y="6493132"/>
            <a:ext cx="465902" cy="354117"/>
          </a:xfrm>
          <a:prstGeom prst="rect">
            <a:avLst/>
          </a:prstGeom>
        </p:spPr>
      </p:pic>
    </p:spTree>
    <p:extLst>
      <p:ext uri="{BB962C8B-B14F-4D97-AF65-F5344CB8AC3E}">
        <p14:creationId xmlns:p14="http://schemas.microsoft.com/office/powerpoint/2010/main" val="3408739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27"/>
            <a:ext cx="12192000" cy="6873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68" y="2255606"/>
            <a:ext cx="2781300" cy="164782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098" y="2255607"/>
            <a:ext cx="2781300" cy="1647825"/>
          </a:xfrm>
          <a:prstGeom prst="rect">
            <a:avLst/>
          </a:prstGeom>
        </p:spPr>
      </p:pic>
      <p:sp>
        <p:nvSpPr>
          <p:cNvPr id="5" name="Rectangle 4"/>
          <p:cNvSpPr/>
          <p:nvPr/>
        </p:nvSpPr>
        <p:spPr>
          <a:xfrm>
            <a:off x="2433653" y="3795711"/>
            <a:ext cx="139333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Islamic</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7368048" y="3795711"/>
            <a:ext cx="2396811"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Conventional</a:t>
            </a:r>
            <a:endParaRPr lang="en-US" sz="3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608871" y="2937897"/>
            <a:ext cx="1237839" cy="707886"/>
          </a:xfrm>
          <a:prstGeom prst="rect">
            <a:avLst/>
          </a:prstGeom>
          <a:noFill/>
        </p:spPr>
        <p:txBody>
          <a:bodyPr wrap="none" lIns="91440" tIns="45720" rIns="91440" bIns="45720">
            <a:spAutoFit/>
          </a:bodyPr>
          <a:lstStyle/>
          <a:p>
            <a:pPr algn="ctr"/>
            <a:r>
              <a:rPr lang="en-US" sz="4000"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Loan</a:t>
            </a:r>
            <a:endParaRPr lang="en-US" sz="40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Left-Right-Up Arrow 8"/>
          <p:cNvSpPr/>
          <p:nvPr/>
        </p:nvSpPr>
        <p:spPr>
          <a:xfrm rot="16200000">
            <a:off x="7978535" y="2903782"/>
            <a:ext cx="4297680" cy="578503"/>
          </a:xfrm>
          <a:prstGeom prst="leftRigh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Rectangle 9"/>
          <p:cNvSpPr/>
          <p:nvPr/>
        </p:nvSpPr>
        <p:spPr>
          <a:xfrm>
            <a:off x="9176631" y="5530961"/>
            <a:ext cx="1930336" cy="1077218"/>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Asset Side</a:t>
            </a:r>
          </a:p>
          <a:p>
            <a:pPr algn="ctr"/>
            <a:r>
              <a:rPr lang="en-US" sz="3200"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(Lending)</a:t>
            </a:r>
            <a:endParaRPr lang="en-US" sz="3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9491621" y="331888"/>
            <a:ext cx="1300356" cy="523220"/>
          </a:xfrm>
          <a:prstGeom prst="rect">
            <a:avLst/>
          </a:prstGeom>
          <a:noFill/>
        </p:spPr>
        <p:txBody>
          <a:bodyPr wrap="none" lIns="91440" tIns="45720" rIns="91440" bIns="45720">
            <a:spAutoFit/>
          </a:bodyPr>
          <a:lstStyle/>
          <a:p>
            <a:pPr algn="ctr"/>
            <a:r>
              <a:rPr lang="en-US" sz="28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Deposit</a:t>
            </a:r>
            <a:endParaRPr lang="en-US" sz="28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Left-Right-Up Arrow 11"/>
          <p:cNvSpPr/>
          <p:nvPr/>
        </p:nvSpPr>
        <p:spPr>
          <a:xfrm rot="16200000" flipV="1">
            <a:off x="-311686" y="2918983"/>
            <a:ext cx="4297680" cy="48758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4556" y="237444"/>
            <a:ext cx="1750223" cy="523220"/>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Saving AC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3596163" y="275270"/>
            <a:ext cx="1849610" cy="523220"/>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Current AC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4713213" y="1732386"/>
            <a:ext cx="922047" cy="523220"/>
          </a:xfrm>
          <a:prstGeom prst="rect">
            <a:avLst/>
          </a:prstGeom>
          <a:noFill/>
        </p:spPr>
        <p:txBody>
          <a:bodyPr wrap="non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Loan</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Left-Right-Up Arrow 16"/>
          <p:cNvSpPr/>
          <p:nvPr/>
        </p:nvSpPr>
        <p:spPr>
          <a:xfrm rot="16200000">
            <a:off x="2307047" y="2905450"/>
            <a:ext cx="4297680" cy="514651"/>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345" y="1732387"/>
            <a:ext cx="1585690" cy="830997"/>
          </a:xfrm>
          <a:prstGeom prst="rect">
            <a:avLst/>
          </a:prstGeom>
          <a:noFill/>
        </p:spPr>
        <p:txBody>
          <a:bodyPr wrap="non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Musharkah</a:t>
            </a:r>
          </a:p>
          <a:p>
            <a:pPr algn="ct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Mudarabah</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684442" y="5528630"/>
            <a:ext cx="1930337" cy="1077218"/>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Asset Side</a:t>
            </a:r>
          </a:p>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(Trade)</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724" y="-39765"/>
            <a:ext cx="1035904" cy="6897765"/>
          </a:xfrm>
          <a:prstGeom prst="rect">
            <a:avLst/>
          </a:prstGeom>
        </p:spPr>
      </p:pic>
    </p:spTree>
    <p:extLst>
      <p:ext uri="{BB962C8B-B14F-4D97-AF65-F5344CB8AC3E}">
        <p14:creationId xmlns:p14="http://schemas.microsoft.com/office/powerpoint/2010/main" val="1036207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3421431"/>
              </p:ext>
            </p:extLst>
          </p:nvPr>
        </p:nvGraphicFramePr>
        <p:xfrm>
          <a:off x="665018" y="841665"/>
          <a:ext cx="11526982" cy="568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103982" y="0"/>
            <a:ext cx="3820213" cy="523220"/>
          </a:xfrm>
          <a:prstGeom prst="rect">
            <a:avLst/>
          </a:prstGeom>
        </p:spPr>
        <p:txBody>
          <a:bodyPr wrap="none">
            <a:spAutoFit/>
          </a:bodyPr>
          <a:lstStyle/>
          <a:p>
            <a:pPr>
              <a:spcBef>
                <a:spcPct val="0"/>
              </a:spcBef>
              <a:buClr>
                <a:srgbClr val="0000FF"/>
              </a:buClr>
              <a:buFontTx/>
              <a:buNone/>
            </a:pPr>
            <a:r>
              <a:rPr lang="en-US" sz="2800" b="1" dirty="0">
                <a:solidFill>
                  <a:schemeClr val="accent5">
                    <a:lumMod val="50000"/>
                  </a:schemeClr>
                </a:solidFill>
                <a:latin typeface="Times New Roman" panose="02020603050405020304" pitchFamily="18" charset="0"/>
                <a:cs typeface="Times New Roman" panose="02020603050405020304" pitchFamily="18" charset="0"/>
              </a:rPr>
              <a:t>Distinguishing Features</a:t>
            </a:r>
          </a:p>
        </p:txBody>
      </p:sp>
    </p:spTree>
    <p:extLst>
      <p:ext uri="{BB962C8B-B14F-4D97-AF65-F5344CB8AC3E}">
        <p14:creationId xmlns:p14="http://schemas.microsoft.com/office/powerpoint/2010/main" val="12034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7E429971-BC57-430F-BB25-C0574E5E39E3}"/>
                                            </p:graphicEl>
                                          </p:spTgt>
                                        </p:tgtEl>
                                        <p:attrNameLst>
                                          <p:attrName>style.visibility</p:attrName>
                                        </p:attrNameLst>
                                      </p:cBhvr>
                                      <p:to>
                                        <p:strVal val="visible"/>
                                      </p:to>
                                    </p:set>
                                    <p:animEffect transition="in" filter="wipe(left)">
                                      <p:cBhvr>
                                        <p:cTn id="7" dur="500"/>
                                        <p:tgtEl>
                                          <p:spTgt spid="2">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D54B1729-BC98-42C1-9C6C-D65DCBA4358F}"/>
                                            </p:graphicEl>
                                          </p:spTgt>
                                        </p:tgtEl>
                                        <p:attrNameLst>
                                          <p:attrName>style.visibility</p:attrName>
                                        </p:attrNameLst>
                                      </p:cBhvr>
                                      <p:to>
                                        <p:strVal val="visible"/>
                                      </p:to>
                                    </p:set>
                                    <p:animEffect transition="in" filter="wipe(left)">
                                      <p:cBhvr>
                                        <p:cTn id="12" dur="500"/>
                                        <p:tgtEl>
                                          <p:spTgt spid="2">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C04276DC-EE64-470A-B8BC-09067B8045FA}"/>
                                            </p:graphicEl>
                                          </p:spTgt>
                                        </p:tgtEl>
                                        <p:attrNameLst>
                                          <p:attrName>style.visibility</p:attrName>
                                        </p:attrNameLst>
                                      </p:cBhvr>
                                      <p:to>
                                        <p:strVal val="visible"/>
                                      </p:to>
                                    </p:set>
                                    <p:animEffect transition="in" filter="wipe(left)">
                                      <p:cBhvr>
                                        <p:cTn id="17" dur="500"/>
                                        <p:tgtEl>
                                          <p:spTgt spid="2">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B37A5355-225B-4C6F-AED7-6C620F99EECC}"/>
                                            </p:graphicEl>
                                          </p:spTgt>
                                        </p:tgtEl>
                                        <p:attrNameLst>
                                          <p:attrName>style.visibility</p:attrName>
                                        </p:attrNameLst>
                                      </p:cBhvr>
                                      <p:to>
                                        <p:strVal val="visible"/>
                                      </p:to>
                                    </p:set>
                                    <p:animEffect transition="in" filter="wipe(left)">
                                      <p:cBhvr>
                                        <p:cTn id="22" dur="500"/>
                                        <p:tgtEl>
                                          <p:spTgt spid="2">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F5034101-5B7D-4FE7-B47A-5A48CF39606B}"/>
                                            </p:graphicEl>
                                          </p:spTgt>
                                        </p:tgtEl>
                                        <p:attrNameLst>
                                          <p:attrName>style.visibility</p:attrName>
                                        </p:attrNameLst>
                                      </p:cBhvr>
                                      <p:to>
                                        <p:strVal val="visible"/>
                                      </p:to>
                                    </p:set>
                                    <p:animEffect transition="in" filter="wipe(left)">
                                      <p:cBhvr>
                                        <p:cTn id="27" dur="500"/>
                                        <p:tgtEl>
                                          <p:spTgt spid="2">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C7C3E6FD-D83F-4BDA-907E-B5EE041DA931}"/>
                                            </p:graphicEl>
                                          </p:spTgt>
                                        </p:tgtEl>
                                        <p:attrNameLst>
                                          <p:attrName>style.visibility</p:attrName>
                                        </p:attrNameLst>
                                      </p:cBhvr>
                                      <p:to>
                                        <p:strVal val="visible"/>
                                      </p:to>
                                    </p:set>
                                    <p:animEffect transition="in" filter="wipe(left)">
                                      <p:cBhvr>
                                        <p:cTn id="32" dur="500"/>
                                        <p:tgtEl>
                                          <p:spTgt spid="2">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2893"/>
            <a:ext cx="12192001" cy="6305107"/>
          </a:xfrm>
          <a:prstGeom prst="rect">
            <a:avLst/>
          </a:prstGeom>
        </p:spPr>
      </p:pic>
      <p:sp>
        <p:nvSpPr>
          <p:cNvPr id="3" name="Title 1"/>
          <p:cNvSpPr txBox="1">
            <a:spLocks/>
          </p:cNvSpPr>
          <p:nvPr>
            <p:custDataLst>
              <p:tags r:id="rId1"/>
            </p:custDataLst>
          </p:nvPr>
        </p:nvSpPr>
        <p:spPr>
          <a:xfrm>
            <a:off x="3427468" y="0"/>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accent5">
                    <a:lumMod val="75000"/>
                  </a:schemeClr>
                </a:solidFill>
                <a:latin typeface="Times New Roman" panose="02020603050405020304" pitchFamily="18" charset="0"/>
                <a:cs typeface="Times New Roman" panose="02020603050405020304" pitchFamily="18" charset="0"/>
              </a:rPr>
              <a:t>What distinguishes Islamic Banking</a:t>
            </a:r>
            <a:endParaRPr lang="en-US" sz="36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03729"/>
            <a:ext cx="2016847" cy="1285499"/>
          </a:xfrm>
          <a:prstGeom prst="rect">
            <a:avLst/>
          </a:prstGeom>
        </p:spPr>
      </p:pic>
      <p:sp>
        <p:nvSpPr>
          <p:cNvPr id="6" name="Rectangle 5"/>
          <p:cNvSpPr/>
          <p:nvPr/>
        </p:nvSpPr>
        <p:spPr>
          <a:xfrm>
            <a:off x="388702" y="4080931"/>
            <a:ext cx="1239442" cy="523220"/>
          </a:xfrm>
          <a:prstGeom prst="rect">
            <a:avLst/>
          </a:prstGeom>
          <a:noFill/>
          <a:ln>
            <a:noFill/>
          </a:ln>
          <a:effectLst>
            <a:glow rad="139700">
              <a:schemeClr val="accent4">
                <a:satMod val="175000"/>
                <a:alpha val="40000"/>
              </a:schemeClr>
            </a:glow>
            <a:outerShdw blurRad="50800" dist="38100" dir="2700000" algn="tl" rotWithShape="0">
              <a:prstClr val="black">
                <a:alpha val="40000"/>
              </a:prstClr>
            </a:outerShdw>
          </a:effectLst>
        </p:spPr>
        <p:txBody>
          <a:bodyPr wrap="none" lIns="91440" tIns="45720" rIns="91440" bIns="45720">
            <a:spAutoFit/>
          </a:bodyPr>
          <a:lstStyle/>
          <a:p>
            <a:pPr algn="ctr"/>
            <a:r>
              <a:rPr lang="en-US" sz="2800" b="0" cap="none" spc="0" dirty="0" smtClean="0">
                <a:ln w="0"/>
                <a:solidFill>
                  <a:schemeClr val="accent5">
                    <a:lumMod val="75000"/>
                  </a:schemeClr>
                </a:solidFill>
                <a:latin typeface="Times New Roman" panose="02020603050405020304" pitchFamily="18" charset="0"/>
                <a:cs typeface="Times New Roman" panose="02020603050405020304" pitchFamily="18" charset="0"/>
              </a:rPr>
              <a:t>Islamic</a:t>
            </a:r>
            <a:endParaRPr lang="en-US" sz="2800" b="0" cap="none" spc="0" dirty="0">
              <a:ln w="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153" y="2903729"/>
            <a:ext cx="2016847" cy="1285499"/>
          </a:xfrm>
          <a:prstGeom prst="rect">
            <a:avLst/>
          </a:prstGeom>
        </p:spPr>
      </p:pic>
      <p:sp>
        <p:nvSpPr>
          <p:cNvPr id="12" name="Rectangle 11"/>
          <p:cNvSpPr/>
          <p:nvPr/>
        </p:nvSpPr>
        <p:spPr>
          <a:xfrm>
            <a:off x="10263292" y="4116898"/>
            <a:ext cx="1840568" cy="461665"/>
          </a:xfrm>
          <a:prstGeom prst="rect">
            <a:avLst/>
          </a:prstGeom>
          <a:noFill/>
          <a:ln>
            <a:noFill/>
          </a:ln>
          <a:effectLst>
            <a:glow rad="139700">
              <a:schemeClr val="accent4">
                <a:satMod val="175000"/>
                <a:alpha val="40000"/>
              </a:schemeClr>
            </a:glow>
            <a:outerShdw blurRad="50800" dist="38100" dir="2700000" algn="tl" rotWithShape="0">
              <a:prstClr val="black">
                <a:alpha val="40000"/>
              </a:prstClr>
            </a:outerShdw>
          </a:effectLst>
        </p:spPr>
        <p:txBody>
          <a:bodyPr wrap="none" lIns="91440" tIns="45720" rIns="91440" bIns="45720">
            <a:spAutoFit/>
          </a:bodyPr>
          <a:lstStyle/>
          <a:p>
            <a:pPr algn="ctr"/>
            <a:r>
              <a:rPr lang="en-US" sz="2400" dirty="0" smtClean="0">
                <a:ln w="0"/>
                <a:solidFill>
                  <a:srgbClr val="FF0000"/>
                </a:solidFill>
                <a:latin typeface="Times New Roman" panose="02020603050405020304" pitchFamily="18" charset="0"/>
                <a:cs typeface="Times New Roman" panose="02020603050405020304" pitchFamily="18" charset="0"/>
              </a:rPr>
              <a:t>Conventional</a:t>
            </a:r>
            <a:endParaRPr lang="en-US" sz="2400" b="0" cap="none" spc="0" dirty="0">
              <a:ln w="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870791" y="1114185"/>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70791" y="2462219"/>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870791" y="3810253"/>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870791" y="5158287"/>
            <a:ext cx="3051544" cy="10842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149163" y="1114185"/>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49163" y="2462219"/>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149163" y="3810253"/>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149163" y="5158287"/>
            <a:ext cx="3051544" cy="108425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754372" y="3810253"/>
            <a:ext cx="742609"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flipH="1">
            <a:off x="2473841" y="1594884"/>
            <a:ext cx="23140" cy="4210493"/>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2496981" y="1594884"/>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2496981" y="3012559"/>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2473841" y="4362894"/>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a:off x="2473841" y="5805377"/>
            <a:ext cx="373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a:off x="9803848" y="3810253"/>
            <a:ext cx="742609" cy="0"/>
          </a:xfrm>
          <a:prstGeom prst="line">
            <a:avLst/>
          </a:prstGeom>
          <a:ln>
            <a:solidFill>
              <a:srgbClr val="FF0000"/>
            </a:solidFill>
            <a:prstDash val="dash"/>
          </a:ln>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flipH="1">
            <a:off x="9748209" y="1608987"/>
            <a:ext cx="23140" cy="4210493"/>
          </a:xfrm>
          <a:prstGeom prst="line">
            <a:avLst/>
          </a:prstGeom>
          <a:ln>
            <a:solidFill>
              <a:srgbClr val="C00000"/>
            </a:solidFill>
            <a:prstDash val="sysDash"/>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flipH="1">
            <a:off x="9303488" y="1608987"/>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p:nvPr/>
        </p:nvCxnSpPr>
        <p:spPr>
          <a:xfrm flipH="1">
            <a:off x="9303487" y="3004348"/>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H="1">
            <a:off x="9303486" y="4340628"/>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p:nvPr/>
        </p:nvCxnSpPr>
        <p:spPr>
          <a:xfrm flipH="1">
            <a:off x="9303485" y="5804255"/>
            <a:ext cx="444721"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57" name="Rectangle 56"/>
          <p:cNvSpPr/>
          <p:nvPr/>
        </p:nvSpPr>
        <p:spPr>
          <a:xfrm>
            <a:off x="2941702" y="1243582"/>
            <a:ext cx="2980633" cy="646331"/>
          </a:xfrm>
          <a:prstGeom prst="rect">
            <a:avLst/>
          </a:prstGeom>
        </p:spPr>
        <p:txBody>
          <a:bodyPr wrap="square">
            <a:spAutoFit/>
          </a:bodyPr>
          <a:lstStyle/>
          <a:p>
            <a:pPr lvl="0"/>
            <a:r>
              <a:rPr lang="en-US" dirty="0" smtClean="0">
                <a:solidFill>
                  <a:schemeClr val="accent5">
                    <a:lumMod val="50000"/>
                  </a:schemeClr>
                </a:solidFill>
                <a:latin typeface="Times New Roman" panose="02020603050405020304" pitchFamily="18" charset="0"/>
                <a:cs typeface="Times New Roman" panose="02020603050405020304" pitchFamily="18" charset="0"/>
              </a:rPr>
              <a:t>Transactions are asset-based or backed</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2994850" y="2588729"/>
            <a:ext cx="2874335" cy="923330"/>
          </a:xfrm>
          <a:prstGeom prst="rect">
            <a:avLst/>
          </a:prstGeom>
        </p:spPr>
        <p:txBody>
          <a:bodyPr wrap="square">
            <a:spAutoFit/>
          </a:bodyPr>
          <a:lstStyle/>
          <a:p>
            <a:pPr lvl="0"/>
            <a:r>
              <a:rPr lang="en-US" dirty="0">
                <a:solidFill>
                  <a:schemeClr val="accent5">
                    <a:lumMod val="50000"/>
                  </a:schemeClr>
                </a:solidFill>
                <a:latin typeface="Times New Roman" panose="02020603050405020304" pitchFamily="18" charset="0"/>
                <a:cs typeface="Times New Roman" panose="02020603050405020304" pitchFamily="18" charset="0"/>
              </a:rPr>
              <a:t>It is socially-responsible banking because it operates under </a:t>
            </a:r>
            <a:r>
              <a:rPr lang="en-US" dirty="0" smtClean="0">
                <a:solidFill>
                  <a:schemeClr val="accent5">
                    <a:lumMod val="50000"/>
                  </a:schemeClr>
                </a:solidFill>
                <a:latin typeface="Times New Roman" panose="02020603050405020304" pitchFamily="18" charset="0"/>
                <a:cs typeface="Times New Roman" panose="02020603050405020304" pitchFamily="18" charset="0"/>
              </a:rPr>
              <a:t>Sharia </a:t>
            </a:r>
            <a:r>
              <a:rPr lang="en-US" dirty="0">
                <a:solidFill>
                  <a:schemeClr val="accent5">
                    <a:lumMod val="50000"/>
                  </a:schemeClr>
                </a:solidFill>
                <a:latin typeface="Times New Roman" panose="02020603050405020304" pitchFamily="18" charset="0"/>
                <a:cs typeface="Times New Roman" panose="02020603050405020304" pitchFamily="18" charset="0"/>
              </a:rPr>
              <a:t>restrictions</a:t>
            </a:r>
          </a:p>
        </p:txBody>
      </p:sp>
      <p:sp>
        <p:nvSpPr>
          <p:cNvPr id="59" name="Rectangle 58"/>
          <p:cNvSpPr/>
          <p:nvPr/>
        </p:nvSpPr>
        <p:spPr>
          <a:xfrm>
            <a:off x="2988924" y="4017462"/>
            <a:ext cx="2847871" cy="646331"/>
          </a:xfrm>
          <a:prstGeom prst="rect">
            <a:avLst/>
          </a:prstGeom>
        </p:spPr>
        <p:txBody>
          <a:bodyPr wrap="square">
            <a:spAutoFit/>
          </a:bodyPr>
          <a:lstStyle/>
          <a:p>
            <a:pPr lvl="0"/>
            <a:r>
              <a:rPr lang="en-US" dirty="0">
                <a:solidFill>
                  <a:schemeClr val="accent5">
                    <a:lumMod val="50000"/>
                  </a:schemeClr>
                </a:solidFill>
                <a:latin typeface="Times New Roman" panose="02020603050405020304" pitchFamily="18" charset="0"/>
                <a:cs typeface="Times New Roman" panose="02020603050405020304" pitchFamily="18" charset="0"/>
              </a:rPr>
              <a:t>Does not permit financing of prohibited goods / Industries</a:t>
            </a:r>
          </a:p>
        </p:txBody>
      </p:sp>
      <p:sp>
        <p:nvSpPr>
          <p:cNvPr id="60" name="Rectangle 59"/>
          <p:cNvSpPr/>
          <p:nvPr/>
        </p:nvSpPr>
        <p:spPr>
          <a:xfrm>
            <a:off x="2973578" y="5129375"/>
            <a:ext cx="3051535" cy="1200329"/>
          </a:xfrm>
          <a:prstGeom prst="rect">
            <a:avLst/>
          </a:prstGeom>
        </p:spPr>
        <p:txBody>
          <a:bodyPr wrap="square">
            <a:spAutoFit/>
          </a:bodyPr>
          <a:lstStyle/>
          <a:p>
            <a:pPr>
              <a:spcBef>
                <a:spcPct val="50000"/>
              </a:spcBef>
            </a:pPr>
            <a:r>
              <a:rPr lang="en-US" dirty="0">
                <a:solidFill>
                  <a:schemeClr val="accent5">
                    <a:lumMod val="50000"/>
                  </a:schemeClr>
                </a:solidFill>
                <a:latin typeface="Times New Roman" panose="02020603050405020304" pitchFamily="18" charset="0"/>
                <a:cs typeface="Times New Roman" panose="02020603050405020304" pitchFamily="18" charset="0"/>
              </a:rPr>
              <a:t>Ethics and moral values play a major role in investment decisions. Not a choice but a </a:t>
            </a:r>
            <a:r>
              <a:rPr lang="en-US" b="1" dirty="0">
                <a:solidFill>
                  <a:schemeClr val="accent5">
                    <a:lumMod val="50000"/>
                  </a:schemeClr>
                </a:solidFill>
                <a:latin typeface="Times New Roman" panose="02020603050405020304" pitchFamily="18" charset="0"/>
                <a:cs typeface="Times New Roman" panose="02020603050405020304" pitchFamily="18" charset="0"/>
              </a:rPr>
              <a:t>must</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6243586" y="1245238"/>
            <a:ext cx="2957121" cy="646331"/>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Transactions are money lending &amp; Riba based</a:t>
            </a:r>
          </a:p>
        </p:txBody>
      </p:sp>
      <p:sp>
        <p:nvSpPr>
          <p:cNvPr id="62" name="Rectangle 61"/>
          <p:cNvSpPr/>
          <p:nvPr/>
        </p:nvSpPr>
        <p:spPr>
          <a:xfrm>
            <a:off x="6198793" y="2542683"/>
            <a:ext cx="3071663" cy="923330"/>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Involve in many impermissible transactions like Short selling, Sale of Debt, </a:t>
            </a:r>
            <a:r>
              <a:rPr lang="en-US" dirty="0" smtClean="0">
                <a:solidFill>
                  <a:schemeClr val="bg1"/>
                </a:solidFill>
                <a:latin typeface="Times New Roman" panose="02020603050405020304" pitchFamily="18" charset="0"/>
                <a:cs typeface="Times New Roman" panose="02020603050405020304" pitchFamily="18" charset="0"/>
              </a:rPr>
              <a:t>Speculation etc.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63" name="Rectangle 62"/>
          <p:cNvSpPr/>
          <p:nvPr/>
        </p:nvSpPr>
        <p:spPr>
          <a:xfrm>
            <a:off x="6250075" y="3878962"/>
            <a:ext cx="2962626" cy="923330"/>
          </a:xfrm>
          <a:prstGeom prst="rect">
            <a:avLst/>
          </a:prstGeom>
        </p:spPr>
        <p:txBody>
          <a:bodyPr wrap="square">
            <a:spAutoFit/>
          </a:bodyPr>
          <a:lstStyle/>
          <a:p>
            <a:pPr lvl="0"/>
            <a:r>
              <a:rPr lang="en-US" dirty="0">
                <a:solidFill>
                  <a:schemeClr val="bg1"/>
                </a:solidFill>
                <a:latin typeface="Times New Roman" panose="02020603050405020304" pitchFamily="18" charset="0"/>
                <a:cs typeface="Times New Roman" panose="02020603050405020304" pitchFamily="18" charset="0"/>
              </a:rPr>
              <a:t>Permit financing of prohibited </a:t>
            </a:r>
            <a:r>
              <a:rPr lang="en-US" dirty="0" smtClean="0">
                <a:solidFill>
                  <a:schemeClr val="bg1"/>
                </a:solidFill>
                <a:latin typeface="Times New Roman" panose="02020603050405020304" pitchFamily="18" charset="0"/>
                <a:cs typeface="Times New Roman" panose="02020603050405020304" pitchFamily="18" charset="0"/>
              </a:rPr>
              <a:t>goods &amp; Industries </a:t>
            </a:r>
            <a:r>
              <a:rPr lang="en-US" dirty="0">
                <a:solidFill>
                  <a:schemeClr val="bg1"/>
                </a:solidFill>
                <a:latin typeface="Times New Roman" panose="02020603050405020304" pitchFamily="18" charset="0"/>
                <a:cs typeface="Times New Roman" panose="02020603050405020304" pitchFamily="18" charset="0"/>
              </a:rPr>
              <a:t>like alcohol, casinos etc.</a:t>
            </a:r>
          </a:p>
        </p:txBody>
      </p:sp>
      <p:sp>
        <p:nvSpPr>
          <p:cNvPr id="3072" name="Rectangle 3071"/>
          <p:cNvSpPr/>
          <p:nvPr/>
        </p:nvSpPr>
        <p:spPr>
          <a:xfrm>
            <a:off x="6334664" y="5515750"/>
            <a:ext cx="1896738" cy="369332"/>
          </a:xfrm>
          <a:prstGeom prst="rect">
            <a:avLst/>
          </a:prstGeom>
        </p:spPr>
        <p:txBody>
          <a:bodyPr wrap="none">
            <a:spAutoFit/>
          </a:bodyPr>
          <a:lstStyle/>
          <a:p>
            <a:pPr>
              <a:spcBef>
                <a:spcPct val="50000"/>
              </a:spcBef>
            </a:pPr>
            <a:r>
              <a:rPr lang="en-US" dirty="0">
                <a:solidFill>
                  <a:schemeClr val="bg1"/>
                </a:solidFill>
                <a:latin typeface="Times New Roman" panose="02020603050405020304" pitchFamily="18" charset="0"/>
                <a:cs typeface="Times New Roman" panose="02020603050405020304" pitchFamily="18" charset="0"/>
              </a:rPr>
              <a:t>A matter of choice</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smtClean="0">
                <a:ln w="0"/>
                <a:solidFill>
                  <a:srgbClr val="191464"/>
                </a:solidFill>
                <a:effectLst>
                  <a:outerShdw blurRad="38100" dist="19050" dir="2700000" algn="tl" rotWithShape="0">
                    <a:schemeClr val="dk1">
                      <a:alpha val="40000"/>
                    </a:schemeClr>
                  </a:outerShdw>
                </a:effectLst>
              </a:rPr>
              <a:t>Muaz Ashraf</a:t>
            </a:r>
            <a:endParaRPr lang="en-US" sz="400" b="0" cap="none" spc="0" dirty="0">
              <a:ln w="0"/>
              <a:solidFill>
                <a:srgbClr val="1914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6228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68240" cy="6858000"/>
          </a:xfrm>
          <a:prstGeom prst="rect">
            <a:avLst/>
          </a:prstGeom>
        </p:spPr>
      </p:pic>
      <p:sp>
        <p:nvSpPr>
          <p:cNvPr id="4" name="Rectangle 3"/>
          <p:cNvSpPr/>
          <p:nvPr/>
        </p:nvSpPr>
        <p:spPr>
          <a:xfrm>
            <a:off x="4903319" y="2381753"/>
            <a:ext cx="7571303" cy="2585323"/>
          </a:xfrm>
          <a:prstGeom prst="rect">
            <a:avLst/>
          </a:prstGeom>
          <a:noFill/>
        </p:spPr>
        <p:txBody>
          <a:bodyPr wrap="none" lIns="91440" tIns="45720" rIns="91440" bIns="45720">
            <a:spAutoFit/>
          </a:bodyPr>
          <a:lstStyle/>
          <a:p>
            <a:pPr algn="ctr"/>
            <a:r>
              <a:rPr lang="en-US" sz="54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Islamic Modes of Finance </a:t>
            </a:r>
          </a:p>
          <a:p>
            <a:pPr algn="ctr"/>
            <a:r>
              <a:rPr lang="en-US" sz="540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&amp;</a:t>
            </a:r>
          </a:p>
          <a:p>
            <a:pPr algn="ctr"/>
            <a:r>
              <a:rPr lang="en-US" sz="54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Products</a:t>
            </a:r>
            <a:endParaRPr lang="en-US" sz="5400" b="0"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990" y="-359297"/>
            <a:ext cx="3489960" cy="2741050"/>
          </a:xfrm>
          <a:prstGeom prst="rect">
            <a:avLst/>
          </a:prstGeom>
        </p:spPr>
      </p:pic>
    </p:spTree>
    <p:extLst>
      <p:ext uri="{BB962C8B-B14F-4D97-AF65-F5344CB8AC3E}">
        <p14:creationId xmlns:p14="http://schemas.microsoft.com/office/powerpoint/2010/main" val="2425027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idx="1"/>
          </p:nvPr>
        </p:nvSpPr>
        <p:spPr>
          <a:xfrm>
            <a:off x="3322321" y="1462087"/>
            <a:ext cx="8153400" cy="914400"/>
          </a:xfrm>
        </p:spPr>
        <p:txBody>
          <a:bodyPr/>
          <a:lstStyle/>
          <a:p>
            <a:pPr eaLnBrk="1" hangingPunct="1">
              <a:lnSpc>
                <a:spcPct val="90000"/>
              </a:lnSpc>
            </a:pPr>
            <a:r>
              <a:rPr lang="en-US" sz="2000" dirty="0">
                <a:solidFill>
                  <a:schemeClr val="accent5">
                    <a:lumMod val="50000"/>
                  </a:schemeClr>
                </a:solidFill>
                <a:latin typeface="Times New Roman" panose="02020603050405020304" pitchFamily="18" charset="0"/>
                <a:cs typeface="Times New Roman" panose="02020603050405020304" pitchFamily="18" charset="0"/>
              </a:rPr>
              <a:t>Islamic banking now offers a complete range of Islamic banking solutions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to </a:t>
            </a:r>
            <a:r>
              <a:rPr lang="en-US" sz="2000" dirty="0">
                <a:solidFill>
                  <a:schemeClr val="accent5">
                    <a:lumMod val="50000"/>
                  </a:schemeClr>
                </a:solidFill>
                <a:latin typeface="Times New Roman" panose="02020603050405020304" pitchFamily="18" charset="0"/>
                <a:cs typeface="Times New Roman" panose="02020603050405020304" pitchFamily="18" charset="0"/>
              </a:rPr>
              <a:t>cater their </a:t>
            </a:r>
            <a:r>
              <a:rPr lang="en-US" sz="2000" b="1" dirty="0">
                <a:solidFill>
                  <a:schemeClr val="accent5">
                    <a:lumMod val="50000"/>
                  </a:schemeClr>
                </a:solidFill>
                <a:latin typeface="Times New Roman" panose="02020603050405020304" pitchFamily="18" charset="0"/>
                <a:cs typeface="Times New Roman" panose="02020603050405020304" pitchFamily="18" charset="0"/>
              </a:rPr>
              <a:t> Financing  &amp; banking needs</a:t>
            </a:r>
          </a:p>
          <a:p>
            <a:pPr eaLnBrk="1" hangingPunct="1">
              <a:lnSpc>
                <a:spcPct val="90000"/>
              </a:lnSpc>
            </a:pPr>
            <a:endParaRPr lang="en-US" sz="2000" b="1" dirty="0">
              <a:solidFill>
                <a:srgbClr val="000099"/>
              </a:solidFill>
            </a:endParaRPr>
          </a:p>
        </p:txBody>
      </p:sp>
      <p:sp>
        <p:nvSpPr>
          <p:cNvPr id="32771" name="Rectangle 1032"/>
          <p:cNvSpPr>
            <a:spLocks noChangeArrowheads="1"/>
          </p:cNvSpPr>
          <p:nvPr/>
        </p:nvSpPr>
        <p:spPr bwMode="auto">
          <a:xfrm>
            <a:off x="3154680" y="2393157"/>
            <a:ext cx="7162800"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50000"/>
              </a:spcBef>
              <a:buFontTx/>
              <a:buNone/>
            </a:pPr>
            <a:r>
              <a:rPr lang="en-US" sz="2000" b="1" dirty="0">
                <a:solidFill>
                  <a:schemeClr val="accent5">
                    <a:lumMod val="50000"/>
                  </a:schemeClr>
                </a:solidFill>
                <a:latin typeface="Times New Roman" panose="02020603050405020304" pitchFamily="18" charset="0"/>
                <a:cs typeface="Times New Roman" panose="02020603050405020304" pitchFamily="18" charset="0"/>
              </a:rPr>
              <a:t>Financing Side modes</a:t>
            </a:r>
          </a:p>
          <a:p>
            <a:pPr marL="800100" lvl="1" indent="-342900">
              <a:spcBef>
                <a:spcPct val="50000"/>
              </a:spcBef>
              <a:buFont typeface="Wingdings" panose="05000000000000000000" pitchFamily="2" charset="2"/>
              <a:buChar char="§"/>
            </a:pP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Murabaha              (</a:t>
            </a:r>
            <a:r>
              <a:rPr lang="en-US" altLang="en-US" sz="2000" dirty="0" smtClean="0">
                <a:solidFill>
                  <a:schemeClr val="accent5">
                    <a:lumMod val="50000"/>
                  </a:schemeClr>
                </a:solidFill>
                <a:latin typeface="Times New Roman" panose="02020603050405020304" pitchFamily="18" charset="0"/>
                <a:cs typeface="Times New Roman" panose="02020603050405020304" pitchFamily="18" charset="0"/>
              </a:rPr>
              <a:t>working </a:t>
            </a:r>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capital/consumer </a:t>
            </a:r>
            <a:r>
              <a:rPr lang="en-US" altLang="en-US" sz="2000" dirty="0" smtClean="0">
                <a:solidFill>
                  <a:schemeClr val="accent5">
                    <a:lumMod val="50000"/>
                  </a:schemeClr>
                </a:solidFill>
                <a:latin typeface="Times New Roman" panose="02020603050405020304" pitchFamily="18" charset="0"/>
                <a:cs typeface="Times New Roman" panose="02020603050405020304" pitchFamily="18" charset="0"/>
              </a:rPr>
              <a:t>goods)</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Salam                   (</a:t>
            </a:r>
            <a:r>
              <a:rPr lang="en-US" altLang="en-US" sz="2000" dirty="0" smtClean="0">
                <a:solidFill>
                  <a:schemeClr val="accent5">
                    <a:lumMod val="50000"/>
                  </a:schemeClr>
                </a:solidFill>
                <a:latin typeface="Times New Roman" panose="02020603050405020304" pitchFamily="18" charset="0"/>
                <a:cs typeface="Times New Roman" panose="02020603050405020304" pitchFamily="18" charset="0"/>
              </a:rPr>
              <a:t>overheads</a:t>
            </a:r>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 utilities &amp; </a:t>
            </a:r>
            <a:r>
              <a:rPr lang="en-US" altLang="en-US" sz="2000" dirty="0" smtClean="0">
                <a:solidFill>
                  <a:schemeClr val="accent5">
                    <a:lumMod val="50000"/>
                  </a:schemeClr>
                </a:solidFill>
                <a:latin typeface="Times New Roman" panose="02020603050405020304" pitchFamily="18" charset="0"/>
                <a:cs typeface="Times New Roman" panose="02020603050405020304" pitchFamily="18" charset="0"/>
              </a:rPr>
              <a:t>receivable)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Istisna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en-US" sz="2000" dirty="0">
                <a:solidFill>
                  <a:schemeClr val="accent5">
                    <a:lumMod val="50000"/>
                  </a:schemeClr>
                </a:solidFill>
                <a:latin typeface="Times New Roman" panose="02020603050405020304" pitchFamily="18" charset="0"/>
                <a:cs typeface="Times New Roman" panose="02020603050405020304" pitchFamily="18" charset="0"/>
              </a:rPr>
              <a:t>overheads, utilities &amp; receivable)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eaLnBrk="1" hangingPunct="1">
              <a:spcBef>
                <a:spcPct val="50000"/>
              </a:spcBef>
              <a:buFont typeface="Wingdings" panose="05000000000000000000" pitchFamily="2" charset="2"/>
              <a:buChar char="§"/>
            </a:pP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Tijarah                  (Finished Goods)</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eaLnBrk="1" hangingPunct="1">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Diminishing Musharakah</a:t>
            </a:r>
          </a:p>
          <a:p>
            <a:pPr marL="800100" lvl="1" indent="-342900" eaLnBrk="1" hangingPunct="1">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Ijarah                    (Rental Financing)</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eaLnBrk="1" hangingPunct="1">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Mudarabah</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a:p>
            <a:pPr marL="800100" lvl="1" indent="-342900" eaLnBrk="1" hangingPunct="1">
              <a:spcBef>
                <a:spcPct val="50000"/>
              </a:spcBef>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 Musharakah</a:t>
            </a:r>
          </a:p>
        </p:txBody>
      </p:sp>
      <p:sp>
        <p:nvSpPr>
          <p:cNvPr id="32772" name="Rectangle 1033"/>
          <p:cNvSpPr>
            <a:spLocks noChangeArrowheads="1"/>
          </p:cNvSpPr>
          <p:nvPr/>
        </p:nvSpPr>
        <p:spPr bwMode="auto">
          <a:xfrm>
            <a:off x="6477000" y="22098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50000"/>
              </a:spcBef>
              <a:buFontTx/>
              <a:buNone/>
            </a:pPr>
            <a:r>
              <a:rPr lang="en-US" sz="1800" b="1">
                <a:solidFill>
                  <a:srgbClr val="000099"/>
                </a:solidFill>
                <a:latin typeface="Verdana" panose="020B0604030504040204" pitchFamily="34" charset="0"/>
              </a:rPr>
              <a:t> </a:t>
            </a:r>
            <a:endParaRPr lang="en-US" sz="1800">
              <a:solidFill>
                <a:srgbClr val="000099"/>
              </a:solidFill>
              <a:latin typeface="Verdana" panose="020B0604030504040204" pitchFamily="34" charset="0"/>
            </a:endParaRPr>
          </a:p>
        </p:txBody>
      </p:sp>
      <p:sp>
        <p:nvSpPr>
          <p:cNvPr id="32773" name="Rectangle 1034"/>
          <p:cNvSpPr>
            <a:spLocks noChangeArrowheads="1"/>
          </p:cNvSpPr>
          <p:nvPr/>
        </p:nvSpPr>
        <p:spPr bwMode="auto">
          <a:xfrm>
            <a:off x="3240259" y="795843"/>
            <a:ext cx="48163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00FF"/>
              </a:buClr>
              <a:buFontTx/>
              <a:buNone/>
            </a:pPr>
            <a:r>
              <a:rPr lang="en-US" b="1" dirty="0">
                <a:solidFill>
                  <a:schemeClr val="accent5">
                    <a:lumMod val="50000"/>
                  </a:schemeClr>
                </a:solidFill>
                <a:latin typeface="Times New Roman" panose="02020603050405020304" pitchFamily="18" charset="0"/>
                <a:cs typeface="Times New Roman" panose="02020603050405020304" pitchFamily="18" charset="0"/>
              </a:rPr>
              <a:t>Islamic Banking Products </a:t>
            </a:r>
          </a:p>
        </p:txBody>
      </p:sp>
    </p:spTree>
    <p:extLst>
      <p:ext uri="{BB962C8B-B14F-4D97-AF65-F5344CB8AC3E}">
        <p14:creationId xmlns:p14="http://schemas.microsoft.com/office/powerpoint/2010/main" val="9178033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05908" y="2727835"/>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05908" y="855785"/>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05908" y="1502736"/>
            <a:ext cx="8153400" cy="1005916"/>
          </a:xfrm>
          <a:prstGeom prst="rect">
            <a:avLst/>
          </a:prstGeom>
          <a:noFill/>
        </p:spPr>
        <p:txBody>
          <a:bodyPr wrap="square" rtlCol="0">
            <a:spAutoFit/>
          </a:bodyPr>
          <a:lstStyle/>
          <a:p>
            <a:pPr algn="just" defTabSz="912813">
              <a:lnSpc>
                <a:spcPct val="110000"/>
              </a:lnSpc>
              <a:spcBef>
                <a:spcPct val="20000"/>
              </a:spcBef>
            </a:pPr>
            <a:r>
              <a:rPr lang="en-US" sz="2800" dirty="0">
                <a:solidFill>
                  <a:schemeClr val="accent5">
                    <a:lumMod val="50000"/>
                  </a:schemeClr>
                </a:solidFill>
                <a:latin typeface="Times New Roman" panose="02020603050405020304" pitchFamily="18" charset="0"/>
                <a:cs typeface="Times New Roman" panose="02020603050405020304" pitchFamily="18" charset="0"/>
              </a:rPr>
              <a:t>A sale contract where the seller discloses the cost price and the profit to the buyer. </a:t>
            </a:r>
          </a:p>
        </p:txBody>
      </p:sp>
      <p:sp>
        <p:nvSpPr>
          <p:cNvPr id="3" name="Title 1"/>
          <p:cNvSpPr txBox="1">
            <a:spLocks/>
          </p:cNvSpPr>
          <p:nvPr/>
        </p:nvSpPr>
        <p:spPr>
          <a:xfrm>
            <a:off x="3054594" y="855785"/>
            <a:ext cx="2349744"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Murabaha</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305908" y="3222322"/>
            <a:ext cx="8153400" cy="1005916"/>
          </a:xfrm>
          <a:prstGeom prst="rect">
            <a:avLst/>
          </a:prstGeom>
          <a:noFill/>
        </p:spPr>
        <p:txBody>
          <a:bodyPr wrap="square" rtlCol="0">
            <a:spAutoFit/>
          </a:bodyPr>
          <a:lstStyle/>
          <a:p>
            <a:pPr algn="just" defTabSz="912813">
              <a:lnSpc>
                <a:spcPct val="110000"/>
              </a:lnSpc>
              <a:spcBef>
                <a:spcPct val="20000"/>
              </a:spcBef>
            </a:pPr>
            <a:r>
              <a:rPr lang="en-US" sz="2800" dirty="0">
                <a:solidFill>
                  <a:schemeClr val="accent5">
                    <a:lumMod val="50000"/>
                  </a:schemeClr>
                </a:solidFill>
                <a:latin typeface="Times New Roman" panose="02020603050405020304" pitchFamily="18" charset="0"/>
                <a:cs typeface="Times New Roman" panose="02020603050405020304" pitchFamily="18" charset="0"/>
              </a:rPr>
              <a:t>A sale contract where the seller discloses only the sale price to the buyer. </a:t>
            </a:r>
          </a:p>
        </p:txBody>
      </p:sp>
      <p:sp>
        <p:nvSpPr>
          <p:cNvPr id="6" name="Rectangle 5"/>
          <p:cNvSpPr/>
          <p:nvPr/>
        </p:nvSpPr>
        <p:spPr>
          <a:xfrm>
            <a:off x="5772150" y="13791"/>
            <a:ext cx="4816318" cy="584775"/>
          </a:xfrm>
          <a:prstGeom prst="rect">
            <a:avLst/>
          </a:prstGeom>
        </p:spPr>
        <p:txBody>
          <a:bodyPr wrap="none">
            <a:spAutoFit/>
          </a:bodyPr>
          <a:lstStyle/>
          <a:p>
            <a:pPr>
              <a:spcBef>
                <a:spcPct val="0"/>
              </a:spcBef>
              <a:buClr>
                <a:srgbClr val="0000FF"/>
              </a:buClr>
              <a:buFontTx/>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Islamic Banking Products </a:t>
            </a:r>
          </a:p>
        </p:txBody>
      </p:sp>
      <p:sp>
        <p:nvSpPr>
          <p:cNvPr id="7" name="Title 1"/>
          <p:cNvSpPr txBox="1">
            <a:spLocks/>
          </p:cNvSpPr>
          <p:nvPr/>
        </p:nvSpPr>
        <p:spPr>
          <a:xfrm>
            <a:off x="3176221" y="2687457"/>
            <a:ext cx="2595929"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Musawamah</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05908" y="4990156"/>
            <a:ext cx="8153400" cy="954107"/>
          </a:xfrm>
          <a:prstGeom prst="rect">
            <a:avLst/>
          </a:prstGeom>
          <a:noFill/>
        </p:spPr>
        <p:txBody>
          <a:bodyPr wrap="square" rtlCol="0">
            <a:spAutoFit/>
          </a:bodyPr>
          <a:lstStyle/>
          <a:p>
            <a:r>
              <a:rPr lang="en-US" sz="2800" dirty="0">
                <a:solidFill>
                  <a:schemeClr val="accent5">
                    <a:lumMod val="50000"/>
                  </a:schemeClr>
                </a:solidFill>
                <a:latin typeface="Times New Roman" panose="02020603050405020304" pitchFamily="18" charset="0"/>
                <a:cs typeface="Times New Roman" panose="02020603050405020304" pitchFamily="18" charset="0"/>
              </a:rPr>
              <a:t>A partner ship contract where one partner invests (Rab ul Maal) and the other (Mudarib) manages the funds </a:t>
            </a:r>
          </a:p>
        </p:txBody>
      </p:sp>
      <p:sp>
        <p:nvSpPr>
          <p:cNvPr id="11" name="Rectangle 10"/>
          <p:cNvSpPr/>
          <p:nvPr/>
        </p:nvSpPr>
        <p:spPr>
          <a:xfrm>
            <a:off x="3305908" y="4455292"/>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176221" y="4455291"/>
            <a:ext cx="2349744"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Mudarabah</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794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05908" y="2727835"/>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05908" y="855785"/>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05908" y="1502736"/>
            <a:ext cx="8153400" cy="954107"/>
          </a:xfrm>
          <a:prstGeom prst="rect">
            <a:avLst/>
          </a:prstGeom>
          <a:noFill/>
        </p:spPr>
        <p:txBody>
          <a:bodyPr wrap="square" rtlCol="0">
            <a:spAutoFit/>
          </a:bodyPr>
          <a:lstStyle/>
          <a:p>
            <a:r>
              <a:rPr lang="en-US" sz="2800" dirty="0">
                <a:solidFill>
                  <a:schemeClr val="accent5">
                    <a:lumMod val="50000"/>
                  </a:schemeClr>
                </a:solidFill>
                <a:latin typeface="Times New Roman" panose="02020603050405020304" pitchFamily="18" charset="0"/>
                <a:cs typeface="Times New Roman" panose="02020603050405020304" pitchFamily="18" charset="0"/>
              </a:rPr>
              <a:t>A rental contract where the owner of the asset gives the asset on rent to the lessee.  </a:t>
            </a:r>
          </a:p>
        </p:txBody>
      </p:sp>
      <p:sp>
        <p:nvSpPr>
          <p:cNvPr id="3" name="Title 1"/>
          <p:cNvSpPr txBox="1">
            <a:spLocks/>
          </p:cNvSpPr>
          <p:nvPr/>
        </p:nvSpPr>
        <p:spPr>
          <a:xfrm>
            <a:off x="3305908" y="832375"/>
            <a:ext cx="1312984"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Ijarah</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305908" y="3222322"/>
            <a:ext cx="8153400" cy="1384995"/>
          </a:xfrm>
          <a:prstGeom prst="rect">
            <a:avLst/>
          </a:prstGeom>
          <a:noFill/>
        </p:spPr>
        <p:txBody>
          <a:bodyPr wrap="square" rtlCol="0">
            <a:spAutoFit/>
          </a:bodyPr>
          <a:lstStyle/>
          <a:p>
            <a:r>
              <a:rPr lang="en-US" sz="2800" dirty="0">
                <a:solidFill>
                  <a:schemeClr val="accent5">
                    <a:lumMod val="50000"/>
                  </a:schemeClr>
                </a:solidFill>
                <a:latin typeface="Times New Roman" panose="02020603050405020304" pitchFamily="18" charset="0"/>
                <a:cs typeface="Times New Roman" panose="02020603050405020304" pitchFamily="18" charset="0"/>
              </a:rPr>
              <a:t>Essentially an “Order to manufacture”, Istisna is a sale contract that enables manufacturer to take advance payment for a manufactured good to be delivered later</a:t>
            </a:r>
            <a:r>
              <a:rPr lang="en-US" sz="2800" dirty="0">
                <a:solidFill>
                  <a:schemeClr val="tx2"/>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772150" y="13791"/>
            <a:ext cx="4816318" cy="584775"/>
          </a:xfrm>
          <a:prstGeom prst="rect">
            <a:avLst/>
          </a:prstGeom>
        </p:spPr>
        <p:txBody>
          <a:bodyPr wrap="none">
            <a:spAutoFit/>
          </a:bodyPr>
          <a:lstStyle/>
          <a:p>
            <a:pPr>
              <a:spcBef>
                <a:spcPct val="0"/>
              </a:spcBef>
              <a:buClr>
                <a:srgbClr val="0000FF"/>
              </a:buClr>
              <a:buFontTx/>
              <a:buNone/>
            </a:pPr>
            <a:r>
              <a:rPr lang="en-US" sz="3200" b="1" dirty="0">
                <a:solidFill>
                  <a:schemeClr val="accent5">
                    <a:lumMod val="50000"/>
                  </a:schemeClr>
                </a:solidFill>
                <a:latin typeface="Times New Roman" panose="02020603050405020304" pitchFamily="18" charset="0"/>
                <a:cs typeface="Times New Roman" panose="02020603050405020304" pitchFamily="18" charset="0"/>
              </a:rPr>
              <a:t>Islamic Banking Products </a:t>
            </a:r>
          </a:p>
        </p:txBody>
      </p:sp>
      <p:sp>
        <p:nvSpPr>
          <p:cNvPr id="7" name="Title 1"/>
          <p:cNvSpPr txBox="1">
            <a:spLocks/>
          </p:cNvSpPr>
          <p:nvPr/>
        </p:nvSpPr>
        <p:spPr>
          <a:xfrm>
            <a:off x="3305908" y="2704425"/>
            <a:ext cx="1746738"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Istisna’a</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05908" y="5199777"/>
            <a:ext cx="8581292" cy="1292662"/>
          </a:xfrm>
          <a:prstGeom prst="rect">
            <a:avLst/>
          </a:prstGeom>
          <a:noFill/>
        </p:spPr>
        <p:txBody>
          <a:bodyPr wrap="square" rtlCol="0">
            <a:spAutoFit/>
          </a:bodyPr>
          <a:lstStyle/>
          <a:p>
            <a:r>
              <a:rPr lang="en-US" sz="2600" dirty="0">
                <a:solidFill>
                  <a:schemeClr val="accent5">
                    <a:lumMod val="50000"/>
                  </a:schemeClr>
                </a:solidFill>
                <a:latin typeface="Times New Roman" panose="02020603050405020304" pitchFamily="18" charset="0"/>
                <a:cs typeface="Times New Roman" panose="02020603050405020304" pitchFamily="18" charset="0"/>
              </a:rPr>
              <a:t>A</a:t>
            </a:r>
            <a:r>
              <a:rPr lang="en-US" sz="26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600" dirty="0">
                <a:solidFill>
                  <a:schemeClr val="accent5">
                    <a:lumMod val="50000"/>
                  </a:schemeClr>
                </a:solidFill>
                <a:latin typeface="Times New Roman" panose="02020603050405020304" pitchFamily="18" charset="0"/>
                <a:cs typeface="Times New Roman" panose="02020603050405020304" pitchFamily="18" charset="0"/>
              </a:rPr>
              <a:t>forward financing transaction, where the financial institution pays in advance for buying specified assets, which the seller will supply on a pre-agreed date.</a:t>
            </a:r>
          </a:p>
        </p:txBody>
      </p:sp>
      <p:sp>
        <p:nvSpPr>
          <p:cNvPr id="11" name="Rectangle 10"/>
          <p:cNvSpPr/>
          <p:nvPr/>
        </p:nvSpPr>
        <p:spPr>
          <a:xfrm>
            <a:off x="3305908" y="4664912"/>
            <a:ext cx="8886092" cy="534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176221" y="4455291"/>
            <a:ext cx="2349744"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3176221" y="4641502"/>
            <a:ext cx="2349744" cy="5348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 Salam</a:t>
            </a:r>
            <a:endParaRPr lang="en-US" sz="36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26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lowchart: Process 6"/>
          <p:cNvSpPr/>
          <p:nvPr/>
        </p:nvSpPr>
        <p:spPr>
          <a:xfrm>
            <a:off x="3528646" y="1386840"/>
            <a:ext cx="8663354" cy="3200400"/>
          </a:xfrm>
          <a:prstGeom prst="flowChartProcess">
            <a:avLst/>
          </a:prstGeom>
          <a:gradFill>
            <a:gsLst>
              <a:gs pos="0">
                <a:schemeClr val="dk2">
                  <a:tint val="93000"/>
                  <a:satMod val="150000"/>
                  <a:shade val="98000"/>
                  <a:alpha val="49000"/>
                  <a:lumMod val="89000"/>
                  <a:lumOff val="11000"/>
                </a:schemeClr>
              </a:gs>
              <a:gs pos="61000">
                <a:schemeClr val="dk2">
                  <a:tint val="98000"/>
                  <a:satMod val="130000"/>
                  <a:shade val="90000"/>
                  <a:lumMod val="103000"/>
                </a:schemeClr>
              </a:gs>
              <a:gs pos="96000">
                <a:schemeClr val="dk2">
                  <a:shade val="63000"/>
                  <a:satMod val="120000"/>
                </a:schemeClr>
              </a:gs>
            </a:gsLst>
          </a:gradFill>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8" name="Rectangle 7"/>
          <p:cNvSpPr/>
          <p:nvPr/>
        </p:nvSpPr>
        <p:spPr>
          <a:xfrm>
            <a:off x="3855349" y="1916817"/>
            <a:ext cx="8336651" cy="707886"/>
          </a:xfrm>
          <a:prstGeom prst="rect">
            <a:avLst/>
          </a:prstGeom>
          <a:noFill/>
        </p:spPr>
        <p:txBody>
          <a:bodyPr wrap="square" lIns="91440" tIns="45720" rIns="91440" bIns="45720">
            <a:spAutoFit/>
          </a:bodyPr>
          <a:lstStyle/>
          <a:p>
            <a:pPr algn="ctr"/>
            <a:r>
              <a:rPr lang="en-US" sz="4000" dirty="0" smtClean="0">
                <a:ln w="0"/>
                <a:solidFill>
                  <a:schemeClr val="bg1"/>
                </a:solidFill>
                <a:effectLst>
                  <a:outerShdw blurRad="38100" dist="19050" dir="2700000" algn="tl" rotWithShape="0">
                    <a:schemeClr val="dk1">
                      <a:alpha val="40000"/>
                    </a:schemeClr>
                  </a:outerShdw>
                </a:effectLst>
              </a:rPr>
              <a:t>The Concept of Islamic Banking</a:t>
            </a:r>
          </a:p>
        </p:txBody>
      </p:sp>
      <p:sp>
        <p:nvSpPr>
          <p:cNvPr id="9" name="Rectangle 8"/>
          <p:cNvSpPr/>
          <p:nvPr/>
        </p:nvSpPr>
        <p:spPr>
          <a:xfrm>
            <a:off x="5803500" y="2967335"/>
            <a:ext cx="4711546" cy="923330"/>
          </a:xfrm>
          <a:prstGeom prst="rect">
            <a:avLst/>
          </a:prstGeom>
          <a:noFill/>
        </p:spPr>
        <p:txBody>
          <a:bodyPr wrap="none" lIns="91440" tIns="45720" rIns="91440" bIns="45720">
            <a:spAutoFit/>
          </a:bodyPr>
          <a:lstStyle/>
          <a:p>
            <a:pPr algn="ctr"/>
            <a:r>
              <a:rPr lang="ur-PK" sz="5400" b="0" cap="none" spc="0" dirty="0" smtClean="0">
                <a:ln w="0"/>
                <a:solidFill>
                  <a:schemeClr val="bg1"/>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اسلامی بینکاری کا بنیادی تصور</a:t>
            </a:r>
            <a:endParaRPr lang="en-US" sz="5400" b="0" cap="none" spc="0" dirty="0">
              <a:ln w="0"/>
              <a:solidFill>
                <a:schemeClr val="bg1"/>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12" name="Rectangle 11"/>
          <p:cNvSpPr/>
          <p:nvPr/>
        </p:nvSpPr>
        <p:spPr>
          <a:xfrm>
            <a:off x="6761032" y="5558581"/>
            <a:ext cx="3542765" cy="830997"/>
          </a:xfrm>
          <a:prstGeom prst="rect">
            <a:avLst/>
          </a:prstGeom>
          <a:noFill/>
        </p:spPr>
        <p:txBody>
          <a:bodyPr wrap="none" lIns="91440" tIns="45720" rIns="91440" bIns="45720">
            <a:spAutoFit/>
            <a:scene3d>
              <a:camera prst="isometricRightUp"/>
              <a:lightRig rig="threePt" dir="t"/>
            </a:scene3d>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Meezan Bank</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4398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201019" y="993775"/>
            <a:ext cx="8458200" cy="644161"/>
          </a:xfrm>
        </p:spPr>
        <p:txBody>
          <a:bodyPr/>
          <a:lstStyle/>
          <a:p>
            <a:pPr eaLnBrk="1" hangingPunct="1">
              <a:lnSpc>
                <a:spcPct val="80000"/>
              </a:lnSpc>
              <a:buClr>
                <a:srgbClr val="333399"/>
              </a:buClr>
            </a:pPr>
            <a:r>
              <a:rPr lang="en-US" altLang="ar-SA" sz="2400" dirty="0">
                <a:solidFill>
                  <a:schemeClr val="accent5">
                    <a:lumMod val="50000"/>
                  </a:schemeClr>
                </a:solidFill>
                <a:cs typeface="+mj-cs"/>
              </a:rPr>
              <a:t>Based on the criteria for selection of modes, the appropriate mode(s) is/(are) applied to fulfill the customer’s </a:t>
            </a:r>
            <a:r>
              <a:rPr lang="en-US" altLang="ar-SA" sz="2400" dirty="0" smtClean="0">
                <a:solidFill>
                  <a:schemeClr val="accent5">
                    <a:lumMod val="50000"/>
                  </a:schemeClr>
                </a:solidFill>
                <a:cs typeface="+mj-cs"/>
              </a:rPr>
              <a:t>need.</a:t>
            </a:r>
            <a:endParaRPr lang="en-US" altLang="ar-SA" sz="2400" dirty="0">
              <a:solidFill>
                <a:schemeClr val="accent5">
                  <a:lumMod val="50000"/>
                </a:schemeClr>
              </a:solidFill>
              <a:cs typeface="+mj-cs"/>
            </a:endParaRPr>
          </a:p>
          <a:p>
            <a:pPr eaLnBrk="1" hangingPunct="1">
              <a:lnSpc>
                <a:spcPct val="80000"/>
              </a:lnSpc>
              <a:buClr>
                <a:srgbClr val="333399"/>
              </a:buClr>
              <a:buFont typeface="Wingdings" panose="05000000000000000000" pitchFamily="2" charset="2"/>
              <a:buNone/>
            </a:pPr>
            <a:r>
              <a:rPr lang="en-US" altLang="ar-SA" sz="2600" dirty="0"/>
              <a:t>  </a:t>
            </a:r>
          </a:p>
        </p:txBody>
      </p:sp>
      <p:sp>
        <p:nvSpPr>
          <p:cNvPr id="174084" name="Rectangle 4"/>
          <p:cNvSpPr>
            <a:spLocks noChangeArrowheads="1"/>
          </p:cNvSpPr>
          <p:nvPr/>
        </p:nvSpPr>
        <p:spPr bwMode="auto">
          <a:xfrm>
            <a:off x="4840310" y="1956377"/>
            <a:ext cx="1371600" cy="1016000"/>
          </a:xfrm>
          <a:prstGeom prst="rect">
            <a:avLst/>
          </a:prstGeom>
          <a:solidFill>
            <a:srgbClr val="FF3300"/>
          </a:solidFill>
          <a:ln w="9525">
            <a:solidFill>
              <a:schemeClr val="bg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000" b="1">
              <a:solidFill>
                <a:schemeClr val="bg1"/>
              </a:solidFill>
              <a:latin typeface="Times New Roman" panose="02020603050405020304" pitchFamily="18" charset="0"/>
            </a:endParaRPr>
          </a:p>
          <a:p>
            <a:pPr algn="ctr" eaLnBrk="1" hangingPunct="1">
              <a:spcBef>
                <a:spcPct val="0"/>
              </a:spcBef>
              <a:buFontTx/>
              <a:buNone/>
            </a:pPr>
            <a:r>
              <a:rPr lang="en-US" sz="2000" b="1">
                <a:solidFill>
                  <a:schemeClr val="bg1"/>
                </a:solidFill>
                <a:latin typeface="Times New Roman" panose="02020603050405020304" pitchFamily="18" charset="0"/>
              </a:rPr>
              <a:t>Need </a:t>
            </a:r>
          </a:p>
          <a:p>
            <a:pPr algn="ctr" eaLnBrk="1" hangingPunct="1">
              <a:spcBef>
                <a:spcPct val="0"/>
              </a:spcBef>
              <a:buFontTx/>
              <a:buNone/>
            </a:pPr>
            <a:endParaRPr lang="en-US" sz="2000">
              <a:solidFill>
                <a:schemeClr val="bg1"/>
              </a:solidFill>
              <a:latin typeface="Times New Roman" panose="02020603050405020304" pitchFamily="18" charset="0"/>
            </a:endParaRPr>
          </a:p>
        </p:txBody>
      </p:sp>
      <p:sp>
        <p:nvSpPr>
          <p:cNvPr id="174085" name="Line 5"/>
          <p:cNvSpPr>
            <a:spLocks noChangeShapeType="1"/>
          </p:cNvSpPr>
          <p:nvPr/>
        </p:nvSpPr>
        <p:spPr bwMode="auto">
          <a:xfrm>
            <a:off x="6211910" y="2967182"/>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086" name="Rectangle 6"/>
          <p:cNvSpPr>
            <a:spLocks noChangeArrowheads="1"/>
          </p:cNvSpPr>
          <p:nvPr/>
        </p:nvSpPr>
        <p:spPr bwMode="auto">
          <a:xfrm>
            <a:off x="7087900" y="2498021"/>
            <a:ext cx="1371600" cy="1016000"/>
          </a:xfrm>
          <a:prstGeom prst="rect">
            <a:avLst/>
          </a:prstGeom>
          <a:solidFill>
            <a:schemeClr val="accent2"/>
          </a:solidFill>
          <a:ln w="9525">
            <a:solidFill>
              <a:schemeClr val="bg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dirty="0">
                <a:solidFill>
                  <a:schemeClr val="bg1"/>
                </a:solidFill>
                <a:latin typeface="Times New Roman" panose="02020603050405020304" pitchFamily="18" charset="0"/>
              </a:rPr>
              <a:t>Mode Selection </a:t>
            </a:r>
          </a:p>
          <a:p>
            <a:pPr algn="ctr" eaLnBrk="1" hangingPunct="1">
              <a:spcBef>
                <a:spcPct val="0"/>
              </a:spcBef>
              <a:buFontTx/>
              <a:buNone/>
            </a:pPr>
            <a:endParaRPr lang="en-US" sz="2000" dirty="0">
              <a:solidFill>
                <a:schemeClr val="bg1"/>
              </a:solidFill>
              <a:latin typeface="Times New Roman" panose="02020603050405020304" pitchFamily="18" charset="0"/>
            </a:endParaRPr>
          </a:p>
        </p:txBody>
      </p:sp>
      <p:sp>
        <p:nvSpPr>
          <p:cNvPr id="174087" name="Line 7"/>
          <p:cNvSpPr>
            <a:spLocks noChangeShapeType="1"/>
          </p:cNvSpPr>
          <p:nvPr/>
        </p:nvSpPr>
        <p:spPr bwMode="auto">
          <a:xfrm>
            <a:off x="8459500" y="3492247"/>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74088" name="Rectangle 8"/>
          <p:cNvSpPr>
            <a:spLocks noChangeArrowheads="1"/>
          </p:cNvSpPr>
          <p:nvPr/>
        </p:nvSpPr>
        <p:spPr bwMode="auto">
          <a:xfrm>
            <a:off x="9373900" y="3417299"/>
            <a:ext cx="1905000" cy="1016000"/>
          </a:xfrm>
          <a:prstGeom prst="rect">
            <a:avLst/>
          </a:prstGeom>
          <a:solidFill>
            <a:srgbClr val="008000"/>
          </a:solidFill>
          <a:ln w="9525">
            <a:solidFill>
              <a:schemeClr val="bg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chemeClr val="bg1"/>
                </a:solidFill>
                <a:latin typeface="Times New Roman" panose="02020603050405020304" pitchFamily="18" charset="0"/>
              </a:rPr>
              <a:t>Mode Application </a:t>
            </a:r>
          </a:p>
          <a:p>
            <a:pPr algn="ctr" eaLnBrk="1" hangingPunct="1">
              <a:spcBef>
                <a:spcPct val="0"/>
              </a:spcBef>
              <a:buFontTx/>
              <a:buNone/>
            </a:pPr>
            <a:endParaRPr lang="en-US" sz="2000">
              <a:solidFill>
                <a:schemeClr val="bg1"/>
              </a:solidFill>
              <a:latin typeface="Times New Roman" panose="02020603050405020304" pitchFamily="18" charset="0"/>
            </a:endParaRPr>
          </a:p>
        </p:txBody>
      </p:sp>
      <p:sp>
        <p:nvSpPr>
          <p:cNvPr id="174090" name="AutoShape 10"/>
          <p:cNvSpPr>
            <a:spLocks noChangeArrowheads="1"/>
          </p:cNvSpPr>
          <p:nvPr/>
        </p:nvSpPr>
        <p:spPr bwMode="auto">
          <a:xfrm>
            <a:off x="5771408" y="4374106"/>
            <a:ext cx="2286000" cy="1605201"/>
          </a:xfrm>
          <a:prstGeom prst="flowChartPunchedCard">
            <a:avLst/>
          </a:prstGeom>
          <a:solidFill>
            <a:schemeClr val="accent5">
              <a:lumMod val="75000"/>
            </a:schemeClr>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800" dirty="0">
                <a:solidFill>
                  <a:schemeClr val="bg1"/>
                </a:solidFill>
                <a:latin typeface="Times New Roman" panose="02020603050405020304" pitchFamily="18" charset="0"/>
              </a:rPr>
              <a:t>       </a:t>
            </a:r>
            <a:r>
              <a:rPr lang="en-US" sz="2400" dirty="0" smtClean="0">
                <a:solidFill>
                  <a:schemeClr val="bg1"/>
                </a:solidFill>
                <a:latin typeface="Times New Roman" panose="02020603050405020304" pitchFamily="18" charset="0"/>
              </a:rPr>
              <a:t>Murabaha</a:t>
            </a:r>
            <a:r>
              <a:rPr lang="en-US" sz="1800" dirty="0">
                <a:latin typeface="Times New Roman" panose="02020603050405020304" pitchFamily="18" charset="0"/>
              </a:rPr>
              <a:t>	</a:t>
            </a:r>
          </a:p>
          <a:p>
            <a:pPr algn="ctr" eaLnBrk="1" hangingPunct="1">
              <a:spcBef>
                <a:spcPct val="0"/>
              </a:spcBef>
              <a:buFontTx/>
              <a:buNone/>
            </a:pPr>
            <a:endParaRPr lang="en-US" sz="1800" dirty="0">
              <a:latin typeface="Times New Roman" panose="02020603050405020304" pitchFamily="18" charset="0"/>
            </a:endParaRPr>
          </a:p>
          <a:p>
            <a:pPr algn="ctr" eaLnBrk="1" hangingPunct="1">
              <a:spcBef>
                <a:spcPct val="0"/>
              </a:spcBef>
              <a:buFontTx/>
              <a:buNone/>
            </a:pPr>
            <a:endParaRPr lang="en-US" sz="1800" dirty="0">
              <a:latin typeface="Times New Roman" panose="02020603050405020304" pitchFamily="18" charset="0"/>
            </a:endParaRPr>
          </a:p>
          <a:p>
            <a:pPr algn="ctr" eaLnBrk="1" hangingPunct="1">
              <a:spcBef>
                <a:spcPct val="0"/>
              </a:spcBef>
              <a:buFontTx/>
              <a:buNone/>
            </a:pPr>
            <a:endParaRPr lang="en-US" sz="1800" dirty="0">
              <a:latin typeface="Times New Roman" panose="02020603050405020304" pitchFamily="18" charset="0"/>
            </a:endParaRPr>
          </a:p>
        </p:txBody>
      </p:sp>
      <p:sp>
        <p:nvSpPr>
          <p:cNvPr id="36875" name="Rectangle 16"/>
          <p:cNvSpPr>
            <a:spLocks noChangeArrowheads="1"/>
          </p:cNvSpPr>
          <p:nvPr/>
        </p:nvSpPr>
        <p:spPr bwMode="auto">
          <a:xfrm>
            <a:off x="5987256" y="76200"/>
            <a:ext cx="2885726"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00FF"/>
              </a:buClr>
              <a:buFontTx/>
              <a:buNone/>
            </a:pPr>
            <a:r>
              <a:rPr lang="en-US" sz="2400" b="1" dirty="0">
                <a:solidFill>
                  <a:schemeClr val="accent5">
                    <a:lumMod val="50000"/>
                  </a:schemeClr>
                </a:solidFill>
                <a:latin typeface="Times New Roman" panose="02020603050405020304" pitchFamily="18" charset="0"/>
                <a:cs typeface="Times New Roman" panose="02020603050405020304" pitchFamily="18" charset="0"/>
              </a:rPr>
              <a:t>Application of Mode</a:t>
            </a:r>
          </a:p>
        </p:txBody>
      </p:sp>
      <p:sp>
        <p:nvSpPr>
          <p:cNvPr id="13" name="Line 7"/>
          <p:cNvSpPr>
            <a:spLocks noChangeShapeType="1"/>
          </p:cNvSpPr>
          <p:nvPr/>
        </p:nvSpPr>
        <p:spPr bwMode="auto">
          <a:xfrm flipH="1">
            <a:off x="8057408" y="4408898"/>
            <a:ext cx="13164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 name="Rectangle 1"/>
          <p:cNvSpPr/>
          <p:nvPr/>
        </p:nvSpPr>
        <p:spPr>
          <a:xfrm>
            <a:off x="3633216" y="4884318"/>
            <a:ext cx="1643399"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Example</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a:xfrm>
            <a:off x="644236" y="1736352"/>
            <a:ext cx="2457148" cy="3916302"/>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333399"/>
              </a:buClr>
              <a:buNone/>
            </a:pPr>
            <a:r>
              <a:rPr lang="en-US" altLang="ar-SA" sz="2200" b="1" dirty="0" smtClean="0">
                <a:solidFill>
                  <a:schemeClr val="accent5">
                    <a:lumMod val="50000"/>
                  </a:schemeClr>
                </a:solidFill>
              </a:rPr>
              <a:t>Need of the Customer</a:t>
            </a:r>
          </a:p>
          <a:p>
            <a:pPr marL="457200" lvl="1" indent="0">
              <a:buClr>
                <a:srgbClr val="333399"/>
              </a:buClr>
              <a:buNone/>
            </a:pPr>
            <a:endParaRPr lang="en-US" altLang="ar-SA" sz="2200" b="1" dirty="0" smtClean="0">
              <a:solidFill>
                <a:schemeClr val="accent5">
                  <a:lumMod val="50000"/>
                </a:schemeClr>
              </a:solidFill>
            </a:endParaRPr>
          </a:p>
          <a:p>
            <a:pPr lvl="1">
              <a:buClr>
                <a:srgbClr val="333399"/>
              </a:buClr>
              <a:buFont typeface="Wingdings" panose="05000000000000000000" pitchFamily="2" charset="2"/>
              <a:buChar char="ü"/>
            </a:pPr>
            <a:r>
              <a:rPr lang="en-US" altLang="ar-SA" sz="1600" b="1" dirty="0" smtClean="0">
                <a:solidFill>
                  <a:schemeClr val="accent5">
                    <a:lumMod val="50000"/>
                  </a:schemeClr>
                </a:solidFill>
                <a:cs typeface="+mj-cs"/>
              </a:rPr>
              <a:t>Business Cycle / Purchase Process of the customer</a:t>
            </a:r>
          </a:p>
          <a:p>
            <a:pPr lvl="1">
              <a:buClr>
                <a:srgbClr val="333399"/>
              </a:buClr>
              <a:buFont typeface="Wingdings" panose="05000000000000000000" pitchFamily="2" charset="2"/>
              <a:buChar char="ü"/>
            </a:pPr>
            <a:r>
              <a:rPr lang="en-US" altLang="ar-SA" sz="1600" b="1" dirty="0" smtClean="0">
                <a:solidFill>
                  <a:schemeClr val="accent5">
                    <a:lumMod val="50000"/>
                  </a:schemeClr>
                </a:solidFill>
                <a:cs typeface="+mj-cs"/>
              </a:rPr>
              <a:t>Tenure of Financing required (Long or Short term)</a:t>
            </a:r>
          </a:p>
          <a:p>
            <a:pPr lvl="1">
              <a:buClr>
                <a:srgbClr val="333399"/>
              </a:buClr>
              <a:buFont typeface="Wingdings" panose="05000000000000000000" pitchFamily="2" charset="2"/>
              <a:buChar char="ü"/>
            </a:pPr>
            <a:r>
              <a:rPr lang="en-US" altLang="ar-SA" sz="1600" b="1" dirty="0" smtClean="0">
                <a:solidFill>
                  <a:schemeClr val="accent5">
                    <a:lumMod val="50000"/>
                  </a:schemeClr>
                </a:solidFill>
                <a:cs typeface="+mj-cs"/>
              </a:rPr>
              <a:t>Rate of Financing (Fixed or Variable)</a:t>
            </a:r>
          </a:p>
          <a:p>
            <a:pPr lvl="1">
              <a:buClr>
                <a:srgbClr val="333399"/>
              </a:buClr>
              <a:buFont typeface="Wingdings" panose="05000000000000000000" pitchFamily="2" charset="2"/>
              <a:buChar char="ü"/>
            </a:pPr>
            <a:r>
              <a:rPr lang="en-US" altLang="ar-SA" sz="1600" b="1" dirty="0" smtClean="0">
                <a:solidFill>
                  <a:schemeClr val="accent5">
                    <a:lumMod val="50000"/>
                  </a:schemeClr>
                </a:solidFill>
                <a:cs typeface="+mj-cs"/>
              </a:rPr>
              <a:t>Payment Flexibility </a:t>
            </a:r>
          </a:p>
        </p:txBody>
      </p:sp>
      <p:sp>
        <p:nvSpPr>
          <p:cNvPr id="16" name="Line 5"/>
          <p:cNvSpPr>
            <a:spLocks noChangeShapeType="1"/>
          </p:cNvSpPr>
          <p:nvPr/>
        </p:nvSpPr>
        <p:spPr bwMode="auto">
          <a:xfrm>
            <a:off x="3139526" y="2498021"/>
            <a:ext cx="154677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3696278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 calcmode="lin" valueType="num">
                                      <p:cBhvr additive="base">
                                        <p:cTn id="7" dur="500" fill="hold"/>
                                        <p:tgtEl>
                                          <p:spTgt spid="174084"/>
                                        </p:tgtEl>
                                        <p:attrNameLst>
                                          <p:attrName>ppt_x</p:attrName>
                                        </p:attrNameLst>
                                      </p:cBhvr>
                                      <p:tavLst>
                                        <p:tav tm="0">
                                          <p:val>
                                            <p:strVal val="0-#ppt_w/2"/>
                                          </p:val>
                                        </p:tav>
                                        <p:tav tm="100000">
                                          <p:val>
                                            <p:strVal val="#ppt_x"/>
                                          </p:val>
                                        </p:tav>
                                      </p:tavLst>
                                    </p:anim>
                                    <p:anim calcmode="lin" valueType="num">
                                      <p:cBhvr additive="base">
                                        <p:cTn id="8" dur="500" fill="hold"/>
                                        <p:tgtEl>
                                          <p:spTgt spid="1740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5"/>
                                        </p:tgtEl>
                                        <p:attrNameLst>
                                          <p:attrName>style.visibility</p:attrName>
                                        </p:attrNameLst>
                                      </p:cBhvr>
                                      <p:to>
                                        <p:strVal val="visible"/>
                                      </p:to>
                                    </p:set>
                                    <p:anim calcmode="lin" valueType="num">
                                      <p:cBhvr additive="base">
                                        <p:cTn id="13" dur="500" fill="hold"/>
                                        <p:tgtEl>
                                          <p:spTgt spid="174085"/>
                                        </p:tgtEl>
                                        <p:attrNameLst>
                                          <p:attrName>ppt_x</p:attrName>
                                        </p:attrNameLst>
                                      </p:cBhvr>
                                      <p:tavLst>
                                        <p:tav tm="0">
                                          <p:val>
                                            <p:strVal val="0-#ppt_w/2"/>
                                          </p:val>
                                        </p:tav>
                                        <p:tav tm="100000">
                                          <p:val>
                                            <p:strVal val="#ppt_x"/>
                                          </p:val>
                                        </p:tav>
                                      </p:tavLst>
                                    </p:anim>
                                    <p:anim calcmode="lin" valueType="num">
                                      <p:cBhvr additive="base">
                                        <p:cTn id="14" dur="500" fill="hold"/>
                                        <p:tgtEl>
                                          <p:spTgt spid="1740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6"/>
                                        </p:tgtEl>
                                        <p:attrNameLst>
                                          <p:attrName>style.visibility</p:attrName>
                                        </p:attrNameLst>
                                      </p:cBhvr>
                                      <p:to>
                                        <p:strVal val="visible"/>
                                      </p:to>
                                    </p:set>
                                    <p:anim calcmode="lin" valueType="num">
                                      <p:cBhvr additive="base">
                                        <p:cTn id="19" dur="500" fill="hold"/>
                                        <p:tgtEl>
                                          <p:spTgt spid="174086"/>
                                        </p:tgtEl>
                                        <p:attrNameLst>
                                          <p:attrName>ppt_x</p:attrName>
                                        </p:attrNameLst>
                                      </p:cBhvr>
                                      <p:tavLst>
                                        <p:tav tm="0">
                                          <p:val>
                                            <p:strVal val="0-#ppt_w/2"/>
                                          </p:val>
                                        </p:tav>
                                        <p:tav tm="100000">
                                          <p:val>
                                            <p:strVal val="#ppt_x"/>
                                          </p:val>
                                        </p:tav>
                                      </p:tavLst>
                                    </p:anim>
                                    <p:anim calcmode="lin" valueType="num">
                                      <p:cBhvr additive="base">
                                        <p:cTn id="20" dur="500" fill="hold"/>
                                        <p:tgtEl>
                                          <p:spTgt spid="1740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087"/>
                                        </p:tgtEl>
                                        <p:attrNameLst>
                                          <p:attrName>style.visibility</p:attrName>
                                        </p:attrNameLst>
                                      </p:cBhvr>
                                      <p:to>
                                        <p:strVal val="visible"/>
                                      </p:to>
                                    </p:set>
                                    <p:anim calcmode="lin" valueType="num">
                                      <p:cBhvr additive="base">
                                        <p:cTn id="25" dur="500" fill="hold"/>
                                        <p:tgtEl>
                                          <p:spTgt spid="174087"/>
                                        </p:tgtEl>
                                        <p:attrNameLst>
                                          <p:attrName>ppt_x</p:attrName>
                                        </p:attrNameLst>
                                      </p:cBhvr>
                                      <p:tavLst>
                                        <p:tav tm="0">
                                          <p:val>
                                            <p:strVal val="0-#ppt_w/2"/>
                                          </p:val>
                                        </p:tav>
                                        <p:tav tm="100000">
                                          <p:val>
                                            <p:strVal val="#ppt_x"/>
                                          </p:val>
                                        </p:tav>
                                      </p:tavLst>
                                    </p:anim>
                                    <p:anim calcmode="lin" valueType="num">
                                      <p:cBhvr additive="base">
                                        <p:cTn id="26" dur="500" fill="hold"/>
                                        <p:tgtEl>
                                          <p:spTgt spid="1740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088"/>
                                        </p:tgtEl>
                                        <p:attrNameLst>
                                          <p:attrName>style.visibility</p:attrName>
                                        </p:attrNameLst>
                                      </p:cBhvr>
                                      <p:to>
                                        <p:strVal val="visible"/>
                                      </p:to>
                                    </p:set>
                                    <p:anim calcmode="lin" valueType="num">
                                      <p:cBhvr additive="base">
                                        <p:cTn id="31" dur="500" fill="hold"/>
                                        <p:tgtEl>
                                          <p:spTgt spid="174088"/>
                                        </p:tgtEl>
                                        <p:attrNameLst>
                                          <p:attrName>ppt_x</p:attrName>
                                        </p:attrNameLst>
                                      </p:cBhvr>
                                      <p:tavLst>
                                        <p:tav tm="0">
                                          <p:val>
                                            <p:strVal val="0-#ppt_w/2"/>
                                          </p:val>
                                        </p:tav>
                                        <p:tav tm="100000">
                                          <p:val>
                                            <p:strVal val="#ppt_x"/>
                                          </p:val>
                                        </p:tav>
                                      </p:tavLst>
                                    </p:anim>
                                    <p:anim calcmode="lin" valueType="num">
                                      <p:cBhvr additive="base">
                                        <p:cTn id="32" dur="500" fill="hold"/>
                                        <p:tgtEl>
                                          <p:spTgt spid="17408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090"/>
                                        </p:tgtEl>
                                        <p:attrNameLst>
                                          <p:attrName>style.visibility</p:attrName>
                                        </p:attrNameLst>
                                      </p:cBhvr>
                                      <p:to>
                                        <p:strVal val="visible"/>
                                      </p:to>
                                    </p:set>
                                    <p:anim calcmode="lin" valueType="num">
                                      <p:cBhvr additive="base">
                                        <p:cTn id="37" dur="500" fill="hold"/>
                                        <p:tgtEl>
                                          <p:spTgt spid="174090"/>
                                        </p:tgtEl>
                                        <p:attrNameLst>
                                          <p:attrName>ppt_x</p:attrName>
                                        </p:attrNameLst>
                                      </p:cBhvr>
                                      <p:tavLst>
                                        <p:tav tm="0">
                                          <p:val>
                                            <p:strVal val="0-#ppt_w/2"/>
                                          </p:val>
                                        </p:tav>
                                        <p:tav tm="100000">
                                          <p:val>
                                            <p:strVal val="#ppt_x"/>
                                          </p:val>
                                        </p:tav>
                                      </p:tavLst>
                                    </p:anim>
                                    <p:anim calcmode="lin" valueType="num">
                                      <p:cBhvr additive="base">
                                        <p:cTn id="38" dur="500" fill="hold"/>
                                        <p:tgtEl>
                                          <p:spTgt spid="17409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autoUpdateAnimBg="0"/>
      <p:bldP spid="174085" grpId="0" animBg="1"/>
      <p:bldP spid="174086" grpId="0" animBg="1" autoUpdateAnimBg="0"/>
      <p:bldP spid="174087" grpId="0" animBg="1"/>
      <p:bldP spid="174088" grpId="0" animBg="1" autoUpdateAnimBg="0"/>
      <p:bldP spid="174090" grpId="0" animBg="1" autoUpdateAnimBg="0"/>
      <p:bldP spid="13"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26" y="-27806"/>
            <a:ext cx="12358226" cy="68858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6226" y="-27808"/>
            <a:ext cx="12358226" cy="68858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9065">
            <a:off x="8639418" y="801680"/>
            <a:ext cx="3604470" cy="3173266"/>
          </a:xfrm>
          <a:prstGeom prst="rect">
            <a:avLst/>
          </a:prstGeom>
        </p:spPr>
      </p:pic>
      <p:sp>
        <p:nvSpPr>
          <p:cNvPr id="4" name="Rectangle 3"/>
          <p:cNvSpPr/>
          <p:nvPr/>
        </p:nvSpPr>
        <p:spPr>
          <a:xfrm>
            <a:off x="-166226" y="3060192"/>
            <a:ext cx="9395570" cy="694944"/>
          </a:xfrm>
          <a:custGeom>
            <a:avLst/>
            <a:gdLst>
              <a:gd name="connsiteX0" fmla="*/ 0 w 7668768"/>
              <a:gd name="connsiteY0" fmla="*/ 0 h 548640"/>
              <a:gd name="connsiteX1" fmla="*/ 7668768 w 7668768"/>
              <a:gd name="connsiteY1" fmla="*/ 0 h 548640"/>
              <a:gd name="connsiteX2" fmla="*/ 7668768 w 7668768"/>
              <a:gd name="connsiteY2" fmla="*/ 548640 h 548640"/>
              <a:gd name="connsiteX3" fmla="*/ 0 w 7668768"/>
              <a:gd name="connsiteY3" fmla="*/ 548640 h 548640"/>
              <a:gd name="connsiteX4" fmla="*/ 0 w 7668768"/>
              <a:gd name="connsiteY4" fmla="*/ 0 h 548640"/>
              <a:gd name="connsiteX0" fmla="*/ 0 w 8095488"/>
              <a:gd name="connsiteY0" fmla="*/ 0 h 548640"/>
              <a:gd name="connsiteX1" fmla="*/ 7668768 w 8095488"/>
              <a:gd name="connsiteY1" fmla="*/ 0 h 548640"/>
              <a:gd name="connsiteX2" fmla="*/ 8095488 w 8095488"/>
              <a:gd name="connsiteY2" fmla="*/ 548640 h 548640"/>
              <a:gd name="connsiteX3" fmla="*/ 0 w 8095488"/>
              <a:gd name="connsiteY3" fmla="*/ 548640 h 548640"/>
              <a:gd name="connsiteX4" fmla="*/ 0 w 8095488"/>
              <a:gd name="connsiteY4" fmla="*/ 0 h 548640"/>
              <a:gd name="connsiteX0" fmla="*/ 0 w 8132064"/>
              <a:gd name="connsiteY0" fmla="*/ 0 h 548640"/>
              <a:gd name="connsiteX1" fmla="*/ 7668768 w 8132064"/>
              <a:gd name="connsiteY1" fmla="*/ 0 h 548640"/>
              <a:gd name="connsiteX2" fmla="*/ 8132064 w 8132064"/>
              <a:gd name="connsiteY2" fmla="*/ 512064 h 548640"/>
              <a:gd name="connsiteX3" fmla="*/ 0 w 8132064"/>
              <a:gd name="connsiteY3" fmla="*/ 548640 h 548640"/>
              <a:gd name="connsiteX4" fmla="*/ 0 w 8132064"/>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064" h="548640">
                <a:moveTo>
                  <a:pt x="0" y="0"/>
                </a:moveTo>
                <a:lnTo>
                  <a:pt x="7668768" y="0"/>
                </a:lnTo>
                <a:lnTo>
                  <a:pt x="8132064" y="512064"/>
                </a:lnTo>
                <a:lnTo>
                  <a:pt x="0" y="548640"/>
                </a:lnTo>
                <a:lnTo>
                  <a:pt x="0"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98209" y="1095651"/>
            <a:ext cx="5860643" cy="129266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7800" b="1" dirty="0" smtClean="0">
                <a:ln w="0"/>
                <a:solidFill>
                  <a:srgbClr val="002060"/>
                </a:solidFill>
                <a:effectLst>
                  <a:outerShdw blurRad="38100" dist="19050" dir="2700000" algn="tl" rotWithShape="0">
                    <a:schemeClr val="dk1">
                      <a:alpha val="40000"/>
                    </a:schemeClr>
                  </a:outerShdw>
                </a:effectLst>
                <a:latin typeface="Bodoni MT" panose="02070603080606020203" pitchFamily="18" charset="0"/>
              </a:rPr>
              <a:t>MURABAHA</a:t>
            </a:r>
            <a:endParaRPr lang="en-US" sz="7800" b="1" cap="none" spc="0" dirty="0">
              <a:ln w="0"/>
              <a:solidFill>
                <a:srgbClr val="002060"/>
              </a:solidFill>
              <a:effectLst>
                <a:outerShdw blurRad="38100" dist="19050" dir="2700000" algn="tl" rotWithShape="0">
                  <a:schemeClr val="dk1">
                    <a:alpha val="40000"/>
                  </a:schemeClr>
                </a:outerShdw>
              </a:effectLst>
              <a:latin typeface="Bodoni MT" panose="02070603080606020203" pitchFamily="18" charset="0"/>
            </a:endParaRPr>
          </a:p>
        </p:txBody>
      </p:sp>
      <p:sp>
        <p:nvSpPr>
          <p:cNvPr id="6" name="Rectangle 5"/>
          <p:cNvSpPr/>
          <p:nvPr/>
        </p:nvSpPr>
        <p:spPr>
          <a:xfrm>
            <a:off x="3905420" y="3047250"/>
            <a:ext cx="2723054" cy="707886"/>
          </a:xfrm>
          <a:prstGeom prst="rect">
            <a:avLst/>
          </a:prstGeom>
        </p:spPr>
        <p:txBody>
          <a:bodyPr wrap="none">
            <a:spAutoFit/>
          </a:bodyPr>
          <a:lstStyle/>
          <a:p>
            <a:pPr algn="ctr"/>
            <a:r>
              <a:rPr lang="en-US" sz="4000" b="1" dirty="0" smtClean="0">
                <a:ln w="0"/>
                <a:solidFill>
                  <a:schemeClr val="bg1"/>
                </a:solidFill>
                <a:effectLst>
                  <a:outerShdw blurRad="38100" dist="19050" dir="2700000" algn="tl" rotWithShape="0">
                    <a:schemeClr val="dk1">
                      <a:alpha val="40000"/>
                    </a:schemeClr>
                  </a:outerShdw>
                </a:effectLst>
                <a:latin typeface="Bodoni MT" panose="02070603080606020203" pitchFamily="18" charset="0"/>
              </a:rPr>
              <a:t>Step by Step</a:t>
            </a:r>
            <a:endParaRPr lang="en-US" sz="4000" b="1" dirty="0">
              <a:ln w="0"/>
              <a:solidFill>
                <a:schemeClr val="bg1"/>
              </a:solidFill>
              <a:effectLst>
                <a:outerShdw blurRad="38100" dist="19050" dir="2700000" algn="tl" rotWithShape="0">
                  <a:schemeClr val="dk1">
                    <a:alpha val="40000"/>
                  </a:schemeClr>
                </a:outerShdw>
              </a:effectLst>
              <a:latin typeface="Bodoni MT" panose="02070603080606020203" pitchFamily="18" charset="0"/>
            </a:endParaRPr>
          </a:p>
        </p:txBody>
      </p:sp>
    </p:spTree>
    <p:extLst>
      <p:ext uri="{BB962C8B-B14F-4D97-AF65-F5344CB8AC3E}">
        <p14:creationId xmlns:p14="http://schemas.microsoft.com/office/powerpoint/2010/main" val="1576443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5" y="655320"/>
            <a:ext cx="12200943" cy="6202680"/>
          </a:xfrm>
          <a:prstGeom prst="rect">
            <a:avLst/>
          </a:prstGeom>
        </p:spPr>
      </p:pic>
      <p:sp>
        <p:nvSpPr>
          <p:cNvPr id="3" name="Title 1"/>
          <p:cNvSpPr txBox="1">
            <a:spLocks/>
          </p:cNvSpPr>
          <p:nvPr>
            <p:custDataLst>
              <p:tags r:id="rId1"/>
            </p:custDataLst>
          </p:nvPr>
        </p:nvSpPr>
        <p:spPr>
          <a:xfrm>
            <a:off x="2919845" y="0"/>
            <a:ext cx="8998528"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50000"/>
                  </a:schemeClr>
                </a:solidFill>
                <a:latin typeface="Times New Roman" panose="02020603050405020304" pitchFamily="18" charset="0"/>
                <a:cs typeface="Times New Roman" panose="02020603050405020304" pitchFamily="18" charset="0"/>
              </a:rPr>
              <a:t>Murabaha - Step by Step</a:t>
            </a:r>
            <a:endParaRPr lang="en-US" sz="4000"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931363"/>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2"/>
            </p:custDataLst>
          </p:nvPr>
        </p:nvSpPr>
        <p:spPr>
          <a:xfrm>
            <a:off x="425257" y="800245"/>
            <a:ext cx="1736822"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1</a:t>
            </a:r>
            <a:endParaRPr lang="en-US" sz="3600" b="1" cap="small"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621" y="1929498"/>
            <a:ext cx="2580551" cy="159876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2597" y="2130857"/>
            <a:ext cx="1539926" cy="1598349"/>
          </a:xfrm>
          <a:prstGeom prst="rect">
            <a:avLst/>
          </a:prstGeom>
        </p:spPr>
      </p:pic>
      <p:cxnSp>
        <p:nvCxnSpPr>
          <p:cNvPr id="14" name="Straight Arrow Connector 13"/>
          <p:cNvCxnSpPr/>
          <p:nvPr/>
        </p:nvCxnSpPr>
        <p:spPr>
          <a:xfrm>
            <a:off x="3180002" y="2930032"/>
            <a:ext cx="6546273" cy="0"/>
          </a:xfrm>
          <a:prstGeom prst="straightConnector1">
            <a:avLst/>
          </a:prstGeom>
          <a:ln>
            <a:solidFill>
              <a:schemeClr val="accent5">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06371" y="2015632"/>
            <a:ext cx="1081962" cy="941952"/>
          </a:xfrm>
          <a:prstGeom prst="rect">
            <a:avLst/>
          </a:prstGeom>
        </p:spPr>
      </p:pic>
      <p:sp>
        <p:nvSpPr>
          <p:cNvPr id="16" name="Rectangle 15"/>
          <p:cNvSpPr/>
          <p:nvPr/>
        </p:nvSpPr>
        <p:spPr>
          <a:xfrm>
            <a:off x="4748051" y="2939214"/>
            <a:ext cx="3219613" cy="461665"/>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Agreement to Murabaha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927472" y="2015632"/>
            <a:ext cx="546945" cy="369332"/>
          </a:xfrm>
          <a:prstGeom prst="rect">
            <a:avLst/>
          </a:prstGeom>
        </p:spPr>
        <p:txBody>
          <a:bodyPr wrap="none">
            <a:spAutoFit/>
          </a:bodyPr>
          <a:lstStyle/>
          <a:p>
            <a:r>
              <a:rPr lang="en-US" dirty="0" smtClean="0">
                <a:solidFill>
                  <a:srgbClr val="002060"/>
                </a:solidFill>
              </a:rPr>
              <a:t>Doc</a:t>
            </a:r>
            <a:endParaRPr lang="en-US" dirty="0">
              <a:solidFill>
                <a:srgbClr val="002060"/>
              </a:solidFill>
            </a:endParaRPr>
          </a:p>
        </p:txBody>
      </p:sp>
      <p:cxnSp>
        <p:nvCxnSpPr>
          <p:cNvPr id="19" name="Straight Connector 18"/>
          <p:cNvCxnSpPr/>
          <p:nvPr/>
        </p:nvCxnSpPr>
        <p:spPr>
          <a:xfrm>
            <a:off x="6087057" y="2384964"/>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39457" y="2537364"/>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5675" y="2689764"/>
            <a:ext cx="38335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5715790"/>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3" name="Title 1"/>
          <p:cNvSpPr txBox="1">
            <a:spLocks/>
          </p:cNvSpPr>
          <p:nvPr>
            <p:custDataLst>
              <p:tags r:id="rId3"/>
            </p:custDataLst>
          </p:nvPr>
        </p:nvSpPr>
        <p:spPr>
          <a:xfrm>
            <a:off x="425257" y="5584672"/>
            <a:ext cx="1736822"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2</a:t>
            </a:r>
            <a:endParaRPr lang="en-US" sz="3600" b="1" cap="small" dirty="0">
              <a:solidFill>
                <a:schemeClr val="bg1"/>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V="1">
            <a:off x="2225301" y="3729206"/>
            <a:ext cx="0" cy="7027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2225301" y="4431911"/>
            <a:ext cx="8007259" cy="0"/>
          </a:xfrm>
          <a:prstGeom prst="line">
            <a:avLst/>
          </a:prstGeom>
          <a:ln>
            <a:prstDash val="lgDash"/>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0232821" y="3729206"/>
            <a:ext cx="0" cy="7027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Oval 29"/>
          <p:cNvSpPr/>
          <p:nvPr/>
        </p:nvSpPr>
        <p:spPr>
          <a:xfrm>
            <a:off x="5442557" y="2305912"/>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34895" y="2352238"/>
            <a:ext cx="300082" cy="369332"/>
          </a:xfrm>
          <a:prstGeom prst="rect">
            <a:avLst/>
          </a:prstGeom>
        </p:spPr>
        <p:txBody>
          <a:bodyPr wrap="none">
            <a:spAutoFit/>
          </a:bodyPr>
          <a:lstStyle/>
          <a:p>
            <a:pPr algn="ctr"/>
            <a:r>
              <a:rPr lang="en-US" b="1" cap="small" dirty="0">
                <a:solidFill>
                  <a:schemeClr val="bg1"/>
                </a:solidFill>
                <a:latin typeface="Times New Roman" panose="02020603050405020304" pitchFamily="18" charset="0"/>
                <a:cs typeface="Times New Roman" panose="02020603050405020304" pitchFamily="18" charset="0"/>
              </a:rPr>
              <a:t>1</a:t>
            </a:r>
          </a:p>
        </p:txBody>
      </p:sp>
      <p:pic>
        <p:nvPicPr>
          <p:cNvPr id="33" name="Picture 32"/>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06371" y="3903925"/>
            <a:ext cx="1081962" cy="941952"/>
          </a:xfrm>
          <a:prstGeom prst="rect">
            <a:avLst/>
          </a:prstGeom>
        </p:spPr>
      </p:pic>
      <p:sp>
        <p:nvSpPr>
          <p:cNvPr id="34" name="Rectangle 33"/>
          <p:cNvSpPr/>
          <p:nvPr/>
        </p:nvSpPr>
        <p:spPr>
          <a:xfrm>
            <a:off x="5927472" y="3896031"/>
            <a:ext cx="546945" cy="369332"/>
          </a:xfrm>
          <a:prstGeom prst="rect">
            <a:avLst/>
          </a:prstGeom>
        </p:spPr>
        <p:txBody>
          <a:bodyPr wrap="none">
            <a:spAutoFit/>
          </a:bodyPr>
          <a:lstStyle/>
          <a:p>
            <a:r>
              <a:rPr lang="en-US" dirty="0" smtClean="0">
                <a:solidFill>
                  <a:srgbClr val="002060"/>
                </a:solidFill>
              </a:rPr>
              <a:t>Doc</a:t>
            </a:r>
            <a:endParaRPr lang="en-US" dirty="0">
              <a:solidFill>
                <a:srgbClr val="002060"/>
              </a:solidFill>
            </a:endParaRPr>
          </a:p>
        </p:txBody>
      </p:sp>
      <p:cxnSp>
        <p:nvCxnSpPr>
          <p:cNvPr id="35" name="Straight Connector 34"/>
          <p:cNvCxnSpPr/>
          <p:nvPr/>
        </p:nvCxnSpPr>
        <p:spPr>
          <a:xfrm>
            <a:off x="6087057" y="4265363"/>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239457" y="4417763"/>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55675" y="4570163"/>
            <a:ext cx="383355"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442557" y="4186311"/>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534894" y="4232637"/>
            <a:ext cx="300083" cy="369332"/>
          </a:xfrm>
          <a:prstGeom prst="rect">
            <a:avLst/>
          </a:prstGeom>
        </p:spPr>
        <p:txBody>
          <a:bodyPr wrap="none">
            <a:spAutoFit/>
          </a:bodyPr>
          <a:lstStyle/>
          <a:p>
            <a:pPr algn="ctr"/>
            <a:r>
              <a:rPr lang="en-US" b="1" cap="small" dirty="0" smtClean="0">
                <a:solidFill>
                  <a:schemeClr val="bg1"/>
                </a:solidFill>
                <a:latin typeface="Times New Roman" panose="02020603050405020304" pitchFamily="18" charset="0"/>
                <a:cs typeface="Times New Roman" panose="02020603050405020304" pitchFamily="18" charset="0"/>
              </a:rPr>
              <a:t>2</a:t>
            </a:r>
            <a:endParaRPr lang="en-US" b="1" cap="small" dirty="0">
              <a:solidFill>
                <a:schemeClr val="bg1"/>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063091" y="4843965"/>
            <a:ext cx="256736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Agency Agreement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2587336" y="930005"/>
            <a:ext cx="9226712" cy="461667"/>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51864" y="930006"/>
            <a:ext cx="8600210" cy="461665"/>
          </a:xfrm>
          <a:prstGeom prst="rect">
            <a:avLst/>
          </a:prstGeom>
        </p:spPr>
        <p:txBody>
          <a:bodyPr wrap="square">
            <a:spAutoFit/>
          </a:bodyPr>
          <a:lstStyle/>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Client and bank </a:t>
            </a:r>
            <a:r>
              <a:rPr lang="en-US" sz="2400" dirty="0">
                <a:solidFill>
                  <a:schemeClr val="accent5">
                    <a:lumMod val="50000"/>
                  </a:schemeClr>
                </a:solidFill>
                <a:latin typeface="Times New Roman" panose="02020603050405020304" pitchFamily="18" charset="0"/>
                <a:cs typeface="Times New Roman" panose="02020603050405020304" pitchFamily="18" charset="0"/>
              </a:rPr>
              <a:t>sign an agreement to enter into Murabaha (MMFA). </a:t>
            </a:r>
          </a:p>
        </p:txBody>
      </p:sp>
      <p:sp>
        <p:nvSpPr>
          <p:cNvPr id="43" name="Rectangle 42"/>
          <p:cNvSpPr/>
          <p:nvPr/>
        </p:nvSpPr>
        <p:spPr>
          <a:xfrm>
            <a:off x="2587336" y="5715789"/>
            <a:ext cx="9226712" cy="461665"/>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751864" y="5730117"/>
            <a:ext cx="7741895" cy="461665"/>
          </a:xfrm>
          <a:prstGeom prst="rect">
            <a:avLst/>
          </a:prstGeom>
        </p:spPr>
        <p:txBody>
          <a:bodyPr wrap="square">
            <a:spAutoFit/>
          </a:bodyPr>
          <a:lstStyle/>
          <a:p>
            <a:pPr algn="just"/>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Client </a:t>
            </a:r>
            <a:r>
              <a:rPr lang="en-US" sz="2400" dirty="0">
                <a:solidFill>
                  <a:schemeClr val="accent5">
                    <a:lumMod val="50000"/>
                  </a:schemeClr>
                </a:solidFill>
                <a:latin typeface="Times New Roman" panose="02020603050405020304" pitchFamily="18" charset="0"/>
                <a:cs typeface="Times New Roman" panose="02020603050405020304" pitchFamily="18" charset="0"/>
              </a:rPr>
              <a:t>appointed as agent to purchase goods on bank’s behalf</a:t>
            </a:r>
          </a:p>
        </p:txBody>
      </p:sp>
      <p:sp>
        <p:nvSpPr>
          <p:cNvPr id="44" name="Cloud Callout 43"/>
          <p:cNvSpPr/>
          <p:nvPr/>
        </p:nvSpPr>
        <p:spPr>
          <a:xfrm>
            <a:off x="10662218" y="1566273"/>
            <a:ext cx="865883" cy="574636"/>
          </a:xfrm>
          <a:prstGeom prst="cloudCallout">
            <a:avLst>
              <a:gd name="adj1" fmla="val -82212"/>
              <a:gd name="adj2" fmla="val 6348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701672" y="1668925"/>
            <a:ext cx="748923"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Client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619352" y="474728"/>
            <a:ext cx="447697" cy="153888"/>
          </a:xfrm>
          <a:prstGeom prst="rect">
            <a:avLst/>
          </a:prstGeom>
          <a:noFill/>
        </p:spPr>
        <p:txBody>
          <a:bodyPr wrap="square" lIns="91440" tIns="45720" rIns="91440" bIns="45720">
            <a:spAutoFit/>
          </a:bodyPr>
          <a:lstStyle/>
          <a:p>
            <a:pPr algn="ctr"/>
            <a:r>
              <a:rPr lang="en-US" sz="400" b="0" cap="none" spc="0" dirty="0" smtClean="0">
                <a:ln w="0"/>
                <a:solidFill>
                  <a:schemeClr val="accent5">
                    <a:lumMod val="75000"/>
                  </a:schemeClr>
                </a:solidFill>
                <a:effectLst>
                  <a:outerShdw blurRad="38100" dist="19050" dir="2700000" algn="tl" rotWithShape="0">
                    <a:schemeClr val="dk1">
                      <a:alpha val="40000"/>
                    </a:schemeClr>
                  </a:outerShdw>
                </a:effectLst>
              </a:rPr>
              <a:t>Muaz Ashraf</a:t>
            </a:r>
            <a:endParaRPr lang="en-US" sz="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7605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 y="651438"/>
            <a:ext cx="12192000" cy="6206562"/>
          </a:xfrm>
          <a:prstGeom prst="rect">
            <a:avLst/>
          </a:prstGeom>
        </p:spPr>
      </p:pic>
      <p:sp>
        <p:nvSpPr>
          <p:cNvPr id="3" name="Title 1"/>
          <p:cNvSpPr txBox="1">
            <a:spLocks/>
          </p:cNvSpPr>
          <p:nvPr>
            <p:custDataLst>
              <p:tags r:id="rId1"/>
            </p:custDataLst>
          </p:nvPr>
        </p:nvSpPr>
        <p:spPr>
          <a:xfrm>
            <a:off x="2919845" y="0"/>
            <a:ext cx="8998528"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50000"/>
                  </a:schemeClr>
                </a:solidFill>
                <a:latin typeface="Times New Roman" panose="02020603050405020304" pitchFamily="18" charset="0"/>
                <a:cs typeface="Times New Roman" panose="02020603050405020304" pitchFamily="18" charset="0"/>
              </a:rPr>
              <a:t>Murabaha - Step by Step</a:t>
            </a:r>
            <a:endParaRPr lang="en-US" sz="4000"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931363"/>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2"/>
            </p:custDataLst>
          </p:nvPr>
        </p:nvSpPr>
        <p:spPr>
          <a:xfrm>
            <a:off x="425257" y="800245"/>
            <a:ext cx="1736822"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3</a:t>
            </a:r>
            <a:endParaRPr lang="en-US" sz="3600" b="1" cap="small" dirty="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751" y="1756207"/>
            <a:ext cx="2362976" cy="136470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9038" y="1854354"/>
            <a:ext cx="1424495" cy="1299508"/>
          </a:xfrm>
          <a:prstGeom prst="rect">
            <a:avLst/>
          </a:prstGeom>
        </p:spPr>
      </p:pic>
      <p:cxnSp>
        <p:nvCxnSpPr>
          <p:cNvPr id="23" name="Straight Arrow Connector 22"/>
          <p:cNvCxnSpPr/>
          <p:nvPr/>
        </p:nvCxnSpPr>
        <p:spPr>
          <a:xfrm>
            <a:off x="3358131" y="2522680"/>
            <a:ext cx="6546273"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24" name="Picture 2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4166" y="1721547"/>
            <a:ext cx="745914" cy="818183"/>
          </a:xfrm>
          <a:prstGeom prst="rect">
            <a:avLst/>
          </a:prstGeom>
        </p:spPr>
      </p:pic>
      <p:sp>
        <p:nvSpPr>
          <p:cNvPr id="25" name="Rectangle 24"/>
          <p:cNvSpPr/>
          <p:nvPr/>
        </p:nvSpPr>
        <p:spPr>
          <a:xfrm>
            <a:off x="4136073" y="2576928"/>
            <a:ext cx="3219613" cy="400110"/>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Agreement to Murabaha</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148191" y="1736833"/>
            <a:ext cx="486030" cy="323165"/>
          </a:xfrm>
          <a:prstGeom prst="rect">
            <a:avLst/>
          </a:prstGeom>
        </p:spPr>
        <p:txBody>
          <a:bodyPr wrap="none">
            <a:spAutoFit/>
          </a:bodyPr>
          <a:lstStyle/>
          <a:p>
            <a:r>
              <a:rPr lang="en-US" sz="1500" dirty="0" smtClean="0">
                <a:solidFill>
                  <a:srgbClr val="002060"/>
                </a:solidFill>
              </a:rPr>
              <a:t>Doc</a:t>
            </a:r>
            <a:endParaRPr lang="en-US" sz="1500" dirty="0">
              <a:solidFill>
                <a:srgbClr val="002060"/>
              </a:solidFill>
            </a:endParaRPr>
          </a:p>
        </p:txBody>
      </p:sp>
      <p:cxnSp>
        <p:nvCxnSpPr>
          <p:cNvPr id="27" name="Straight Connector 26"/>
          <p:cNvCxnSpPr/>
          <p:nvPr/>
        </p:nvCxnSpPr>
        <p:spPr>
          <a:xfrm>
            <a:off x="5362525" y="2067485"/>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15445" y="2175364"/>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62526" y="2304873"/>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03430" y="3309941"/>
            <a:ext cx="0" cy="4833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2403430" y="3793275"/>
            <a:ext cx="8007259"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V="1">
            <a:off x="10410689" y="3321855"/>
            <a:ext cx="261" cy="4714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3" name="Oval 32"/>
          <p:cNvSpPr/>
          <p:nvPr/>
        </p:nvSpPr>
        <p:spPr>
          <a:xfrm>
            <a:off x="4649407" y="2205372"/>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4" name="Rectangle 33"/>
          <p:cNvSpPr/>
          <p:nvPr/>
        </p:nvSpPr>
        <p:spPr>
          <a:xfrm>
            <a:off x="4741745" y="2240738"/>
            <a:ext cx="300082" cy="369332"/>
          </a:xfrm>
          <a:prstGeom prst="rect">
            <a:avLst/>
          </a:prstGeom>
        </p:spPr>
        <p:txBody>
          <a:bodyPr wrap="none">
            <a:spAutoFit/>
          </a:bodyPr>
          <a:lstStyle/>
          <a:p>
            <a:pPr algn="ctr"/>
            <a:r>
              <a:rPr lang="en-US" b="1" cap="small" dirty="0">
                <a:solidFill>
                  <a:schemeClr val="bg1"/>
                </a:solidFill>
                <a:latin typeface="Times New Roman" panose="02020603050405020304" pitchFamily="18" charset="0"/>
                <a:cs typeface="Times New Roman" panose="02020603050405020304" pitchFamily="18" charset="0"/>
              </a:rPr>
              <a:t>1</a:t>
            </a:r>
          </a:p>
        </p:txBody>
      </p:sp>
      <p:pic>
        <p:nvPicPr>
          <p:cNvPr id="35" name="Picture 34"/>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06806" y="3001749"/>
            <a:ext cx="789867" cy="787078"/>
          </a:xfrm>
          <a:prstGeom prst="rect">
            <a:avLst/>
          </a:prstGeom>
        </p:spPr>
      </p:pic>
      <p:sp>
        <p:nvSpPr>
          <p:cNvPr id="36" name="Rectangle 35"/>
          <p:cNvSpPr/>
          <p:nvPr/>
        </p:nvSpPr>
        <p:spPr>
          <a:xfrm>
            <a:off x="7830381" y="3007544"/>
            <a:ext cx="486030" cy="323165"/>
          </a:xfrm>
          <a:prstGeom prst="rect">
            <a:avLst/>
          </a:prstGeom>
        </p:spPr>
        <p:txBody>
          <a:bodyPr wrap="none">
            <a:spAutoFit/>
          </a:bodyPr>
          <a:lstStyle/>
          <a:p>
            <a:r>
              <a:rPr lang="en-US" sz="1500" dirty="0" smtClean="0">
                <a:solidFill>
                  <a:srgbClr val="002060"/>
                </a:solidFill>
              </a:rPr>
              <a:t>Doc</a:t>
            </a:r>
            <a:endParaRPr lang="en-US" sz="1500" dirty="0">
              <a:solidFill>
                <a:srgbClr val="002060"/>
              </a:solidFill>
            </a:endParaRPr>
          </a:p>
        </p:txBody>
      </p:sp>
      <p:cxnSp>
        <p:nvCxnSpPr>
          <p:cNvPr id="37" name="Straight Connector 36"/>
          <p:cNvCxnSpPr/>
          <p:nvPr/>
        </p:nvCxnSpPr>
        <p:spPr>
          <a:xfrm>
            <a:off x="8018008" y="3365960"/>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73396" y="3515380"/>
            <a:ext cx="3833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18008" y="3691122"/>
            <a:ext cx="38335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24250" y="3533051"/>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35940" y="3559973"/>
            <a:ext cx="300083" cy="369332"/>
          </a:xfrm>
          <a:prstGeom prst="rect">
            <a:avLst/>
          </a:prstGeom>
        </p:spPr>
        <p:txBody>
          <a:bodyPr wrap="none">
            <a:spAutoFit/>
          </a:bodyPr>
          <a:lstStyle/>
          <a:p>
            <a:pPr algn="ctr"/>
            <a:r>
              <a:rPr lang="en-US" b="1" cap="small" dirty="0" smtClean="0">
                <a:solidFill>
                  <a:schemeClr val="bg1"/>
                </a:solidFill>
                <a:latin typeface="Times New Roman" panose="02020603050405020304" pitchFamily="18" charset="0"/>
                <a:cs typeface="Times New Roman" panose="02020603050405020304" pitchFamily="18" charset="0"/>
              </a:rPr>
              <a:t>2</a:t>
            </a:r>
            <a:endParaRPr lang="en-US" b="1" cap="small" dirty="0">
              <a:solidFill>
                <a:schemeClr val="bg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7828213" y="3744639"/>
            <a:ext cx="2171044" cy="400110"/>
          </a:xfrm>
          <a:prstGeom prst="rect">
            <a:avLst/>
          </a:prstGeom>
        </p:spPr>
        <p:txBody>
          <a:bodyPr wrap="non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Agency Agreement</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72" name="Straight Arrow Connector 71"/>
          <p:cNvCxnSpPr/>
          <p:nvPr/>
        </p:nvCxnSpPr>
        <p:spPr>
          <a:xfrm flipV="1">
            <a:off x="1869386" y="3298598"/>
            <a:ext cx="2077" cy="1241654"/>
          </a:xfrm>
          <a:prstGeom prst="straightConnector1">
            <a:avLst/>
          </a:prstGeom>
          <a:ln>
            <a:prstDash val="lgDash"/>
            <a:tailEnd type="triangle"/>
          </a:ln>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a:off x="1855583" y="4540252"/>
            <a:ext cx="8837091"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79" name="Oval 78"/>
          <p:cNvSpPr/>
          <p:nvPr/>
        </p:nvSpPr>
        <p:spPr>
          <a:xfrm>
            <a:off x="2373044" y="4292570"/>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flipH="1">
            <a:off x="10692674" y="3321854"/>
            <a:ext cx="6699" cy="1693509"/>
          </a:xfrm>
          <a:prstGeom prst="straightConnector1">
            <a:avLst/>
          </a:prstGeom>
          <a:ln>
            <a:prstDash val="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87" name="Rectangle 86"/>
          <p:cNvSpPr/>
          <p:nvPr/>
        </p:nvSpPr>
        <p:spPr>
          <a:xfrm>
            <a:off x="2465382" y="4329449"/>
            <a:ext cx="300083" cy="369332"/>
          </a:xfrm>
          <a:prstGeom prst="rect">
            <a:avLst/>
          </a:prstGeom>
        </p:spPr>
        <p:txBody>
          <a:bodyPr wrap="none">
            <a:spAutoFit/>
          </a:bodyPr>
          <a:lstStyle/>
          <a:p>
            <a:pPr algn="ctr"/>
            <a:r>
              <a:rPr lang="en-US" b="1" cap="small" dirty="0" smtClean="0">
                <a:solidFill>
                  <a:schemeClr val="bg1"/>
                </a:solidFill>
                <a:latin typeface="Times New Roman" panose="02020603050405020304" pitchFamily="18" charset="0"/>
                <a:cs typeface="Times New Roman" panose="02020603050405020304" pitchFamily="18" charset="0"/>
              </a:rPr>
              <a:t>3</a:t>
            </a:r>
            <a:endParaRPr lang="en-US" b="1" cap="small"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Factory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7654" y="4780300"/>
            <a:ext cx="1926799" cy="174895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0885" y="4013959"/>
            <a:ext cx="1123707" cy="861509"/>
          </a:xfrm>
          <a:prstGeom prst="rect">
            <a:avLst/>
          </a:prstGeom>
        </p:spPr>
      </p:pic>
      <p:sp>
        <p:nvSpPr>
          <p:cNvPr id="95" name="Rectangle 94"/>
          <p:cNvSpPr/>
          <p:nvPr/>
        </p:nvSpPr>
        <p:spPr>
          <a:xfrm>
            <a:off x="2587336" y="930007"/>
            <a:ext cx="9226712" cy="461665"/>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93190" y="932467"/>
            <a:ext cx="9238700" cy="461665"/>
          </a:xfrm>
          <a:prstGeom prst="rect">
            <a:avLst/>
          </a:prstGeom>
        </p:spPr>
        <p:txBody>
          <a:bodyPr wrap="square">
            <a:spAutoFit/>
          </a:bodyPr>
          <a:lstStyle/>
          <a:p>
            <a:pPr algn="just"/>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The Bank </a:t>
            </a:r>
            <a:r>
              <a:rPr lang="en-US" sz="2400" dirty="0">
                <a:solidFill>
                  <a:schemeClr val="accent5">
                    <a:lumMod val="50000"/>
                  </a:schemeClr>
                </a:solidFill>
                <a:latin typeface="Times New Roman" panose="02020603050405020304" pitchFamily="18" charset="0"/>
                <a:cs typeface="Times New Roman" panose="02020603050405020304" pitchFamily="18" charset="0"/>
              </a:rPr>
              <a:t>gives money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to supplier or agent for </a:t>
            </a:r>
            <a:r>
              <a:rPr lang="en-US" sz="2400" dirty="0">
                <a:solidFill>
                  <a:schemeClr val="accent5">
                    <a:lumMod val="50000"/>
                  </a:schemeClr>
                </a:solidFill>
                <a:latin typeface="Times New Roman" panose="02020603050405020304" pitchFamily="18" charset="0"/>
                <a:cs typeface="Times New Roman" panose="02020603050405020304" pitchFamily="18" charset="0"/>
              </a:rPr>
              <a:t>purchase of goods</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4" name="Rectangle 93"/>
          <p:cNvSpPr/>
          <p:nvPr/>
        </p:nvSpPr>
        <p:spPr>
          <a:xfrm>
            <a:off x="2067395" y="4843021"/>
            <a:ext cx="4030270" cy="400110"/>
          </a:xfrm>
          <a:prstGeom prst="rect">
            <a:avLst/>
          </a:prstGeom>
          <a:solidFill>
            <a:srgbClr val="FFFFFF"/>
          </a:solidFill>
        </p:spPr>
        <p:txBody>
          <a:bodyPr wrap="none">
            <a:spAutoFit/>
          </a:bodyPr>
          <a:lstStyle/>
          <a:p>
            <a:pPr>
              <a:spcBef>
                <a:spcPct val="50000"/>
              </a:spcBef>
            </a:pPr>
            <a:r>
              <a:rPr lang="en-US" sz="2000" dirty="0">
                <a:solidFill>
                  <a:srgbClr val="FF0000"/>
                </a:solidFill>
                <a:latin typeface="Times New Roman" panose="02020603050405020304" pitchFamily="18" charset="0"/>
                <a:cs typeface="Times New Roman" panose="02020603050405020304" pitchFamily="18" charset="0"/>
              </a:rPr>
              <a:t>Disbursement to the agent or supplier</a:t>
            </a:r>
          </a:p>
        </p:txBody>
      </p:sp>
      <p:sp>
        <p:nvSpPr>
          <p:cNvPr id="97" name="Rectangle 96"/>
          <p:cNvSpPr/>
          <p:nvPr/>
        </p:nvSpPr>
        <p:spPr>
          <a:xfrm rot="21374435">
            <a:off x="9153237" y="6069041"/>
            <a:ext cx="1502334" cy="523220"/>
          </a:xfrm>
          <a:prstGeom prst="rect">
            <a:avLst/>
          </a:prstGeom>
          <a:scene3d>
            <a:camera prst="isometricLeftDown">
              <a:rot lat="2100000" lon="2700000" rev="300000"/>
            </a:camera>
            <a:lightRig rig="threePt" dir="t"/>
          </a:scene3d>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Supplier</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619352" y="474728"/>
            <a:ext cx="447697" cy="153888"/>
          </a:xfrm>
          <a:prstGeom prst="rect">
            <a:avLst/>
          </a:prstGeom>
          <a:noFill/>
        </p:spPr>
        <p:txBody>
          <a:bodyPr wrap="square" lIns="91440" tIns="45720" rIns="91440" bIns="45720">
            <a:spAutoFit/>
          </a:bodyPr>
          <a:lstStyle/>
          <a:p>
            <a:pPr algn="ctr"/>
            <a:r>
              <a:rPr lang="en-US" sz="400" b="0" cap="none" spc="0" dirty="0" smtClean="0">
                <a:ln w="0"/>
                <a:solidFill>
                  <a:schemeClr val="accent5">
                    <a:lumMod val="75000"/>
                  </a:schemeClr>
                </a:solidFill>
                <a:effectLst>
                  <a:outerShdw blurRad="38100" dist="19050" dir="2700000" algn="tl" rotWithShape="0">
                    <a:schemeClr val="dk1">
                      <a:alpha val="40000"/>
                    </a:schemeClr>
                  </a:outerShdw>
                </a:effectLst>
              </a:rPr>
              <a:t>Muaz Ashraf</a:t>
            </a:r>
            <a:endParaRPr lang="en-US" sz="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230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6 3.33333E-6 L 0.25 3.33333E-6 " pathEditMode="relative" rAng="0" ptsTypes="AA">
                                      <p:cBhvr>
                                        <p:cTn id="6" dur="2000" fill="hold"/>
                                        <p:tgtEl>
                                          <p:spTgt spid="9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2046"/>
            <a:ext cx="12192000" cy="6206562"/>
          </a:xfrm>
          <a:prstGeom prst="rect">
            <a:avLst/>
          </a:prstGeom>
        </p:spPr>
      </p:pic>
      <p:sp>
        <p:nvSpPr>
          <p:cNvPr id="3" name="Title 1"/>
          <p:cNvSpPr txBox="1">
            <a:spLocks/>
          </p:cNvSpPr>
          <p:nvPr>
            <p:custDataLst>
              <p:tags r:id="rId1"/>
            </p:custDataLst>
          </p:nvPr>
        </p:nvSpPr>
        <p:spPr>
          <a:xfrm>
            <a:off x="2919845" y="0"/>
            <a:ext cx="8998528"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50000"/>
                  </a:schemeClr>
                </a:solidFill>
                <a:latin typeface="Times New Roman" panose="02020603050405020304" pitchFamily="18" charset="0"/>
                <a:cs typeface="Times New Roman" panose="02020603050405020304" pitchFamily="18" charset="0"/>
              </a:rPr>
              <a:t>Murabaha - Step by Step</a:t>
            </a:r>
            <a:endParaRPr lang="en-US" sz="4000"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931363"/>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2"/>
            </p:custDataLst>
          </p:nvPr>
        </p:nvSpPr>
        <p:spPr>
          <a:xfrm>
            <a:off x="425257" y="800245"/>
            <a:ext cx="1736822"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4</a:t>
            </a:r>
            <a:endParaRPr lang="en-US" sz="3600" b="1" cap="small" dirty="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08" y="4291433"/>
            <a:ext cx="2362976" cy="1364706"/>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7385" y="4291433"/>
            <a:ext cx="1424495" cy="1299508"/>
          </a:xfrm>
          <a:prstGeom prst="rect">
            <a:avLst/>
          </a:prstGeom>
        </p:spPr>
      </p:pic>
      <p:cxnSp>
        <p:nvCxnSpPr>
          <p:cNvPr id="72" name="Straight Arrow Connector 71"/>
          <p:cNvCxnSpPr/>
          <p:nvPr/>
        </p:nvCxnSpPr>
        <p:spPr>
          <a:xfrm>
            <a:off x="10450033" y="3140333"/>
            <a:ext cx="9599" cy="1016031"/>
          </a:xfrm>
          <a:prstGeom prst="straightConnector1">
            <a:avLst/>
          </a:prstGeom>
          <a:ln>
            <a:prstDash val="lgDash"/>
            <a:tailEnd type="triangle"/>
          </a:ln>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a:off x="1622542" y="3127725"/>
            <a:ext cx="8837091" cy="0"/>
          </a:xfrm>
          <a:prstGeom prst="line">
            <a:avLst/>
          </a:prstGeom>
          <a:ln>
            <a:prstDash val="dash"/>
          </a:ln>
        </p:spPr>
        <p:style>
          <a:lnRef idx="3">
            <a:schemeClr val="accent1"/>
          </a:lnRef>
          <a:fillRef idx="0">
            <a:schemeClr val="accent1"/>
          </a:fillRef>
          <a:effectRef idx="2">
            <a:schemeClr val="accent1"/>
          </a:effectRef>
          <a:fontRef idx="minor">
            <a:schemeClr val="tx1"/>
          </a:fontRef>
        </p:style>
      </p:cxnSp>
      <p:pic>
        <p:nvPicPr>
          <p:cNvPr id="1026" name="Picture 2" descr="Factory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793" y="1972031"/>
            <a:ext cx="1926799" cy="1748954"/>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2587336" y="930007"/>
            <a:ext cx="9226712" cy="781867"/>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06759" y="884184"/>
            <a:ext cx="9238700" cy="830997"/>
          </a:xfrm>
          <a:prstGeom prst="rect">
            <a:avLst/>
          </a:prstGeom>
        </p:spPr>
        <p:txBody>
          <a:bodyPr wrap="square">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The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client as an agent </a:t>
            </a:r>
            <a:r>
              <a:rPr lang="en-US" sz="2400" dirty="0">
                <a:solidFill>
                  <a:schemeClr val="accent5">
                    <a:lumMod val="50000"/>
                  </a:schemeClr>
                </a:solidFill>
                <a:latin typeface="Times New Roman" panose="02020603050405020304" pitchFamily="18" charset="0"/>
                <a:cs typeface="Times New Roman" panose="02020603050405020304" pitchFamily="18" charset="0"/>
              </a:rPr>
              <a:t>takes possession of goods on bank’s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behalf. After which the Risk of the goods transferred to the Bank.</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7" name="Rectangle 96"/>
          <p:cNvSpPr/>
          <p:nvPr/>
        </p:nvSpPr>
        <p:spPr>
          <a:xfrm rot="21374435">
            <a:off x="4918481" y="3315705"/>
            <a:ext cx="1502334" cy="523220"/>
          </a:xfrm>
          <a:prstGeom prst="rect">
            <a:avLst/>
          </a:prstGeom>
          <a:scene3d>
            <a:camera prst="isometricLeftDown">
              <a:rot lat="2100000" lon="2700000" rev="300000"/>
            </a:camera>
            <a:lightRig rig="threePt" dir="t"/>
          </a:scene3d>
        </p:spPr>
        <p:txBody>
          <a:bodyPr wrap="none">
            <a:spAutoFit/>
          </a:body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Supplier</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2919845" y="2702401"/>
            <a:ext cx="1853969" cy="400110"/>
          </a:xfrm>
          <a:prstGeom prst="rect">
            <a:avLst/>
          </a:prstGeom>
        </p:spPr>
        <p:txBody>
          <a:bodyPr wrap="none">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Transfer of Risk</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8367393" y="2702401"/>
            <a:ext cx="2092239" cy="400110"/>
          </a:xfrm>
          <a:prstGeom prst="rect">
            <a:avLst/>
          </a:prstGeom>
        </p:spPr>
        <p:txBody>
          <a:bodyPr wrap="none">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Delivery of Goods</a:t>
            </a:r>
            <a:endParaRPr lang="en-US" sz="2000" dirty="0">
              <a:solidFill>
                <a:srgbClr val="C00000"/>
              </a:solidFill>
              <a:latin typeface="Times New Roman" panose="02020603050405020304" pitchFamily="18" charset="0"/>
              <a:cs typeface="Times New Roman" panose="02020603050405020304" pitchFamily="18" charset="0"/>
            </a:endParaRPr>
          </a:p>
        </p:txBody>
      </p:sp>
      <p:cxnSp>
        <p:nvCxnSpPr>
          <p:cNvPr id="52" name="Straight Arrow Connector 51"/>
          <p:cNvCxnSpPr/>
          <p:nvPr/>
        </p:nvCxnSpPr>
        <p:spPr>
          <a:xfrm>
            <a:off x="1612943" y="3115118"/>
            <a:ext cx="9599" cy="1016031"/>
          </a:xfrm>
          <a:prstGeom prst="straightConnector1">
            <a:avLst/>
          </a:prstGeom>
          <a:ln>
            <a:prstDash val="lgDash"/>
            <a:tailEnd type="triangle"/>
          </a:ln>
        </p:spPr>
        <p:style>
          <a:lnRef idx="3">
            <a:schemeClr val="accent1"/>
          </a:lnRef>
          <a:fillRef idx="0">
            <a:schemeClr val="accent1"/>
          </a:fillRef>
          <a:effectRef idx="2">
            <a:schemeClr val="accent1"/>
          </a:effectRef>
          <a:fontRef idx="minor">
            <a:schemeClr val="tx1"/>
          </a:fontRef>
        </p:style>
      </p:cxnSp>
      <p:sp>
        <p:nvSpPr>
          <p:cNvPr id="53" name="Rectangle 52"/>
          <p:cNvSpPr/>
          <p:nvPr/>
        </p:nvSpPr>
        <p:spPr>
          <a:xfrm rot="21374435">
            <a:off x="6154971" y="3389910"/>
            <a:ext cx="1309076" cy="523220"/>
          </a:xfrm>
          <a:prstGeom prst="rect">
            <a:avLst/>
          </a:prstGeom>
          <a:scene3d>
            <a:camera prst="isometricRightUp"/>
            <a:lightRig rig="threePt" dir="t"/>
          </a:scene3d>
        </p:spPr>
        <p:txBody>
          <a:bodyPr wrap="none">
            <a:spAutoFit/>
          </a:body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Vendor</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619352" y="474728"/>
            <a:ext cx="447697" cy="153888"/>
          </a:xfrm>
          <a:prstGeom prst="rect">
            <a:avLst/>
          </a:prstGeom>
          <a:noFill/>
        </p:spPr>
        <p:txBody>
          <a:bodyPr wrap="square" lIns="91440" tIns="45720" rIns="91440" bIns="45720">
            <a:spAutoFit/>
          </a:bodyPr>
          <a:lstStyle/>
          <a:p>
            <a:pPr algn="ctr"/>
            <a:r>
              <a:rPr lang="en-US" sz="400" b="0" cap="none" spc="0" dirty="0" smtClean="0">
                <a:ln w="0"/>
                <a:solidFill>
                  <a:schemeClr val="accent5">
                    <a:lumMod val="75000"/>
                  </a:schemeClr>
                </a:solidFill>
                <a:effectLst>
                  <a:outerShdw blurRad="38100" dist="19050" dir="2700000" algn="tl" rotWithShape="0">
                    <a:schemeClr val="dk1">
                      <a:alpha val="40000"/>
                    </a:schemeClr>
                  </a:outerShdw>
                </a:effectLst>
              </a:rPr>
              <a:t>Muaz Ashraf</a:t>
            </a:r>
            <a:endParaRPr lang="en-US" sz="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2462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1438"/>
            <a:ext cx="12192000" cy="6206562"/>
          </a:xfrm>
          <a:prstGeom prst="rect">
            <a:avLst/>
          </a:prstGeom>
        </p:spPr>
      </p:pic>
      <p:sp>
        <p:nvSpPr>
          <p:cNvPr id="3" name="Title 1"/>
          <p:cNvSpPr txBox="1">
            <a:spLocks/>
          </p:cNvSpPr>
          <p:nvPr>
            <p:custDataLst>
              <p:tags r:id="rId1"/>
            </p:custDataLst>
          </p:nvPr>
        </p:nvSpPr>
        <p:spPr>
          <a:xfrm>
            <a:off x="2919845" y="0"/>
            <a:ext cx="8998528"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50000"/>
                  </a:schemeClr>
                </a:solidFill>
                <a:latin typeface="Times New Roman" panose="02020603050405020304" pitchFamily="18" charset="0"/>
                <a:cs typeface="Times New Roman" panose="02020603050405020304" pitchFamily="18" charset="0"/>
              </a:rPr>
              <a:t>Murabaha - Step by Step</a:t>
            </a:r>
            <a:endParaRPr lang="en-US" sz="4000"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931363"/>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2"/>
            </p:custDataLst>
          </p:nvPr>
        </p:nvSpPr>
        <p:spPr>
          <a:xfrm>
            <a:off x="59293" y="838520"/>
            <a:ext cx="2415863"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5 </a:t>
            </a:r>
            <a:r>
              <a:rPr lang="en-US" sz="2800" cap="small" dirty="0" smtClean="0">
                <a:solidFill>
                  <a:schemeClr val="bg1"/>
                </a:solidFill>
                <a:latin typeface="Times New Roman" panose="02020603050405020304" pitchFamily="18" charset="0"/>
                <a:cs typeface="Times New Roman" panose="02020603050405020304" pitchFamily="18" charset="0"/>
              </a:rPr>
              <a:t>(a)</a:t>
            </a:r>
            <a:endParaRPr lang="en-US" sz="2800" cap="small" dirty="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73" y="2574705"/>
            <a:ext cx="2362976" cy="136470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3408" y="2703310"/>
            <a:ext cx="1424495" cy="1299508"/>
          </a:xfrm>
          <a:prstGeom prst="rect">
            <a:avLst/>
          </a:prstGeom>
        </p:spPr>
      </p:pic>
      <p:cxnSp>
        <p:nvCxnSpPr>
          <p:cNvPr id="72" name="Straight Arrow Connector 71"/>
          <p:cNvCxnSpPr/>
          <p:nvPr/>
        </p:nvCxnSpPr>
        <p:spPr>
          <a:xfrm flipH="1" flipV="1">
            <a:off x="2162826" y="2932727"/>
            <a:ext cx="8263002" cy="22739"/>
          </a:xfrm>
          <a:prstGeom prst="straightConnector1">
            <a:avLst/>
          </a:prstGeom>
          <a:ln>
            <a:prstDash val="lgDash"/>
            <a:tailEnd type="triangle"/>
          </a:ln>
        </p:spPr>
        <p:style>
          <a:lnRef idx="3">
            <a:schemeClr val="accent1"/>
          </a:lnRef>
          <a:fillRef idx="0">
            <a:schemeClr val="accent1"/>
          </a:fillRef>
          <a:effectRef idx="2">
            <a:schemeClr val="accent1"/>
          </a:effectRef>
          <a:fontRef idx="minor">
            <a:schemeClr val="tx1"/>
          </a:fontRef>
        </p:style>
      </p:cxnSp>
      <p:sp>
        <p:nvSpPr>
          <p:cNvPr id="95" name="Rectangle 94"/>
          <p:cNvSpPr/>
          <p:nvPr/>
        </p:nvSpPr>
        <p:spPr>
          <a:xfrm>
            <a:off x="2587336" y="930007"/>
            <a:ext cx="9226712" cy="781867"/>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81342" y="898391"/>
            <a:ext cx="9238700" cy="830997"/>
          </a:xfrm>
          <a:prstGeom prst="rect">
            <a:avLst/>
          </a:prstGeom>
        </p:spPr>
        <p:txBody>
          <a:bodyPr wrap="square">
            <a:spAutoFit/>
          </a:bodyPr>
          <a:lstStyle/>
          <a:p>
            <a:pPr algn="just"/>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Client </a:t>
            </a:r>
            <a:r>
              <a:rPr lang="en-US" sz="2400" dirty="0">
                <a:solidFill>
                  <a:schemeClr val="accent5">
                    <a:lumMod val="50000"/>
                  </a:schemeClr>
                </a:solidFill>
                <a:latin typeface="Times New Roman" panose="02020603050405020304" pitchFamily="18" charset="0"/>
                <a:cs typeface="Times New Roman" panose="02020603050405020304" pitchFamily="18" charset="0"/>
              </a:rPr>
              <a:t>declares the receipt of goods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through </a:t>
            </a:r>
            <a:r>
              <a:rPr lang="en-US" sz="2400" dirty="0">
                <a:solidFill>
                  <a:schemeClr val="accent5">
                    <a:lumMod val="50000"/>
                  </a:schemeClr>
                </a:solidFill>
                <a:latin typeface="Times New Roman" panose="02020603050405020304" pitchFamily="18" charset="0"/>
                <a:cs typeface="Times New Roman" panose="02020603050405020304" pitchFamily="18" charset="0"/>
              </a:rPr>
              <a:t>a declaration form and offer to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purchase </a:t>
            </a:r>
            <a:r>
              <a:rPr lang="en-US" sz="2400" dirty="0">
                <a:solidFill>
                  <a:schemeClr val="accent5">
                    <a:lumMod val="50000"/>
                  </a:schemeClr>
                </a:solidFill>
                <a:latin typeface="Times New Roman" panose="02020603050405020304" pitchFamily="18" charset="0"/>
                <a:cs typeface="Times New Roman" panose="02020603050405020304" pitchFamily="18" charset="0"/>
              </a:rPr>
              <a:t>the same goods through a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Murabaha </a:t>
            </a:r>
            <a:r>
              <a:rPr lang="en-US" sz="2400" dirty="0">
                <a:solidFill>
                  <a:schemeClr val="accent5">
                    <a:lumMod val="50000"/>
                  </a:schemeClr>
                </a:solidFill>
                <a:latin typeface="Times New Roman" panose="02020603050405020304" pitchFamily="18" charset="0"/>
                <a:cs typeface="Times New Roman" panose="02020603050405020304" pitchFamily="18" charset="0"/>
              </a:rPr>
              <a:t>Contract.</a:t>
            </a:r>
          </a:p>
        </p:txBody>
      </p:sp>
      <p:sp>
        <p:nvSpPr>
          <p:cNvPr id="45" name="Rectangle 44"/>
          <p:cNvSpPr/>
          <p:nvPr/>
        </p:nvSpPr>
        <p:spPr>
          <a:xfrm>
            <a:off x="5294894" y="2377463"/>
            <a:ext cx="3507883" cy="400110"/>
          </a:xfrm>
          <a:prstGeom prst="rect">
            <a:avLst/>
          </a:prstGeom>
        </p:spPr>
        <p:txBody>
          <a:bodyPr wrap="none">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Declaration &amp; Offer to Purchase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20" name="Oval 19"/>
          <p:cNvSpPr/>
          <p:nvPr/>
        </p:nvSpPr>
        <p:spPr>
          <a:xfrm>
            <a:off x="9314722" y="2703310"/>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56946" y="2171860"/>
            <a:ext cx="789867" cy="787078"/>
          </a:xfrm>
          <a:prstGeom prst="rect">
            <a:avLst/>
          </a:prstGeom>
        </p:spPr>
      </p:pic>
      <p:sp>
        <p:nvSpPr>
          <p:cNvPr id="23" name="Rectangle 22"/>
          <p:cNvSpPr/>
          <p:nvPr/>
        </p:nvSpPr>
        <p:spPr>
          <a:xfrm>
            <a:off x="4808864" y="2323770"/>
            <a:ext cx="486030" cy="323165"/>
          </a:xfrm>
          <a:prstGeom prst="rect">
            <a:avLst/>
          </a:prstGeom>
        </p:spPr>
        <p:txBody>
          <a:bodyPr wrap="none">
            <a:spAutoFit/>
          </a:bodyPr>
          <a:lstStyle/>
          <a:p>
            <a:r>
              <a:rPr lang="en-US" sz="1500" dirty="0" smtClean="0">
                <a:solidFill>
                  <a:srgbClr val="002060"/>
                </a:solidFill>
              </a:rPr>
              <a:t>Doc</a:t>
            </a:r>
            <a:endParaRPr lang="en-US" sz="1500" dirty="0">
              <a:solidFill>
                <a:srgbClr val="002060"/>
              </a:solidFill>
            </a:endParaRPr>
          </a:p>
        </p:txBody>
      </p:sp>
      <p:sp>
        <p:nvSpPr>
          <p:cNvPr id="9" name="Rectangle 8"/>
          <p:cNvSpPr/>
          <p:nvPr/>
        </p:nvSpPr>
        <p:spPr>
          <a:xfrm>
            <a:off x="9398243" y="2748061"/>
            <a:ext cx="317716" cy="369332"/>
          </a:xfrm>
          <a:prstGeom prst="rect">
            <a:avLst/>
          </a:prstGeom>
        </p:spPr>
        <p:txBody>
          <a:bodyPr wrap="none">
            <a:spAutoFit/>
          </a:bodyPr>
          <a:lstStyle/>
          <a:p>
            <a:r>
              <a:rPr lang="en-US" dirty="0">
                <a:solidFill>
                  <a:schemeClr val="bg1"/>
                </a:solidFill>
              </a:rPr>
              <a:t>A</a:t>
            </a:r>
          </a:p>
        </p:txBody>
      </p:sp>
      <p:cxnSp>
        <p:nvCxnSpPr>
          <p:cNvPr id="25" name="Straight Arrow Connector 24"/>
          <p:cNvCxnSpPr/>
          <p:nvPr/>
        </p:nvCxnSpPr>
        <p:spPr>
          <a:xfrm>
            <a:off x="2174103" y="3868292"/>
            <a:ext cx="8240449" cy="27201"/>
          </a:xfrm>
          <a:prstGeom prst="straightConnector1">
            <a:avLst/>
          </a:prstGeom>
          <a:ln>
            <a:prstDash val="lgDash"/>
            <a:tailEnd type="triangle"/>
          </a:ln>
        </p:spPr>
        <p:style>
          <a:lnRef idx="3">
            <a:schemeClr val="accent1"/>
          </a:lnRef>
          <a:fillRef idx="0">
            <a:schemeClr val="accent1"/>
          </a:fillRef>
          <a:effectRef idx="2">
            <a:schemeClr val="accent1"/>
          </a:effectRef>
          <a:fontRef idx="minor">
            <a:schemeClr val="tx1"/>
          </a:fontRef>
        </p:style>
      </p:cxnSp>
      <p:sp>
        <p:nvSpPr>
          <p:cNvPr id="28" name="Oval 27"/>
          <p:cNvSpPr/>
          <p:nvPr/>
        </p:nvSpPr>
        <p:spPr>
          <a:xfrm>
            <a:off x="2839084" y="3637008"/>
            <a:ext cx="484758" cy="462567"/>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935966" y="3677306"/>
            <a:ext cx="317716" cy="369332"/>
          </a:xfrm>
          <a:prstGeom prst="rect">
            <a:avLst/>
          </a:prstGeom>
        </p:spPr>
        <p:txBody>
          <a:bodyPr wrap="none">
            <a:spAutoFit/>
          </a:bodyPr>
          <a:lstStyle/>
          <a:p>
            <a:r>
              <a:rPr lang="en-US" dirty="0" smtClean="0">
                <a:solidFill>
                  <a:schemeClr val="bg1"/>
                </a:solidFill>
              </a:rPr>
              <a:t>B</a:t>
            </a:r>
            <a:endParaRPr lang="en-US" dirty="0">
              <a:solidFill>
                <a:schemeClr val="bg1"/>
              </a:solidFill>
            </a:endParaRPr>
          </a:p>
        </p:txBody>
      </p:sp>
      <p:sp>
        <p:nvSpPr>
          <p:cNvPr id="30" name="Rectangle 29"/>
          <p:cNvSpPr/>
          <p:nvPr/>
        </p:nvSpPr>
        <p:spPr>
          <a:xfrm>
            <a:off x="-9995" y="5351661"/>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custDataLst>
              <p:tags r:id="rId3"/>
            </p:custDataLst>
          </p:nvPr>
        </p:nvSpPr>
        <p:spPr>
          <a:xfrm>
            <a:off x="92190" y="5266235"/>
            <a:ext cx="2415863"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5 </a:t>
            </a:r>
            <a:r>
              <a:rPr lang="en-US" sz="2800" cap="small" dirty="0" smtClean="0">
                <a:solidFill>
                  <a:schemeClr val="bg1"/>
                </a:solidFill>
                <a:latin typeface="Times New Roman" panose="02020603050405020304" pitchFamily="18" charset="0"/>
                <a:cs typeface="Times New Roman" panose="02020603050405020304" pitchFamily="18" charset="0"/>
              </a:rPr>
              <a:t>(B)</a:t>
            </a:r>
            <a:endParaRPr lang="en-US" sz="2800" cap="small"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587336" y="5348994"/>
            <a:ext cx="9226712" cy="781867"/>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76555" y="5299864"/>
            <a:ext cx="9198516" cy="830997"/>
          </a:xfrm>
          <a:prstGeom prst="rect">
            <a:avLst/>
          </a:prstGeom>
        </p:spPr>
        <p:txBody>
          <a:bodyPr wrap="square">
            <a:spAutoFit/>
          </a:bodyPr>
          <a:lstStyle/>
          <a:p>
            <a:pPr algn="just"/>
            <a:r>
              <a:rPr lang="en-US" sz="2400" dirty="0">
                <a:solidFill>
                  <a:schemeClr val="accent5">
                    <a:lumMod val="50000"/>
                  </a:schemeClr>
                </a:solidFill>
                <a:latin typeface="Times New Roman" panose="02020603050405020304" pitchFamily="18" charset="0"/>
                <a:cs typeface="Times New Roman" panose="02020603050405020304" pitchFamily="18" charset="0"/>
              </a:rPr>
              <a:t>Bank accepts the offer and signs the Murabaha Contract through which sale is concluded.</a:t>
            </a:r>
          </a:p>
        </p:txBody>
      </p:sp>
      <p:pic>
        <p:nvPicPr>
          <p:cNvPr id="34" name="Picture 3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56946" y="3648760"/>
            <a:ext cx="789867" cy="787078"/>
          </a:xfrm>
          <a:prstGeom prst="rect">
            <a:avLst/>
          </a:prstGeom>
        </p:spPr>
      </p:pic>
      <p:sp>
        <p:nvSpPr>
          <p:cNvPr id="35" name="Rectangle 34"/>
          <p:cNvSpPr/>
          <p:nvPr/>
        </p:nvSpPr>
        <p:spPr>
          <a:xfrm>
            <a:off x="4736162" y="3833198"/>
            <a:ext cx="486030" cy="323165"/>
          </a:xfrm>
          <a:prstGeom prst="rect">
            <a:avLst/>
          </a:prstGeom>
        </p:spPr>
        <p:txBody>
          <a:bodyPr wrap="none">
            <a:spAutoFit/>
          </a:bodyPr>
          <a:lstStyle/>
          <a:p>
            <a:r>
              <a:rPr lang="en-US" sz="1500" dirty="0" smtClean="0">
                <a:solidFill>
                  <a:srgbClr val="002060"/>
                </a:solidFill>
              </a:rPr>
              <a:t>Doc</a:t>
            </a:r>
            <a:endParaRPr lang="en-US" sz="1500" dirty="0">
              <a:solidFill>
                <a:srgbClr val="002060"/>
              </a:solidFill>
            </a:endParaRPr>
          </a:p>
        </p:txBody>
      </p:sp>
      <p:sp>
        <p:nvSpPr>
          <p:cNvPr id="36" name="Rectangle 35"/>
          <p:cNvSpPr/>
          <p:nvPr/>
        </p:nvSpPr>
        <p:spPr>
          <a:xfrm>
            <a:off x="5286413" y="3939744"/>
            <a:ext cx="4160050" cy="400110"/>
          </a:xfrm>
          <a:prstGeom prst="rect">
            <a:avLst/>
          </a:prstGeom>
        </p:spPr>
        <p:txBody>
          <a:bodyPr wrap="none">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Murabaha Contract &amp; Transfer of Title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619352" y="474728"/>
            <a:ext cx="447697" cy="153888"/>
          </a:xfrm>
          <a:prstGeom prst="rect">
            <a:avLst/>
          </a:prstGeom>
          <a:noFill/>
        </p:spPr>
        <p:txBody>
          <a:bodyPr wrap="square" lIns="91440" tIns="45720" rIns="91440" bIns="45720">
            <a:spAutoFit/>
          </a:bodyPr>
          <a:lstStyle/>
          <a:p>
            <a:pPr algn="ctr"/>
            <a:r>
              <a:rPr lang="en-US" sz="400" b="0" cap="none" spc="0" dirty="0" smtClean="0">
                <a:ln w="0"/>
                <a:solidFill>
                  <a:schemeClr val="accent5">
                    <a:lumMod val="75000"/>
                  </a:schemeClr>
                </a:solidFill>
                <a:effectLst>
                  <a:outerShdw blurRad="38100" dist="19050" dir="2700000" algn="tl" rotWithShape="0">
                    <a:schemeClr val="dk1">
                      <a:alpha val="40000"/>
                    </a:schemeClr>
                  </a:outerShdw>
                </a:effectLst>
              </a:rPr>
              <a:t>Muaz Ashraf</a:t>
            </a:r>
            <a:endParaRPr lang="en-US" sz="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05759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1438"/>
            <a:ext cx="12192000" cy="6206562"/>
          </a:xfrm>
          <a:prstGeom prst="rect">
            <a:avLst/>
          </a:prstGeom>
        </p:spPr>
      </p:pic>
      <p:sp>
        <p:nvSpPr>
          <p:cNvPr id="3" name="Title 1"/>
          <p:cNvSpPr txBox="1">
            <a:spLocks/>
          </p:cNvSpPr>
          <p:nvPr>
            <p:custDataLst>
              <p:tags r:id="rId1"/>
            </p:custDataLst>
          </p:nvPr>
        </p:nvSpPr>
        <p:spPr>
          <a:xfrm>
            <a:off x="2919845" y="0"/>
            <a:ext cx="8998528"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50000"/>
                  </a:schemeClr>
                </a:solidFill>
                <a:latin typeface="Times New Roman" panose="02020603050405020304" pitchFamily="18" charset="0"/>
                <a:cs typeface="Times New Roman" panose="02020603050405020304" pitchFamily="18" charset="0"/>
              </a:rPr>
              <a:t>Murabaha - Step by Step</a:t>
            </a:r>
            <a:endParaRPr lang="en-US" sz="4000"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931363"/>
            <a:ext cx="2587336" cy="46166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custDataLst>
              <p:tags r:id="rId2"/>
            </p:custDataLst>
          </p:nvPr>
        </p:nvSpPr>
        <p:spPr>
          <a:xfrm>
            <a:off x="59293" y="838520"/>
            <a:ext cx="2415863"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6</a:t>
            </a:r>
            <a:endParaRPr lang="en-US" sz="2800" cap="small" dirty="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73" y="2574705"/>
            <a:ext cx="2362976" cy="136470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3408" y="2703310"/>
            <a:ext cx="1424495" cy="1299508"/>
          </a:xfrm>
          <a:prstGeom prst="rect">
            <a:avLst/>
          </a:prstGeom>
        </p:spPr>
      </p:pic>
      <p:sp>
        <p:nvSpPr>
          <p:cNvPr id="95" name="Rectangle 94"/>
          <p:cNvSpPr/>
          <p:nvPr/>
        </p:nvSpPr>
        <p:spPr>
          <a:xfrm>
            <a:off x="2587336" y="930007"/>
            <a:ext cx="9226712" cy="781867"/>
          </a:xfrm>
          <a:prstGeom prst="rect">
            <a:avLst/>
          </a:prstGeom>
          <a:solidFill>
            <a:schemeClr val="bg1">
              <a:lumMod val="95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81342" y="864741"/>
            <a:ext cx="9238700" cy="830997"/>
          </a:xfrm>
          <a:prstGeom prst="rect">
            <a:avLst/>
          </a:prstGeom>
        </p:spPr>
        <p:txBody>
          <a:bodyPr wrap="square">
            <a:spAutoFit/>
          </a:bodyPr>
          <a:lstStyle/>
          <a:p>
            <a:pPr algn="just"/>
            <a:r>
              <a:rPr lang="en-US" sz="2400" dirty="0">
                <a:solidFill>
                  <a:schemeClr val="accent5">
                    <a:lumMod val="50000"/>
                  </a:schemeClr>
                </a:solidFill>
                <a:latin typeface="Times New Roman" panose="02020603050405020304" pitchFamily="18" charset="0"/>
                <a:cs typeface="Times New Roman" panose="02020603050405020304" pitchFamily="18" charset="0"/>
              </a:rPr>
              <a:t>Client pays agreed price to bank according to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an </a:t>
            </a:r>
            <a:r>
              <a:rPr lang="en-US" sz="2400" dirty="0">
                <a:solidFill>
                  <a:schemeClr val="accent5">
                    <a:lumMod val="50000"/>
                  </a:schemeClr>
                </a:solidFill>
                <a:latin typeface="Times New Roman" panose="02020603050405020304" pitchFamily="18" charset="0"/>
                <a:cs typeface="Times New Roman" panose="02020603050405020304" pitchFamily="18" charset="0"/>
              </a:rPr>
              <a:t>agreed schedule. Usually on a deferred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payment basis (Ba’i Muajjal – </a:t>
            </a:r>
            <a:r>
              <a:rPr lang="ur-PK" sz="2400" dirty="0" smtClean="0">
                <a:solidFill>
                  <a:schemeClr val="accent5">
                    <a:lumMod val="50000"/>
                  </a:schemeClr>
                </a:solidFill>
                <a:latin typeface="Jameel Noori Nastaleeq" panose="02000503000000020004" pitchFamily="2" charset="-78"/>
                <a:cs typeface="Jameel Noori Nastaleeq" panose="02000503000000020004" pitchFamily="2" charset="-78"/>
              </a:rPr>
              <a:t>بیع مؤجل</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5286411" y="4134128"/>
            <a:ext cx="2406621" cy="400110"/>
          </a:xfrm>
          <a:prstGeom prst="rect">
            <a:avLst/>
          </a:prstGeom>
        </p:spPr>
        <p:txBody>
          <a:bodyPr wrap="none">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Payment of </a:t>
            </a:r>
            <a:r>
              <a:rPr lang="en-US" sz="2000" dirty="0">
                <a:solidFill>
                  <a:srgbClr val="C00000"/>
                </a:solidFill>
                <a:latin typeface="Times New Roman" panose="02020603050405020304" pitchFamily="18" charset="0"/>
                <a:cs typeface="Times New Roman" panose="02020603050405020304" pitchFamily="18" charset="0"/>
              </a:rPr>
              <a:t>T</a:t>
            </a:r>
            <a:r>
              <a:rPr lang="en-US" sz="2000" dirty="0" smtClean="0">
                <a:solidFill>
                  <a:srgbClr val="C00000"/>
                </a:solidFill>
                <a:latin typeface="Times New Roman" panose="02020603050405020304" pitchFamily="18" charset="0"/>
                <a:cs typeface="Times New Roman" panose="02020603050405020304" pitchFamily="18" charset="0"/>
              </a:rPr>
              <a:t>he Price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31" name="Title 1"/>
          <p:cNvSpPr txBox="1">
            <a:spLocks/>
          </p:cNvSpPr>
          <p:nvPr>
            <p:custDataLst>
              <p:tags r:id="rId3"/>
            </p:custDataLst>
          </p:nvPr>
        </p:nvSpPr>
        <p:spPr>
          <a:xfrm>
            <a:off x="92190" y="5266235"/>
            <a:ext cx="2415863" cy="591427"/>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cap="small" dirty="0" smtClean="0">
                <a:solidFill>
                  <a:schemeClr val="bg1"/>
                </a:solidFill>
                <a:latin typeface="Times New Roman" panose="02020603050405020304" pitchFamily="18" charset="0"/>
                <a:cs typeface="Times New Roman" panose="02020603050405020304" pitchFamily="18" charset="0"/>
              </a:rPr>
              <a:t>Step 5 </a:t>
            </a:r>
            <a:r>
              <a:rPr lang="en-US" sz="2800" cap="small" dirty="0" smtClean="0">
                <a:solidFill>
                  <a:schemeClr val="bg1"/>
                </a:solidFill>
                <a:latin typeface="Times New Roman" panose="02020603050405020304" pitchFamily="18" charset="0"/>
                <a:cs typeface="Times New Roman" panose="02020603050405020304" pitchFamily="18" charset="0"/>
              </a:rPr>
              <a:t>(B)</a:t>
            </a:r>
            <a:endParaRPr lang="en-US" sz="2800" cap="small" dirty="0">
              <a:solidFill>
                <a:schemeClr val="bg1"/>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2375065" y="3410883"/>
            <a:ext cx="8098971"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7632" y="2761129"/>
            <a:ext cx="1544178" cy="1183870"/>
          </a:xfrm>
          <a:prstGeom prst="rect">
            <a:avLst/>
          </a:prstGeom>
        </p:spPr>
      </p:pic>
      <p:sp>
        <p:nvSpPr>
          <p:cNvPr id="14" name="Rectangle 13"/>
          <p:cNvSpPr/>
          <p:nvPr/>
        </p:nvSpPr>
        <p:spPr>
          <a:xfrm>
            <a:off x="2619352" y="474728"/>
            <a:ext cx="447697" cy="153888"/>
          </a:xfrm>
          <a:prstGeom prst="rect">
            <a:avLst/>
          </a:prstGeom>
          <a:noFill/>
        </p:spPr>
        <p:txBody>
          <a:bodyPr wrap="square" lIns="91440" tIns="45720" rIns="91440" bIns="45720">
            <a:spAutoFit/>
          </a:bodyPr>
          <a:lstStyle/>
          <a:p>
            <a:pPr algn="ctr"/>
            <a:r>
              <a:rPr lang="en-US" sz="400" b="0" cap="none" spc="0" dirty="0" smtClean="0">
                <a:ln w="0"/>
                <a:solidFill>
                  <a:schemeClr val="accent5">
                    <a:lumMod val="75000"/>
                  </a:schemeClr>
                </a:solidFill>
                <a:effectLst>
                  <a:outerShdw blurRad="38100" dist="19050" dir="2700000" algn="tl" rotWithShape="0">
                    <a:schemeClr val="dk1">
                      <a:alpha val="40000"/>
                    </a:schemeClr>
                  </a:outerShdw>
                </a:effectLst>
              </a:rPr>
              <a:t>Muaz Ashraf</a:t>
            </a:r>
            <a:endParaRPr lang="en-US" sz="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98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22709 0.00602 L -0.25 1.11111E-6 " pathEditMode="relative" rAng="0" ptsTypes="AA">
                                      <p:cBhvr>
                                        <p:cTn id="6" dur="2000" fill="hold"/>
                                        <p:tgtEl>
                                          <p:spTgt spid="33"/>
                                        </p:tgtEl>
                                        <p:attrNameLst>
                                          <p:attrName>ppt_x</p:attrName>
                                          <p:attrName>ppt_y</p:attrName>
                                        </p:attrNameLst>
                                      </p:cBhvr>
                                      <p:rCtr x="-23854"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10" y="1730435"/>
            <a:ext cx="4172682" cy="3397129"/>
          </a:xfrm>
          <a:prstGeom prst="rect">
            <a:avLst/>
          </a:prstGeom>
        </p:spPr>
      </p:pic>
      <p:sp>
        <p:nvSpPr>
          <p:cNvPr id="5" name="Rectangle 4"/>
          <p:cNvSpPr/>
          <p:nvPr/>
        </p:nvSpPr>
        <p:spPr>
          <a:xfrm>
            <a:off x="0" y="0"/>
            <a:ext cx="4314092" cy="173043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127564"/>
            <a:ext cx="4314092" cy="173043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14092" y="1730434"/>
            <a:ext cx="7877908" cy="3397129"/>
          </a:xfrm>
          <a:prstGeom prst="rect">
            <a:avLst/>
          </a:prstGeom>
          <a:solidFill>
            <a:schemeClr val="accent5">
              <a:lumMod val="5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custDataLst>
              <p:tags r:id="rId1"/>
            </p:custDataLst>
          </p:nvPr>
        </p:nvSpPr>
        <p:spPr>
          <a:xfrm>
            <a:off x="5568462" y="2285999"/>
            <a:ext cx="5662246"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smtClean="0">
                <a:solidFill>
                  <a:schemeClr val="accent5">
                    <a:lumMod val="50000"/>
                  </a:schemeClr>
                </a:solidFill>
                <a:latin typeface="Times New Roman" panose="02020603050405020304" pitchFamily="18" charset="0"/>
                <a:cs typeface="Times New Roman" panose="02020603050405020304" pitchFamily="18" charset="0"/>
              </a:rPr>
              <a:t>Key Misconceptions</a:t>
            </a:r>
          </a:p>
          <a:p>
            <a:pPr algn="ctr"/>
            <a:r>
              <a:rPr lang="en-US" b="1" cap="small" dirty="0" smtClean="0">
                <a:solidFill>
                  <a:schemeClr val="accent5">
                    <a:lumMod val="50000"/>
                  </a:schemeClr>
                </a:solidFill>
                <a:latin typeface="Times New Roman" panose="02020603050405020304" pitchFamily="18" charset="0"/>
                <a:cs typeface="Times New Roman" panose="02020603050405020304" pitchFamily="18" charset="0"/>
              </a:rPr>
              <a:t>About</a:t>
            </a:r>
          </a:p>
          <a:p>
            <a:pPr algn="ctr"/>
            <a:r>
              <a:rPr lang="en-US" b="1" cap="small" dirty="0" smtClean="0">
                <a:solidFill>
                  <a:schemeClr val="accent5">
                    <a:lumMod val="50000"/>
                  </a:schemeClr>
                </a:solidFill>
                <a:latin typeface="Times New Roman" panose="02020603050405020304" pitchFamily="18" charset="0"/>
                <a:cs typeface="Times New Roman" panose="02020603050405020304" pitchFamily="18" charset="0"/>
              </a:rPr>
              <a:t>Islamic Banking </a:t>
            </a:r>
            <a:endParaRPr lang="en-US" b="1" cap="small"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240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030" y="1489182"/>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1</a:t>
            </a:r>
            <a:endParaRPr lang="en-US" sz="5400" dirty="0">
              <a:latin typeface="Times New Roman" panose="02020603050405020304" pitchFamily="18" charset="0"/>
              <a:cs typeface="Times New Roman" panose="02020603050405020304" pitchFamily="18" charset="0"/>
            </a:endParaRPr>
          </a:p>
        </p:txBody>
      </p:sp>
      <p:sp>
        <p:nvSpPr>
          <p:cNvPr id="4" name="Rectangle 3"/>
          <p:cNvSpPr/>
          <p:nvPr/>
        </p:nvSpPr>
        <p:spPr>
          <a:xfrm>
            <a:off x="2696053" y="1489182"/>
            <a:ext cx="9038346" cy="4524315"/>
          </a:xfrm>
          <a:prstGeom prst="rect">
            <a:avLst/>
          </a:prstGeom>
          <a:solidFill>
            <a:schemeClr val="bg1">
              <a:lumMod val="95000"/>
            </a:schemeClr>
          </a:solidFill>
        </p:spPr>
        <p:txBody>
          <a:bodyPr wrap="square">
            <a:spAutoFit/>
          </a:bodyPr>
          <a:lstStyle/>
          <a:p>
            <a:pPr marL="342900" indent="-342900" algn="just">
              <a:lnSpc>
                <a:spcPct val="8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Islamic banking is system of conducting trade and banking activities in line with the principles of Islamic Shariah while avoiding all the prohibited activities such as interest or R</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iba, Gharar</a:t>
            </a:r>
            <a:r>
              <a:rPr lang="en-US" sz="2400" dirty="0">
                <a:solidFill>
                  <a:schemeClr val="accent5">
                    <a:lumMod val="50000"/>
                  </a:schemeClr>
                </a:solidFill>
                <a:latin typeface="Times New Roman" panose="02020603050405020304" pitchFamily="18" charset="0"/>
                <a:cs typeface="Times New Roman" panose="02020603050405020304" pitchFamily="18" charset="0"/>
              </a:rPr>
              <a:t>, financing of haram trades &amp; businesses etc.</a:t>
            </a:r>
          </a:p>
          <a:p>
            <a:pPr marL="342900" indent="-342900" algn="just">
              <a:lnSpc>
                <a:spcPct val="8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It </a:t>
            </a:r>
            <a:r>
              <a:rPr lang="en-US" sz="2400" dirty="0">
                <a:solidFill>
                  <a:schemeClr val="accent5">
                    <a:lumMod val="50000"/>
                  </a:schemeClr>
                </a:solidFill>
                <a:latin typeface="Times New Roman" panose="02020603050405020304" pitchFamily="18" charset="0"/>
                <a:cs typeface="Times New Roman" panose="02020603050405020304" pitchFamily="18" charset="0"/>
              </a:rPr>
              <a:t>is not banking which is based on pricing money and earning interest as conventional interest based banks do but it is a system of trade where goods and services are sold and capital is invested by taking risk to earn halal profits. </a:t>
            </a:r>
          </a:p>
          <a:p>
            <a:pPr marL="342900" indent="-342900" algn="just">
              <a:lnSpc>
                <a:spcPct val="8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Hence </a:t>
            </a:r>
            <a:r>
              <a:rPr lang="en-US" sz="2400" dirty="0">
                <a:solidFill>
                  <a:schemeClr val="accent5">
                    <a:lumMod val="50000"/>
                  </a:schemeClr>
                </a:solidFill>
                <a:latin typeface="Times New Roman" panose="02020603050405020304" pitchFamily="18" charset="0"/>
                <a:cs typeface="Times New Roman" panose="02020603050405020304" pitchFamily="18" charset="0"/>
              </a:rPr>
              <a:t>it is not just a change of name as misunderstood by many but it is based on the Quranic injunction of	</a:t>
            </a:r>
          </a:p>
          <a:p>
            <a:pPr algn="just">
              <a:lnSpc>
                <a:spcPct val="80000"/>
              </a:lnSpc>
              <a:buFontTx/>
              <a:buNone/>
            </a:pPr>
            <a:r>
              <a:rPr lang="en-US" sz="2400"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80000"/>
              </a:lnSpc>
              <a:buFontTx/>
              <a:buNone/>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Allah has permitted trade and forbidden </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Riba</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p>
          <a:p>
            <a:pPr algn="just">
              <a:lnSpc>
                <a:spcPct val="80000"/>
              </a:lnSpc>
              <a:buFontTx/>
              <a:buNone/>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1400" b="1" dirty="0">
                <a:solidFill>
                  <a:schemeClr val="accent5">
                    <a:lumMod val="50000"/>
                  </a:schemeClr>
                </a:solidFill>
                <a:latin typeface="Times New Roman" panose="02020603050405020304" pitchFamily="18" charset="0"/>
                <a:cs typeface="Times New Roman" panose="02020603050405020304" pitchFamily="18" charset="0"/>
              </a:rPr>
              <a:t>Surah al-Baqarah, Verses 275)</a:t>
            </a:r>
          </a:p>
        </p:txBody>
      </p:sp>
      <p:sp>
        <p:nvSpPr>
          <p:cNvPr id="5" name="Rectangle 4"/>
          <p:cNvSpPr/>
          <p:nvPr/>
        </p:nvSpPr>
        <p:spPr>
          <a:xfrm>
            <a:off x="2976153" y="902689"/>
            <a:ext cx="9066392" cy="400110"/>
          </a:xfrm>
          <a:prstGeom prst="rect">
            <a:avLst/>
          </a:prstGeom>
        </p:spPr>
        <p:txBody>
          <a:bodyPr wrap="square">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What is Islamic Banking?</a:t>
            </a:r>
            <a:endParaRPr lang="en-US"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623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816" y="1707363"/>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2</a:t>
            </a:r>
          </a:p>
        </p:txBody>
      </p:sp>
      <p:sp>
        <p:nvSpPr>
          <p:cNvPr id="4" name="Rectangle 3"/>
          <p:cNvSpPr/>
          <p:nvPr/>
        </p:nvSpPr>
        <p:spPr>
          <a:xfrm>
            <a:off x="2696839" y="1707363"/>
            <a:ext cx="9027075" cy="3083921"/>
          </a:xfrm>
          <a:prstGeom prst="rect">
            <a:avLst/>
          </a:prstGeom>
          <a:solidFill>
            <a:schemeClr val="bg1">
              <a:lumMod val="95000"/>
            </a:schemeClr>
          </a:solidFill>
        </p:spPr>
        <p:txBody>
          <a:bodyPr wrap="square">
            <a:spAutoFit/>
          </a:bodyPr>
          <a:lstStyle/>
          <a:p>
            <a:pPr marL="342900" indent="-342900" algn="just">
              <a:lnSpc>
                <a:spcPct val="9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The validity of a transaction does not only depend on the end result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but </a:t>
            </a:r>
            <a:r>
              <a:rPr lang="en-US" sz="2400" dirty="0">
                <a:solidFill>
                  <a:schemeClr val="accent5">
                    <a:lumMod val="50000"/>
                  </a:schemeClr>
                </a:solidFill>
                <a:latin typeface="Times New Roman" panose="02020603050405020304" pitchFamily="18" charset="0"/>
                <a:cs typeface="Times New Roman" panose="02020603050405020304" pitchFamily="18" charset="0"/>
              </a:rPr>
              <a:t>rather the steps followed in reaching the end.</a:t>
            </a:r>
          </a:p>
          <a:p>
            <a:pPr marL="342900" indent="-342900" algn="just">
              <a:lnSpc>
                <a:spcPct val="9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 If a transaction is done according to the rules of Islamic Shariah then it is completely permissible no matter the end result may look similar to a result achieved through a non Shariah compliant transaction. </a:t>
            </a:r>
          </a:p>
          <a:p>
            <a:pPr marL="342900" indent="-342900" algn="just">
              <a:lnSpc>
                <a:spcPct val="9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9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For example the beef burger in USA cannot be judged as Haram or Halal until we know that the animal has been slaughtered according to the Islamic Law. The end result (Burger) is same.</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874596" y="999477"/>
            <a:ext cx="9066392" cy="707886"/>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Since the end result of Islamic and Conventional Banking is the same; it is merely a change of </a:t>
            </a:r>
            <a:r>
              <a:rPr lang="en-US" sz="2000" b="1" dirty="0" smtClean="0">
                <a:solidFill>
                  <a:srgbClr val="C00000"/>
                </a:solidFill>
                <a:latin typeface="Times New Roman" panose="02020603050405020304" pitchFamily="18" charset="0"/>
                <a:cs typeface="Times New Roman" panose="02020603050405020304" pitchFamily="18" charset="0"/>
              </a:rPr>
              <a:t>name?</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36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76" y="1447068"/>
            <a:ext cx="3723542" cy="2224820"/>
          </a:xfrm>
          <a:prstGeom prst="rect">
            <a:avLst/>
          </a:prstGeom>
        </p:spPr>
      </p:pic>
      <p:sp>
        <p:nvSpPr>
          <p:cNvPr id="8" name="Rectangle 7"/>
          <p:cNvSpPr/>
          <p:nvPr/>
        </p:nvSpPr>
        <p:spPr>
          <a:xfrm>
            <a:off x="5266995" y="2004246"/>
            <a:ext cx="6823684" cy="1815882"/>
          </a:xfrm>
          <a:prstGeom prst="rect">
            <a:avLst/>
          </a:prstGeom>
        </p:spPr>
        <p:txBody>
          <a:bodyPr wrap="square">
            <a:spAutoFit/>
          </a:bodyPr>
          <a:lstStyle/>
          <a:p>
            <a:r>
              <a:rPr lang="en-US" sz="2800" dirty="0">
                <a:solidFill>
                  <a:schemeClr val="accent5">
                    <a:lumMod val="50000"/>
                  </a:schemeClr>
                </a:solidFill>
                <a:latin typeface="Times New Roman" panose="02020603050405020304" pitchFamily="18" charset="0"/>
                <a:cs typeface="Times New Roman" panose="02020603050405020304" pitchFamily="18" charset="0"/>
              </a:rPr>
              <a:t>Islamic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Banking </a:t>
            </a:r>
            <a:r>
              <a:rPr lang="en-US" sz="2800" dirty="0">
                <a:solidFill>
                  <a:schemeClr val="accent5">
                    <a:lumMod val="50000"/>
                  </a:schemeClr>
                </a:solidFill>
                <a:latin typeface="Times New Roman" panose="02020603050405020304" pitchFamily="18" charset="0"/>
                <a:cs typeface="Times New Roman" panose="02020603050405020304" pitchFamily="18" charset="0"/>
              </a:rPr>
              <a:t>refers to a system of banking or banking activity that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is mainly involved in </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trade</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and </a:t>
            </a:r>
            <a:r>
              <a:rPr lang="en-US" sz="2800" dirty="0">
                <a:solidFill>
                  <a:schemeClr val="accent5">
                    <a:lumMod val="50000"/>
                  </a:schemeClr>
                </a:solidFill>
                <a:latin typeface="Times New Roman" panose="02020603050405020304" pitchFamily="18" charset="0"/>
                <a:cs typeface="Times New Roman" panose="02020603050405020304" pitchFamily="18" charset="0"/>
              </a:rPr>
              <a:t>consistent with the </a:t>
            </a:r>
            <a:r>
              <a:rPr lang="en-US" sz="2800" b="1" dirty="0">
                <a:solidFill>
                  <a:schemeClr val="accent5">
                    <a:lumMod val="50000"/>
                  </a:schemeClr>
                </a:solidFill>
                <a:latin typeface="Times New Roman" panose="02020603050405020304" pitchFamily="18" charset="0"/>
                <a:cs typeface="Times New Roman" panose="02020603050405020304" pitchFamily="18" charset="0"/>
              </a:rPr>
              <a:t>principles of the </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Sharia</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800" dirty="0">
                <a:solidFill>
                  <a:schemeClr val="accent5">
                    <a:lumMod val="50000"/>
                  </a:schemeClr>
                </a:solidFill>
                <a:latin typeface="Times New Roman" panose="02020603050405020304" pitchFamily="18" charset="0"/>
                <a:cs typeface="Times New Roman" panose="02020603050405020304" pitchFamily="18" charset="0"/>
              </a:rPr>
              <a:t>(Islamic rulings</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5266995" y="4377306"/>
            <a:ext cx="2927437" cy="1815882"/>
          </a:xfrm>
          <a:prstGeom prst="rect">
            <a:avLst/>
          </a:prstGeom>
        </p:spPr>
        <p:txBody>
          <a:bodyPr wrap="square">
            <a:spAutoFit/>
          </a:bodyPr>
          <a:lstStyle/>
          <a:p>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Key Features:</a:t>
            </a:r>
          </a:p>
          <a:p>
            <a:endParaRPr lang="en-US" sz="2800" b="1" dirty="0" smtClean="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Trade</a:t>
            </a:r>
          </a:p>
          <a:p>
            <a:pPr marL="457200" indent="-457200">
              <a:buFont typeface="Wingdings" panose="05000000000000000000" pitchFamily="2" charset="2"/>
              <a:buChar char="Ø"/>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Islamic Rulings</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6893169" y="4067908"/>
            <a:ext cx="28252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rot="16200000">
            <a:off x="1076956" y="2332480"/>
            <a:ext cx="1996059" cy="830997"/>
          </a:xfrm>
          <a:prstGeom prst="rect">
            <a:avLst/>
          </a:prstGeom>
          <a:noFill/>
          <a:ln>
            <a:noFill/>
          </a:ln>
          <a:effectLst>
            <a:glow rad="139700">
              <a:schemeClr val="accent4">
                <a:satMod val="175000"/>
                <a:alpha val="40000"/>
              </a:schemeClr>
            </a:glow>
            <a:outerShdw blurRad="50800" dist="38100" dir="2700000" algn="tl" rotWithShape="0">
              <a:prstClr val="black">
                <a:alpha val="40000"/>
              </a:prstClr>
            </a:outerShdw>
          </a:effectLst>
        </p:spPr>
        <p:txBody>
          <a:bodyPr wrap="none" lIns="91440" tIns="45720" rIns="91440" bIns="45720">
            <a:spAutoFit/>
          </a:bodyPr>
          <a:lstStyle/>
          <a:p>
            <a:pPr algn="ctr"/>
            <a:r>
              <a:rPr lang="en-US" sz="4800" b="0" cap="none" spc="0" dirty="0" smtClean="0">
                <a:ln w="0"/>
                <a:solidFill>
                  <a:schemeClr val="accent4">
                    <a:lumMod val="40000"/>
                    <a:lumOff val="6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Islamic</a:t>
            </a:r>
            <a:endParaRPr lang="en-US" sz="4800" b="0" cap="none" spc="0" dirty="0">
              <a:ln w="0"/>
              <a:solidFill>
                <a:schemeClr val="accent4">
                  <a:lumMod val="40000"/>
                  <a:lumOff val="6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5164596" y="-144610"/>
            <a:ext cx="6059672" cy="769441"/>
          </a:xfrm>
          <a:prstGeom prst="rect">
            <a:avLst/>
          </a:prstGeom>
          <a:noFill/>
        </p:spPr>
        <p:txBody>
          <a:bodyPr wrap="none" lIns="91440" tIns="45720" rIns="91440" bIns="45720">
            <a:spAutoFit/>
          </a:bodyPr>
          <a:lstStyle/>
          <a:p>
            <a:pPr algn="ctr"/>
            <a:r>
              <a:rPr lang="en-US" sz="4400" b="0" cap="none" spc="0" dirty="0" smtClean="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Islamic Banking?</a:t>
            </a:r>
            <a:endParaRPr lang="en-US" sz="4400" b="0" cap="none" spc="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238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7475" y="1707363"/>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2</a:t>
            </a:r>
          </a:p>
        </p:txBody>
      </p:sp>
      <p:sp>
        <p:nvSpPr>
          <p:cNvPr id="5" name="Rectangle 4"/>
          <p:cNvSpPr/>
          <p:nvPr/>
        </p:nvSpPr>
        <p:spPr>
          <a:xfrm>
            <a:off x="2725141" y="1707363"/>
            <a:ext cx="8998773" cy="3416320"/>
          </a:xfrm>
          <a:prstGeom prst="rect">
            <a:avLst/>
          </a:prstGeom>
          <a:solidFill>
            <a:schemeClr val="bg1">
              <a:lumMod val="95000"/>
            </a:schemeClr>
          </a:solidFill>
        </p:spPr>
        <p:txBody>
          <a:bodyPr wrap="square">
            <a:spAutoFit/>
          </a:bodyPr>
          <a:lstStyle/>
          <a:p>
            <a:pPr marL="342900" indent="-342900" algn="just">
              <a:lnSpc>
                <a:spcPct val="9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Similarly if a person is feeling hungry, he may steal a piece of bread and eat or alternatively he could buy a piece of bread to eat. The apparent end result would be same but one is permissible in Shariah and the other is not allowed. </a:t>
            </a:r>
          </a:p>
          <a:p>
            <a:pPr marL="342900" indent="-342900" algn="just">
              <a:lnSpc>
                <a:spcPct val="9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9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The same is also true for Islamic and conventional banking. Apparently the end result of both may look or feel the same but due to adherence to a Shariah compliant process Islamic banking is permissible and interest based banking is not allowed and is like a declaration of war against Allah &amp; His Messenger. </a:t>
            </a:r>
          </a:p>
        </p:txBody>
      </p:sp>
      <p:sp>
        <p:nvSpPr>
          <p:cNvPr id="6" name="Rectangle 5"/>
          <p:cNvSpPr/>
          <p:nvPr/>
        </p:nvSpPr>
        <p:spPr>
          <a:xfrm>
            <a:off x="2874596" y="999477"/>
            <a:ext cx="9066392" cy="707886"/>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Since the end result of Islamic and Conventional Banking is the same; it is merely a change of </a:t>
            </a:r>
            <a:r>
              <a:rPr lang="en-US" sz="2000" b="1" dirty="0" smtClean="0">
                <a:solidFill>
                  <a:srgbClr val="C00000"/>
                </a:solidFill>
                <a:latin typeface="Times New Roman" panose="02020603050405020304" pitchFamily="18" charset="0"/>
                <a:cs typeface="Times New Roman" panose="02020603050405020304" pitchFamily="18" charset="0"/>
              </a:rPr>
              <a:t>name?</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05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7"/>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3</a:t>
            </a:r>
            <a:endParaRPr lang="en-US" sz="5400" dirty="0">
              <a:latin typeface="Times New Roman" panose="02020603050405020304" pitchFamily="18" charset="0"/>
              <a:cs typeface="Times New Roman" panose="02020603050405020304" pitchFamily="18" charset="0"/>
            </a:endParaRPr>
          </a:p>
        </p:txBody>
      </p:sp>
      <p:sp>
        <p:nvSpPr>
          <p:cNvPr id="5" name="Rectangle 4"/>
          <p:cNvSpPr/>
          <p:nvPr/>
        </p:nvSpPr>
        <p:spPr>
          <a:xfrm>
            <a:off x="2698376" y="1700687"/>
            <a:ext cx="9047310" cy="4524315"/>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Using Interest Rate benchmark for determining the profit of any permissible transaction like sale or Murabaha does not render the transaction as invalid or haram. The nature of the transaction determines the validity of the transaction. </a:t>
            </a:r>
          </a:p>
          <a:p>
            <a:pPr marL="342900" indent="-342900">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i="1" dirty="0" smtClean="0">
                <a:solidFill>
                  <a:schemeClr val="accent5">
                    <a:lumMod val="50000"/>
                  </a:schemeClr>
                </a:solidFill>
                <a:latin typeface="Times New Roman" panose="02020603050405020304" pitchFamily="18" charset="0"/>
                <a:cs typeface="Times New Roman" panose="02020603050405020304" pitchFamily="18" charset="0"/>
              </a:rPr>
              <a:t>For </a:t>
            </a:r>
            <a:r>
              <a:rPr lang="en-US" sz="2400" i="1" dirty="0">
                <a:solidFill>
                  <a:schemeClr val="accent5">
                    <a:lumMod val="50000"/>
                  </a:schemeClr>
                </a:solidFill>
                <a:latin typeface="Times New Roman" panose="02020603050405020304" pitchFamily="18" charset="0"/>
                <a:cs typeface="Times New Roman" panose="02020603050405020304" pitchFamily="18" charset="0"/>
              </a:rPr>
              <a:t>example A and B are two brothers. A sells liquor that is totally prohibited in Shariah. B, being a practicing Muslim dislikes the business of A and starts the business of soft drinks, but he wants his business to earn as much profit as A earns through trading in liquor, therefore he resolves that he will charge the same rate of profit from his customers as A charges over the sale of liquor. Thus he has tied up his rate of profit with the rate used by A in his prohibited business</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874596" y="999477"/>
            <a:ext cx="9066392"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Can Interest rate be used as a Bench Mark? </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915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7"/>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3</a:t>
            </a:r>
            <a:endParaRPr lang="en-US" sz="5400" dirty="0">
              <a:latin typeface="Times New Roman" panose="02020603050405020304" pitchFamily="18" charset="0"/>
              <a:cs typeface="Times New Roman" panose="02020603050405020304" pitchFamily="18" charset="0"/>
            </a:endParaRPr>
          </a:p>
        </p:txBody>
      </p:sp>
      <p:sp>
        <p:nvSpPr>
          <p:cNvPr id="5" name="Rectangle 4"/>
          <p:cNvSpPr/>
          <p:nvPr/>
        </p:nvSpPr>
        <p:spPr>
          <a:xfrm>
            <a:off x="2698376" y="1700687"/>
            <a:ext cx="9025538" cy="3087192"/>
          </a:xfrm>
          <a:prstGeom prst="rect">
            <a:avLst/>
          </a:prstGeom>
          <a:solidFill>
            <a:schemeClr val="bg1">
              <a:lumMod val="95000"/>
            </a:schemeClr>
          </a:solidFill>
        </p:spPr>
        <p:txBody>
          <a:bodyPr wrap="square">
            <a:spAutoFit/>
          </a:bodyPr>
          <a:lstStyle/>
          <a:p>
            <a:pPr marL="342900" indent="-342900" algn="just">
              <a:lnSpc>
                <a:spcPct val="9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One may say that B uses an awkward benchmark in determining the rate of profit, but obviously no one can say that the profit charged by him in his halal business is haram, because he has used the rate of profit of the business of liquor as a benchmark. </a:t>
            </a:r>
          </a:p>
          <a:p>
            <a:pPr marL="342900" indent="-342900" algn="just">
              <a:lnSpc>
                <a:spcPct val="9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9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The </a:t>
            </a:r>
            <a:r>
              <a:rPr lang="en-US" sz="2400" dirty="0">
                <a:solidFill>
                  <a:schemeClr val="accent5">
                    <a:lumMod val="50000"/>
                  </a:schemeClr>
                </a:solidFill>
                <a:latin typeface="Times New Roman" panose="02020603050405020304" pitchFamily="18" charset="0"/>
                <a:cs typeface="Times New Roman" panose="02020603050405020304" pitchFamily="18" charset="0"/>
              </a:rPr>
              <a:t>same is true for Islamic banks, it is most desirable &amp; preferable that Islamic banks develop their own benchmark for profits however; in the absence of any such alternative interest rate related benchmark can be used. </a:t>
            </a:r>
          </a:p>
        </p:txBody>
      </p:sp>
      <p:sp>
        <p:nvSpPr>
          <p:cNvPr id="6" name="Rectangle 5"/>
          <p:cNvSpPr/>
          <p:nvPr/>
        </p:nvSpPr>
        <p:spPr>
          <a:xfrm>
            <a:off x="2874596" y="999477"/>
            <a:ext cx="9066392"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Can Interest rate be used as a Bench Mark? </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164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7"/>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4</a:t>
            </a:r>
          </a:p>
        </p:txBody>
      </p:sp>
      <p:sp>
        <p:nvSpPr>
          <p:cNvPr id="5" name="Rectangle 4"/>
          <p:cNvSpPr/>
          <p:nvPr/>
        </p:nvSpPr>
        <p:spPr>
          <a:xfrm>
            <a:off x="2698376" y="1700687"/>
            <a:ext cx="9058195" cy="3785652"/>
          </a:xfrm>
          <a:prstGeom prst="rect">
            <a:avLst/>
          </a:prstGeom>
          <a:solidFill>
            <a:schemeClr val="bg1">
              <a:lumMod val="95000"/>
            </a:schemeClr>
          </a:solidFill>
        </p:spPr>
        <p:txBody>
          <a:bodyPr wrap="square">
            <a:spAutoFit/>
          </a:bodyPr>
          <a:lstStyle/>
          <a:p>
            <a:pPr marL="457200" indent="-457200">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The use of the word banking does not make any institution halal or haram, rather it is the underlying scope &amp; nature of activities that are being conducted which makes it halal or haram.</a:t>
            </a:r>
          </a:p>
          <a:p>
            <a:pPr marL="457200" indent="-457200">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 Concept of banking based on pooling of excess funds of depositors and channeling them towards those who require it for investing activities is not only approved but encouraged by Islam.</a:t>
            </a:r>
          </a:p>
          <a:p>
            <a:pPr marL="457200" indent="-457200">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 But the concept to lending and borrowing on the basis of interest in not allowed in Islam.</a:t>
            </a:r>
            <a:r>
              <a:rPr lang="en-US" sz="2400" dirty="0">
                <a:solidFill>
                  <a:srgbClr val="000099"/>
                </a:solidFill>
                <a:latin typeface="Garamond" pitchFamily="18" charset="0"/>
              </a:rPr>
              <a:t>  </a:t>
            </a:r>
          </a:p>
        </p:txBody>
      </p:sp>
      <p:sp>
        <p:nvSpPr>
          <p:cNvPr id="6" name="Rectangle 5"/>
          <p:cNvSpPr/>
          <p:nvPr/>
        </p:nvSpPr>
        <p:spPr>
          <a:xfrm>
            <a:off x="2874596" y="999477"/>
            <a:ext cx="9066392"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Some people </a:t>
            </a:r>
            <a:r>
              <a:rPr lang="en-US" sz="2000" b="1" dirty="0" smtClean="0">
                <a:solidFill>
                  <a:srgbClr val="C00000"/>
                </a:solidFill>
                <a:latin typeface="Times New Roman" panose="02020603050405020304" pitchFamily="18" charset="0"/>
                <a:cs typeface="Times New Roman" panose="02020603050405020304" pitchFamily="18" charset="0"/>
              </a:rPr>
              <a:t>claim that there is no </a:t>
            </a:r>
            <a:r>
              <a:rPr lang="en-US" sz="2000" b="1" dirty="0">
                <a:solidFill>
                  <a:srgbClr val="C00000"/>
                </a:solidFill>
                <a:latin typeface="Times New Roman" panose="02020603050405020304" pitchFamily="18" charset="0"/>
                <a:cs typeface="Times New Roman" panose="02020603050405020304" pitchFamily="18" charset="0"/>
              </a:rPr>
              <a:t>concept of banking in Islam</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722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7"/>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5</a:t>
            </a:r>
            <a:endParaRPr lang="en-US" sz="5400" dirty="0">
              <a:latin typeface="Times New Roman" panose="02020603050405020304" pitchFamily="18" charset="0"/>
              <a:cs typeface="Times New Roman" panose="02020603050405020304" pitchFamily="18" charset="0"/>
            </a:endParaRPr>
          </a:p>
        </p:txBody>
      </p:sp>
      <p:sp>
        <p:nvSpPr>
          <p:cNvPr id="5" name="Rectangle 4"/>
          <p:cNvSpPr/>
          <p:nvPr/>
        </p:nvSpPr>
        <p:spPr>
          <a:xfrm>
            <a:off x="2698376" y="1700687"/>
            <a:ext cx="9036424" cy="4228850"/>
          </a:xfrm>
          <a:prstGeom prst="rect">
            <a:avLst/>
          </a:prstGeom>
          <a:solidFill>
            <a:schemeClr val="bg1">
              <a:lumMod val="95000"/>
            </a:schemeClr>
          </a:solidFill>
        </p:spPr>
        <p:txBody>
          <a:bodyPr wrap="square">
            <a:spAutoFit/>
          </a:bodyPr>
          <a:lstStyle/>
          <a:p>
            <a:pPr marL="342900" indent="-342900" algn="just">
              <a:lnSpc>
                <a:spcPct val="8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Taking interest in the form of late payment penalty or in any other form is strictly prohibited in Islamic Shariah. However, in order to safe guard Islamic banks from being exploited and to instigate a financial discipline some check &amp; balances are allowed to be in place by the Shariah scholars. </a:t>
            </a:r>
          </a:p>
          <a:p>
            <a:pPr marL="342900" indent="-342900" algn="just">
              <a:lnSpc>
                <a:spcPct val="8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It </a:t>
            </a:r>
            <a:r>
              <a:rPr lang="en-US" sz="2400" dirty="0">
                <a:solidFill>
                  <a:schemeClr val="accent5">
                    <a:lumMod val="50000"/>
                  </a:schemeClr>
                </a:solidFill>
                <a:latin typeface="Times New Roman" panose="02020603050405020304" pitchFamily="18" charset="0"/>
                <a:cs typeface="Times New Roman" panose="02020603050405020304" pitchFamily="18" charset="0"/>
              </a:rPr>
              <a:t>is allowed by the SSB of Meezan Bank that in order to discourage late payments and defaults, the customer can be asked to give a unilateral undertaking to pay a certain amount for charity to be utilized for charitable purpose as approved by the Shariah Supervisory Board or Shariah Advisor of the bank.  </a:t>
            </a:r>
          </a:p>
          <a:p>
            <a:pPr marL="342900" indent="-342900" algn="just">
              <a:lnSpc>
                <a:spcPct val="80000"/>
              </a:lnSpc>
              <a:buFont typeface="Wingdings" panose="05000000000000000000" pitchFamily="2" charset="2"/>
              <a:buChar char="v"/>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lnSpc>
                <a:spcPct val="80000"/>
              </a:lnSpc>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However </a:t>
            </a:r>
            <a:r>
              <a:rPr lang="en-US" sz="2400" dirty="0">
                <a:solidFill>
                  <a:schemeClr val="accent5">
                    <a:lumMod val="50000"/>
                  </a:schemeClr>
                </a:solidFill>
                <a:latin typeface="Times New Roman" panose="02020603050405020304" pitchFamily="18" charset="0"/>
                <a:cs typeface="Times New Roman" panose="02020603050405020304" pitchFamily="18" charset="0"/>
              </a:rPr>
              <a:t>it is very clear that any amount in this charity  pool cannot be considered as bank income.</a:t>
            </a:r>
          </a:p>
        </p:txBody>
      </p:sp>
      <p:sp>
        <p:nvSpPr>
          <p:cNvPr id="6" name="Rectangle 5"/>
          <p:cNvSpPr/>
          <p:nvPr/>
        </p:nvSpPr>
        <p:spPr>
          <a:xfrm>
            <a:off x="2874596" y="999477"/>
            <a:ext cx="9066392"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Is charging penalty on late payment </a:t>
            </a:r>
            <a:r>
              <a:rPr lang="en-US" sz="2000" b="1" dirty="0" smtClean="0">
                <a:solidFill>
                  <a:srgbClr val="C00000"/>
                </a:solidFill>
                <a:latin typeface="Times New Roman" panose="02020603050405020304" pitchFamily="18" charset="0"/>
                <a:cs typeface="Times New Roman" panose="02020603050405020304" pitchFamily="18" charset="0"/>
              </a:rPr>
              <a:t>allowed?</a:t>
            </a:r>
            <a:r>
              <a:rPr lang="en-US" sz="2000" dirty="0" smtClean="0">
                <a:solidFill>
                  <a:srgbClr val="C00000"/>
                </a:solidFill>
                <a:latin typeface="Times New Roman" panose="02020603050405020304" pitchFamily="18" charset="0"/>
                <a:cs typeface="Times New Roman" panose="02020603050405020304" pitchFamily="18" charset="0"/>
              </a:rPr>
              <a:t> </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34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7"/>
            <a:ext cx="2026023" cy="17750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6</a:t>
            </a:r>
          </a:p>
        </p:txBody>
      </p:sp>
      <p:sp>
        <p:nvSpPr>
          <p:cNvPr id="5" name="Rectangle 4"/>
          <p:cNvSpPr/>
          <p:nvPr/>
        </p:nvSpPr>
        <p:spPr>
          <a:xfrm>
            <a:off x="2698376" y="1700687"/>
            <a:ext cx="9047310" cy="3785652"/>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If </a:t>
            </a:r>
            <a:r>
              <a:rPr lang="en-US" sz="2400" dirty="0">
                <a:solidFill>
                  <a:schemeClr val="accent5">
                    <a:lumMod val="50000"/>
                  </a:schemeClr>
                </a:solidFill>
                <a:latin typeface="Times New Roman" panose="02020603050405020304" pitchFamily="18" charset="0"/>
                <a:cs typeface="Times New Roman" panose="02020603050405020304" pitchFamily="18" charset="0"/>
              </a:rPr>
              <a:t>a commodity is sold in exchange of money, the seller, when fixing the price, may take into consideration different factors, including the time of payment. A seller, being the owner of a commodity, which has intrinsic utility, may charge a higher price and the purchaser may agree to pay it due to various reasons. Thus at the time of the execution of the sale transaction the seller can charge a higher price if the buyer is paying on deferred basis.</a:t>
            </a:r>
          </a:p>
          <a:p>
            <a:pPr marL="342900" indent="-342900" algn="just">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However </a:t>
            </a:r>
            <a:r>
              <a:rPr lang="en-US" sz="2400" dirty="0">
                <a:solidFill>
                  <a:schemeClr val="accent5">
                    <a:lumMod val="50000"/>
                  </a:schemeClr>
                </a:solidFill>
                <a:latin typeface="Times New Roman" panose="02020603050405020304" pitchFamily="18" charset="0"/>
                <a:cs typeface="Times New Roman" panose="02020603050405020304" pitchFamily="18" charset="0"/>
              </a:rPr>
              <a:t>once the price is fixed and the sale is executed the price cannot be increased if the buyer does not make the payment on its due date.</a:t>
            </a:r>
            <a:r>
              <a:rPr lang="en-US" sz="2400" dirty="0">
                <a:solidFill>
                  <a:srgbClr val="000099"/>
                </a:solidFill>
                <a:latin typeface="Garamond" pitchFamily="18" charset="0"/>
              </a:rPr>
              <a:t> </a:t>
            </a:r>
          </a:p>
        </p:txBody>
      </p:sp>
      <p:sp>
        <p:nvSpPr>
          <p:cNvPr id="6" name="Rectangle 5"/>
          <p:cNvSpPr/>
          <p:nvPr/>
        </p:nvSpPr>
        <p:spPr>
          <a:xfrm>
            <a:off x="2874596" y="999477"/>
            <a:ext cx="9317404"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The price of cash sale and deferred sale can be different? Will it not cause interest?</a:t>
            </a:r>
            <a:r>
              <a:rPr lang="en-US" sz="20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696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3470749" y="-7593"/>
            <a:ext cx="8077200"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000" b="1" cap="small" dirty="0" smtClean="0">
                <a:solidFill>
                  <a:schemeClr val="accent5">
                    <a:lumMod val="75000"/>
                  </a:schemeClr>
                </a:solidFill>
                <a:latin typeface="Times New Roman" panose="02020603050405020304" pitchFamily="18" charset="0"/>
                <a:cs typeface="Times New Roman" panose="02020603050405020304" pitchFamily="18" charset="0"/>
              </a:rPr>
              <a:t>Islamic Banking FAQ’s</a:t>
            </a:r>
            <a:endParaRPr lang="en-US" sz="4000" b="1" cap="small"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2353" y="1700686"/>
            <a:ext cx="2026023" cy="171739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7</a:t>
            </a:r>
            <a:endParaRPr lang="en-US" sz="5400" dirty="0">
              <a:latin typeface="Times New Roman" panose="02020603050405020304" pitchFamily="18" charset="0"/>
              <a:cs typeface="Times New Roman" panose="02020603050405020304" pitchFamily="18" charset="0"/>
            </a:endParaRPr>
          </a:p>
        </p:txBody>
      </p:sp>
      <p:sp>
        <p:nvSpPr>
          <p:cNvPr id="5" name="Rectangle 4"/>
          <p:cNvSpPr/>
          <p:nvPr/>
        </p:nvSpPr>
        <p:spPr>
          <a:xfrm>
            <a:off x="2698376" y="1700687"/>
            <a:ext cx="9493624" cy="1717393"/>
          </a:xfrm>
          <a:prstGeom prst="rect">
            <a:avLst/>
          </a:prstGeom>
          <a:solidFill>
            <a:schemeClr val="bg1">
              <a:lumMod val="95000"/>
            </a:schemeClr>
          </a:solidFill>
        </p:spPr>
        <p:txBody>
          <a:bodyPr wrap="square">
            <a:spAutoFit/>
          </a:bodyPr>
          <a:lstStyle/>
          <a:p>
            <a:pPr marL="342900" indent="-342900">
              <a:lnSpc>
                <a:spcPct val="110000"/>
              </a:lnSpc>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Fixed return does not make a transaction halal or haram</a:t>
            </a:r>
          </a:p>
          <a:p>
            <a:pPr>
              <a:lnSpc>
                <a:spcPct val="110000"/>
              </a:lnSpc>
            </a:pPr>
            <a:r>
              <a:rPr lang="en-US" sz="2400" dirty="0">
                <a:solidFill>
                  <a:schemeClr val="accent5">
                    <a:lumMod val="50000"/>
                  </a:schemeClr>
                </a:solidFill>
                <a:latin typeface="Times New Roman" panose="02020603050405020304" pitchFamily="18" charset="0"/>
                <a:cs typeface="Times New Roman" panose="02020603050405020304" pitchFamily="18" charset="0"/>
              </a:rPr>
              <a:t>For example:</a:t>
            </a:r>
          </a:p>
          <a:p>
            <a:pPr marL="973138" lvl="1" indent="-342900">
              <a:lnSpc>
                <a:spcPct val="110000"/>
              </a:lnSpc>
              <a:buFont typeface="Wingdings" panose="05000000000000000000"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Profit on trading</a:t>
            </a:r>
          </a:p>
          <a:p>
            <a:pPr marL="973138" lvl="1" indent="-342900">
              <a:lnSpc>
                <a:spcPct val="110000"/>
              </a:lnSpc>
              <a:buFont typeface="Wingdings" panose="05000000000000000000" pitchFamily="2" charset="2"/>
              <a:buChar char="ü"/>
            </a:pPr>
            <a:r>
              <a:rPr lang="en-US" sz="2400" dirty="0">
                <a:solidFill>
                  <a:schemeClr val="accent5">
                    <a:lumMod val="50000"/>
                  </a:schemeClr>
                </a:solidFill>
                <a:latin typeface="Times New Roman" panose="02020603050405020304" pitchFamily="18" charset="0"/>
                <a:cs typeface="Times New Roman" panose="02020603050405020304" pitchFamily="18" charset="0"/>
              </a:rPr>
              <a:t>Rent on property</a:t>
            </a:r>
          </a:p>
        </p:txBody>
      </p:sp>
      <p:sp>
        <p:nvSpPr>
          <p:cNvPr id="6" name="Rectangle 5"/>
          <p:cNvSpPr/>
          <p:nvPr/>
        </p:nvSpPr>
        <p:spPr>
          <a:xfrm>
            <a:off x="2874596" y="999477"/>
            <a:ext cx="9317404"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A fix rate of return is not permitted in sharia</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451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560"/>
            <a:ext cx="12192000" cy="702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949" y="1922951"/>
            <a:ext cx="4266101" cy="4536465"/>
          </a:xfrm>
          <a:prstGeom prst="rect">
            <a:avLst/>
          </a:prstGeom>
        </p:spPr>
      </p:pic>
      <p:sp>
        <p:nvSpPr>
          <p:cNvPr id="4" name="Rectangle 3"/>
          <p:cNvSpPr/>
          <p:nvPr/>
        </p:nvSpPr>
        <p:spPr>
          <a:xfrm>
            <a:off x="1479152" y="545977"/>
            <a:ext cx="10035119" cy="830997"/>
          </a:xfrm>
          <a:prstGeom prst="rect">
            <a:avLst/>
          </a:prstGeom>
          <a:ln>
            <a:noFill/>
          </a:ln>
        </p:spPr>
        <p:txBody>
          <a:bodyPr wrap="none">
            <a:spAutoFit/>
          </a:bodyPr>
          <a:lstStyle/>
          <a:p>
            <a:r>
              <a:rPr lang="en-US" altLang="en-US" sz="4800" b="1" dirty="0" smtClean="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Islamic Banking – Global Perspective</a:t>
            </a:r>
            <a:endParaRPr lang="en-US" sz="48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260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1202012"/>
            <a:ext cx="8979877" cy="5115246"/>
          </a:xfrm>
          <a:prstGeom prst="rect">
            <a:avLst/>
          </a:prstGeom>
        </p:spPr>
        <p:txBody>
          <a:bodyPr wrap="square">
            <a:spAutoFit/>
          </a:bodyPr>
          <a:lstStyle/>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500 + Islamic financial institutions</a:t>
            </a:r>
          </a:p>
          <a:p>
            <a:pPr marL="574675" indent="-342900">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Total size to exceed 3.4 Trillion*</a:t>
            </a:r>
          </a:p>
          <a:p>
            <a:pPr marL="609600" indent="-377825">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250+ </a:t>
            </a:r>
            <a:r>
              <a:rPr lang="en-US" altLang="ar-SA" sz="2400" dirty="0" smtClean="0">
                <a:solidFill>
                  <a:schemeClr val="accent5">
                    <a:lumMod val="50000"/>
                  </a:schemeClr>
                </a:solidFill>
                <a:latin typeface="Times New Roman" panose="02020603050405020304" pitchFamily="18" charset="0"/>
                <a:cs typeface="Times New Roman" panose="02020603050405020304" pitchFamily="18" charset="0"/>
              </a:rPr>
              <a:t>Sharia </a:t>
            </a: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compliant mutual funds with $ 300bn funds</a:t>
            </a:r>
          </a:p>
          <a:p>
            <a:pPr marL="609600" indent="-377825">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Around 700 International Islamic </a:t>
            </a:r>
            <a:r>
              <a:rPr lang="en-US" altLang="ar-SA" sz="2400" dirty="0" smtClean="0">
                <a:solidFill>
                  <a:schemeClr val="accent5">
                    <a:lumMod val="50000"/>
                  </a:schemeClr>
                </a:solidFill>
                <a:latin typeface="Times New Roman" panose="02020603050405020304" pitchFamily="18" charset="0"/>
                <a:cs typeface="Times New Roman" panose="02020603050405020304" pitchFamily="18" charset="0"/>
              </a:rPr>
              <a:t>Sukuks </a:t>
            </a: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issued till date</a:t>
            </a:r>
          </a:p>
          <a:p>
            <a:pPr marL="609600" indent="-377825">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200+ Takaful companies; Expected to exceed 11 billion contribution by 2017</a:t>
            </a:r>
          </a:p>
          <a:p>
            <a:pPr marL="609600" indent="-377825">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Over 60+ </a:t>
            </a:r>
            <a:r>
              <a:rPr lang="en-US" altLang="ar-SA" sz="2400" dirty="0" smtClean="0">
                <a:solidFill>
                  <a:schemeClr val="accent5">
                    <a:lumMod val="50000"/>
                  </a:schemeClr>
                </a:solidFill>
                <a:latin typeface="Times New Roman" panose="02020603050405020304" pitchFamily="18" charset="0"/>
                <a:cs typeface="Times New Roman" panose="02020603050405020304" pitchFamily="18" charset="0"/>
              </a:rPr>
              <a:t>Sharia </a:t>
            </a: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&amp; Accounting Standards for Islamic financial institutions </a:t>
            </a:r>
            <a:r>
              <a:rPr lang="en-US" altLang="ar-SA" sz="2400" dirty="0" smtClean="0">
                <a:solidFill>
                  <a:schemeClr val="accent5">
                    <a:lumMod val="50000"/>
                  </a:schemeClr>
                </a:solidFill>
                <a:latin typeface="Times New Roman" panose="02020603050405020304" pitchFamily="18" charset="0"/>
                <a:cs typeface="Times New Roman" panose="02020603050405020304" pitchFamily="18" charset="0"/>
              </a:rPr>
              <a:t>(by </a:t>
            </a:r>
            <a:r>
              <a:rPr lang="en-US" altLang="ar-SA" sz="2400" dirty="0">
                <a:solidFill>
                  <a:schemeClr val="accent5">
                    <a:lumMod val="50000"/>
                  </a:schemeClr>
                </a:solidFill>
                <a:latin typeface="Times New Roman" panose="02020603050405020304" pitchFamily="18" charset="0"/>
                <a:cs typeface="Times New Roman" panose="02020603050405020304" pitchFamily="18" charset="0"/>
              </a:rPr>
              <a:t>AAOIFI)</a:t>
            </a:r>
          </a:p>
          <a:p>
            <a:pPr marL="609600" indent="-377825">
              <a:lnSpc>
                <a:spcPct val="80000"/>
              </a:lnSpc>
              <a:buClr>
                <a:srgbClr val="000099"/>
              </a:buClr>
              <a:buFont typeface="Wingdings" panose="05000000000000000000" pitchFamily="2" charset="2"/>
              <a:buChar char="Ø"/>
            </a:pPr>
            <a:endParaRPr lang="en-US" altLang="ar-SA"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Establishment of Islamic indices (Dow Jones, FTSE, KMI-30 etc.)</a:t>
            </a:r>
          </a:p>
          <a:p>
            <a:pPr marL="609600" indent="-377825">
              <a:lnSpc>
                <a:spcPct val="80000"/>
              </a:lnSpc>
              <a:buClr>
                <a:srgbClr val="000099"/>
              </a:buClr>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marL="609600" indent="-377825">
              <a:lnSpc>
                <a:spcPct val="80000"/>
              </a:lnSpc>
              <a:buClr>
                <a:srgbClr val="000099"/>
              </a:buClr>
              <a:buFont typeface="Wingdings" panose="05000000000000000000" pitchFamily="2" charset="2"/>
              <a:buChar char="Ø"/>
            </a:pPr>
            <a:r>
              <a:rPr lang="en-US" sz="2400" dirty="0">
                <a:solidFill>
                  <a:schemeClr val="accent5">
                    <a:lumMod val="50000"/>
                  </a:schemeClr>
                </a:solidFill>
                <a:latin typeface="Times New Roman" panose="02020603050405020304" pitchFamily="18" charset="0"/>
                <a:cs typeface="Times New Roman" panose="02020603050405020304" pitchFamily="18" charset="0"/>
              </a:rPr>
              <a:t>Global IF Hubs (London, Bahrain, Malaysia, UAE)</a:t>
            </a:r>
          </a:p>
        </p:txBody>
      </p:sp>
      <p:sp>
        <p:nvSpPr>
          <p:cNvPr id="3" name="Rectangle 2"/>
          <p:cNvSpPr/>
          <p:nvPr/>
        </p:nvSpPr>
        <p:spPr>
          <a:xfrm>
            <a:off x="5078138" y="90826"/>
            <a:ext cx="5622052" cy="523220"/>
          </a:xfrm>
          <a:prstGeom prst="rect">
            <a:avLst/>
          </a:prstGeom>
        </p:spPr>
        <p:txBody>
          <a:bodyPr wrap="none">
            <a:spAutoFit/>
          </a:bodyPr>
          <a:lstStyle/>
          <a:p>
            <a:r>
              <a:rPr lang="en-US" altLang="en-US" sz="2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Islamic Banking – Global Perspective</a:t>
            </a:r>
            <a:endParaRPr lang="en-US" sz="2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2306781"/>
            <a:ext cx="2414421" cy="2676326"/>
          </a:xfrm>
          <a:prstGeom prst="rect">
            <a:avLst/>
          </a:prstGeom>
        </p:spPr>
      </p:pic>
    </p:spTree>
    <p:extLst>
      <p:ext uri="{BB962C8B-B14F-4D97-AF65-F5344CB8AC3E}">
        <p14:creationId xmlns:p14="http://schemas.microsoft.com/office/powerpoint/2010/main" val="1924826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2123" y="2060331"/>
            <a:ext cx="8979877" cy="3490186"/>
          </a:xfrm>
          <a:prstGeom prst="rect">
            <a:avLst/>
          </a:prstGeom>
        </p:spPr>
        <p:txBody>
          <a:bodyPr wrap="square">
            <a:spAutoFit/>
          </a:bodyPr>
          <a:lstStyle/>
          <a:p>
            <a:pPr marL="342900" indent="-342900">
              <a:lnSpc>
                <a:spcPct val="90000"/>
              </a:lnSpc>
              <a:buClr>
                <a:srgbClr val="000099"/>
              </a:buClr>
              <a:buFont typeface="Wingdings" panose="05000000000000000000" pitchFamily="2" charset="2"/>
              <a:buChar char="Ø"/>
            </a:pPr>
            <a:r>
              <a:rPr lang="en-US" sz="2800" dirty="0">
                <a:solidFill>
                  <a:schemeClr val="accent5">
                    <a:lumMod val="50000"/>
                  </a:schemeClr>
                </a:solidFill>
                <a:latin typeface="Times New Roman" panose="02020603050405020304" pitchFamily="18" charset="0"/>
                <a:cs typeface="Times New Roman" panose="02020603050405020304" pitchFamily="18" charset="0"/>
              </a:rPr>
              <a:t>More than 75 countries have ISLAMIC BANKING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Institutions</a:t>
            </a:r>
          </a:p>
          <a:p>
            <a:pPr>
              <a:lnSpc>
                <a:spcPct val="90000"/>
              </a:lnSpc>
              <a:buClr>
                <a:srgbClr val="000099"/>
              </a:buClr>
            </a:pPr>
            <a:endParaRPr lang="en-US" sz="2800" dirty="0" smtClean="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nSpc>
                <a:spcPct val="90000"/>
              </a:lnSpc>
              <a:buClr>
                <a:srgbClr val="000099"/>
              </a:buClr>
              <a:buFont typeface="Wingdings" panose="05000000000000000000" pitchFamily="2" charset="2"/>
              <a:buChar char="Ø"/>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Approx</a:t>
            </a:r>
            <a:r>
              <a:rPr lang="en-US" sz="2800" dirty="0">
                <a:solidFill>
                  <a:schemeClr val="accent5">
                    <a:lumMod val="50000"/>
                  </a:schemeClr>
                </a:solidFill>
                <a:latin typeface="Times New Roman" panose="02020603050405020304" pitchFamily="18" charset="0"/>
                <a:cs typeface="Times New Roman" panose="02020603050405020304" pitchFamily="18" charset="0"/>
              </a:rPr>
              <a:t>. 45 Muslim countries including Kuwait, Dubai, Saudi Arabia, Iran, Malaysia, Brunei and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Pakistan</a:t>
            </a:r>
          </a:p>
          <a:p>
            <a:pPr>
              <a:lnSpc>
                <a:spcPct val="90000"/>
              </a:lnSpc>
              <a:buClr>
                <a:srgbClr val="000099"/>
              </a:buClr>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 </a:t>
            </a:r>
          </a:p>
          <a:p>
            <a:pPr marL="342900" indent="-342900">
              <a:lnSpc>
                <a:spcPct val="90000"/>
              </a:lnSpc>
              <a:buClr>
                <a:srgbClr val="000099"/>
              </a:buClr>
              <a:buFont typeface="Wingdings" panose="05000000000000000000" pitchFamily="2" charset="2"/>
              <a:buChar char="Ø"/>
            </a:pP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Approx. </a:t>
            </a:r>
            <a:r>
              <a:rPr lang="en-US" sz="2800" dirty="0">
                <a:solidFill>
                  <a:schemeClr val="accent5">
                    <a:lumMod val="50000"/>
                  </a:schemeClr>
                </a:solidFill>
                <a:latin typeface="Times New Roman" panose="02020603050405020304" pitchFamily="18" charset="0"/>
                <a:cs typeface="Times New Roman" panose="02020603050405020304" pitchFamily="18" charset="0"/>
              </a:rPr>
              <a:t>30 non-Muslim countries including USA, UK, Canada, Switzerland, </a:t>
            </a:r>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Srilanka, </a:t>
            </a:r>
            <a:r>
              <a:rPr lang="en-US" sz="2800" dirty="0">
                <a:solidFill>
                  <a:schemeClr val="accent5">
                    <a:lumMod val="50000"/>
                  </a:schemeClr>
                </a:solidFill>
                <a:latin typeface="Times New Roman" panose="02020603050405020304" pitchFamily="18" charset="0"/>
                <a:cs typeface="Times New Roman" panose="02020603050405020304" pitchFamily="18" charset="0"/>
              </a:rPr>
              <a:t>South Africa and Australia</a:t>
            </a:r>
          </a:p>
          <a:p>
            <a:pPr marL="609600" indent="-377825">
              <a:lnSpc>
                <a:spcPct val="80000"/>
              </a:lnSpc>
              <a:buClr>
                <a:srgbClr val="000099"/>
              </a:buClr>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501331" y="90826"/>
            <a:ext cx="4775666" cy="531940"/>
          </a:xfrm>
          <a:prstGeom prst="rect">
            <a:avLst/>
          </a:prstGeom>
        </p:spPr>
        <p:txBody>
          <a:bodyPr wrap="none">
            <a:spAutoFit/>
          </a:bodyPr>
          <a:lstStyle/>
          <a:p>
            <a:pPr algn="just">
              <a:lnSpc>
                <a:spcPct val="110000"/>
              </a:lnSpc>
              <a:spcBef>
                <a:spcPct val="20000"/>
              </a:spcBef>
            </a:pPr>
            <a:r>
              <a:rPr lang="en-US" altLang="en-US" sz="28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Islamic Banking - </a:t>
            </a:r>
            <a:r>
              <a:rPr lang="en-US" altLang="en-US"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a:t>
            </a:r>
            <a:r>
              <a:rPr lang="en-US" altLang="ar-SA"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Success Story</a:t>
            </a:r>
            <a:endParaRPr lang="en-US" sz="24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36" y="2358736"/>
            <a:ext cx="2453587" cy="2732809"/>
          </a:xfrm>
          <a:prstGeom prst="rect">
            <a:avLst/>
          </a:prstGeom>
        </p:spPr>
      </p:pic>
    </p:spTree>
    <p:extLst>
      <p:ext uri="{BB962C8B-B14F-4D97-AF65-F5344CB8AC3E}">
        <p14:creationId xmlns:p14="http://schemas.microsoft.com/office/powerpoint/2010/main" val="269964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8754" y="596713"/>
            <a:ext cx="3453245" cy="78527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ChangeArrowheads="1"/>
          </p:cNvSpPr>
          <p:nvPr/>
        </p:nvSpPr>
        <p:spPr bwMode="auto">
          <a:xfrm>
            <a:off x="2286000" y="3341076"/>
            <a:ext cx="8077200" cy="2373923"/>
          </a:xfrm>
          <a:prstGeom prst="rect">
            <a:avLst/>
          </a:prstGeom>
          <a:noFill/>
          <a:ln w="9525">
            <a:noFill/>
            <a:miter lim="800000"/>
            <a:headEnd/>
            <a:tailEnd/>
          </a:ln>
        </p:spPr>
        <p:txBody>
          <a:bodyPr lIns="91430" tIns="45716" rIns="91430" bIns="45716"/>
          <a:lstStyle/>
          <a:p>
            <a:pPr marL="342900" indent="-342900" defTabSz="912813">
              <a:lnSpc>
                <a:spcPct val="90000"/>
              </a:lnSpc>
              <a:spcBef>
                <a:spcPct val="20000"/>
              </a:spcBef>
              <a:buFontTx/>
              <a:buChar char="•"/>
            </a:pPr>
            <a:endParaRPr lang="en-US" sz="2000">
              <a:solidFill>
                <a:srgbClr val="000099"/>
              </a:solidFill>
              <a:latin typeface="Verdana" pitchFamily="34" charset="0"/>
            </a:endParaRPr>
          </a:p>
        </p:txBody>
      </p:sp>
      <p:sp>
        <p:nvSpPr>
          <p:cNvPr id="13315" name="Rectangle 3"/>
          <p:cNvSpPr>
            <a:spLocks noChangeArrowheads="1"/>
          </p:cNvSpPr>
          <p:nvPr/>
        </p:nvSpPr>
        <p:spPr bwMode="auto">
          <a:xfrm>
            <a:off x="4274372" y="9547"/>
            <a:ext cx="4774093" cy="584767"/>
          </a:xfrm>
          <a:prstGeom prst="rect">
            <a:avLst/>
          </a:prstGeom>
          <a:noFill/>
          <a:ln w="9525">
            <a:noFill/>
            <a:miter lim="800000"/>
            <a:headEnd/>
            <a:tailEnd/>
          </a:ln>
        </p:spPr>
        <p:txBody>
          <a:bodyPr wrap="square" lIns="91430" tIns="45716" rIns="91430" bIns="45716">
            <a:spAutoFit/>
          </a:bodyPr>
          <a:lstStyle/>
          <a:p>
            <a:pPr defTabSz="912813"/>
            <a:r>
              <a:rPr lang="en-US" sz="3200" b="1" dirty="0" smtClean="0">
                <a:solidFill>
                  <a:schemeClr val="accent5">
                    <a:lumMod val="50000"/>
                  </a:schemeClr>
                </a:solidFill>
              </a:rPr>
              <a:t>The permissibility of Trade</a:t>
            </a:r>
            <a:endParaRPr lang="en-US" sz="3200" b="1" dirty="0">
              <a:solidFill>
                <a:schemeClr val="accent5">
                  <a:lumMod val="50000"/>
                </a:schemeClr>
              </a:solidFill>
            </a:endParaRPr>
          </a:p>
        </p:txBody>
      </p:sp>
      <p:sp>
        <p:nvSpPr>
          <p:cNvPr id="13319" name="Text Box 7"/>
          <p:cNvSpPr txBox="1">
            <a:spLocks noChangeArrowheads="1"/>
          </p:cNvSpPr>
          <p:nvPr/>
        </p:nvSpPr>
        <p:spPr bwMode="auto">
          <a:xfrm>
            <a:off x="3615429" y="3325778"/>
            <a:ext cx="7772400" cy="1783986"/>
          </a:xfrm>
          <a:prstGeom prst="rect">
            <a:avLst/>
          </a:prstGeom>
          <a:noFill/>
          <a:ln w="9525">
            <a:noFill/>
            <a:miter lim="800000"/>
            <a:headEnd/>
            <a:tailEnd/>
          </a:ln>
        </p:spPr>
        <p:txBody>
          <a:bodyPr lIns="91430" tIns="45716" rIns="91430" bIns="45716"/>
          <a:lstStyle/>
          <a:p>
            <a:pPr algn="just" defTabSz="912813"/>
            <a:r>
              <a:rPr lang="en-US" sz="2400" dirty="0" smtClean="0">
                <a:solidFill>
                  <a:srgbClr val="000099"/>
                </a:solidFill>
                <a:latin typeface="Garamond" pitchFamily="18" charset="0"/>
                <a:cs typeface="Times New Roman" pitchFamily="18" charset="0"/>
              </a:rPr>
              <a:t> </a:t>
            </a:r>
            <a:endParaRPr lang="en-US" sz="2400" dirty="0">
              <a:solidFill>
                <a:srgbClr val="000099"/>
              </a:solidFill>
              <a:latin typeface="Garamond" pitchFamily="18" charset="0"/>
              <a:cs typeface="Times New Roman" pitchFamily="18" charset="0"/>
            </a:endParaRPr>
          </a:p>
          <a:p>
            <a:pPr marL="344488" indent="-344488" algn="just" defTabSz="912813">
              <a:buFontTx/>
              <a:buChar char="•"/>
            </a:pPr>
            <a:endParaRPr lang="en-US" sz="2400" dirty="0">
              <a:solidFill>
                <a:srgbClr val="000099"/>
              </a:solidFill>
              <a:latin typeface="Garamond" pitchFamily="18" charset="0"/>
              <a:cs typeface="Times New Roman" pitchFamily="18" charset="0"/>
            </a:endParaRPr>
          </a:p>
          <a:p>
            <a:pPr marL="344488" indent="-344488" algn="just" defTabSz="912813"/>
            <a:endParaRPr lang="en-US" sz="2400" dirty="0">
              <a:solidFill>
                <a:srgbClr val="000099"/>
              </a:solidFill>
              <a:latin typeface="Garamond" pitchFamily="18" charset="0"/>
              <a:cs typeface="Times New Roman" pitchFamily="18" charset="0"/>
            </a:endParaRPr>
          </a:p>
          <a:p>
            <a:pPr marL="344488" indent="-344488" algn="ctr" defTabSz="912813"/>
            <a:r>
              <a:rPr lang="ur-PK" sz="3300" b="1" dirty="0">
                <a:solidFill>
                  <a:schemeClr val="accent5">
                    <a:lumMod val="50000"/>
                  </a:schemeClr>
                </a:solidFill>
                <a:latin typeface="Garamond" pitchFamily="18" charset="0"/>
                <a:cs typeface="Jameel Noori Nastaleeq" pitchFamily="2" charset="-78"/>
              </a:rPr>
              <a:t>”اللّہ نے تجارت کو حلال کیا </a:t>
            </a:r>
            <a:r>
              <a:rPr lang="ur-PK" sz="3300" b="1" dirty="0" smtClean="0">
                <a:solidFill>
                  <a:schemeClr val="accent5">
                    <a:lumMod val="50000"/>
                  </a:schemeClr>
                </a:solidFill>
                <a:latin typeface="Garamond" pitchFamily="18" charset="0"/>
                <a:cs typeface="Jameel Noori Nastaleeq" pitchFamily="2" charset="-78"/>
              </a:rPr>
              <a:t>اور</a:t>
            </a:r>
            <a:r>
              <a:rPr lang="ur-PK" sz="3300" b="1" dirty="0" smtClean="0">
                <a:solidFill>
                  <a:srgbClr val="FF0000"/>
                </a:solidFill>
                <a:latin typeface="Garamond" pitchFamily="18" charset="0"/>
                <a:cs typeface="Jameel Noori Nastaleeq" pitchFamily="2" charset="-78"/>
              </a:rPr>
              <a:t> ربا (سود)</a:t>
            </a:r>
            <a:r>
              <a:rPr lang="ur-PK" sz="3300" b="1" dirty="0" smtClean="0">
                <a:solidFill>
                  <a:schemeClr val="accent5">
                    <a:lumMod val="50000"/>
                  </a:schemeClr>
                </a:solidFill>
                <a:latin typeface="Garamond" pitchFamily="18" charset="0"/>
                <a:cs typeface="Jameel Noori Nastaleeq" pitchFamily="2" charset="-78"/>
              </a:rPr>
              <a:t>  </a:t>
            </a:r>
            <a:r>
              <a:rPr lang="ur-PK" sz="3300" b="1" dirty="0">
                <a:solidFill>
                  <a:schemeClr val="accent5">
                    <a:lumMod val="50000"/>
                  </a:schemeClr>
                </a:solidFill>
                <a:latin typeface="Garamond" pitchFamily="18" charset="0"/>
                <a:cs typeface="Jameel Noori Nastaleeq" pitchFamily="2" charset="-78"/>
              </a:rPr>
              <a:t>کو حرام قرار  دیا“</a:t>
            </a:r>
          </a:p>
          <a:p>
            <a:pPr marL="344488" indent="-344488" algn="just" defTabSz="912813"/>
            <a:endParaRPr lang="en-US" sz="2400" dirty="0">
              <a:solidFill>
                <a:srgbClr val="000099"/>
              </a:solidFill>
              <a:latin typeface="Garamond" pitchFamily="18" charset="0"/>
              <a:cs typeface="Times New Roman" pitchFamily="18" charset="0"/>
            </a:endParaRPr>
          </a:p>
          <a:p>
            <a:pPr marL="344488" indent="-344488" algn="ctr" defTabSz="912813"/>
            <a:r>
              <a:rPr lang="en-US" sz="2000" b="1" dirty="0" smtClean="0">
                <a:solidFill>
                  <a:schemeClr val="accent5">
                    <a:lumMod val="50000"/>
                  </a:schemeClr>
                </a:solidFill>
                <a:latin typeface="Garamond" pitchFamily="18" charset="0"/>
                <a:cs typeface="Times New Roman" pitchFamily="18" charset="0"/>
              </a:rPr>
              <a:t>[Al-Baqarah, 275]</a:t>
            </a:r>
            <a:endParaRPr lang="en-US" sz="2000" b="1" dirty="0">
              <a:solidFill>
                <a:schemeClr val="accent5">
                  <a:lumMod val="50000"/>
                </a:schemeClr>
              </a:solidFill>
              <a:latin typeface="Garamond" pitchFamily="18" charset="0"/>
              <a:cs typeface="Times New Roman" pitchFamily="18" charset="0"/>
            </a:endParaRPr>
          </a:p>
          <a:p>
            <a:pPr algn="just" defTabSz="912813"/>
            <a:endParaRPr lang="en-US" sz="2400" b="1" dirty="0">
              <a:solidFill>
                <a:srgbClr val="000099"/>
              </a:solidFill>
              <a:latin typeface="Verdana" pitchFamily="34" charset="0"/>
              <a:cs typeface="Times New Roman" pitchFamily="18" charset="0"/>
            </a:endParaRPr>
          </a:p>
        </p:txBody>
      </p:sp>
      <p:sp>
        <p:nvSpPr>
          <p:cNvPr id="3" name="Rectangle 2"/>
          <p:cNvSpPr/>
          <p:nvPr/>
        </p:nvSpPr>
        <p:spPr>
          <a:xfrm>
            <a:off x="8839200" y="642290"/>
            <a:ext cx="3215945" cy="830997"/>
          </a:xfrm>
          <a:prstGeom prst="rect">
            <a:avLst/>
          </a:prstGeom>
          <a:noFill/>
        </p:spPr>
        <p:txBody>
          <a:bodyPr wrap="none" lIns="91440" tIns="45720" rIns="91440" bIns="45720">
            <a:spAutoFit/>
          </a:bodyPr>
          <a:lstStyle/>
          <a:p>
            <a:pPr algn="ctr"/>
            <a:r>
              <a:rPr lang="ur-PK" sz="4800" b="0" cap="none" spc="0" dirty="0" smtClean="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rPr>
              <a:t>القرآن الكريم</a:t>
            </a:r>
            <a:endParaRPr lang="en-US" sz="4800" b="0" cap="none" spc="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endParaRPr>
          </a:p>
        </p:txBody>
      </p:sp>
      <p:sp>
        <p:nvSpPr>
          <p:cNvPr id="6" name="Rectangle 5"/>
          <p:cNvSpPr/>
          <p:nvPr/>
        </p:nvSpPr>
        <p:spPr>
          <a:xfrm>
            <a:off x="5843162" y="2215290"/>
            <a:ext cx="3316934" cy="584775"/>
          </a:xfrm>
          <a:prstGeom prst="rect">
            <a:avLst/>
          </a:prstGeom>
        </p:spPr>
        <p:txBody>
          <a:bodyPr wrap="none">
            <a:spAutoFit/>
          </a:bodyPr>
          <a:lstStyle/>
          <a:p>
            <a:r>
              <a:rPr lang="ur-PK" sz="3200" b="1" dirty="0" smtClean="0">
                <a:solidFill>
                  <a:schemeClr val="accent5">
                    <a:lumMod val="50000"/>
                  </a:schemeClr>
                </a:solidFill>
                <a:latin typeface="Traditional Arabic" panose="02020603050405020304" pitchFamily="18" charset="-78"/>
                <a:cs typeface="Traditional Arabic" panose="02020603050405020304" pitchFamily="18" charset="-78"/>
              </a:rPr>
              <a:t>﴿</a:t>
            </a:r>
            <a:r>
              <a:rPr lang="ar-SA" sz="3200" b="1" dirty="0" smtClean="0">
                <a:solidFill>
                  <a:schemeClr val="accent5">
                    <a:lumMod val="50000"/>
                  </a:schemeClr>
                </a:solidFill>
                <a:latin typeface="Traditional Arabic" panose="02020603050405020304" pitchFamily="18" charset="-78"/>
                <a:cs typeface="Traditional Arabic" panose="02020603050405020304" pitchFamily="18" charset="-78"/>
              </a:rPr>
              <a:t>أَحَلَّ </a:t>
            </a:r>
            <a:r>
              <a:rPr lang="ar-SA" sz="3200" b="1" dirty="0">
                <a:solidFill>
                  <a:schemeClr val="accent5">
                    <a:lumMod val="50000"/>
                  </a:schemeClr>
                </a:solidFill>
                <a:latin typeface="Traditional Arabic" panose="02020603050405020304" pitchFamily="18" charset="-78"/>
                <a:cs typeface="Traditional Arabic" panose="02020603050405020304" pitchFamily="18" charset="-78"/>
              </a:rPr>
              <a:t>اللَّهُ الْبَيْعَ وَحَرَّمَ </a:t>
            </a:r>
            <a:r>
              <a:rPr lang="ar-SA" sz="3200" b="1" dirty="0" smtClean="0">
                <a:solidFill>
                  <a:srgbClr val="FF0000"/>
                </a:solidFill>
                <a:latin typeface="Traditional Arabic" panose="02020603050405020304" pitchFamily="18" charset="-78"/>
                <a:cs typeface="Traditional Arabic" panose="02020603050405020304" pitchFamily="18" charset="-78"/>
              </a:rPr>
              <a:t>الرِّب</a:t>
            </a:r>
            <a:r>
              <a:rPr lang="ar-SA" sz="3200" b="1" dirty="0" smtClean="0">
                <a:solidFill>
                  <a:schemeClr val="accent5">
                    <a:lumMod val="50000"/>
                  </a:schemeClr>
                </a:solidFill>
                <a:latin typeface="Traditional Arabic" panose="02020603050405020304" pitchFamily="18" charset="-78"/>
                <a:cs typeface="Traditional Arabic" panose="02020603050405020304" pitchFamily="18" charset="-78"/>
              </a:rPr>
              <a:t>ا</a:t>
            </a:r>
            <a:r>
              <a:rPr lang="ar-SA" sz="3200" b="1" dirty="0" smtClean="0">
                <a:solidFill>
                  <a:schemeClr val="accent5">
                    <a:lumMod val="50000"/>
                  </a:schemeClr>
                </a:solidFill>
                <a:latin typeface="Adobe نسخ Medium" panose="01010101010101010101" pitchFamily="50" charset="-78"/>
                <a:cs typeface="Adobe نسخ Medium" panose="01010101010101010101" pitchFamily="50" charset="-78"/>
              </a:rPr>
              <a:t>﴾</a:t>
            </a:r>
            <a:endParaRPr lang="en-US" sz="3200" dirty="0">
              <a:solidFill>
                <a:schemeClr val="accent5">
                  <a:lumMod val="50000"/>
                </a:schemeClr>
              </a:solidFill>
              <a:latin typeface="Adobe نسخ Medium" panose="01010101010101010101" pitchFamily="50" charset="-78"/>
              <a:cs typeface="Adobe نسخ Medium" panose="01010101010101010101" pitchFamily="50" charset="-78"/>
            </a:endParaRPr>
          </a:p>
        </p:txBody>
      </p:sp>
      <p:sp>
        <p:nvSpPr>
          <p:cNvPr id="7" name="Rectangle 6"/>
          <p:cNvSpPr/>
          <p:nvPr/>
        </p:nvSpPr>
        <p:spPr>
          <a:xfrm>
            <a:off x="4574876" y="3247027"/>
            <a:ext cx="5518049" cy="400110"/>
          </a:xfrm>
          <a:prstGeom prst="rect">
            <a:avLst/>
          </a:prstGeom>
        </p:spPr>
        <p:txBody>
          <a:bodyPr wrap="none">
            <a:spAutoFit/>
          </a:bodyPr>
          <a:lstStyle/>
          <a:p>
            <a:pPr marL="344488" indent="-344488" algn="ctr" defTabSz="912813"/>
            <a:r>
              <a:rPr lang="en-US" b="1" dirty="0">
                <a:solidFill>
                  <a:srgbClr val="000099"/>
                </a:solidFill>
                <a:latin typeface="Garamond" pitchFamily="18" charset="0"/>
                <a:cs typeface="Times New Roman" pitchFamily="18" charset="0"/>
              </a:rPr>
              <a:t>“</a:t>
            </a:r>
            <a:r>
              <a:rPr lang="en-US" sz="2000" b="1" dirty="0">
                <a:solidFill>
                  <a:schemeClr val="accent5">
                    <a:lumMod val="50000"/>
                  </a:schemeClr>
                </a:solidFill>
                <a:latin typeface="Times New Roman" panose="02020603050405020304" pitchFamily="18" charset="0"/>
                <a:cs typeface="Times New Roman" panose="02020603050405020304" pitchFamily="18" charset="0"/>
              </a:rPr>
              <a:t>Allah has permitted trade and prohibited </a:t>
            </a:r>
            <a:r>
              <a:rPr lang="en-US" sz="2000" b="1" dirty="0">
                <a:solidFill>
                  <a:srgbClr val="FF0000"/>
                </a:solidFill>
                <a:latin typeface="Times New Roman" panose="02020603050405020304" pitchFamily="18" charset="0"/>
                <a:cs typeface="Times New Roman" panose="02020603050405020304" pitchFamily="18" charset="0"/>
              </a:rPr>
              <a:t>Riba</a:t>
            </a:r>
            <a:r>
              <a:rPr lang="en-US" b="1" dirty="0">
                <a:solidFill>
                  <a:srgbClr val="000099"/>
                </a:solidFill>
                <a:latin typeface="Garamond"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002" y="591916"/>
            <a:ext cx="1469752" cy="790075"/>
          </a:xfrm>
          <a:prstGeom prst="rect">
            <a:avLst/>
          </a:prstGeom>
        </p:spPr>
      </p:pic>
    </p:spTree>
    <p:extLst>
      <p:ext uri="{BB962C8B-B14F-4D97-AF65-F5344CB8AC3E}">
        <p14:creationId xmlns:p14="http://schemas.microsoft.com/office/powerpoint/2010/main" val="4236951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3001786" y="78830"/>
            <a:ext cx="8683016" cy="723900"/>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2800" b="1" cap="small" dirty="0">
                <a:solidFill>
                  <a:schemeClr val="accent5">
                    <a:lumMod val="75000"/>
                  </a:schemeClr>
                </a:solidFill>
                <a:latin typeface="Times New Roman" panose="02020603050405020304" pitchFamily="18" charset="0"/>
                <a:cs typeface="Times New Roman" panose="02020603050405020304" pitchFamily="18" charset="0"/>
              </a:rPr>
              <a:t>Country wise Global Islamic Banking Share</a:t>
            </a:r>
          </a:p>
        </p:txBody>
      </p:sp>
      <p:sp>
        <p:nvSpPr>
          <p:cNvPr id="4" name="Rectangle 3"/>
          <p:cNvSpPr/>
          <p:nvPr/>
        </p:nvSpPr>
        <p:spPr>
          <a:xfrm>
            <a:off x="1438869" y="5981049"/>
            <a:ext cx="9455890" cy="757130"/>
          </a:xfrm>
          <a:prstGeom prst="rect">
            <a:avLst/>
          </a:prstGeom>
        </p:spPr>
        <p:txBody>
          <a:bodyPr wrap="square">
            <a:spAutoFit/>
          </a:bodyPr>
          <a:lstStyle/>
          <a:p>
            <a:pPr>
              <a:lnSpc>
                <a:spcPct val="90000"/>
              </a:lnSpc>
              <a:buClr>
                <a:srgbClr val="000099"/>
              </a:buClr>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Source: IFSB Stability Report 2017</a:t>
            </a:r>
          </a:p>
          <a:p>
            <a:pPr marL="342900" indent="-342900">
              <a:lnSpc>
                <a:spcPct val="90000"/>
              </a:lnSpc>
              <a:buClr>
                <a:srgbClr val="000099"/>
              </a:buClr>
              <a:buFont typeface="Wingdings" panose="05000000000000000000" pitchFamily="2" charset="2"/>
              <a:buChar char="Ø"/>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13026" y="478442"/>
            <a:ext cx="447697" cy="153888"/>
          </a:xfrm>
          <a:prstGeom prst="rect">
            <a:avLst/>
          </a:prstGeom>
          <a:noFill/>
        </p:spPr>
        <p:txBody>
          <a:bodyPr wrap="square" lIns="91440" tIns="45720" rIns="91440" bIns="45720">
            <a:spAutoFit/>
          </a:bodyPr>
          <a:lstStyle/>
          <a:p>
            <a:pPr algn="ctr"/>
            <a:r>
              <a:rPr lang="en-US" sz="400" b="0" cap="none" spc="0" dirty="0" smtClean="0">
                <a:ln w="0"/>
                <a:solidFill>
                  <a:srgbClr val="191464"/>
                </a:solidFill>
                <a:effectLst>
                  <a:outerShdw blurRad="38100" dist="19050" dir="2700000" algn="tl" rotWithShape="0">
                    <a:schemeClr val="dk1">
                      <a:alpha val="40000"/>
                    </a:schemeClr>
                  </a:outerShdw>
                </a:effectLst>
              </a:rPr>
              <a:t>Muaz Ashraf</a:t>
            </a:r>
            <a:endParaRPr lang="en-US" sz="400" b="0" cap="none" spc="0" dirty="0">
              <a:ln w="0"/>
              <a:solidFill>
                <a:srgbClr val="191464"/>
              </a:solidFill>
              <a:effectLst>
                <a:outerShdw blurRad="38100" dist="19050" dir="2700000" algn="tl" rotWithShape="0">
                  <a:schemeClr val="dk1">
                    <a:alpha val="40000"/>
                  </a:schemeClr>
                </a:outerShdw>
              </a:effectLst>
            </a:endParaRPr>
          </a:p>
        </p:txBody>
      </p:sp>
      <p:pic>
        <p:nvPicPr>
          <p:cNvPr id="8" name="Picture 2"/>
          <p:cNvPicPr>
            <a:picLocks noChangeAspect="1" noChangeArrowheads="1"/>
          </p:cNvPicPr>
          <p:nvPr/>
        </p:nvPicPr>
        <p:blipFill>
          <a:blip r:embed="rId3" cstate="print"/>
          <a:srcRect l="43338" t="26042" r="10395" b="16667"/>
          <a:stretch>
            <a:fillRect/>
          </a:stretch>
        </p:blipFill>
        <p:spPr bwMode="auto">
          <a:xfrm>
            <a:off x="1563687" y="977462"/>
            <a:ext cx="7990412" cy="5033141"/>
          </a:xfrm>
          <a:prstGeom prst="rect">
            <a:avLst/>
          </a:prstGeom>
          <a:noFill/>
          <a:ln w="9525">
            <a:noFill/>
            <a:miter lim="800000"/>
            <a:headEnd/>
            <a:tailEnd/>
          </a:ln>
        </p:spPr>
      </p:pic>
    </p:spTree>
    <p:extLst>
      <p:ext uri="{BB962C8B-B14F-4D97-AF65-F5344CB8AC3E}">
        <p14:creationId xmlns:p14="http://schemas.microsoft.com/office/powerpoint/2010/main" val="3183344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1550" y="102550"/>
            <a:ext cx="4825360" cy="584775"/>
          </a:xfrm>
          <a:prstGeom prst="rect">
            <a:avLst/>
          </a:prstGeom>
        </p:spPr>
        <p:txBody>
          <a:bodyPr wrap="none">
            <a:spAutoFit/>
          </a:bodyPr>
          <a:lstStyle/>
          <a:p>
            <a:r>
              <a:rPr lang="en-US" sz="3200" dirty="0">
                <a:solidFill>
                  <a:schemeClr val="accent5">
                    <a:lumMod val="50000"/>
                  </a:schemeClr>
                </a:solidFill>
                <a:latin typeface="Times New Roman" panose="02020603050405020304" pitchFamily="18" charset="0"/>
                <a:cs typeface="Times New Roman" panose="02020603050405020304" pitchFamily="18" charset="0"/>
              </a:rPr>
              <a:t>Islamic Banking In Pakistan</a:t>
            </a:r>
          </a:p>
        </p:txBody>
      </p:sp>
      <p:pic>
        <p:nvPicPr>
          <p:cNvPr id="3" name="Picture 2" descr="Pakistan-Flag-hd-Wallpaper-300x192.jpg"/>
          <p:cNvPicPr>
            <a:picLocks noChangeAspect="1"/>
          </p:cNvPicPr>
          <p:nvPr/>
        </p:nvPicPr>
        <p:blipFill>
          <a:blip r:embed="rId2" cstate="print"/>
          <a:stretch>
            <a:fillRect/>
          </a:stretch>
        </p:blipFill>
        <p:spPr>
          <a:xfrm>
            <a:off x="789708" y="1943100"/>
            <a:ext cx="3585663" cy="2872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Table 3"/>
          <p:cNvGraphicFramePr>
            <a:graphicFrameLocks noGrp="1"/>
          </p:cNvGraphicFramePr>
          <p:nvPr>
            <p:extLst>
              <p:ext uri="{D42A27DB-BD31-4B8C-83A1-F6EECF244321}">
                <p14:modId xmlns:p14="http://schemas.microsoft.com/office/powerpoint/2010/main" val="672139258"/>
              </p:ext>
            </p:extLst>
          </p:nvPr>
        </p:nvGraphicFramePr>
        <p:xfrm>
          <a:off x="4495800" y="1836613"/>
          <a:ext cx="7391400" cy="3570516"/>
        </p:xfrm>
        <a:graphic>
          <a:graphicData uri="http://schemas.openxmlformats.org/drawingml/2006/table">
            <a:tbl>
              <a:tblPr firstRow="1" bandRow="1">
                <a:tableStyleId>{69CF1AB2-1976-4502-BF36-3FF5EA218861}</a:tableStyleId>
              </a:tblPr>
              <a:tblGrid>
                <a:gridCol w="3695700">
                  <a:extLst>
                    <a:ext uri="{9D8B030D-6E8A-4147-A177-3AD203B41FA5}">
                      <a16:colId xmlns:a16="http://schemas.microsoft.com/office/drawing/2014/main" xmlns="" val="20000"/>
                    </a:ext>
                  </a:extLst>
                </a:gridCol>
                <a:gridCol w="3695700">
                  <a:extLst>
                    <a:ext uri="{9D8B030D-6E8A-4147-A177-3AD203B41FA5}">
                      <a16:colId xmlns:a16="http://schemas.microsoft.com/office/drawing/2014/main" xmlns="" val="20001"/>
                    </a:ext>
                  </a:extLst>
                </a:gridCol>
              </a:tblGrid>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Market Share	</a:t>
                      </a:r>
                      <a:endParaRPr lang="en-US" sz="2200" b="0" dirty="0">
                        <a:solidFill>
                          <a:schemeClr val="accent5">
                            <a:lumMod val="50000"/>
                          </a:schemeClr>
                        </a:solidFill>
                        <a:effectLst/>
                        <a:latin typeface="Garamond" pitchFamily="18" charset="0"/>
                      </a:endParaRPr>
                    </a:p>
                  </a:txBody>
                  <a:tcPr/>
                </a:tc>
                <a:tc>
                  <a:txBody>
                    <a:bodyPr/>
                    <a:lstStyle/>
                    <a:p>
                      <a:pPr algn="ctr"/>
                      <a:r>
                        <a:rPr lang="en-US" sz="2200" b="0" kern="1200" dirty="0">
                          <a:solidFill>
                            <a:schemeClr val="accent5">
                              <a:lumMod val="50000"/>
                            </a:schemeClr>
                          </a:solidFill>
                          <a:effectLst/>
                          <a:latin typeface="Garamond" pitchFamily="18" charset="0"/>
                          <a:ea typeface="Verdana" pitchFamily="34" charset="0"/>
                          <a:cs typeface="Verdana" pitchFamily="34" charset="0"/>
                        </a:rPr>
                        <a:t>12.9%</a:t>
                      </a:r>
                    </a:p>
                  </a:txBody>
                  <a:tcPr/>
                </a:tc>
                <a:extLst>
                  <a:ext uri="{0D108BD9-81ED-4DB2-BD59-A6C34878D82A}">
                    <a16:rowId xmlns:a16="http://schemas.microsoft.com/office/drawing/2014/main" xmlns="" val="10000"/>
                  </a:ext>
                </a:extLst>
              </a:tr>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Total Deposits</a:t>
                      </a:r>
                      <a:endParaRPr lang="en-US" sz="2200" b="0" dirty="0">
                        <a:solidFill>
                          <a:schemeClr val="accent5">
                            <a:lumMod val="50000"/>
                          </a:schemeClr>
                        </a:solidFill>
                        <a:effectLst/>
                        <a:latin typeface="Garamond" pitchFamily="18" charset="0"/>
                      </a:endParaRPr>
                    </a:p>
                  </a:txBody>
                  <a:tcPr/>
                </a:tc>
                <a:tc>
                  <a:txBody>
                    <a:bodyPr/>
                    <a:lstStyle/>
                    <a:p>
                      <a:pPr algn="ctr"/>
                      <a:r>
                        <a:rPr lang="en-US" sz="2200" b="0" kern="1200" dirty="0">
                          <a:solidFill>
                            <a:schemeClr val="accent5">
                              <a:lumMod val="50000"/>
                            </a:schemeClr>
                          </a:solidFill>
                          <a:effectLst/>
                          <a:latin typeface="Garamond" pitchFamily="18" charset="0"/>
                          <a:ea typeface="Verdana" pitchFamily="34" charset="0"/>
                          <a:cs typeface="Verdana" pitchFamily="34" charset="0"/>
                        </a:rPr>
                        <a:t>1461 Billion</a:t>
                      </a:r>
                    </a:p>
                  </a:txBody>
                  <a:tcPr/>
                </a:tc>
                <a:extLst>
                  <a:ext uri="{0D108BD9-81ED-4DB2-BD59-A6C34878D82A}">
                    <a16:rowId xmlns:a16="http://schemas.microsoft.com/office/drawing/2014/main" xmlns="" val="10001"/>
                  </a:ext>
                </a:extLst>
              </a:tr>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Total Assets</a:t>
                      </a:r>
                      <a:endParaRPr lang="en-US" sz="2200" b="0" dirty="0">
                        <a:solidFill>
                          <a:schemeClr val="accent5">
                            <a:lumMod val="50000"/>
                          </a:schemeClr>
                        </a:solidFill>
                        <a:effectLst/>
                        <a:latin typeface="Garamond"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accent5">
                              <a:lumMod val="50000"/>
                            </a:schemeClr>
                          </a:solidFill>
                          <a:effectLst/>
                          <a:latin typeface="Garamond" pitchFamily="18" charset="0"/>
                          <a:ea typeface="Verdana" pitchFamily="34" charset="0"/>
                          <a:cs typeface="Verdana" pitchFamily="34" charset="0"/>
                        </a:rPr>
                        <a:t>1745 Billion</a:t>
                      </a:r>
                    </a:p>
                  </a:txBody>
                  <a:tcPr/>
                </a:tc>
                <a:extLst>
                  <a:ext uri="{0D108BD9-81ED-4DB2-BD59-A6C34878D82A}">
                    <a16:rowId xmlns:a16="http://schemas.microsoft.com/office/drawing/2014/main" xmlns="" val="10002"/>
                  </a:ext>
                </a:extLst>
              </a:tr>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Annual Deposit Growth Rate</a:t>
                      </a:r>
                      <a:endParaRPr lang="en-US" sz="2200" b="0" dirty="0">
                        <a:solidFill>
                          <a:schemeClr val="accent5">
                            <a:lumMod val="50000"/>
                          </a:schemeClr>
                        </a:solidFill>
                        <a:effectLst/>
                        <a:latin typeface="Garamond" pitchFamily="18" charset="0"/>
                      </a:endParaRPr>
                    </a:p>
                  </a:txBody>
                  <a:tcPr/>
                </a:tc>
                <a:tc>
                  <a:txBody>
                    <a:bodyPr/>
                    <a:lstStyle/>
                    <a:p>
                      <a:pPr algn="ctr"/>
                      <a:r>
                        <a:rPr lang="en-US" sz="2200" b="0" kern="1200" dirty="0">
                          <a:solidFill>
                            <a:schemeClr val="accent5">
                              <a:lumMod val="50000"/>
                            </a:schemeClr>
                          </a:solidFill>
                          <a:effectLst/>
                          <a:latin typeface="Garamond" pitchFamily="18" charset="0"/>
                          <a:ea typeface="Verdana" pitchFamily="34" charset="0"/>
                          <a:cs typeface="Verdana" pitchFamily="34" charset="0"/>
                        </a:rPr>
                        <a:t>62.5%</a:t>
                      </a:r>
                    </a:p>
                  </a:txBody>
                  <a:tcPr/>
                </a:tc>
                <a:extLst>
                  <a:ext uri="{0D108BD9-81ED-4DB2-BD59-A6C34878D82A}">
                    <a16:rowId xmlns:a16="http://schemas.microsoft.com/office/drawing/2014/main" xmlns="" val="10003"/>
                  </a:ext>
                </a:extLst>
              </a:tr>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Full Fledged Islamic Banks</a:t>
                      </a:r>
                      <a:endParaRPr lang="en-US" sz="2200" b="0" dirty="0">
                        <a:solidFill>
                          <a:schemeClr val="accent5">
                            <a:lumMod val="50000"/>
                          </a:schemeClr>
                        </a:solidFill>
                        <a:effectLst/>
                        <a:latin typeface="Garamond" pitchFamily="18" charset="0"/>
                      </a:endParaRPr>
                    </a:p>
                  </a:txBody>
                  <a:tcPr/>
                </a:tc>
                <a:tc>
                  <a:txBody>
                    <a:bodyPr/>
                    <a:lstStyle/>
                    <a:p>
                      <a:pPr algn="ctr"/>
                      <a:r>
                        <a:rPr lang="en-US" sz="2200" b="0" kern="1200" dirty="0">
                          <a:solidFill>
                            <a:schemeClr val="accent5">
                              <a:lumMod val="50000"/>
                            </a:schemeClr>
                          </a:solidFill>
                          <a:effectLst/>
                          <a:latin typeface="Garamond" pitchFamily="18" charset="0"/>
                          <a:ea typeface="Verdana" pitchFamily="34" charset="0"/>
                          <a:cs typeface="Verdana" pitchFamily="34" charset="0"/>
                        </a:rPr>
                        <a:t>5</a:t>
                      </a:r>
                    </a:p>
                  </a:txBody>
                  <a:tcPr/>
                </a:tc>
                <a:extLst>
                  <a:ext uri="{0D108BD9-81ED-4DB2-BD59-A6C34878D82A}">
                    <a16:rowId xmlns:a16="http://schemas.microsoft.com/office/drawing/2014/main" xmlns="" val="10004"/>
                  </a:ext>
                </a:extLst>
              </a:tr>
              <a:tr h="595086">
                <a:tc>
                  <a:txBody>
                    <a:bodyPr/>
                    <a:lstStyle/>
                    <a:p>
                      <a:pPr algn="ctr"/>
                      <a:r>
                        <a:rPr lang="en-US" sz="2200" b="0" dirty="0">
                          <a:solidFill>
                            <a:schemeClr val="accent5">
                              <a:lumMod val="50000"/>
                            </a:schemeClr>
                          </a:solidFill>
                          <a:effectLst/>
                          <a:latin typeface="Garamond" pitchFamily="18" charset="0"/>
                          <a:ea typeface="Verdana" pitchFamily="34" charset="0"/>
                          <a:cs typeface="Verdana" pitchFamily="34" charset="0"/>
                        </a:rPr>
                        <a:t>Islamic Banking Windows</a:t>
                      </a:r>
                      <a:endParaRPr lang="en-US" sz="2200" b="0" dirty="0">
                        <a:solidFill>
                          <a:schemeClr val="accent5">
                            <a:lumMod val="50000"/>
                          </a:schemeClr>
                        </a:solidFill>
                        <a:effectLst/>
                        <a:latin typeface="Garamond" pitchFamily="18" charset="0"/>
                      </a:endParaRPr>
                    </a:p>
                  </a:txBody>
                  <a:tcPr/>
                </a:tc>
                <a:tc>
                  <a:txBody>
                    <a:bodyPr/>
                    <a:lstStyle/>
                    <a:p>
                      <a:pPr algn="ctr"/>
                      <a:r>
                        <a:rPr lang="en-US" sz="2200" b="0" kern="1200" dirty="0">
                          <a:solidFill>
                            <a:schemeClr val="accent5">
                              <a:lumMod val="50000"/>
                            </a:schemeClr>
                          </a:solidFill>
                          <a:effectLst/>
                          <a:latin typeface="Garamond" pitchFamily="18" charset="0"/>
                          <a:ea typeface="Verdana" pitchFamily="34" charset="0"/>
                          <a:cs typeface="Verdana" pitchFamily="34" charset="0"/>
                        </a:rPr>
                        <a:t>17</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07410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0" y="16002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marL="342900" indent="-342900"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endParaRPr lang="en-US" sz="2000">
              <a:solidFill>
                <a:srgbClr val="000099"/>
              </a:solidFill>
              <a:latin typeface="Verdana" panose="020B0604030504040204" pitchFamily="34" charset="0"/>
            </a:endParaRPr>
          </a:p>
        </p:txBody>
      </p:sp>
      <p:grpSp>
        <p:nvGrpSpPr>
          <p:cNvPr id="53251" name="Group 3"/>
          <p:cNvGrpSpPr>
            <a:grpSpLocks/>
          </p:cNvGrpSpPr>
          <p:nvPr/>
        </p:nvGrpSpPr>
        <p:grpSpPr bwMode="auto">
          <a:xfrm>
            <a:off x="5199184" y="585788"/>
            <a:ext cx="6781800" cy="633413"/>
            <a:chOff x="1296" y="720"/>
            <a:chExt cx="4272" cy="399"/>
          </a:xfrm>
        </p:grpSpPr>
        <p:sp>
          <p:nvSpPr>
            <p:cNvPr id="53254" name="Text Box 4"/>
            <p:cNvSpPr txBox="1">
              <a:spLocks noChangeArrowheads="1"/>
            </p:cNvSpPr>
            <p:nvPr/>
          </p:nvSpPr>
          <p:spPr bwMode="auto">
            <a:xfrm>
              <a:off x="1296" y="720"/>
              <a:ext cx="427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110000"/>
                </a:lnSpc>
                <a:buFontTx/>
                <a:buNone/>
              </a:pPr>
              <a:r>
                <a:rPr lang="ur-PK" b="1" dirty="0">
                  <a:solidFill>
                    <a:schemeClr val="accent5">
                      <a:lumMod val="50000"/>
                    </a:schemeClr>
                  </a:solidFill>
                  <a:latin typeface="Jameel Noori Nastaleeq" panose="02000503000000020004" pitchFamily="2" charset="-78"/>
                  <a:cs typeface="Jameel Noori Nastaleeq" panose="02000503000000020004" pitchFamily="2" charset="-78"/>
                </a:rPr>
                <a:t>اسلامی بینکاری کے مقاصد</a:t>
              </a:r>
              <a:endParaRPr lang="en-US" b="1" dirty="0">
                <a:solidFill>
                  <a:schemeClr val="accent5">
                    <a:lumMod val="50000"/>
                  </a:schemeClr>
                </a:solidFill>
                <a:latin typeface="Jameel Noori Nastaleeq" panose="02000503000000020004" pitchFamily="2" charset="-78"/>
                <a:cs typeface="Jameel Noori Nastaleeq" panose="02000503000000020004" pitchFamily="2" charset="-78"/>
              </a:endParaRPr>
            </a:p>
          </p:txBody>
        </p:sp>
        <p:sp>
          <p:nvSpPr>
            <p:cNvPr id="53255" name="Line 5"/>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52" name="Rectangle 6"/>
          <p:cNvSpPr>
            <a:spLocks noChangeArrowheads="1"/>
          </p:cNvSpPr>
          <p:nvPr/>
        </p:nvSpPr>
        <p:spPr bwMode="auto">
          <a:xfrm>
            <a:off x="4208584" y="1430337"/>
            <a:ext cx="76962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rtl="1">
              <a:lnSpc>
                <a:spcPct val="150000"/>
              </a:lnSpc>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معاشرہ میں دولت کی منصفانہ تقسیم </a:t>
            </a:r>
          </a:p>
          <a:p>
            <a:pPr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تمام غیر شرعی معاملات سے اجتناب کرنا</a:t>
            </a:r>
          </a:p>
          <a:p>
            <a:pPr lvl="1"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ربا النسیئہ اور ربا الفضل</a:t>
            </a:r>
          </a:p>
          <a:p>
            <a:pPr lvl="1"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قمار</a:t>
            </a:r>
            <a:r>
              <a:rPr lang="en-US" sz="2700" dirty="0">
                <a:solidFill>
                  <a:schemeClr val="accent5">
                    <a:lumMod val="50000"/>
                  </a:schemeClr>
                </a:solidFill>
                <a:latin typeface="Jameel Noori Nastaleeq" panose="02000503000000020004" pitchFamily="2" charset="-78"/>
                <a:cs typeface="Jameel Noori Nastaleeq" panose="02000503000000020004" pitchFamily="2" charset="-78"/>
              </a:rPr>
              <a:t>/</a:t>
            </a: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جوا</a:t>
            </a:r>
          </a:p>
          <a:p>
            <a:pPr lvl="1"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غرر( جہالت فی البیع، بیع قبل القبض)</a:t>
            </a:r>
          </a:p>
          <a:p>
            <a:pPr lvl="1"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عقود فاسدہ</a:t>
            </a:r>
          </a:p>
          <a:p>
            <a:pPr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شراکت داری اور اثاثہ کی بنیاد پر کی جانے والی سرمایہ کاری کی ترویج</a:t>
            </a:r>
          </a:p>
          <a:p>
            <a:pPr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حلال کاروبار کرنے والوں کی ضروریات کی تکمیل</a:t>
            </a:r>
          </a:p>
          <a:p>
            <a:pPr algn="just" rtl="1">
              <a:spcBef>
                <a:spcPct val="0"/>
              </a:spcBef>
              <a:buFont typeface="Wingdings" panose="05000000000000000000" pitchFamily="2" charset="2"/>
              <a:buChar char="§"/>
            </a:pPr>
            <a:r>
              <a:rPr lang="ur-PK" sz="2700" dirty="0">
                <a:solidFill>
                  <a:schemeClr val="accent5">
                    <a:lumMod val="50000"/>
                  </a:schemeClr>
                </a:solidFill>
                <a:latin typeface="Jameel Noori Nastaleeq" panose="02000503000000020004" pitchFamily="2" charset="-78"/>
                <a:cs typeface="Jameel Noori Nastaleeq" panose="02000503000000020004" pitchFamily="2" charset="-78"/>
              </a:rPr>
              <a:t>تمام امور میں شرعی اصولوں سے مطابقت</a:t>
            </a:r>
          </a:p>
          <a:p>
            <a:pPr algn="just" rtl="1">
              <a:spcBef>
                <a:spcPct val="0"/>
              </a:spcBef>
              <a:buFont typeface="Wingdings" panose="05000000000000000000" pitchFamily="2" charset="2"/>
              <a:buChar char="§"/>
            </a:pPr>
            <a:endParaRPr lang="en-US" sz="2700" dirty="0">
              <a:solidFill>
                <a:srgbClr val="000099"/>
              </a:solidFill>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9567203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10152" y="3447429"/>
            <a:ext cx="3490058" cy="923330"/>
          </a:xfrm>
          <a:prstGeom prst="rect">
            <a:avLst/>
          </a:prstGeom>
          <a:noFill/>
        </p:spPr>
        <p:txBody>
          <a:bodyPr wrap="none" lIns="91440" tIns="45720" rIns="91440" bIns="45720">
            <a:spAutoFit/>
          </a:bodyPr>
          <a:lstStyle/>
          <a:p>
            <a:pPr algn="ctr"/>
            <a:r>
              <a:rPr lang="ur-PK" sz="5400" b="0" cap="none" spc="0" dirty="0" smtClean="0">
                <a:ln w="0"/>
                <a:solidFill>
                  <a:schemeClr val="tx1"/>
                </a:solidFill>
                <a:effectLst>
                  <a:outerShdw blurRad="38100" dist="19050" dir="2700000" algn="tl" rotWithShape="0">
                    <a:schemeClr val="dk1">
                      <a:alpha val="40000"/>
                    </a:schemeClr>
                  </a:outerShdw>
                </a:effectLst>
              </a:rPr>
              <a:t>جزاکم اللہ خیرا</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232" y="-294602"/>
            <a:ext cx="3489960" cy="27410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104" y="1471262"/>
            <a:ext cx="2972215" cy="1133633"/>
          </a:xfrm>
          <a:prstGeom prst="rect">
            <a:avLst/>
          </a:prstGeom>
        </p:spPr>
      </p:pic>
    </p:spTree>
    <p:extLst>
      <p:ext uri="{BB962C8B-B14F-4D97-AF65-F5344CB8AC3E}">
        <p14:creationId xmlns:p14="http://schemas.microsoft.com/office/powerpoint/2010/main" val="140273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kitaabun.com/shopping3/images/JamiTirmidhi3D.jpg"/>
          <p:cNvPicPr>
            <a:picLocks noChangeAspect="1" noChangeArrowheads="1"/>
          </p:cNvPicPr>
          <p:nvPr/>
        </p:nvPicPr>
        <p:blipFill>
          <a:blip r:embed="rId2" cstate="print"/>
          <a:srcRect/>
          <a:stretch>
            <a:fillRect/>
          </a:stretch>
        </p:blipFill>
        <p:spPr bwMode="auto">
          <a:xfrm rot="21427877">
            <a:off x="704988" y="2684797"/>
            <a:ext cx="2560761" cy="2574019"/>
          </a:xfrm>
          <a:prstGeom prst="rect">
            <a:avLst/>
          </a:prstGeom>
          <a:noFill/>
        </p:spPr>
      </p:pic>
      <p:sp>
        <p:nvSpPr>
          <p:cNvPr id="13" name="Rectangle 12"/>
          <p:cNvSpPr/>
          <p:nvPr/>
        </p:nvSpPr>
        <p:spPr>
          <a:xfrm>
            <a:off x="3316846" y="1521504"/>
            <a:ext cx="8875153" cy="4237851"/>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2180" y="1521504"/>
            <a:ext cx="2686375" cy="785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5649595" y="715818"/>
            <a:ext cx="3758841" cy="58476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30" tIns="45716" rIns="91430" bIns="45716">
            <a:spAutoFit/>
          </a:bodyPr>
          <a:lstStyle/>
          <a:p>
            <a:pPr defTabSz="912813"/>
            <a:r>
              <a:rPr lang="en-US" sz="3200" b="1" dirty="0">
                <a:solidFill>
                  <a:schemeClr val="accent5">
                    <a:lumMod val="50000"/>
                  </a:schemeClr>
                </a:solidFill>
              </a:rPr>
              <a:t>The Reward of </a:t>
            </a:r>
            <a:r>
              <a:rPr lang="en-US" sz="3200" b="1" dirty="0" smtClean="0">
                <a:solidFill>
                  <a:schemeClr val="accent5">
                    <a:lumMod val="50000"/>
                  </a:schemeClr>
                </a:solidFill>
              </a:rPr>
              <a:t>Trade</a:t>
            </a:r>
            <a:endParaRPr lang="en-US" sz="3200" b="1" dirty="0">
              <a:solidFill>
                <a:schemeClr val="accent5">
                  <a:lumMod val="50000"/>
                </a:schemeClr>
              </a:solidFill>
            </a:endParaRPr>
          </a:p>
        </p:txBody>
      </p:sp>
      <p:sp>
        <p:nvSpPr>
          <p:cNvPr id="3" name="Rectangle 2"/>
          <p:cNvSpPr/>
          <p:nvPr/>
        </p:nvSpPr>
        <p:spPr>
          <a:xfrm>
            <a:off x="3567786" y="1498645"/>
            <a:ext cx="7706345" cy="830997"/>
          </a:xfrm>
          <a:prstGeom prst="rect">
            <a:avLst/>
          </a:prstGeom>
          <a:effectLst>
            <a:outerShdw blurRad="50800" dist="38100" dir="2700000" algn="tl" rotWithShape="0">
              <a:prstClr val="black">
                <a:alpha val="40000"/>
              </a:prstClr>
            </a:outerShdw>
          </a:effectLst>
        </p:spPr>
        <p:txBody>
          <a:bodyPr wrap="square">
            <a:spAutoFit/>
          </a:bodyPr>
          <a:lstStyle/>
          <a:p>
            <a:pPr marL="342900" indent="-342900">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An </a:t>
            </a:r>
            <a:r>
              <a:rPr lang="en-US" sz="2400" dirty="0">
                <a:solidFill>
                  <a:schemeClr val="accent5">
                    <a:lumMod val="50000"/>
                  </a:schemeClr>
                </a:solidFill>
                <a:latin typeface="Times New Roman" panose="02020603050405020304" pitchFamily="18" charset="0"/>
                <a:cs typeface="Times New Roman" panose="02020603050405020304" pitchFamily="18" charset="0"/>
              </a:rPr>
              <a:t>honest, trustworthy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trader on the day of judgment </a:t>
            </a:r>
            <a:r>
              <a:rPr lang="en-US" sz="2400" dirty="0">
                <a:solidFill>
                  <a:schemeClr val="accent5">
                    <a:lumMod val="50000"/>
                  </a:schemeClr>
                </a:solidFill>
                <a:latin typeface="Times New Roman" panose="02020603050405020304" pitchFamily="18" charset="0"/>
                <a:cs typeface="Times New Roman" panose="02020603050405020304" pitchFamily="18" charset="0"/>
              </a:rPr>
              <a:t>will be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among </a:t>
            </a:r>
            <a:r>
              <a:rPr lang="en-US" sz="2400" dirty="0">
                <a:solidFill>
                  <a:schemeClr val="accent5">
                    <a:lumMod val="50000"/>
                  </a:schemeClr>
                </a:solidFill>
                <a:latin typeface="Times New Roman" panose="02020603050405020304" pitchFamily="18" charset="0"/>
                <a:cs typeface="Times New Roman" panose="02020603050405020304" pitchFamily="18" charset="0"/>
              </a:rPr>
              <a:t>the Prophets,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Siddiqeen </a:t>
            </a:r>
            <a:r>
              <a:rPr lang="en-US" sz="2400" dirty="0">
                <a:solidFill>
                  <a:schemeClr val="accent5">
                    <a:lumMod val="50000"/>
                  </a:schemeClr>
                </a:solidFill>
                <a:latin typeface="Times New Roman" panose="02020603050405020304" pitchFamily="18" charset="0"/>
                <a:cs typeface="Times New Roman" panose="02020603050405020304" pitchFamily="18" charset="0"/>
              </a:rPr>
              <a:t>and martyrs</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[Al-Tirmidhi]</a:t>
            </a:r>
            <a:endParaRPr lang="en-US" sz="1600" dirty="0"/>
          </a:p>
        </p:txBody>
      </p:sp>
      <p:sp>
        <p:nvSpPr>
          <p:cNvPr id="4" name="Rectangle 3"/>
          <p:cNvSpPr/>
          <p:nvPr/>
        </p:nvSpPr>
        <p:spPr>
          <a:xfrm>
            <a:off x="588190" y="1575589"/>
            <a:ext cx="2794355" cy="677108"/>
          </a:xfrm>
          <a:prstGeom prst="rect">
            <a:avLst/>
          </a:prstGeom>
          <a:noFill/>
        </p:spPr>
        <p:txBody>
          <a:bodyPr wrap="none" lIns="91440" tIns="45720" rIns="91440" bIns="45720">
            <a:spAutoFit/>
          </a:bodyPr>
          <a:lstStyle/>
          <a:p>
            <a:pPr algn="ctr"/>
            <a:r>
              <a:rPr lang="ur-PK" sz="3800" b="0" cap="none" spc="0" dirty="0" smtClean="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rPr>
              <a:t>الاحاديث المباركة</a:t>
            </a:r>
            <a:endParaRPr lang="en-US" sz="3800" b="0" cap="none" spc="0" dirty="0">
              <a:ln w="0"/>
              <a:solidFill>
                <a:schemeClr val="accent5">
                  <a:lumMod val="50000"/>
                </a:schemeClr>
              </a:solidFill>
              <a:effectLst>
                <a:outerShdw blurRad="38100" dist="19050" dir="2700000" algn="tl" rotWithShape="0">
                  <a:schemeClr val="dk1">
                    <a:alpha val="40000"/>
                  </a:schemeClr>
                </a:outerShdw>
              </a:effectLst>
              <a:latin typeface="Al Qalam Quran" panose="02010000000000000000" pitchFamily="2" charset="-78"/>
              <a:cs typeface="Al Qalam Quran" panose="02010000000000000000" pitchFamily="2" charset="-78"/>
            </a:endParaRPr>
          </a:p>
        </p:txBody>
      </p:sp>
      <p:sp>
        <p:nvSpPr>
          <p:cNvPr id="9" name="Rectangle 8"/>
          <p:cNvSpPr/>
          <p:nvPr/>
        </p:nvSpPr>
        <p:spPr>
          <a:xfrm>
            <a:off x="3567786" y="2771479"/>
            <a:ext cx="7706345" cy="1200329"/>
          </a:xfrm>
          <a:prstGeom prst="rect">
            <a:avLst/>
          </a:prstGeom>
          <a:effectLst>
            <a:outerShdw blurRad="50800" dist="38100" dir="2700000" algn="tl" rotWithShape="0">
              <a:prstClr val="black">
                <a:alpha val="40000"/>
              </a:prstClr>
            </a:outerShdw>
          </a:effectLst>
        </p:spPr>
        <p:txBody>
          <a:bodyPr wrap="square">
            <a:spAutoFit/>
          </a:bodyPr>
          <a:lstStyle/>
          <a:p>
            <a:pPr marL="342900" indent="-342900">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Indeed, the honest and truthful trader shall be under the shade of the throne of Allah on the day of Qiyamah.</a:t>
            </a: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[Al-Targheeb]</a:t>
            </a:r>
            <a:endParaRPr lang="en-US" sz="1600" dirty="0"/>
          </a:p>
        </p:txBody>
      </p:sp>
      <p:sp>
        <p:nvSpPr>
          <p:cNvPr id="10" name="Rectangle 9"/>
          <p:cNvSpPr/>
          <p:nvPr/>
        </p:nvSpPr>
        <p:spPr>
          <a:xfrm>
            <a:off x="3567787" y="4044229"/>
            <a:ext cx="7706345" cy="1791260"/>
          </a:xfrm>
          <a:prstGeom prst="rect">
            <a:avLst/>
          </a:prstGeom>
          <a:effectLst>
            <a:outerShdw blurRad="50800" dist="38100" dir="2700000" algn="tl" rotWithShape="0">
              <a:prstClr val="black">
                <a:alpha val="40000"/>
              </a:prstClr>
            </a:outerShdw>
          </a:effectLst>
        </p:spPr>
        <p:txBody>
          <a:bodyPr wrap="square">
            <a:spAutoFit/>
          </a:bodyPr>
          <a:lstStyle/>
          <a:p>
            <a:pPr marL="342900" indent="-342900">
              <a:lnSpc>
                <a:spcPct val="90000"/>
              </a:lnSpc>
              <a:spcBef>
                <a:spcPct val="0"/>
              </a:spcBef>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Prophet (SAW) once said that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Allah Ta’ala </a:t>
            </a:r>
            <a:r>
              <a:rPr lang="en-US" sz="2400" dirty="0">
                <a:solidFill>
                  <a:schemeClr val="accent5">
                    <a:lumMod val="50000"/>
                  </a:schemeClr>
                </a:solidFill>
                <a:latin typeface="Times New Roman" panose="02020603050405020304" pitchFamily="18" charset="0"/>
                <a:cs typeface="Times New Roman" panose="02020603050405020304" pitchFamily="18" charset="0"/>
              </a:rPr>
              <a:t>has stated</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p>
          <a:p>
            <a:pPr>
              <a:lnSpc>
                <a:spcPct val="90000"/>
              </a:lnSpc>
              <a:spcBef>
                <a:spcPct val="0"/>
              </a:spcBef>
            </a:pP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90000"/>
              </a:lnSpc>
              <a:spcBef>
                <a:spcPct val="0"/>
              </a:spcBef>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p>
          <a:p>
            <a:pPr>
              <a:lnSpc>
                <a:spcPct val="90000"/>
              </a:lnSpc>
              <a:spcBef>
                <a:spcPct val="0"/>
              </a:spcBef>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1600" dirty="0"/>
          </a:p>
        </p:txBody>
      </p:sp>
      <p:sp>
        <p:nvSpPr>
          <p:cNvPr id="12" name="Rectangle 11"/>
          <p:cNvSpPr/>
          <p:nvPr/>
        </p:nvSpPr>
        <p:spPr>
          <a:xfrm>
            <a:off x="3921458" y="4673539"/>
            <a:ext cx="7215116" cy="1089529"/>
          </a:xfrm>
          <a:prstGeom prst="rect">
            <a:avLst/>
          </a:prstGeom>
          <a:effectLst>
            <a:outerShdw blurRad="50800" dist="38100" dir="2700000" algn="tl" rotWithShape="0">
              <a:prstClr val="black">
                <a:alpha val="40000"/>
              </a:prstClr>
            </a:outerShdw>
          </a:effectLst>
        </p:spPr>
        <p:txBody>
          <a:bodyPr wrap="square">
            <a:spAutoFit/>
          </a:bodyPr>
          <a:lstStyle/>
          <a:p>
            <a:pPr algn="just">
              <a:lnSpc>
                <a:spcPct val="90000"/>
              </a:lnSpc>
              <a:spcBef>
                <a:spcPct val="0"/>
              </a:spcBef>
            </a:pPr>
            <a:r>
              <a:rPr lang="en-US" sz="2400" dirty="0">
                <a:solidFill>
                  <a:schemeClr val="accent5">
                    <a:lumMod val="50000"/>
                  </a:schemeClr>
                </a:solidFill>
                <a:latin typeface="Times New Roman" panose="02020603050405020304" pitchFamily="18" charset="0"/>
                <a:cs typeface="Times New Roman" panose="02020603050405020304" pitchFamily="18" charset="0"/>
              </a:rPr>
              <a:t>“He will become a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partner </a:t>
            </a:r>
            <a:r>
              <a:rPr lang="en-US" sz="2400" dirty="0">
                <a:solidFill>
                  <a:schemeClr val="accent5">
                    <a:lumMod val="50000"/>
                  </a:schemeClr>
                </a:solidFill>
                <a:latin typeface="Times New Roman" panose="02020603050405020304" pitchFamily="18" charset="0"/>
                <a:cs typeface="Times New Roman" panose="02020603050405020304" pitchFamily="18" charset="0"/>
              </a:rPr>
              <a:t>in a business between two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partners </a:t>
            </a:r>
            <a:r>
              <a:rPr lang="en-US" sz="2400" dirty="0">
                <a:solidFill>
                  <a:schemeClr val="accent5">
                    <a:lumMod val="50000"/>
                  </a:schemeClr>
                </a:solidFill>
                <a:latin typeface="Times New Roman" panose="02020603050405020304" pitchFamily="18" charset="0"/>
                <a:cs typeface="Times New Roman" panose="02020603050405020304" pitchFamily="18" charset="0"/>
              </a:rPr>
              <a:t>until they indulge in cheating or breach of trust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dirty="0">
                <a:solidFill>
                  <a:schemeClr val="accent5">
                    <a:lumMod val="50000"/>
                  </a:schemeClr>
                </a:solidFill>
                <a:latin typeface="Times New Roman" panose="02020603050405020304" pitchFamily="18" charset="0"/>
                <a:cs typeface="Times New Roman" panose="02020603050405020304" pitchFamily="18" charset="0"/>
              </a:rPr>
              <a:t>Khayanat).” </a:t>
            </a:r>
            <a:r>
              <a:rPr lang="en-US" dirty="0">
                <a:solidFill>
                  <a:schemeClr val="accent5">
                    <a:lumMod val="50000"/>
                  </a:schemeClr>
                </a:solidFill>
                <a:latin typeface="Times New Roman" panose="02020603050405020304" pitchFamily="18" charset="0"/>
                <a:cs typeface="Times New Roman" panose="02020603050405020304" pitchFamily="18" charset="0"/>
              </a:rPr>
              <a:t>[Abu Dawood]</a:t>
            </a:r>
            <a:endParaRPr lang="en-US" dirty="0">
              <a:solidFill>
                <a:schemeClr val="accent5">
                  <a:lumMod val="50000"/>
                </a:schemeClr>
              </a:solidFill>
            </a:endParaRPr>
          </a:p>
        </p:txBody>
      </p:sp>
    </p:spTree>
    <p:extLst>
      <p:ext uri="{BB962C8B-B14F-4D97-AF65-F5344CB8AC3E}">
        <p14:creationId xmlns:p14="http://schemas.microsoft.com/office/powerpoint/2010/main" val="155212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0617"/>
            <a:ext cx="12192000" cy="5571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5321349" y="0"/>
            <a:ext cx="5557667" cy="58476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30" tIns="45716" rIns="91430" bIns="45716">
            <a:spAutoFit/>
          </a:bodyPr>
          <a:lstStyle/>
          <a:p>
            <a:pPr defTabSz="912813"/>
            <a:r>
              <a:rPr lang="en-US" sz="3200" b="1" dirty="0" smtClean="0">
                <a:solidFill>
                  <a:schemeClr val="accent5">
                    <a:lumMod val="50000"/>
                  </a:schemeClr>
                </a:solidFill>
              </a:rPr>
              <a:t>Effect of </a:t>
            </a:r>
            <a:r>
              <a:rPr lang="en-US" sz="3200" b="1" dirty="0" smtClean="0">
                <a:solidFill>
                  <a:srgbClr val="C00000"/>
                </a:solidFill>
              </a:rPr>
              <a:t>Haram</a:t>
            </a:r>
            <a:r>
              <a:rPr lang="en-US" sz="3200" b="1" dirty="0" smtClean="0">
                <a:solidFill>
                  <a:schemeClr val="accent5">
                    <a:lumMod val="50000"/>
                  </a:schemeClr>
                </a:solidFill>
              </a:rPr>
              <a:t> Food &amp; Earning</a:t>
            </a:r>
            <a:endParaRPr lang="en-US" sz="3200" b="1" dirty="0">
              <a:solidFill>
                <a:schemeClr val="accent5">
                  <a:lumMod val="50000"/>
                </a:schemeClr>
              </a:solidFill>
            </a:endParaRPr>
          </a:p>
        </p:txBody>
      </p:sp>
      <p:sp>
        <p:nvSpPr>
          <p:cNvPr id="3" name="TextBox 2"/>
          <p:cNvSpPr txBox="1"/>
          <p:nvPr/>
        </p:nvSpPr>
        <p:spPr>
          <a:xfrm>
            <a:off x="140211" y="3887605"/>
            <a:ext cx="6307479" cy="1846659"/>
          </a:xfrm>
          <a:prstGeom prst="rect">
            <a:avLst/>
          </a:prstGeom>
          <a:noFill/>
        </p:spPr>
        <p:txBody>
          <a:bodyPr wrap="square" rtlCol="0">
            <a:spAutoFit/>
          </a:bodyPr>
          <a:lstStyle/>
          <a:p>
            <a:pPr marL="342900" indent="-342900" algn="just">
              <a:buFont typeface="Wingdings" panose="05000000000000000000" pitchFamily="2" charset="2"/>
              <a:buChar char="v"/>
            </a:pPr>
            <a:r>
              <a:rPr lang="en-US" sz="2400" dirty="0" smtClean="0">
                <a:solidFill>
                  <a:schemeClr val="accent5">
                    <a:lumMod val="50000"/>
                  </a:schemeClr>
                </a:solidFill>
                <a:cs typeface="+mj-cs"/>
              </a:rPr>
              <a:t>"</a:t>
            </a:r>
            <a:r>
              <a:rPr lang="en-US" sz="2400" dirty="0">
                <a:solidFill>
                  <a:schemeClr val="accent5">
                    <a:lumMod val="50000"/>
                  </a:schemeClr>
                </a:solidFill>
                <a:latin typeface="Times New Roman" panose="02020603050405020304" pitchFamily="18" charset="0"/>
                <a:cs typeface="Times New Roman" panose="02020603050405020304" pitchFamily="18" charset="0"/>
              </a:rPr>
              <a:t>No meat (i.e. person) that was nourished with </a:t>
            </a:r>
            <a:r>
              <a:rPr lang="en-US" sz="2400" dirty="0" smtClean="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will enter paradise. Every meat (i.e. person) that was nourished with </a:t>
            </a:r>
            <a:r>
              <a:rPr lang="en-US" sz="2400" dirty="0" smtClean="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is more deserving of the Fire</a:t>
            </a:r>
            <a:r>
              <a:rPr lang="en-US" sz="2400" dirty="0">
                <a:solidFill>
                  <a:schemeClr val="accent5">
                    <a:lumMod val="50000"/>
                  </a:schemeClr>
                </a:solidFill>
                <a:cs typeface="+mj-cs"/>
              </a:rPr>
              <a:t>." </a:t>
            </a:r>
            <a:r>
              <a:rPr lang="en-US"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dirty="0">
                <a:solidFill>
                  <a:schemeClr val="accent5">
                    <a:lumMod val="50000"/>
                  </a:schemeClr>
                </a:solidFill>
                <a:latin typeface="Times New Roman" panose="02020603050405020304" pitchFamily="18" charset="0"/>
                <a:cs typeface="Times New Roman" panose="02020603050405020304" pitchFamily="18" charset="0"/>
              </a:rPr>
              <a:t>Musnad Ahmad, Daarami, Baihaqi; Mishkaatul </a:t>
            </a:r>
            <a:r>
              <a:rPr lang="en-US" dirty="0" smtClean="0">
                <a:solidFill>
                  <a:schemeClr val="accent5">
                    <a:lumMod val="50000"/>
                  </a:schemeClr>
                </a:solidFill>
                <a:latin typeface="Times New Roman" panose="02020603050405020304" pitchFamily="18" charset="0"/>
                <a:cs typeface="Times New Roman" panose="02020603050405020304" pitchFamily="18" charset="0"/>
              </a:rPr>
              <a:t>Masaabih)</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0211" y="921833"/>
            <a:ext cx="6307479" cy="2677656"/>
          </a:xfrm>
          <a:prstGeom prst="rect">
            <a:avLst/>
          </a:prstGeom>
          <a:noFill/>
        </p:spPr>
        <p:txBody>
          <a:bodyPr wrap="square" rtlCol="0">
            <a:spAutoFit/>
          </a:bodyPr>
          <a:lstStyle/>
          <a:p>
            <a:pPr marL="342900" indent="-342900" algn="just">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dirty="0">
                <a:solidFill>
                  <a:schemeClr val="accent5">
                    <a:lumMod val="50000"/>
                  </a:schemeClr>
                </a:solidFill>
                <a:latin typeface="Times New Roman" panose="02020603050405020304" pitchFamily="18" charset="0"/>
                <a:cs typeface="Times New Roman" panose="02020603050405020304" pitchFamily="18" charset="0"/>
              </a:rPr>
              <a:t>A slave (of Allah) who acquires </a:t>
            </a:r>
            <a:r>
              <a:rPr lang="en-US" sz="2400" dirty="0" smtClean="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wealth and gives charity from it, it is not accepted from him. If he spends from it, he does not have any blessing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in </a:t>
            </a:r>
            <a:r>
              <a:rPr lang="en-US" sz="2400" dirty="0">
                <a:solidFill>
                  <a:schemeClr val="accent5">
                    <a:lumMod val="50000"/>
                  </a:schemeClr>
                </a:solidFill>
                <a:latin typeface="Times New Roman" panose="02020603050405020304" pitchFamily="18" charset="0"/>
                <a:cs typeface="Times New Roman" panose="02020603050405020304" pitchFamily="18" charset="0"/>
              </a:rPr>
              <a:t>it. If he leaves it behind him (i.e. he dies) it will be a means of taking him to the fire (of Hell</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t>
            </a:r>
          </a:p>
          <a:p>
            <a:pPr algn="just"/>
            <a:r>
              <a:rPr lang="en-US" sz="2400" dirty="0" smtClean="0">
                <a:solidFill>
                  <a:schemeClr val="accent5">
                    <a:lumMod val="50000"/>
                  </a:schemeClr>
                </a:solidFill>
              </a:rPr>
              <a:t>     </a:t>
            </a:r>
            <a:r>
              <a:rPr lang="en-US" dirty="0" smtClean="0">
                <a:solidFill>
                  <a:schemeClr val="accent5">
                    <a:lumMod val="50000"/>
                  </a:schemeClr>
                </a:solidFill>
                <a:latin typeface="Times New Roman" panose="02020603050405020304" pitchFamily="18" charset="0"/>
                <a:cs typeface="Times New Roman" panose="02020603050405020304" pitchFamily="18" charset="0"/>
              </a:rPr>
              <a:t>(Sharh </a:t>
            </a:r>
            <a:r>
              <a:rPr lang="en-US" dirty="0">
                <a:solidFill>
                  <a:schemeClr val="accent5">
                    <a:lumMod val="50000"/>
                  </a:schemeClr>
                </a:solidFill>
                <a:latin typeface="Times New Roman" panose="02020603050405020304" pitchFamily="18" charset="0"/>
                <a:cs typeface="Times New Roman" panose="02020603050405020304" pitchFamily="18" charset="0"/>
              </a:rPr>
              <a:t>As-sunnah; Mishkaatul </a:t>
            </a:r>
            <a:r>
              <a:rPr lang="en-US" dirty="0" smtClean="0">
                <a:solidFill>
                  <a:schemeClr val="accent5">
                    <a:lumMod val="50000"/>
                  </a:schemeClr>
                </a:solidFill>
                <a:latin typeface="Times New Roman" panose="02020603050405020304" pitchFamily="18" charset="0"/>
                <a:cs typeface="Times New Roman" panose="02020603050405020304" pitchFamily="18" charset="0"/>
              </a:rPr>
              <a:t>Masaabih)</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93167" y="840617"/>
            <a:ext cx="5134709" cy="3046988"/>
          </a:xfrm>
          <a:prstGeom prst="rect">
            <a:avLst/>
          </a:prstGeom>
          <a:noFill/>
        </p:spPr>
        <p:txBody>
          <a:bodyPr wrap="square" rtlCol="0">
            <a:spAutoFit/>
          </a:bodyPr>
          <a:lstStyle/>
          <a:p>
            <a:pPr marL="342900" indent="-342900" algn="just">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“A </a:t>
            </a:r>
            <a:r>
              <a:rPr lang="en-US" sz="2400" dirty="0">
                <a:solidFill>
                  <a:schemeClr val="accent5">
                    <a:lumMod val="50000"/>
                  </a:schemeClr>
                </a:solidFill>
                <a:latin typeface="Times New Roman" panose="02020603050405020304" pitchFamily="18" charset="0"/>
                <a:cs typeface="Times New Roman" panose="02020603050405020304" pitchFamily="18" charset="0"/>
              </a:rPr>
              <a:t>man who, having journeyed far, is disheveled and dusty and who spreads out his hands to the sky saying, 0 Lord! 0 Lord! While his food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is </a:t>
            </a:r>
            <a:r>
              <a:rPr lang="en-US" sz="2400" dirty="0" smtClean="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his drink </a:t>
            </a:r>
            <a:r>
              <a:rPr lang="en-US" sz="2400" dirty="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his clothing </a:t>
            </a:r>
            <a:r>
              <a:rPr lang="en-US" sz="2400" dirty="0">
                <a:solidFill>
                  <a:srgbClr val="FF0000"/>
                </a:solidFill>
                <a:latin typeface="Times New Roman" panose="02020603050405020304" pitchFamily="18" charset="0"/>
                <a:cs typeface="Times New Roman" panose="02020603050405020304" pitchFamily="18" charset="0"/>
              </a:rPr>
              <a:t>Haram</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and he is nourished unlawfully, how can he be answered?” </a:t>
            </a:r>
            <a:r>
              <a:rPr lang="en-US" dirty="0">
                <a:solidFill>
                  <a:schemeClr val="accent5">
                    <a:lumMod val="50000"/>
                  </a:schemeClr>
                </a:solidFill>
                <a:latin typeface="Times New Roman" panose="02020603050405020304" pitchFamily="18" charset="0"/>
                <a:cs typeface="Times New Roman" panose="02020603050405020304" pitchFamily="18" charset="0"/>
              </a:rPr>
              <a:t>(</a:t>
            </a:r>
            <a:r>
              <a:rPr lang="en-US" dirty="0" smtClean="0">
                <a:solidFill>
                  <a:schemeClr val="accent5">
                    <a:lumMod val="50000"/>
                  </a:schemeClr>
                </a:solidFill>
                <a:latin typeface="Times New Roman" panose="02020603050405020304" pitchFamily="18" charset="0"/>
                <a:cs typeface="Times New Roman" panose="02020603050405020304" pitchFamily="18" charset="0"/>
              </a:rPr>
              <a:t>Muslim)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93167" y="3887605"/>
            <a:ext cx="5134709" cy="2308324"/>
          </a:xfrm>
          <a:prstGeom prst="rect">
            <a:avLst/>
          </a:prstGeom>
          <a:noFill/>
        </p:spPr>
        <p:txBody>
          <a:bodyPr wrap="square" rtlCol="0">
            <a:spAutoFit/>
          </a:bodyPr>
          <a:lstStyle/>
          <a:p>
            <a:pPr marL="342900" indent="-342900" algn="just">
              <a:buFont typeface="Wingdings" panose="05000000000000000000" pitchFamily="2" charset="2"/>
              <a:buChar char="v"/>
            </a:pPr>
            <a:r>
              <a:rPr lang="en-US" sz="2400" dirty="0">
                <a:solidFill>
                  <a:schemeClr val="accent5">
                    <a:lumMod val="50000"/>
                  </a:schemeClr>
                </a:solidFill>
                <a:latin typeface="Times New Roman" panose="02020603050405020304" pitchFamily="18" charset="0"/>
                <a:cs typeface="Times New Roman" panose="02020603050405020304" pitchFamily="18" charset="0"/>
              </a:rPr>
              <a:t>“When the pilgrim, who journeys to Hajj, by </a:t>
            </a:r>
            <a:r>
              <a:rPr lang="en-US" sz="2400" dirty="0">
                <a:solidFill>
                  <a:srgbClr val="FF0000"/>
                </a:solidFill>
                <a:latin typeface="Times New Roman" panose="02020603050405020304" pitchFamily="18" charset="0"/>
                <a:cs typeface="Times New Roman" panose="02020603050405020304" pitchFamily="18" charset="0"/>
              </a:rPr>
              <a:t>Haram</a:t>
            </a:r>
            <a:r>
              <a:rPr lang="en-US" sz="2400" dirty="0">
                <a:solidFill>
                  <a:schemeClr val="accent5">
                    <a:lumMod val="50000"/>
                  </a:schemeClr>
                </a:solidFill>
                <a:latin typeface="Times New Roman" panose="02020603050405020304" pitchFamily="18" charset="0"/>
                <a:cs typeface="Times New Roman" panose="02020603050405020304" pitchFamily="18" charset="0"/>
              </a:rPr>
              <a:t> money, says. </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“Here </a:t>
            </a:r>
            <a:r>
              <a:rPr lang="en-US" sz="2400" dirty="0">
                <a:solidFill>
                  <a:schemeClr val="accent5">
                    <a:lumMod val="50000"/>
                  </a:schemeClr>
                </a:solidFill>
                <a:latin typeface="Times New Roman" panose="02020603050405020304" pitchFamily="18" charset="0"/>
                <a:cs typeface="Times New Roman" panose="02020603050405020304" pitchFamily="18" charset="0"/>
              </a:rPr>
              <a:t>I am! At your service.” Our Lord, here I am! At your service. Allah will say to him, “your calling is rejected and your Hajj is valueless.” </a:t>
            </a:r>
            <a:r>
              <a:rPr lang="en-US" dirty="0">
                <a:solidFill>
                  <a:schemeClr val="accent5">
                    <a:lumMod val="50000"/>
                  </a:schemeClr>
                </a:solidFill>
                <a:latin typeface="Times New Roman" panose="02020603050405020304" pitchFamily="18" charset="0"/>
                <a:cs typeface="Times New Roman" panose="02020603050405020304" pitchFamily="18" charset="0"/>
              </a:rPr>
              <a:t>(lbn Hajar)</a:t>
            </a:r>
          </a:p>
        </p:txBody>
      </p:sp>
    </p:spTree>
    <p:extLst>
      <p:ext uri="{BB962C8B-B14F-4D97-AF65-F5344CB8AC3E}">
        <p14:creationId xmlns:p14="http://schemas.microsoft.com/office/powerpoint/2010/main" val="398742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963493" y="0"/>
            <a:ext cx="3758841" cy="58476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30" tIns="45716" rIns="91430" bIns="45716">
            <a:spAutoFit/>
          </a:bodyPr>
          <a:lstStyle/>
          <a:p>
            <a:pPr defTabSz="912813"/>
            <a:r>
              <a:rPr lang="en-US" sz="3200" b="1" dirty="0" smtClean="0">
                <a:solidFill>
                  <a:schemeClr val="accent5">
                    <a:lumMod val="50000"/>
                  </a:schemeClr>
                </a:solidFill>
                <a:effectLst>
                  <a:outerShdw blurRad="38100" dist="38100" dir="2700000" algn="tl">
                    <a:srgbClr val="000000">
                      <a:alpha val="43137"/>
                    </a:srgbClr>
                  </a:outerShdw>
                </a:effectLst>
              </a:rPr>
              <a:t>Principles of Sharia</a:t>
            </a:r>
            <a:endParaRPr lang="en-US" sz="3200" b="1" dirty="0">
              <a:solidFill>
                <a:schemeClr val="accent5">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765" y="1042004"/>
            <a:ext cx="1699846" cy="1696110"/>
          </a:xfrm>
          <a:prstGeom prst="rect">
            <a:avLst/>
          </a:prstGeom>
        </p:spPr>
      </p:pic>
      <p:sp>
        <p:nvSpPr>
          <p:cNvPr id="4" name="Rectangle 3"/>
          <p:cNvSpPr>
            <a:spLocks noChangeArrowheads="1"/>
          </p:cNvSpPr>
          <p:nvPr/>
        </p:nvSpPr>
        <p:spPr bwMode="auto">
          <a:xfrm>
            <a:off x="3338512" y="1243736"/>
            <a:ext cx="5022955" cy="64632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30" tIns="45716" rIns="91430" bIns="45716">
            <a:spAutoFit/>
          </a:bodyPr>
          <a:lstStyle/>
          <a:p>
            <a:pPr defTabSz="912813"/>
            <a:r>
              <a:rPr lang="en-US" sz="3600" b="1" dirty="0" smtClean="0">
                <a:solidFill>
                  <a:srgbClr val="C00000"/>
                </a:solidFill>
                <a:effectLst>
                  <a:outerShdw blurRad="38100" dist="38100" dir="2700000" algn="tl">
                    <a:srgbClr val="000000">
                      <a:alpha val="43137"/>
                    </a:srgbClr>
                  </a:outerShdw>
                </a:effectLst>
              </a:rPr>
              <a:t>Key Prohibited Elements</a:t>
            </a:r>
            <a:endParaRPr lang="en-US" sz="3600" b="1" dirty="0">
              <a:solidFill>
                <a:srgbClr val="C00000"/>
              </a:solidFill>
              <a:effectLst>
                <a:outerShdw blurRad="38100" dist="38100" dir="2700000" algn="tl">
                  <a:srgbClr val="000000">
                    <a:alpha val="43137"/>
                  </a:srgbClr>
                </a:outerShdw>
              </a:effectLst>
            </a:endParaRPr>
          </a:p>
        </p:txBody>
      </p:sp>
      <p:cxnSp>
        <p:nvCxnSpPr>
          <p:cNvPr id="6" name="Straight Connector 5"/>
          <p:cNvCxnSpPr/>
          <p:nvPr/>
        </p:nvCxnSpPr>
        <p:spPr>
          <a:xfrm>
            <a:off x="3458308" y="1890059"/>
            <a:ext cx="602566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338512" y="2825261"/>
            <a:ext cx="3563815"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accent5">
                    <a:lumMod val="50000"/>
                  </a:schemeClr>
                </a:solidFill>
                <a:latin typeface="Times New Roman" panose="02020603050405020304" pitchFamily="18" charset="0"/>
                <a:cs typeface="Times New Roman" panose="02020603050405020304" pitchFamily="18" charset="0"/>
              </a:rPr>
              <a:t>Riba/Interest</a:t>
            </a:r>
          </a:p>
          <a:p>
            <a:pPr marL="457200" indent="-457200">
              <a:buFont typeface="Arial" panose="020B0604020202020204" pitchFamily="34" charset="0"/>
              <a:buChar char="•"/>
            </a:pPr>
            <a:endParaRPr lang="en-US" sz="3200" dirty="0" smtClean="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solidFill>
                  <a:schemeClr val="accent5">
                    <a:lumMod val="50000"/>
                  </a:schemeClr>
                </a:solidFill>
                <a:latin typeface="Times New Roman" panose="02020603050405020304" pitchFamily="18" charset="0"/>
                <a:cs typeface="Times New Roman" panose="02020603050405020304" pitchFamily="18" charset="0"/>
              </a:rPr>
              <a:t>Maysir/Gambling</a:t>
            </a:r>
          </a:p>
          <a:p>
            <a:pPr marL="457200" indent="-457200">
              <a:buFont typeface="Arial" panose="020B0604020202020204" pitchFamily="34" charset="0"/>
              <a:buChar char="•"/>
            </a:pPr>
            <a:endParaRPr lang="en-US" sz="3200" dirty="0" smtClean="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solidFill>
                  <a:schemeClr val="accent5">
                    <a:lumMod val="50000"/>
                  </a:schemeClr>
                </a:solidFill>
                <a:latin typeface="Times New Roman" panose="02020603050405020304" pitchFamily="18" charset="0"/>
                <a:cs typeface="Times New Roman" panose="02020603050405020304" pitchFamily="18" charset="0"/>
              </a:rPr>
              <a:t>Uncertainty</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7502769" y="2907323"/>
            <a:ext cx="11723" cy="247248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14934" y="2738114"/>
            <a:ext cx="1383713" cy="707886"/>
          </a:xfrm>
          <a:prstGeom prst="rect">
            <a:avLst/>
          </a:prstGeom>
          <a:noFill/>
        </p:spPr>
        <p:txBody>
          <a:bodyPr wrap="none" lIns="91440" tIns="45720" rIns="91440" bIns="45720">
            <a:spAutoFit/>
          </a:bodyPr>
          <a:lstStyle/>
          <a:p>
            <a:pPr algn="ctr"/>
            <a:r>
              <a:rPr lang="ur-PK" sz="4000" b="0" cap="none" spc="0" dirty="0" smtClean="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ربا اور سود</a:t>
            </a:r>
            <a:endParaRPr lang="en-US" sz="4000" b="0" cap="none" spc="0" dirty="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14" name="Rectangle 13"/>
          <p:cNvSpPr/>
          <p:nvPr/>
        </p:nvSpPr>
        <p:spPr>
          <a:xfrm>
            <a:off x="7969063" y="3748590"/>
            <a:ext cx="1675459" cy="707886"/>
          </a:xfrm>
          <a:prstGeom prst="rect">
            <a:avLst/>
          </a:prstGeom>
          <a:noFill/>
        </p:spPr>
        <p:txBody>
          <a:bodyPr wrap="none" lIns="91440" tIns="45720" rIns="91440" bIns="45720">
            <a:spAutoFit/>
          </a:bodyPr>
          <a:lstStyle/>
          <a:p>
            <a:pPr algn="ctr"/>
            <a:r>
              <a:rPr lang="ur-PK" sz="4000" dirty="0" smtClean="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قمار اور میسر</a:t>
            </a:r>
            <a:endParaRPr lang="en-US" sz="4000" b="0" cap="none" spc="0" dirty="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
        <p:nvSpPr>
          <p:cNvPr id="15" name="Rectangle 14"/>
          <p:cNvSpPr/>
          <p:nvPr/>
        </p:nvSpPr>
        <p:spPr>
          <a:xfrm>
            <a:off x="8452116" y="4699939"/>
            <a:ext cx="679994" cy="707886"/>
          </a:xfrm>
          <a:prstGeom prst="rect">
            <a:avLst/>
          </a:prstGeom>
          <a:noFill/>
        </p:spPr>
        <p:txBody>
          <a:bodyPr wrap="none" lIns="91440" tIns="45720" rIns="91440" bIns="45720">
            <a:spAutoFit/>
          </a:bodyPr>
          <a:lstStyle/>
          <a:p>
            <a:pPr algn="ctr"/>
            <a:r>
              <a:rPr lang="ur-PK" sz="4000" b="0" cap="none" spc="0" dirty="0" smtClean="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rPr>
              <a:t>غرر</a:t>
            </a:r>
            <a:endParaRPr lang="en-US" sz="4000" b="0" cap="none" spc="0" dirty="0">
              <a:ln w="0"/>
              <a:solidFill>
                <a:srgbClr val="FF0000"/>
              </a:solidFill>
              <a:effectLst>
                <a:outerShdw blurRad="38100" dist="19050" dir="2700000" algn="tl" rotWithShape="0">
                  <a:schemeClr val="dk1">
                    <a:alpha val="40000"/>
                  </a:scheme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42193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384" y="575828"/>
            <a:ext cx="6013185" cy="646331"/>
          </a:xfrm>
          <a:prstGeom prst="rect">
            <a:avLst/>
          </a:prstGeom>
          <a:noFill/>
        </p:spPr>
        <p:txBody>
          <a:bodyPr wrap="none" lIns="91440" tIns="45720" rIns="91440" bIns="45720">
            <a:spAutoFit/>
          </a:bodyPr>
          <a:lstStyle/>
          <a:p>
            <a:pPr algn="ctr"/>
            <a:r>
              <a:rPr lang="en-US" sz="360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Interest |Gambling |Uncertainty</a:t>
            </a:r>
            <a:endParaRPr lang="en-US" sz="3600" b="0"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816473" y="1592694"/>
            <a:ext cx="9278808" cy="830997"/>
          </a:xfrm>
          <a:prstGeom prst="rect">
            <a:avLst/>
          </a:prstGeom>
        </p:spPr>
        <p:txBody>
          <a:bodyPr wrap="square">
            <a:spAutoFit/>
          </a:bodyPr>
          <a:lstStyle/>
          <a:p>
            <a:pPr marL="342900" indent="-342900" algn="just">
              <a:buFont typeface="Wingdings" panose="05000000000000000000" pitchFamily="2" charset="2"/>
              <a:buChar char="v"/>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The invalidity of these three renders also many contracts and arrangements as un-Islamic or unlawful, for instance:</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6473" y="2794227"/>
            <a:ext cx="5421916" cy="2123658"/>
          </a:xfrm>
          <a:prstGeom prst="rect">
            <a:avLst/>
          </a:prstGeom>
        </p:spPr>
        <p:txBody>
          <a:bodyPr wrap="square">
            <a:spAutoFit/>
          </a:bodyPr>
          <a:lstStyle/>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Any excess on principle in Loan</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Sale of Debt</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Future Sale </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Forward Sale</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Sale Without Possession or Risk</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Sale without Ownership</a:t>
            </a:r>
          </a:p>
        </p:txBody>
      </p:sp>
      <p:sp>
        <p:nvSpPr>
          <p:cNvPr id="6" name="Rectangle 5"/>
          <p:cNvSpPr/>
          <p:nvPr/>
        </p:nvSpPr>
        <p:spPr>
          <a:xfrm>
            <a:off x="7455877" y="2794227"/>
            <a:ext cx="4736123" cy="2400657"/>
          </a:xfrm>
          <a:prstGeom prst="rect">
            <a:avLst/>
          </a:prstGeom>
        </p:spPr>
        <p:txBody>
          <a:bodyPr wrap="square">
            <a:spAutoFit/>
          </a:bodyPr>
          <a:lstStyle/>
          <a:p>
            <a:pPr marL="342900" indent="-342900" algn="just">
              <a:buBlip>
                <a:blip r:embed="rId2"/>
              </a:buBlip>
            </a:pPr>
            <a:r>
              <a:rPr lang="en-US" sz="2200" dirty="0">
                <a:solidFill>
                  <a:schemeClr val="accent5">
                    <a:lumMod val="50000"/>
                  </a:schemeClr>
                </a:solidFill>
                <a:latin typeface="Times New Roman" panose="02020603050405020304" pitchFamily="18" charset="0"/>
                <a:cs typeface="Times New Roman" panose="02020603050405020304" pitchFamily="18" charset="0"/>
              </a:rPr>
              <a:t>Sale of Unspecified Goods or Assets. </a:t>
            </a:r>
            <a:endParaRPr lang="en-US" sz="2200" dirty="0" smtClean="0">
              <a:solidFill>
                <a:schemeClr val="accent5">
                  <a:lumMod val="50000"/>
                </a:schemeClr>
              </a:solidFill>
              <a:latin typeface="Times New Roman" panose="02020603050405020304" pitchFamily="18" charset="0"/>
              <a:cs typeface="Times New Roman" panose="02020603050405020304" pitchFamily="18" charset="0"/>
            </a:endParaRP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Bonds </a:t>
            </a:r>
            <a:r>
              <a:rPr lang="en-US" sz="2200" dirty="0">
                <a:solidFill>
                  <a:schemeClr val="accent5">
                    <a:lumMod val="50000"/>
                  </a:schemeClr>
                </a:solidFill>
                <a:latin typeface="Times New Roman" panose="02020603050405020304" pitchFamily="18" charset="0"/>
                <a:cs typeface="Times New Roman" panose="02020603050405020304" pitchFamily="18" charset="0"/>
              </a:rPr>
              <a:t>etc.</a:t>
            </a:r>
          </a:p>
          <a:p>
            <a:pPr marL="342900" indent="-342900" algn="just">
              <a:buBlip>
                <a:blip r:embed="rId2"/>
              </a:buBlip>
            </a:pPr>
            <a:r>
              <a:rPr lang="en-US" sz="2200" dirty="0">
                <a:solidFill>
                  <a:schemeClr val="accent5">
                    <a:lumMod val="50000"/>
                  </a:schemeClr>
                </a:solidFill>
                <a:latin typeface="Times New Roman" panose="02020603050405020304" pitchFamily="18" charset="0"/>
                <a:cs typeface="Times New Roman" panose="02020603050405020304" pitchFamily="18" charset="0"/>
              </a:rPr>
              <a:t>T-Bills etc.</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Conventional </a:t>
            </a:r>
            <a:r>
              <a:rPr lang="en-US" sz="2200" dirty="0">
                <a:solidFill>
                  <a:schemeClr val="accent5">
                    <a:lumMod val="50000"/>
                  </a:schemeClr>
                </a:solidFill>
                <a:latin typeface="Times New Roman" panose="02020603050405020304" pitchFamily="18" charset="0"/>
                <a:cs typeface="Times New Roman" panose="02020603050405020304" pitchFamily="18" charset="0"/>
              </a:rPr>
              <a:t>Mortgage</a:t>
            </a:r>
          </a:p>
          <a:p>
            <a:pPr marL="342900" indent="-342900" algn="just">
              <a:buBlip>
                <a:blip r:embed="rId2"/>
              </a:buBlip>
            </a:pPr>
            <a:r>
              <a:rPr lang="en-US" sz="2200" dirty="0">
                <a:solidFill>
                  <a:schemeClr val="accent5">
                    <a:lumMod val="50000"/>
                  </a:schemeClr>
                </a:solidFill>
                <a:latin typeface="Times New Roman" panose="02020603050405020304" pitchFamily="18" charset="0"/>
                <a:cs typeface="Times New Roman" panose="02020603050405020304" pitchFamily="18" charset="0"/>
              </a:rPr>
              <a:t>Conventional REIT’s</a:t>
            </a:r>
          </a:p>
          <a:p>
            <a:pPr marL="342900" indent="-342900" algn="just">
              <a:buBlip>
                <a:blip r:embed="rId2"/>
              </a:buBlip>
            </a:pPr>
            <a:r>
              <a:rPr lang="en-US" sz="2200" dirty="0" smtClean="0">
                <a:solidFill>
                  <a:schemeClr val="accent5">
                    <a:lumMod val="50000"/>
                  </a:schemeClr>
                </a:solidFill>
                <a:latin typeface="Times New Roman" panose="02020603050405020304" pitchFamily="18" charset="0"/>
                <a:cs typeface="Times New Roman" panose="02020603050405020304" pitchFamily="18" charset="0"/>
              </a:rPr>
              <a:t>Insurance</a:t>
            </a:r>
          </a:p>
          <a:p>
            <a:pPr marL="342900" indent="-342900" algn="just">
              <a:buBlip>
                <a:blip r:embed="rId2"/>
              </a:buBlip>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330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23520</TotalTime>
  <Words>3614</Words>
  <Application>Microsoft Office PowerPoint</Application>
  <PresentationFormat>Widescreen</PresentationFormat>
  <Paragraphs>410</Paragraphs>
  <Slides>53</Slides>
  <Notes>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70" baseType="lpstr">
      <vt:lpstr>SimSun</vt:lpstr>
      <vt:lpstr>Adobe نسخ Medium</vt:lpstr>
      <vt:lpstr>Al Qalam Quran</vt:lpstr>
      <vt:lpstr>Arial</vt:lpstr>
      <vt:lpstr>Bodoni MT</vt:lpstr>
      <vt:lpstr>Book Antiqua</vt:lpstr>
      <vt:lpstr>Calibri</vt:lpstr>
      <vt:lpstr>Calibri Light</vt:lpstr>
      <vt:lpstr>Copperplate Gothic Light</vt:lpstr>
      <vt:lpstr>Garamond</vt:lpstr>
      <vt:lpstr>Jameel Noori Nastaleeq</vt:lpstr>
      <vt:lpstr>Times New Roman</vt:lpstr>
      <vt:lpstr>Traditional Arabic</vt:lpstr>
      <vt:lpstr>Verdana</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muaz hashim</dc:creator>
  <cp:lastModifiedBy>Muaz Ashraf</cp:lastModifiedBy>
  <cp:revision>173</cp:revision>
  <dcterms:created xsi:type="dcterms:W3CDTF">2017-05-21T10:16:08Z</dcterms:created>
  <dcterms:modified xsi:type="dcterms:W3CDTF">2018-11-25T13:53:06Z</dcterms:modified>
</cp:coreProperties>
</file>