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7.xml" ContentType="application/vnd.openxmlformats-officedocument.presentationml.notesSlid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96" r:id="rId3"/>
    <p:sldMasterId id="2147483708" r:id="rId4"/>
  </p:sldMasterIdLst>
  <p:notesMasterIdLst>
    <p:notesMasterId r:id="rId39"/>
  </p:notesMasterIdLst>
  <p:handoutMasterIdLst>
    <p:handoutMasterId r:id="rId40"/>
  </p:handoutMasterIdLst>
  <p:sldIdLst>
    <p:sldId id="257" r:id="rId5"/>
    <p:sldId id="258" r:id="rId6"/>
    <p:sldId id="392" r:id="rId7"/>
    <p:sldId id="261" r:id="rId8"/>
    <p:sldId id="260" r:id="rId9"/>
    <p:sldId id="264" r:id="rId10"/>
    <p:sldId id="393" r:id="rId11"/>
    <p:sldId id="295" r:id="rId12"/>
    <p:sldId id="346" r:id="rId13"/>
    <p:sldId id="347" r:id="rId14"/>
    <p:sldId id="390" r:id="rId15"/>
    <p:sldId id="391" r:id="rId16"/>
    <p:sldId id="394" r:id="rId17"/>
    <p:sldId id="395" r:id="rId18"/>
    <p:sldId id="298" r:id="rId19"/>
    <p:sldId id="265" r:id="rId20"/>
    <p:sldId id="288" r:id="rId21"/>
    <p:sldId id="270" r:id="rId22"/>
    <p:sldId id="271" r:id="rId23"/>
    <p:sldId id="382" r:id="rId24"/>
    <p:sldId id="386" r:id="rId25"/>
    <p:sldId id="272" r:id="rId26"/>
    <p:sldId id="385" r:id="rId27"/>
    <p:sldId id="273" r:id="rId28"/>
    <p:sldId id="287" r:id="rId29"/>
    <p:sldId id="322" r:id="rId30"/>
    <p:sldId id="276" r:id="rId31"/>
    <p:sldId id="274" r:id="rId32"/>
    <p:sldId id="301" r:id="rId33"/>
    <p:sldId id="323" r:id="rId34"/>
    <p:sldId id="325" r:id="rId35"/>
    <p:sldId id="396" r:id="rId36"/>
    <p:sldId id="397" r:id="rId37"/>
    <p:sldId id="303" r:id="rId38"/>
  </p:sldIdLst>
  <p:sldSz cx="12192000" cy="6858000"/>
  <p:notesSz cx="6858000" cy="9144000"/>
  <p:custShowLst>
    <p:custShow name="Custom Show 1" id="0">
      <p:sldLst>
        <p:sld r:id="rId5"/>
        <p:sld r:id="rId6"/>
        <p:sld r:id="rId9"/>
        <p:sld r:id="rId8"/>
        <p:sld r:id="rId10"/>
        <p:sld r:id="rId20"/>
        <p:sld r:id="rId22"/>
        <p:sld r:id="rId23"/>
        <p:sld r:id="rId26"/>
        <p:sld r:id="rId28"/>
        <p:sld r:id="rId32"/>
        <p:sld r:id="rId31"/>
      </p:sldLst>
    </p:custShow>
  </p:custShow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600"/>
    <a:srgbClr val="66FF66"/>
    <a:srgbClr val="FF5050"/>
    <a:srgbClr val="FF66FF"/>
    <a:srgbClr val="00CC99"/>
    <a:srgbClr val="FF7C80"/>
    <a:srgbClr val="00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138" autoAdjust="0"/>
    <p:restoredTop sz="94660"/>
  </p:normalViewPr>
  <p:slideViewPr>
    <p:cSldViewPr snapToGrid="0">
      <p:cViewPr varScale="1">
        <p:scale>
          <a:sx n="113" d="100"/>
          <a:sy n="113" d="100"/>
        </p:scale>
        <p:origin x="125" y="355"/>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s>
</file>

<file path=ppt/charts/_rels/chart1.xml.rels><?xml version="1.0" encoding="UTF-8" standalone="yes"?>
<Relationships xmlns="http://schemas.openxmlformats.org/package/2006/relationships"><Relationship Id="rId1" Type="http://schemas.openxmlformats.org/officeDocument/2006/relationships/oleObject" Target="file:///D:\IHT\PLCIP\BIOs\LEPC\Concept%20Paper\Book6.xlsx" TargetMode="External"/></Relationships>
</file>

<file path=ppt/charts/_rels/chart2.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2.xml"/><Relationship Id="rId1" Type="http://schemas.microsoft.com/office/2011/relationships/chartStyle" Target="style2.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rAngAx val="0"/>
    </c:view3D>
    <c:floor>
      <c:thickness val="0"/>
    </c:floor>
    <c:sideWall>
      <c:thickness val="0"/>
    </c:sideWall>
    <c:backWall>
      <c:thickness val="0"/>
    </c:backWall>
    <c:plotArea>
      <c:layout/>
      <c:pie3DChart>
        <c:varyColors val="1"/>
        <c:ser>
          <c:idx val="0"/>
          <c:order val="0"/>
          <c:tx>
            <c:strRef>
              <c:f>Sheet1!$F$1</c:f>
              <c:strCache>
                <c:ptCount val="1"/>
                <c:pt idx="0">
                  <c:v>World</c:v>
                </c:pt>
              </c:strCache>
            </c:strRef>
          </c:tx>
          <c:dLbls>
            <c:dLbl>
              <c:idx val="0"/>
              <c:tx>
                <c:rich>
                  <a:bodyPr/>
                  <a:lstStyle/>
                  <a:p>
                    <a:fld id="{86E10D77-ED82-4504-8E1F-EF5BCAA6A1F8}" type="CATEGORYNAME">
                      <a:rPr lang="en-US" sz="1800"/>
                      <a:pPr/>
                      <a:t>[CATEGORY NAME]</a:t>
                    </a:fld>
                    <a:r>
                      <a:rPr lang="en-US" baseline="0" dirty="0"/>
                      <a:t>
</a:t>
                    </a:r>
                    <a:fld id="{7C843265-F8CB-4F94-B470-E45D9A5D03BA}" type="PERCENTAGE">
                      <a:rPr lang="en-US" baseline="0"/>
                      <a:pPr/>
                      <a:t>[PERCENTAGE]</a:t>
                    </a:fld>
                    <a:endParaRPr lang="en-US" baseline="0" dirty="0"/>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EB09-45FE-A454-758810B8B891}"/>
                </c:ext>
              </c:extLst>
            </c:dLbl>
            <c:dLbl>
              <c:idx val="1"/>
              <c:layout>
                <c:manualLayout>
                  <c:x val="-0.21282608924678878"/>
                  <c:y val="-9.2686729291339517E-2"/>
                </c:manualLayout>
              </c:layout>
              <c:tx>
                <c:rich>
                  <a:bodyPr/>
                  <a:lstStyle/>
                  <a:p>
                    <a:fld id="{1BE21B0D-A3B1-490B-A751-1CDA0361143C}" type="CATEGORYNAME">
                      <a:rPr lang="en-US" sz="1800"/>
                      <a:pPr/>
                      <a:t>[CATEGORY NAME]</a:t>
                    </a:fld>
                    <a:r>
                      <a:rPr lang="en-US" sz="1800" baseline="0" dirty="0"/>
                      <a:t>
</a:t>
                    </a:r>
                    <a:fld id="{2876262F-7FEC-4CD6-BF51-9F4E491DC881}" type="PERCENTAGE">
                      <a:rPr lang="en-US" sz="1800" baseline="0"/>
                      <a:pPr/>
                      <a:t>[PERCENTAGE]</a:t>
                    </a:fld>
                    <a:endParaRPr lang="en-US" sz="1800" baseline="0" dirty="0"/>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EB09-45FE-A454-758810B8B891}"/>
                </c:ext>
              </c:extLst>
            </c:dLbl>
            <c:dLbl>
              <c:idx val="2"/>
              <c:tx>
                <c:rich>
                  <a:bodyPr/>
                  <a:lstStyle/>
                  <a:p>
                    <a:fld id="{0B344E42-5EEC-4720-927F-EB12E00AAB42}" type="CATEGORYNAME">
                      <a:rPr lang="en-US" sz="1800"/>
                      <a:pPr/>
                      <a:t>[CATEGORY NAME]</a:t>
                    </a:fld>
                    <a:r>
                      <a:rPr lang="en-US" sz="1800" baseline="0" dirty="0"/>
                      <a:t>
</a:t>
                    </a:r>
                    <a:fld id="{9AFB5693-9452-42B7-8FCB-20C402FFF97B}" type="PERCENTAGE">
                      <a:rPr lang="en-US" sz="1800" baseline="0"/>
                      <a:pPr/>
                      <a:t>[PERCENTAGE]</a:t>
                    </a:fld>
                    <a:endParaRPr lang="en-US" sz="1800" baseline="0" dirty="0"/>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EB09-45FE-A454-758810B8B891}"/>
                </c:ext>
              </c:extLst>
            </c:dLbl>
            <c:dLbl>
              <c:idx val="3"/>
              <c:tx>
                <c:rich>
                  <a:bodyPr/>
                  <a:lstStyle/>
                  <a:p>
                    <a:fld id="{BA5ACDDB-ED6D-41C5-B8A2-6FA22F79E190}" type="CATEGORYNAME">
                      <a:rPr lang="en-US" sz="1800"/>
                      <a:pPr/>
                      <a:t>[CATEGORY NAME]</a:t>
                    </a:fld>
                    <a:r>
                      <a:rPr lang="en-US" baseline="0" dirty="0"/>
                      <a:t>
</a:t>
                    </a:r>
                    <a:fld id="{DAB64ACB-706B-42B4-9B4B-21DDF7371F3F}" type="PERCENTAGE">
                      <a:rPr lang="en-US" baseline="0"/>
                      <a:pPr/>
                      <a:t>[PERCENTAGE]</a:t>
                    </a:fld>
                    <a:endParaRPr lang="en-US" baseline="0" dirty="0"/>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EB09-45FE-A454-758810B8B891}"/>
                </c:ext>
              </c:extLst>
            </c:dLbl>
            <c:dLbl>
              <c:idx val="4"/>
              <c:tx>
                <c:rich>
                  <a:bodyPr/>
                  <a:lstStyle/>
                  <a:p>
                    <a:r>
                      <a:rPr lang="en-US" baseline="0" dirty="0"/>
                      <a:t>Leather Garments
</a:t>
                    </a:r>
                    <a:fld id="{11E44308-7E27-46BF-91FD-335BD0BCD3B9}" type="PERCENTAGE">
                      <a:rPr lang="en-US" baseline="0"/>
                      <a:pPr/>
                      <a:t>[PERCENTAGE]</a:t>
                    </a:fld>
                    <a:endParaRPr lang="en-US" baseline="0" dirty="0"/>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EB09-45FE-A454-758810B8B891}"/>
                </c:ext>
              </c:extLst>
            </c:dLbl>
            <c:dLbl>
              <c:idx val="5"/>
              <c:layout>
                <c:manualLayout>
                  <c:x val="0.19431015768625359"/>
                  <c:y val="2.8486398753955573E-3"/>
                </c:manualLayout>
              </c:layout>
              <c:tx>
                <c:rich>
                  <a:bodyPr/>
                  <a:lstStyle/>
                  <a:p>
                    <a:fld id="{768B8F52-162A-4EB2-9B8A-A4EA2AB29A1C}" type="CATEGORYNAME">
                      <a:rPr lang="en-US" sz="1800" dirty="0"/>
                      <a:pPr/>
                      <a:t>[CATEGORY NAME]</a:t>
                    </a:fld>
                    <a:r>
                      <a:rPr lang="en-US" sz="1800" baseline="0" dirty="0"/>
                      <a:t>
</a:t>
                    </a:r>
                    <a:fld id="{7A301D81-B03B-406C-897F-C09195C3BAB4}" type="PERCENTAGE">
                      <a:rPr lang="en-US" sz="1800" baseline="0" dirty="0"/>
                      <a:pPr/>
                      <a:t>[PERCENTAGE]</a:t>
                    </a:fld>
                    <a:endParaRPr lang="en-US" sz="1800" baseline="0" dirty="0"/>
                  </a:p>
                </c:rich>
              </c:tx>
              <c:showLegendKey val="0"/>
              <c:showVal val="0"/>
              <c:showCatName val="1"/>
              <c:showSerName val="0"/>
              <c:showPercent val="1"/>
              <c:showBubbleSize val="0"/>
              <c:extLst>
                <c:ext xmlns:c15="http://schemas.microsoft.com/office/drawing/2012/chart" uri="{CE6537A1-D6FC-4f65-9D91-7224C49458BB}">
                  <c15:layout>
                    <c:manualLayout>
                      <c:w val="0.32910647126441384"/>
                      <c:h val="0.27062078816257795"/>
                    </c:manualLayout>
                  </c15:layout>
                  <c15:dlblFieldTable/>
                  <c15:showDataLabelsRange val="0"/>
                </c:ext>
                <c:ext xmlns:c16="http://schemas.microsoft.com/office/drawing/2014/chart" uri="{C3380CC4-5D6E-409C-BE32-E72D297353CC}">
                  <c16:uniqueId val="{00000005-EB09-45FE-A454-758810B8B891}"/>
                </c:ext>
              </c:extLst>
            </c:dLbl>
            <c:spPr>
              <a:noFill/>
              <a:ln>
                <a:noFill/>
              </a:ln>
              <a:effectLst/>
            </c:spPr>
            <c:txPr>
              <a:bodyPr/>
              <a:lstStyle/>
              <a:p>
                <a:pPr>
                  <a:defRPr sz="2000" b="1">
                    <a:latin typeface="Times New Roman" panose="02020603050405020304" pitchFamily="18" charset="0"/>
                    <a:cs typeface="Times New Roman" panose="02020603050405020304" pitchFamily="18" charset="0"/>
                  </a:defRPr>
                </a:pPr>
                <a:endParaRPr lang="en-PK"/>
              </a:p>
            </c:txPr>
            <c:showLegendKey val="0"/>
            <c:showVal val="0"/>
            <c:showCatName val="1"/>
            <c:showSerName val="0"/>
            <c:showPercent val="1"/>
            <c:showBubbleSize val="0"/>
            <c:showLeaderLines val="1"/>
            <c:extLst>
              <c:ext xmlns:c15="http://schemas.microsoft.com/office/drawing/2012/chart" uri="{CE6537A1-D6FC-4f65-9D91-7224C49458BB}"/>
            </c:extLst>
          </c:dLbls>
          <c:cat>
            <c:strRef>
              <c:f>Sheet1!$A$2:$A$7</c:f>
              <c:strCache>
                <c:ptCount val="6"/>
                <c:pt idx="0">
                  <c:v>Finished Leather</c:v>
                </c:pt>
                <c:pt idx="1">
                  <c:v>Leather Goods</c:v>
                </c:pt>
                <c:pt idx="2">
                  <c:v>Leather Footwear</c:v>
                </c:pt>
                <c:pt idx="3">
                  <c:v>Leather Gloves</c:v>
                </c:pt>
                <c:pt idx="4">
                  <c:v>Leather Graments</c:v>
                </c:pt>
                <c:pt idx="5">
                  <c:v>Unfinished Leather </c:v>
                </c:pt>
              </c:strCache>
            </c:strRef>
          </c:cat>
          <c:val>
            <c:numRef>
              <c:f>Sheet1!$F$2:$F$7</c:f>
              <c:numCache>
                <c:formatCode>General</c:formatCode>
                <c:ptCount val="6"/>
                <c:pt idx="0">
                  <c:v>17632871</c:v>
                </c:pt>
                <c:pt idx="1">
                  <c:v>26365804</c:v>
                </c:pt>
                <c:pt idx="2">
                  <c:v>54355730</c:v>
                </c:pt>
                <c:pt idx="3">
                  <c:v>2437677</c:v>
                </c:pt>
                <c:pt idx="4">
                  <c:v>3462685</c:v>
                </c:pt>
                <c:pt idx="5">
                  <c:v>19143335</c:v>
                </c:pt>
              </c:numCache>
            </c:numRef>
          </c:val>
          <c:extLst>
            <c:ext xmlns:c16="http://schemas.microsoft.com/office/drawing/2014/chart" uri="{C3380CC4-5D6E-409C-BE32-E72D297353CC}">
              <c16:uniqueId val="{00000006-EB09-45FE-A454-758810B8B891}"/>
            </c:ext>
          </c:extLst>
        </c:ser>
        <c:dLbls>
          <c:showLegendKey val="0"/>
          <c:showVal val="0"/>
          <c:showCatName val="1"/>
          <c:showSerName val="0"/>
          <c:showPercent val="1"/>
          <c:showBubbleSize val="0"/>
          <c:showLeaderLines val="1"/>
        </c:dLbls>
      </c:pie3DChart>
    </c:plotArea>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[Book1]Sheet5!PivotTable2</c:name>
    <c:fmtId val="-1"/>
  </c:pivotSource>
  <c:chart>
    <c:autoTitleDeleted val="1"/>
    <c:pivotFmts>
      <c:pivotFmt>
        <c:idx val="0"/>
        <c:marker>
          <c:symbol val="none"/>
        </c:marker>
        <c:dLbl>
          <c:idx val="0"/>
          <c:spPr>
            <a:noFill/>
            <a:ln>
              <a:noFill/>
            </a:ln>
            <a:effectLst/>
          </c:spPr>
          <c:txPr>
            <a:bodyPr rot="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en-PK"/>
            </a:p>
          </c:txPr>
          <c:showLegendKey val="0"/>
          <c:showVal val="0"/>
          <c:showCatName val="1"/>
          <c:showSerName val="0"/>
          <c:showPercent val="1"/>
          <c:showBubbleSize val="0"/>
          <c:extLst>
            <c:ext xmlns:c15="http://schemas.microsoft.com/office/drawing/2012/chart" uri="{CE6537A1-D6FC-4f65-9D91-7224C49458BB}"/>
          </c:extLst>
        </c:dLbl>
      </c:pivotFmt>
      <c:pivotFmt>
        <c:idx val="1"/>
        <c:marker>
          <c:symbol val="none"/>
        </c:marker>
        <c:dLbl>
          <c:idx val="0"/>
          <c:spPr>
            <a:noFill/>
            <a:ln>
              <a:noFill/>
            </a:ln>
            <a:effectLst/>
          </c:spPr>
          <c:txPr>
            <a:bodyPr rot="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en-PK"/>
            </a:p>
          </c:txPr>
          <c:showLegendKey val="0"/>
          <c:showVal val="0"/>
          <c:showCatName val="1"/>
          <c:showSerName val="0"/>
          <c:showPercent val="1"/>
          <c:showBubbleSize val="0"/>
          <c:extLst>
            <c:ext xmlns:c15="http://schemas.microsoft.com/office/drawing/2012/chart" uri="{CE6537A1-D6FC-4f65-9D91-7224C49458BB}"/>
          </c:extLst>
        </c:dLbl>
      </c:pivotFmt>
      <c:pivotFmt>
        <c:idx val="2"/>
        <c:marker>
          <c:symbol val="none"/>
        </c:marker>
        <c:dLbl>
          <c:idx val="0"/>
          <c:spPr>
            <a:noFill/>
            <a:ln>
              <a:noFill/>
            </a:ln>
            <a:effectLst/>
          </c:spPr>
          <c:txPr>
            <a:bodyPr rot="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en-PK"/>
            </a:p>
          </c:txPr>
          <c:showLegendKey val="0"/>
          <c:showVal val="0"/>
          <c:showCatName val="1"/>
          <c:showSerName val="0"/>
          <c:showPercent val="1"/>
          <c:showBubbleSize val="0"/>
          <c:extLst>
            <c:ext xmlns:c15="http://schemas.microsoft.com/office/drawing/2012/chart" uri="{CE6537A1-D6FC-4f65-9D91-7224C49458BB}"/>
          </c:extLst>
        </c:dLbl>
      </c:pivotFmt>
    </c:pivotFmts>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Sheet5!$B$3</c:f>
              <c:strCache>
                <c:ptCount val="1"/>
                <c:pt idx="0">
                  <c:v>Total</c:v>
                </c:pt>
              </c:strCache>
            </c:strRef>
          </c:tx>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8761-4F98-B8EA-4C316DF8590A}"/>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8761-4F98-B8EA-4C316DF8590A}"/>
              </c:ext>
            </c:extLst>
          </c:dPt>
          <c:dPt>
            <c:idx val="2"/>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5-8761-4F98-B8EA-4C316DF8590A}"/>
              </c:ext>
            </c:extLst>
          </c:dPt>
          <c:dPt>
            <c:idx val="3"/>
            <c:bubble3D val="0"/>
            <c:spPr>
              <a:solidFill>
                <a:schemeClr val="accent4"/>
              </a:solidFill>
              <a:ln w="25400">
                <a:solidFill>
                  <a:schemeClr val="lt1"/>
                </a:solidFill>
              </a:ln>
              <a:effectLst/>
              <a:sp3d contourW="25400">
                <a:contourClr>
                  <a:schemeClr val="lt1"/>
                </a:contourClr>
              </a:sp3d>
            </c:spPr>
            <c:extLst>
              <c:ext xmlns:c16="http://schemas.microsoft.com/office/drawing/2014/chart" uri="{C3380CC4-5D6E-409C-BE32-E72D297353CC}">
                <c16:uniqueId val="{00000007-8761-4F98-B8EA-4C316DF8590A}"/>
              </c:ext>
            </c:extLst>
          </c:dPt>
          <c:dPt>
            <c:idx val="4"/>
            <c:bubble3D val="0"/>
            <c:spPr>
              <a:solidFill>
                <a:schemeClr val="accent5"/>
              </a:solidFill>
              <a:ln w="25400">
                <a:solidFill>
                  <a:schemeClr val="lt1"/>
                </a:solidFill>
              </a:ln>
              <a:effectLst/>
              <a:sp3d contourW="25400">
                <a:contourClr>
                  <a:schemeClr val="lt1"/>
                </a:contourClr>
              </a:sp3d>
            </c:spPr>
            <c:extLst>
              <c:ext xmlns:c16="http://schemas.microsoft.com/office/drawing/2014/chart" uri="{C3380CC4-5D6E-409C-BE32-E72D297353CC}">
                <c16:uniqueId val="{00000009-8761-4F98-B8EA-4C316DF8590A}"/>
              </c:ext>
            </c:extLst>
          </c:dPt>
          <c:dLbls>
            <c:dLbl>
              <c:idx val="1"/>
              <c:layout>
                <c:manualLayout>
                  <c:x val="-7.3109669896583018E-2"/>
                  <c:y val="-0.25640725920836366"/>
                </c:manualLayout>
              </c:layout>
              <c:tx>
                <c:rich>
                  <a:bodyPr/>
                  <a:lstStyle/>
                  <a:p>
                    <a:fld id="{35E25A2D-AA8A-422E-9D55-1B7A9675C784}" type="CATEGORYNAME">
                      <a:rPr lang="en-US" sz="1800"/>
                      <a:pPr/>
                      <a:t>[CATEGORY NAME]</a:t>
                    </a:fld>
                    <a:r>
                      <a:rPr lang="en-US" baseline="0" dirty="0"/>
                      <a:t>
</a:t>
                    </a:r>
                    <a:fld id="{A2264E29-D8C3-4CEF-A8E1-56435EE8F156}" type="PERCENTAGE">
                      <a:rPr lang="en-US" baseline="0"/>
                      <a:pPr/>
                      <a:t>[PERCENTAGE]</a:t>
                    </a:fld>
                    <a:endParaRPr lang="en-US" baseline="0" dirty="0"/>
                  </a:p>
                </c:rich>
              </c:tx>
              <c:dLblPos val="bestFit"/>
              <c:showLegendKey val="0"/>
              <c:showVal val="0"/>
              <c:showCatName val="1"/>
              <c:showSerName val="0"/>
              <c:showPercent val="1"/>
              <c:showBubbleSize val="0"/>
              <c:extLst>
                <c:ext xmlns:c15="http://schemas.microsoft.com/office/drawing/2012/chart" uri="{CE6537A1-D6FC-4f65-9D91-7224C49458BB}">
                  <c15:layout>
                    <c:manualLayout>
                      <c:w val="0.24462439296542585"/>
                      <c:h val="0.31066173064066177"/>
                    </c:manualLayout>
                  </c15:layout>
                  <c15:dlblFieldTable/>
                  <c15:showDataLabelsRange val="0"/>
                </c:ext>
                <c:ext xmlns:c16="http://schemas.microsoft.com/office/drawing/2014/chart" uri="{C3380CC4-5D6E-409C-BE32-E72D297353CC}">
                  <c16:uniqueId val="{00000003-8761-4F98-B8EA-4C316DF8590A}"/>
                </c:ext>
              </c:extLst>
            </c:dLbl>
            <c:dLbl>
              <c:idx val="2"/>
              <c:layout>
                <c:manualLayout>
                  <c:x val="-0.13727126435196702"/>
                  <c:y val="-0.2289748242716772"/>
                </c:manualLayout>
              </c:layout>
              <c:tx>
                <c:rich>
                  <a:bodyPr/>
                  <a:lstStyle/>
                  <a:p>
                    <a:fld id="{0BE90290-AA9F-48ED-AD2B-06B5AFA0D66D}" type="CATEGORYNAME">
                      <a:rPr lang="en-US" sz="1800"/>
                      <a:pPr/>
                      <a:t>[CATEGORY NAME]</a:t>
                    </a:fld>
                    <a:r>
                      <a:rPr lang="en-US" baseline="0" dirty="0"/>
                      <a:t>
</a:t>
                    </a:r>
                    <a:fld id="{9F388283-807A-4EE1-9001-5467A2F69C11}" type="PERCENTAGE">
                      <a:rPr lang="en-US" sz="1800" baseline="0"/>
                      <a:pPr/>
                      <a:t>[PERCENTAGE]</a:t>
                    </a:fld>
                    <a:endParaRPr lang="en-US" baseline="0" dirty="0"/>
                  </a:p>
                </c:rich>
              </c:tx>
              <c:dLblPos val="bestFit"/>
              <c:showLegendKey val="0"/>
              <c:showVal val="0"/>
              <c:showCatName val="1"/>
              <c:showSerName val="0"/>
              <c:showPercent val="1"/>
              <c:showBubbleSize val="0"/>
              <c:extLst>
                <c:ext xmlns:c15="http://schemas.microsoft.com/office/drawing/2012/chart" uri="{CE6537A1-D6FC-4f65-9D91-7224C49458BB}">
                  <c15:layout>
                    <c:manualLayout>
                      <c:w val="0.18402956581659285"/>
                      <c:h val="0.23571187254903356"/>
                    </c:manualLayout>
                  </c15:layout>
                  <c15:dlblFieldTable/>
                  <c15:showDataLabelsRange val="0"/>
                </c:ext>
                <c:ext xmlns:c16="http://schemas.microsoft.com/office/drawing/2014/chart" uri="{C3380CC4-5D6E-409C-BE32-E72D297353CC}">
                  <c16:uniqueId val="{00000005-8761-4F98-B8EA-4C316DF8590A}"/>
                </c:ext>
              </c:extLst>
            </c:dLbl>
            <c:dLbl>
              <c:idx val="3"/>
              <c:tx>
                <c:rich>
                  <a:bodyPr/>
                  <a:lstStyle/>
                  <a:p>
                    <a:fld id="{58457DB0-21E1-42AB-9646-B254F4CC2323}" type="CATEGORYNAME">
                      <a:rPr lang="en-US" sz="1800"/>
                      <a:pPr/>
                      <a:t>[CATEGORY NAME]</a:t>
                    </a:fld>
                    <a:r>
                      <a:rPr lang="en-US" baseline="0" dirty="0"/>
                      <a:t>
</a:t>
                    </a:r>
                    <a:fld id="{F91E9CF3-7F2D-4C99-B2DF-4ACB48143A0E}" type="PERCENTAGE">
                      <a:rPr lang="en-US" baseline="0"/>
                      <a:pPr/>
                      <a:t>[PERCENTAGE]</a:t>
                    </a:fld>
                    <a:endParaRPr lang="en-US" baseline="0" dirty="0"/>
                  </a:p>
                </c:rich>
              </c:tx>
              <c:dLblPos val="inEnd"/>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8761-4F98-B8EA-4C316DF8590A}"/>
                </c:ext>
              </c:extLst>
            </c:dLbl>
            <c:dLbl>
              <c:idx val="4"/>
              <c:tx>
                <c:rich>
                  <a:bodyPr/>
                  <a:lstStyle/>
                  <a:p>
                    <a:fld id="{0AADFE94-CCC4-4730-9A1C-4FC6B71181BF}" type="CATEGORYNAME">
                      <a:rPr lang="en-US" sz="1800" b="1">
                        <a:latin typeface="Times New Roman" panose="02020603050405020304" pitchFamily="18" charset="0"/>
                        <a:cs typeface="Times New Roman" panose="02020603050405020304" pitchFamily="18" charset="0"/>
                      </a:rPr>
                      <a:pPr/>
                      <a:t>[CATEGORY NAME]</a:t>
                    </a:fld>
                    <a:r>
                      <a:rPr lang="en-US" sz="1800" b="1" baseline="0" dirty="0">
                        <a:latin typeface="Times New Roman" panose="02020603050405020304" pitchFamily="18" charset="0"/>
                        <a:cs typeface="Times New Roman" panose="02020603050405020304" pitchFamily="18" charset="0"/>
                      </a:rPr>
                      <a:t>
</a:t>
                    </a:r>
                    <a:fld id="{08B3A4E1-D0FD-453C-8C74-AF3E6292E410}" type="PERCENTAGE">
                      <a:rPr lang="en-US" sz="1800" b="1" baseline="0">
                        <a:latin typeface="Times New Roman" panose="02020603050405020304" pitchFamily="18" charset="0"/>
                        <a:cs typeface="Times New Roman" panose="02020603050405020304" pitchFamily="18" charset="0"/>
                      </a:rPr>
                      <a:pPr/>
                      <a:t>[PERCENTAGE]</a:t>
                    </a:fld>
                    <a:endParaRPr lang="en-US" sz="1800" b="1" baseline="0" dirty="0">
                      <a:latin typeface="Times New Roman" panose="02020603050405020304" pitchFamily="18" charset="0"/>
                      <a:cs typeface="Times New Roman" panose="02020603050405020304" pitchFamily="18" charset="0"/>
                    </a:endParaRPr>
                  </a:p>
                </c:rich>
              </c:tx>
              <c:dLblPos val="inEnd"/>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8761-4F98-B8EA-4C316DF8590A}"/>
                </c:ext>
              </c:extLst>
            </c:dLbl>
            <c:spPr>
              <a:noFill/>
              <a:ln>
                <a:noFill/>
              </a:ln>
              <a:effectLst/>
            </c:spPr>
            <c:txPr>
              <a:bodyPr rot="0" spcFirstLastPara="1" vertOverflow="ellipsis" vert="horz" wrap="square" lIns="38100" tIns="19050" rIns="38100" bIns="19050" anchor="ctr" anchorCtr="0">
                <a:spAutoFit/>
              </a:bodyPr>
              <a:lstStyle/>
              <a:p>
                <a:pPr algn="ctr" rtl="0">
                  <a:defRPr lang="en-US" sz="1800" b="1" i="0" u="none" strike="noStrike" kern="1200" baseline="0">
                    <a:solidFill>
                      <a:prstClr val="black"/>
                    </a:solidFill>
                    <a:latin typeface="Times New Roman" panose="02020603050405020304" pitchFamily="18" charset="0"/>
                    <a:ea typeface="+mn-ea"/>
                    <a:cs typeface="Times New Roman" panose="02020603050405020304" pitchFamily="18" charset="0"/>
                  </a:defRPr>
                </a:pPr>
                <a:endParaRPr lang="en-PK"/>
              </a:p>
            </c:txPr>
            <c:dLblPos val="in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Sheet5!$A$4:$A$9</c:f>
              <c:strCache>
                <c:ptCount val="5"/>
                <c:pt idx="0">
                  <c:v>Finished Leather</c:v>
                </c:pt>
                <c:pt idx="1">
                  <c:v>Leather Accessories</c:v>
                </c:pt>
                <c:pt idx="2">
                  <c:v>Leather Footwear</c:v>
                </c:pt>
                <c:pt idx="3">
                  <c:v>Leather Garments</c:v>
                </c:pt>
                <c:pt idx="4">
                  <c:v>Leather Gloves</c:v>
                </c:pt>
              </c:strCache>
            </c:strRef>
          </c:cat>
          <c:val>
            <c:numRef>
              <c:f>Sheet5!$B$4:$B$9</c:f>
              <c:numCache>
                <c:formatCode>_(* #,##0_);_(* \(#,##0\);_(* "-"??_);_(@_)</c:formatCode>
                <c:ptCount val="5"/>
                <c:pt idx="0">
                  <c:v>533319</c:v>
                </c:pt>
                <c:pt idx="1">
                  <c:v>35455</c:v>
                </c:pt>
                <c:pt idx="2">
                  <c:v>110238</c:v>
                </c:pt>
                <c:pt idx="3">
                  <c:v>378656</c:v>
                </c:pt>
                <c:pt idx="4">
                  <c:v>313049</c:v>
                </c:pt>
              </c:numCache>
            </c:numRef>
          </c:val>
          <c:extLst>
            <c:ext xmlns:c16="http://schemas.microsoft.com/office/drawing/2014/chart" uri="{C3380CC4-5D6E-409C-BE32-E72D297353CC}">
              <c16:uniqueId val="{0000000A-8761-4F98-B8EA-4C316DF8590A}"/>
            </c:ext>
          </c:extLst>
        </c:ser>
        <c:dLbls>
          <c:dLblPos val="inEnd"/>
          <c:showLegendKey val="0"/>
          <c:showVal val="0"/>
          <c:showCatName val="1"/>
          <c:showSerName val="0"/>
          <c:showPercent val="1"/>
          <c:showBubbleSize val="0"/>
          <c:showLeaderLines val="1"/>
        </c:dLbls>
      </c:pie3DChart>
      <c:spPr>
        <a:noFill/>
        <a:ln>
          <a:noFill/>
        </a:ln>
        <a:effectLst/>
      </c:spPr>
    </c:plotArea>
    <c:plotVisOnly val="1"/>
    <c:dispBlanksAs val="gap"/>
    <c:showDLblsOverMax val="0"/>
  </c:chart>
  <c:spPr>
    <a:noFill/>
    <a:ln>
      <a:noFill/>
    </a:ln>
    <a:effectLst/>
  </c:spPr>
  <c:txPr>
    <a:bodyPr/>
    <a:lstStyle/>
    <a:p>
      <a:pPr>
        <a:defRPr/>
      </a:pPr>
      <a:endParaRPr lang="en-PK"/>
    </a:p>
  </c:txPr>
  <c:externalData r:id="rId3">
    <c:autoUpdate val="0"/>
  </c:externalData>
  <c:extLst>
    <c:ext xmlns:c14="http://schemas.microsoft.com/office/drawing/2007/8/2/chart" uri="{781A3756-C4B2-4CAC-9D66-4F8BD8637D16}">
      <c14:pivotOptions>
        <c14:dropZoneFilter val="1"/>
        <c14:dropZoneData val="1"/>
        <c14:dropZoneSeries val="1"/>
        <c14:dropZonesVisible val="1"/>
      </c14:pivotOptions>
    </c:ext>
  </c:extLst>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6.5077036905772906E-2"/>
          <c:y val="3.6712744166859108E-2"/>
          <c:w val="0.85023697442256496"/>
          <c:h val="0.71002279012063185"/>
        </c:manualLayout>
      </c:layout>
      <c:bar3DChart>
        <c:barDir val="col"/>
        <c:grouping val="standard"/>
        <c:varyColors val="0"/>
        <c:ser>
          <c:idx val="0"/>
          <c:order val="0"/>
          <c:tx>
            <c:strRef>
              <c:f>Sheet1!$B$1</c:f>
              <c:strCache>
                <c:ptCount val="1"/>
                <c:pt idx="0">
                  <c:v>Series 1</c:v>
                </c:pt>
              </c:strCache>
            </c:strRef>
          </c:tx>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9525" cap="flat" cmpd="sng" algn="ctr">
              <a:solidFill>
                <a:schemeClr val="accent1">
                  <a:shade val="95000"/>
                </a:schemeClr>
              </a:solidFill>
              <a:round/>
            </a:ln>
            <a:effectLst/>
            <a:sp3d contourW="9525">
              <a:contourClr>
                <a:schemeClr val="accent1">
                  <a:shade val="95000"/>
                </a:schemeClr>
              </a:contourClr>
            </a:sp3d>
          </c:spPr>
          <c:invertIfNegative val="0"/>
          <c:dPt>
            <c:idx val="19"/>
            <c:invertIfNegative val="0"/>
            <c:bubble3D val="0"/>
            <c:spPr>
              <a:solidFill>
                <a:schemeClr val="accent6"/>
              </a:solidFill>
              <a:ln w="9525" cap="flat" cmpd="sng" algn="ctr">
                <a:solidFill>
                  <a:schemeClr val="accent6">
                    <a:lumMod val="75000"/>
                  </a:schemeClr>
                </a:solidFill>
                <a:round/>
              </a:ln>
              <a:effectLst/>
              <a:sp3d contourW="9525">
                <a:contourClr>
                  <a:schemeClr val="accent6">
                    <a:lumMod val="75000"/>
                  </a:schemeClr>
                </a:contourClr>
              </a:sp3d>
            </c:spPr>
            <c:extLst>
              <c:ext xmlns:c16="http://schemas.microsoft.com/office/drawing/2014/chart" uri="{C3380CC4-5D6E-409C-BE32-E72D297353CC}">
                <c16:uniqueId val="{00000001-F14D-4A13-9166-C77F8EE6821D}"/>
              </c:ext>
            </c:extLst>
          </c:dPt>
          <c:dLbls>
            <c:dLbl>
              <c:idx val="19"/>
              <c:tx>
                <c:rich>
                  <a:bodyPr/>
                  <a:lstStyle/>
                  <a:p>
                    <a:fld id="{9CEDFEDE-3BA3-4094-9960-226734474748}" type="VALUE">
                      <a:rPr lang="en-US" sz="2000" b="1">
                        <a:solidFill>
                          <a:srgbClr val="FF0000"/>
                        </a:solidFill>
                      </a:rPr>
                      <a:pPr/>
                      <a:t>[VALUE]</a:t>
                    </a:fld>
                    <a:endParaRPr lang="en-PK"/>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F14D-4A13-9166-C77F8EE6821D}"/>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50000"/>
                        <a:lumOff val="50000"/>
                      </a:schemeClr>
                    </a:solidFill>
                    <a:latin typeface="+mn-lt"/>
                    <a:ea typeface="+mn-ea"/>
                    <a:cs typeface="+mn-cs"/>
                  </a:defRPr>
                </a:pPr>
                <a:endParaRPr lang="en-P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Sheet1!$A$2:$A$21</c:f>
              <c:strCache>
                <c:ptCount val="20"/>
                <c:pt idx="0">
                  <c:v>BAHAWALPUR</c:v>
                </c:pt>
                <c:pt idx="1">
                  <c:v>CHARSADDAH</c:v>
                </c:pt>
                <c:pt idx="2">
                  <c:v>FAISALABAD</c:v>
                </c:pt>
                <c:pt idx="3">
                  <c:v>GUJRANWALA</c:v>
                </c:pt>
                <c:pt idx="4">
                  <c:v>GUJRAT</c:v>
                </c:pt>
                <c:pt idx="5">
                  <c:v>HYDERABAD</c:v>
                </c:pt>
                <c:pt idx="6">
                  <c:v>JACCOBABAD</c:v>
                </c:pt>
                <c:pt idx="7">
                  <c:v>JHELUM</c:v>
                </c:pt>
                <c:pt idx="8">
                  <c:v>KARACHI</c:v>
                </c:pt>
                <c:pt idx="9">
                  <c:v>KOTRI</c:v>
                </c:pt>
                <c:pt idx="10">
                  <c:v>KASUR</c:v>
                </c:pt>
                <c:pt idx="11">
                  <c:v>KHUSAB</c:v>
                </c:pt>
                <c:pt idx="12">
                  <c:v>LAHORE</c:v>
                </c:pt>
                <c:pt idx="13">
                  <c:v>MULTAN</c:v>
                </c:pt>
                <c:pt idx="14">
                  <c:v>PESHAWAR</c:v>
                </c:pt>
                <c:pt idx="15">
                  <c:v>SAHIWAL</c:v>
                </c:pt>
                <c:pt idx="16">
                  <c:v>SARGODHA</c:v>
                </c:pt>
                <c:pt idx="17">
                  <c:v>SAWABI</c:v>
                </c:pt>
                <c:pt idx="18">
                  <c:v>SHEIKHUPURA</c:v>
                </c:pt>
                <c:pt idx="19">
                  <c:v>SIALKOT</c:v>
                </c:pt>
              </c:strCache>
            </c:strRef>
          </c:cat>
          <c:val>
            <c:numRef>
              <c:f>Sheet1!$B$2:$B$21</c:f>
              <c:numCache>
                <c:formatCode>General</c:formatCode>
                <c:ptCount val="20"/>
                <c:pt idx="0">
                  <c:v>1</c:v>
                </c:pt>
                <c:pt idx="1">
                  <c:v>1</c:v>
                </c:pt>
                <c:pt idx="2">
                  <c:v>7</c:v>
                </c:pt>
                <c:pt idx="3">
                  <c:v>51</c:v>
                </c:pt>
                <c:pt idx="4">
                  <c:v>2</c:v>
                </c:pt>
                <c:pt idx="5">
                  <c:v>1</c:v>
                </c:pt>
                <c:pt idx="6">
                  <c:v>1</c:v>
                </c:pt>
                <c:pt idx="7">
                  <c:v>1</c:v>
                </c:pt>
                <c:pt idx="8">
                  <c:v>185</c:v>
                </c:pt>
                <c:pt idx="9">
                  <c:v>2</c:v>
                </c:pt>
                <c:pt idx="10">
                  <c:v>230</c:v>
                </c:pt>
                <c:pt idx="11">
                  <c:v>1</c:v>
                </c:pt>
                <c:pt idx="12">
                  <c:v>20</c:v>
                </c:pt>
                <c:pt idx="13">
                  <c:v>35</c:v>
                </c:pt>
                <c:pt idx="14">
                  <c:v>6</c:v>
                </c:pt>
                <c:pt idx="15">
                  <c:v>8</c:v>
                </c:pt>
                <c:pt idx="16">
                  <c:v>5</c:v>
                </c:pt>
                <c:pt idx="17">
                  <c:v>1</c:v>
                </c:pt>
                <c:pt idx="18">
                  <c:v>35</c:v>
                </c:pt>
                <c:pt idx="19">
                  <c:v>250</c:v>
                </c:pt>
              </c:numCache>
            </c:numRef>
          </c:val>
          <c:extLst>
            <c:ext xmlns:c16="http://schemas.microsoft.com/office/drawing/2014/chart" uri="{C3380CC4-5D6E-409C-BE32-E72D297353CC}">
              <c16:uniqueId val="{00000002-F14D-4A13-9166-C77F8EE6821D}"/>
            </c:ext>
          </c:extLst>
        </c:ser>
        <c:ser>
          <c:idx val="1"/>
          <c:order val="1"/>
          <c:tx>
            <c:strRef>
              <c:f>Sheet1!$C$1</c:f>
              <c:strCache>
                <c:ptCount val="1"/>
                <c:pt idx="0">
                  <c:v>Column1</c:v>
                </c:pt>
              </c:strCache>
            </c:strRef>
          </c:tx>
          <c:spPr>
            <a:gradFill rotWithShape="1">
              <a:gsLst>
                <a:gs pos="0">
                  <a:schemeClr val="accent2">
                    <a:lumMod val="110000"/>
                    <a:satMod val="105000"/>
                    <a:tint val="67000"/>
                  </a:schemeClr>
                </a:gs>
                <a:gs pos="50000">
                  <a:schemeClr val="accent2">
                    <a:lumMod val="105000"/>
                    <a:satMod val="103000"/>
                    <a:tint val="73000"/>
                  </a:schemeClr>
                </a:gs>
                <a:gs pos="100000">
                  <a:schemeClr val="accent2">
                    <a:lumMod val="105000"/>
                    <a:satMod val="109000"/>
                    <a:tint val="81000"/>
                  </a:schemeClr>
                </a:gs>
              </a:gsLst>
              <a:lin ang="5400000" scaled="0"/>
            </a:gradFill>
            <a:ln w="9525" cap="flat" cmpd="sng" algn="ctr">
              <a:solidFill>
                <a:schemeClr val="accent2">
                  <a:shade val="95000"/>
                </a:schemeClr>
              </a:solidFill>
              <a:round/>
            </a:ln>
            <a:effectLst/>
            <a:sp3d contourW="9525">
              <a:contourClr>
                <a:schemeClr val="accent2">
                  <a:shade val="95000"/>
                </a:schemeClr>
              </a:contourClr>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50000"/>
                        <a:lumOff val="50000"/>
                      </a:schemeClr>
                    </a:solidFill>
                    <a:latin typeface="+mn-lt"/>
                    <a:ea typeface="+mn-ea"/>
                    <a:cs typeface="+mn-cs"/>
                  </a:defRPr>
                </a:pPr>
                <a:endParaRPr lang="en-P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Sheet1!$A$2:$A$21</c:f>
              <c:strCache>
                <c:ptCount val="20"/>
                <c:pt idx="0">
                  <c:v>BAHAWALPUR</c:v>
                </c:pt>
                <c:pt idx="1">
                  <c:v>CHARSADDAH</c:v>
                </c:pt>
                <c:pt idx="2">
                  <c:v>FAISALABAD</c:v>
                </c:pt>
                <c:pt idx="3">
                  <c:v>GUJRANWALA</c:v>
                </c:pt>
                <c:pt idx="4">
                  <c:v>GUJRAT</c:v>
                </c:pt>
                <c:pt idx="5">
                  <c:v>HYDERABAD</c:v>
                </c:pt>
                <c:pt idx="6">
                  <c:v>JACCOBABAD</c:v>
                </c:pt>
                <c:pt idx="7">
                  <c:v>JHELUM</c:v>
                </c:pt>
                <c:pt idx="8">
                  <c:v>KARACHI</c:v>
                </c:pt>
                <c:pt idx="9">
                  <c:v>KOTRI</c:v>
                </c:pt>
                <c:pt idx="10">
                  <c:v>KASUR</c:v>
                </c:pt>
                <c:pt idx="11">
                  <c:v>KHUSAB</c:v>
                </c:pt>
                <c:pt idx="12">
                  <c:v>LAHORE</c:v>
                </c:pt>
                <c:pt idx="13">
                  <c:v>MULTAN</c:v>
                </c:pt>
                <c:pt idx="14">
                  <c:v>PESHAWAR</c:v>
                </c:pt>
                <c:pt idx="15">
                  <c:v>SAHIWAL</c:v>
                </c:pt>
                <c:pt idx="16">
                  <c:v>SARGODHA</c:v>
                </c:pt>
                <c:pt idx="17">
                  <c:v>SAWABI</c:v>
                </c:pt>
                <c:pt idx="18">
                  <c:v>SHEIKHUPURA</c:v>
                </c:pt>
                <c:pt idx="19">
                  <c:v>SIALKOT</c:v>
                </c:pt>
              </c:strCache>
            </c:strRef>
          </c:cat>
          <c:val>
            <c:numRef>
              <c:f>Sheet1!$C$2:$C$21</c:f>
              <c:numCache>
                <c:formatCode>General</c:formatCode>
                <c:ptCount val="20"/>
              </c:numCache>
            </c:numRef>
          </c:val>
          <c:extLst>
            <c:ext xmlns:c16="http://schemas.microsoft.com/office/drawing/2014/chart" uri="{C3380CC4-5D6E-409C-BE32-E72D297353CC}">
              <c16:uniqueId val="{00000003-F14D-4A13-9166-C77F8EE6821D}"/>
            </c:ext>
          </c:extLst>
        </c:ser>
        <c:ser>
          <c:idx val="2"/>
          <c:order val="2"/>
          <c:tx>
            <c:strRef>
              <c:f>Sheet1!$D$1</c:f>
              <c:strCache>
                <c:ptCount val="1"/>
                <c:pt idx="0">
                  <c:v>Column2</c:v>
                </c:pt>
              </c:strCache>
            </c:strRef>
          </c:tx>
          <c:spPr>
            <a:gradFill rotWithShape="1">
              <a:gsLst>
                <a:gs pos="0">
                  <a:schemeClr val="accent3">
                    <a:lumMod val="110000"/>
                    <a:satMod val="105000"/>
                    <a:tint val="67000"/>
                  </a:schemeClr>
                </a:gs>
                <a:gs pos="50000">
                  <a:schemeClr val="accent3">
                    <a:lumMod val="105000"/>
                    <a:satMod val="103000"/>
                    <a:tint val="73000"/>
                  </a:schemeClr>
                </a:gs>
                <a:gs pos="100000">
                  <a:schemeClr val="accent3">
                    <a:lumMod val="105000"/>
                    <a:satMod val="109000"/>
                    <a:tint val="81000"/>
                  </a:schemeClr>
                </a:gs>
              </a:gsLst>
              <a:lin ang="5400000" scaled="0"/>
            </a:gradFill>
            <a:ln w="9525" cap="flat" cmpd="sng" algn="ctr">
              <a:solidFill>
                <a:schemeClr val="accent3">
                  <a:shade val="95000"/>
                </a:schemeClr>
              </a:solidFill>
              <a:round/>
            </a:ln>
            <a:effectLst/>
            <a:sp3d contourW="9525">
              <a:contourClr>
                <a:schemeClr val="accent3">
                  <a:shade val="95000"/>
                </a:schemeClr>
              </a:contourClr>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50000"/>
                        <a:lumOff val="50000"/>
                      </a:schemeClr>
                    </a:solidFill>
                    <a:latin typeface="+mn-lt"/>
                    <a:ea typeface="+mn-ea"/>
                    <a:cs typeface="+mn-cs"/>
                  </a:defRPr>
                </a:pPr>
                <a:endParaRPr lang="en-P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Sheet1!$A$2:$A$21</c:f>
              <c:strCache>
                <c:ptCount val="20"/>
                <c:pt idx="0">
                  <c:v>BAHAWALPUR</c:v>
                </c:pt>
                <c:pt idx="1">
                  <c:v>CHARSADDAH</c:v>
                </c:pt>
                <c:pt idx="2">
                  <c:v>FAISALABAD</c:v>
                </c:pt>
                <c:pt idx="3">
                  <c:v>GUJRANWALA</c:v>
                </c:pt>
                <c:pt idx="4">
                  <c:v>GUJRAT</c:v>
                </c:pt>
                <c:pt idx="5">
                  <c:v>HYDERABAD</c:v>
                </c:pt>
                <c:pt idx="6">
                  <c:v>JACCOBABAD</c:v>
                </c:pt>
                <c:pt idx="7">
                  <c:v>JHELUM</c:v>
                </c:pt>
                <c:pt idx="8">
                  <c:v>KARACHI</c:v>
                </c:pt>
                <c:pt idx="9">
                  <c:v>KOTRI</c:v>
                </c:pt>
                <c:pt idx="10">
                  <c:v>KASUR</c:v>
                </c:pt>
                <c:pt idx="11">
                  <c:v>KHUSAB</c:v>
                </c:pt>
                <c:pt idx="12">
                  <c:v>LAHORE</c:v>
                </c:pt>
                <c:pt idx="13">
                  <c:v>MULTAN</c:v>
                </c:pt>
                <c:pt idx="14">
                  <c:v>PESHAWAR</c:v>
                </c:pt>
                <c:pt idx="15">
                  <c:v>SAHIWAL</c:v>
                </c:pt>
                <c:pt idx="16">
                  <c:v>SARGODHA</c:v>
                </c:pt>
                <c:pt idx="17">
                  <c:v>SAWABI</c:v>
                </c:pt>
                <c:pt idx="18">
                  <c:v>SHEIKHUPURA</c:v>
                </c:pt>
                <c:pt idx="19">
                  <c:v>SIALKOT</c:v>
                </c:pt>
              </c:strCache>
            </c:strRef>
          </c:cat>
          <c:val>
            <c:numRef>
              <c:f>Sheet1!$D$2:$D$21</c:f>
              <c:numCache>
                <c:formatCode>General</c:formatCode>
                <c:ptCount val="20"/>
              </c:numCache>
            </c:numRef>
          </c:val>
          <c:extLst>
            <c:ext xmlns:c16="http://schemas.microsoft.com/office/drawing/2014/chart" uri="{C3380CC4-5D6E-409C-BE32-E72D297353CC}">
              <c16:uniqueId val="{00000004-F14D-4A13-9166-C77F8EE6821D}"/>
            </c:ext>
          </c:extLst>
        </c:ser>
        <c:dLbls>
          <c:showLegendKey val="0"/>
          <c:showVal val="1"/>
          <c:showCatName val="0"/>
          <c:showSerName val="0"/>
          <c:showPercent val="0"/>
          <c:showBubbleSize val="0"/>
        </c:dLbls>
        <c:gapWidth val="150"/>
        <c:shape val="box"/>
        <c:axId val="248316264"/>
        <c:axId val="248314304"/>
        <c:axId val="247586568"/>
      </c:bar3DChart>
      <c:catAx>
        <c:axId val="248316264"/>
        <c:scaling>
          <c:orientation val="minMax"/>
        </c:scaling>
        <c:delete val="0"/>
        <c:axPos val="b"/>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50000"/>
                    <a:lumOff val="50000"/>
                  </a:schemeClr>
                </a:solidFill>
                <a:latin typeface="+mn-lt"/>
                <a:ea typeface="+mn-ea"/>
                <a:cs typeface="+mn-cs"/>
              </a:defRPr>
            </a:pPr>
            <a:endParaRPr lang="en-PK"/>
          </a:p>
        </c:txPr>
        <c:crossAx val="248314304"/>
        <c:crosses val="autoZero"/>
        <c:auto val="1"/>
        <c:lblAlgn val="ctr"/>
        <c:lblOffset val="100"/>
        <c:noMultiLvlLbl val="0"/>
      </c:catAx>
      <c:valAx>
        <c:axId val="24831430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50000"/>
                    <a:lumOff val="50000"/>
                  </a:schemeClr>
                </a:solidFill>
                <a:latin typeface="+mn-lt"/>
                <a:ea typeface="+mn-ea"/>
                <a:cs typeface="+mn-cs"/>
              </a:defRPr>
            </a:pPr>
            <a:endParaRPr lang="en-PK"/>
          </a:p>
        </c:txPr>
        <c:crossAx val="248316264"/>
        <c:crosses val="autoZero"/>
        <c:crossBetween val="between"/>
      </c:valAx>
      <c:serAx>
        <c:axId val="247586568"/>
        <c:scaling>
          <c:orientation val="minMax"/>
        </c:scaling>
        <c:delete val="0"/>
        <c:axPos val="b"/>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50000"/>
                    <a:lumOff val="50000"/>
                  </a:schemeClr>
                </a:solidFill>
                <a:latin typeface="+mn-lt"/>
                <a:ea typeface="+mn-ea"/>
                <a:cs typeface="+mn-cs"/>
              </a:defRPr>
            </a:pPr>
            <a:endParaRPr lang="en-PK"/>
          </a:p>
        </c:txPr>
        <c:crossAx val="248314304"/>
        <c:crosses val="autoZero"/>
      </c:serAx>
      <c:spPr>
        <a:noFill/>
        <a:ln>
          <a:noFill/>
        </a:ln>
        <a:effectLst/>
      </c:spPr>
    </c:plotArea>
    <c:plotVisOnly val="1"/>
    <c:dispBlanksAs val="gap"/>
    <c:showDLblsOverMax val="0"/>
  </c:chart>
  <c:spPr>
    <a:noFill/>
    <a:ln>
      <a:noFill/>
    </a:ln>
    <a:effectLst/>
  </c:spPr>
  <c:txPr>
    <a:bodyPr/>
    <a:lstStyle/>
    <a:p>
      <a:pPr>
        <a:defRPr/>
      </a:pPr>
      <a:endParaRPr lang="en-PK"/>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2400" dirty="0"/>
              <a:t>LWG</a:t>
            </a:r>
            <a:r>
              <a:rPr lang="en-US" sz="2400" baseline="0" dirty="0"/>
              <a:t> COMPLIANT COMPANIES</a:t>
            </a:r>
            <a:endParaRPr lang="en-US" sz="2400" dirty="0"/>
          </a:p>
        </c:rich>
      </c:tx>
      <c:overlay val="0"/>
      <c:spPr>
        <a:solidFill>
          <a:schemeClr val="accent1">
            <a:lumMod val="40000"/>
            <a:lumOff val="60000"/>
          </a:schemeClr>
        </a:solid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PK"/>
        </a:p>
      </c:txPr>
    </c:title>
    <c:autoTitleDeleted val="0"/>
    <c:plotArea>
      <c:layout/>
      <c:barChart>
        <c:barDir val="col"/>
        <c:grouping val="clustered"/>
        <c:varyColors val="0"/>
        <c:ser>
          <c:idx val="0"/>
          <c:order val="0"/>
          <c:tx>
            <c:strRef>
              <c:f>Sheet1!$B$1</c:f>
              <c:strCache>
                <c:ptCount val="1"/>
                <c:pt idx="0">
                  <c:v>China </c:v>
                </c:pt>
              </c:strCache>
            </c:strRef>
          </c:tx>
          <c:spPr>
            <a:solidFill>
              <a:schemeClr val="accent1"/>
            </a:solidFill>
            <a:ln>
              <a:noFill/>
            </a:ln>
            <a:effectLst/>
          </c:spPr>
          <c:invertIfNegative val="0"/>
          <c:dLbls>
            <c:dLbl>
              <c:idx val="0"/>
              <c:tx>
                <c:rich>
                  <a:bodyPr/>
                  <a:lstStyle/>
                  <a:p>
                    <a:r>
                      <a:rPr lang="en-US"/>
                      <a:t>102</a:t>
                    </a:r>
                    <a:endParaRPr lang="en-US" dirty="0"/>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DBCB-4410-8EE6-A8B24E5C3130}"/>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PK"/>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Companies </c:v>
                </c:pt>
              </c:strCache>
            </c:strRef>
          </c:cat>
          <c:val>
            <c:numRef>
              <c:f>Sheet1!$B$2</c:f>
              <c:numCache>
                <c:formatCode>General</c:formatCode>
                <c:ptCount val="1"/>
                <c:pt idx="0">
                  <c:v>91</c:v>
                </c:pt>
              </c:numCache>
            </c:numRef>
          </c:val>
          <c:extLst>
            <c:ext xmlns:c16="http://schemas.microsoft.com/office/drawing/2014/chart" uri="{C3380CC4-5D6E-409C-BE32-E72D297353CC}">
              <c16:uniqueId val="{00000001-DBCB-4410-8EE6-A8B24E5C3130}"/>
            </c:ext>
          </c:extLst>
        </c:ser>
        <c:ser>
          <c:idx val="1"/>
          <c:order val="1"/>
          <c:tx>
            <c:strRef>
              <c:f>Sheet1!$C$1</c:f>
              <c:strCache>
                <c:ptCount val="1"/>
                <c:pt idx="0">
                  <c:v>Inida </c:v>
                </c:pt>
              </c:strCache>
            </c:strRef>
          </c:tx>
          <c:spPr>
            <a:solidFill>
              <a:schemeClr val="accent2"/>
            </a:solidFill>
            <a:ln>
              <a:noFill/>
            </a:ln>
            <a:effectLst/>
          </c:spPr>
          <c:invertIfNegative val="0"/>
          <c:dLbls>
            <c:dLbl>
              <c:idx val="0"/>
              <c:tx>
                <c:rich>
                  <a:bodyPr/>
                  <a:lstStyle/>
                  <a:p>
                    <a:r>
                      <a:rPr lang="en-US"/>
                      <a:t>112</a:t>
                    </a:r>
                    <a:endParaRPr lang="en-US" dirty="0"/>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DBCB-4410-8EE6-A8B24E5C3130}"/>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PK"/>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Companies </c:v>
                </c:pt>
              </c:strCache>
            </c:strRef>
          </c:cat>
          <c:val>
            <c:numRef>
              <c:f>Sheet1!$C$2</c:f>
              <c:numCache>
                <c:formatCode>General</c:formatCode>
                <c:ptCount val="1"/>
                <c:pt idx="0">
                  <c:v>93</c:v>
                </c:pt>
              </c:numCache>
            </c:numRef>
          </c:val>
          <c:extLst>
            <c:ext xmlns:c16="http://schemas.microsoft.com/office/drawing/2014/chart" uri="{C3380CC4-5D6E-409C-BE32-E72D297353CC}">
              <c16:uniqueId val="{00000003-DBCB-4410-8EE6-A8B24E5C3130}"/>
            </c:ext>
          </c:extLst>
        </c:ser>
        <c:ser>
          <c:idx val="2"/>
          <c:order val="2"/>
          <c:tx>
            <c:strRef>
              <c:f>Sheet1!$D$1</c:f>
              <c:strCache>
                <c:ptCount val="1"/>
                <c:pt idx="0">
                  <c:v>Pakistan </c:v>
                </c:pt>
              </c:strCache>
            </c:strRef>
          </c:tx>
          <c:spPr>
            <a:solidFill>
              <a:schemeClr val="accent6">
                <a:lumMod val="60000"/>
                <a:lumOff val="40000"/>
              </a:schemeClr>
            </a:solidFill>
            <a:ln>
              <a:noFill/>
            </a:ln>
            <a:effectLst/>
          </c:spPr>
          <c:invertIfNegative val="0"/>
          <c:dLbls>
            <c:dLbl>
              <c:idx val="0"/>
              <c:tx>
                <c:rich>
                  <a:bodyPr/>
                  <a:lstStyle/>
                  <a:p>
                    <a:r>
                      <a:rPr lang="en-US"/>
                      <a:t>3</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DBCB-4410-8EE6-A8B24E5C3130}"/>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PK"/>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Companies </c:v>
                </c:pt>
              </c:strCache>
            </c:strRef>
          </c:cat>
          <c:val>
            <c:numRef>
              <c:f>Sheet1!$D$2</c:f>
              <c:numCache>
                <c:formatCode>General</c:formatCode>
                <c:ptCount val="1"/>
                <c:pt idx="0">
                  <c:v>2</c:v>
                </c:pt>
              </c:numCache>
            </c:numRef>
          </c:val>
          <c:extLst>
            <c:ext xmlns:c16="http://schemas.microsoft.com/office/drawing/2014/chart" uri="{C3380CC4-5D6E-409C-BE32-E72D297353CC}">
              <c16:uniqueId val="{00000005-DBCB-4410-8EE6-A8B24E5C3130}"/>
            </c:ext>
          </c:extLst>
        </c:ser>
        <c:ser>
          <c:idx val="3"/>
          <c:order val="3"/>
          <c:tx>
            <c:strRef>
              <c:f>Sheet1!$E$1</c:f>
              <c:strCache>
                <c:ptCount val="1"/>
                <c:pt idx="0">
                  <c:v>Brazil</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PK"/>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Companies </c:v>
                </c:pt>
              </c:strCache>
            </c:strRef>
          </c:cat>
          <c:val>
            <c:numRef>
              <c:f>Sheet1!$E$2</c:f>
              <c:numCache>
                <c:formatCode>General</c:formatCode>
                <c:ptCount val="1"/>
                <c:pt idx="0">
                  <c:v>63</c:v>
                </c:pt>
              </c:numCache>
            </c:numRef>
          </c:val>
          <c:extLst>
            <c:ext xmlns:c16="http://schemas.microsoft.com/office/drawing/2014/chart" uri="{C3380CC4-5D6E-409C-BE32-E72D297353CC}">
              <c16:uniqueId val="{00000006-DBCB-4410-8EE6-A8B24E5C3130}"/>
            </c:ext>
          </c:extLst>
        </c:ser>
        <c:dLbls>
          <c:dLblPos val="outEnd"/>
          <c:showLegendKey val="0"/>
          <c:showVal val="1"/>
          <c:showCatName val="0"/>
          <c:showSerName val="0"/>
          <c:showPercent val="0"/>
          <c:showBubbleSize val="0"/>
        </c:dLbls>
        <c:gapWidth val="219"/>
        <c:overlap val="-27"/>
        <c:axId val="248315480"/>
        <c:axId val="248321360"/>
      </c:barChart>
      <c:catAx>
        <c:axId val="248315480"/>
        <c:scaling>
          <c:orientation val="minMax"/>
        </c:scaling>
        <c:delete val="1"/>
        <c:axPos val="b"/>
        <c:numFmt formatCode="General" sourceLinked="1"/>
        <c:majorTickMark val="none"/>
        <c:minorTickMark val="none"/>
        <c:tickLblPos val="nextTo"/>
        <c:crossAx val="248321360"/>
        <c:crosses val="autoZero"/>
        <c:auto val="1"/>
        <c:lblAlgn val="ctr"/>
        <c:lblOffset val="100"/>
        <c:noMultiLvlLbl val="0"/>
      </c:catAx>
      <c:valAx>
        <c:axId val="248321360"/>
        <c:scaling>
          <c:orientation val="minMax"/>
        </c:scaling>
        <c:delete val="1"/>
        <c:axPos val="l"/>
        <c:numFmt formatCode="General" sourceLinked="1"/>
        <c:majorTickMark val="none"/>
        <c:minorTickMark val="none"/>
        <c:tickLblPos val="nextTo"/>
        <c:crossAx val="248315480"/>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PK"/>
          </a:p>
        </c:txPr>
      </c:legendEntry>
      <c:legendEntry>
        <c:idx val="1"/>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PK"/>
          </a:p>
        </c:txPr>
      </c:legendEntry>
      <c:legendEntry>
        <c:idx val="2"/>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PK"/>
          </a:p>
        </c:txPr>
      </c:legendEntry>
      <c:legendEntry>
        <c:idx val="3"/>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PK"/>
          </a:p>
        </c:txPr>
      </c:legendEntry>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PK"/>
        </a:p>
      </c:txPr>
    </c:legend>
    <c:plotVisOnly val="1"/>
    <c:dispBlanksAs val="gap"/>
    <c:showDLblsOverMax val="0"/>
  </c:chart>
  <c:spPr>
    <a:noFill/>
    <a:ln w="28575">
      <a:solidFill>
        <a:schemeClr val="accent1">
          <a:lumMod val="75000"/>
        </a:schemeClr>
      </a:solidFill>
    </a:ln>
    <a:effectLst/>
  </c:spPr>
  <c:txPr>
    <a:bodyPr/>
    <a:lstStyle/>
    <a:p>
      <a:pPr>
        <a:defRPr/>
      </a:pPr>
      <a:endParaRPr lang="en-PK"/>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89">
  <cs:axisTitle>
    <cs:lnRef idx="0"/>
    <cs:fillRef idx="0"/>
    <cs:effectRef idx="0"/>
    <cs:fontRef idx="minor">
      <a:schemeClr val="tx1">
        <a:lumMod val="50000"/>
        <a:lumOff val="50000"/>
      </a:schemeClr>
    </cs:fontRef>
    <cs:defRPr sz="1197" kern="1200" cap="all"/>
  </cs:axisTitle>
  <cs:categoryAxis>
    <cs:lnRef idx="0"/>
    <cs:fillRef idx="0"/>
    <cs:effectRef idx="0"/>
    <cs:fontRef idx="minor">
      <a:schemeClr val="tx1">
        <a:lumMod val="50000"/>
        <a:lumOff val="50000"/>
      </a:schemeClr>
    </cs:fontRef>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defRPr sz="1197"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862"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image" Target="../media/image64.jpg"/><Relationship Id="rId5" Type="http://schemas.openxmlformats.org/officeDocument/2006/relationships/image" Target="../media/image68.jpg"/><Relationship Id="rId4" Type="http://schemas.openxmlformats.org/officeDocument/2006/relationships/image" Target="../media/image67.jpg"/></Relationships>
</file>

<file path=ppt/diagrams/_rels/data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image" Target="../media/image69.jpg"/><Relationship Id="rId5" Type="http://schemas.openxmlformats.org/officeDocument/2006/relationships/image" Target="../media/image73.jpeg"/><Relationship Id="rId4" Type="http://schemas.openxmlformats.org/officeDocument/2006/relationships/image" Target="../media/image72.jpg"/></Relationships>
</file>

<file path=ppt/diagrams/_rels/drawing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image" Target="../media/image64.jpg"/><Relationship Id="rId5" Type="http://schemas.openxmlformats.org/officeDocument/2006/relationships/image" Target="../media/image68.jpg"/><Relationship Id="rId4" Type="http://schemas.openxmlformats.org/officeDocument/2006/relationships/image" Target="../media/image67.jpg"/></Relationships>
</file>

<file path=ppt/diagrams/_rels/drawing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image" Target="../media/image69.jpg"/><Relationship Id="rId5" Type="http://schemas.openxmlformats.org/officeDocument/2006/relationships/image" Target="../media/image73.jpeg"/><Relationship Id="rId4" Type="http://schemas.openxmlformats.org/officeDocument/2006/relationships/image" Target="../media/image72.jp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86401E1-1F47-4304-9A8F-F7850E37B54B}" type="doc">
      <dgm:prSet loTypeId="urn:microsoft.com/office/officeart/2005/8/layout/vList6" loCatId="list" qsTypeId="urn:microsoft.com/office/officeart/2005/8/quickstyle/simple1" qsCatId="simple" csTypeId="urn:microsoft.com/office/officeart/2005/8/colors/accent1_2" csCatId="accent1" phldr="1"/>
      <dgm:spPr/>
      <dgm:t>
        <a:bodyPr/>
        <a:lstStyle/>
        <a:p>
          <a:endParaRPr lang="en-US"/>
        </a:p>
      </dgm:t>
    </dgm:pt>
    <dgm:pt modelId="{E70ED44A-2EFB-4AC0-9A55-45CD9005DFCF}">
      <dgm:prSet phldrT="[Text]"/>
      <dgm:spPr/>
      <dgm:t>
        <a:bodyPr/>
        <a:lstStyle/>
        <a:p>
          <a:pPr algn="l"/>
          <a:r>
            <a:rPr lang="en-US" altLang="en-US" dirty="0">
              <a:solidFill>
                <a:schemeClr val="tx1"/>
              </a:solidFill>
            </a:rPr>
            <a:t>The tanning industry is considered one of the most polluting industries and it severe  environmental degradation.  During the tanning process more than </a:t>
          </a:r>
          <a:r>
            <a:rPr lang="en-US" altLang="en-US" b="1" dirty="0">
              <a:solidFill>
                <a:schemeClr val="tx1"/>
              </a:solidFill>
            </a:rPr>
            <a:t>85%</a:t>
          </a:r>
          <a:r>
            <a:rPr lang="en-US" altLang="en-US" dirty="0">
              <a:solidFill>
                <a:schemeClr val="tx1"/>
              </a:solidFill>
            </a:rPr>
            <a:t> of the chemicals and the entire quantity of water are not taken up by the leather and this quantity is discharged to wastewater streams and most of the chemicals included in the wastewater are toxic and harmful in nature and pose hazards to the environment and human health.    </a:t>
          </a:r>
        </a:p>
        <a:p>
          <a:pPr algn="ctr"/>
          <a:endParaRPr lang="en-US" dirty="0"/>
        </a:p>
      </dgm:t>
    </dgm:pt>
    <dgm:pt modelId="{EED0C2B3-7B80-49A3-B283-5BBAE064D7ED}" type="parTrans" cxnId="{7DC068B8-6327-4910-9629-7252147A450E}">
      <dgm:prSet/>
      <dgm:spPr/>
      <dgm:t>
        <a:bodyPr/>
        <a:lstStyle/>
        <a:p>
          <a:endParaRPr lang="en-US"/>
        </a:p>
      </dgm:t>
    </dgm:pt>
    <dgm:pt modelId="{09F29B5F-EF9F-465C-8E5A-CCF42038DAFA}" type="sibTrans" cxnId="{7DC068B8-6327-4910-9629-7252147A450E}">
      <dgm:prSet/>
      <dgm:spPr/>
      <dgm:t>
        <a:bodyPr/>
        <a:lstStyle/>
        <a:p>
          <a:endParaRPr lang="en-US"/>
        </a:p>
      </dgm:t>
    </dgm:pt>
    <dgm:pt modelId="{B35D1AFF-4381-4F9C-8206-863CE8BEC055}">
      <dgm:prSet phldrT="[Text]"/>
      <dgm:spPr/>
      <dgm:t>
        <a:bodyPr/>
        <a:lstStyle/>
        <a:p>
          <a:r>
            <a:rPr lang="en-US" b="1" dirty="0"/>
            <a:t>HEALTH</a:t>
          </a:r>
        </a:p>
      </dgm:t>
    </dgm:pt>
    <dgm:pt modelId="{F2C56020-D122-4986-8B1E-DE4ABCFD2A6E}" type="parTrans" cxnId="{9BA631FC-D027-4E37-9757-F5890AA3C826}">
      <dgm:prSet/>
      <dgm:spPr/>
      <dgm:t>
        <a:bodyPr/>
        <a:lstStyle/>
        <a:p>
          <a:endParaRPr lang="en-US"/>
        </a:p>
      </dgm:t>
    </dgm:pt>
    <dgm:pt modelId="{F30E4D97-9EC7-44EB-AC07-27C8F92AFB2D}" type="sibTrans" cxnId="{9BA631FC-D027-4E37-9757-F5890AA3C826}">
      <dgm:prSet/>
      <dgm:spPr/>
      <dgm:t>
        <a:bodyPr/>
        <a:lstStyle/>
        <a:p>
          <a:endParaRPr lang="en-US"/>
        </a:p>
      </dgm:t>
    </dgm:pt>
    <dgm:pt modelId="{9B8F8DDC-0134-4070-B933-58B1F9C3F06B}">
      <dgm:prSet phldrT="[Text]"/>
      <dgm:spPr/>
      <dgm:t>
        <a:bodyPr/>
        <a:lstStyle/>
        <a:p>
          <a:r>
            <a:rPr lang="en-US" b="1" dirty="0"/>
            <a:t>ENVIRONMENT</a:t>
          </a:r>
          <a:endParaRPr lang="en-US" dirty="0"/>
        </a:p>
      </dgm:t>
    </dgm:pt>
    <dgm:pt modelId="{C5B3016E-A84E-4521-860D-E2435DAD4D20}" type="parTrans" cxnId="{79BFC2CC-B7E9-44B3-ABAA-80F26285B878}">
      <dgm:prSet/>
      <dgm:spPr/>
      <dgm:t>
        <a:bodyPr/>
        <a:lstStyle/>
        <a:p>
          <a:endParaRPr lang="en-US"/>
        </a:p>
      </dgm:t>
    </dgm:pt>
    <dgm:pt modelId="{E5DC72E3-097D-421F-B62F-45D11DC3B6C5}" type="sibTrans" cxnId="{79BFC2CC-B7E9-44B3-ABAA-80F26285B878}">
      <dgm:prSet/>
      <dgm:spPr/>
      <dgm:t>
        <a:bodyPr/>
        <a:lstStyle/>
        <a:p>
          <a:endParaRPr lang="en-US"/>
        </a:p>
      </dgm:t>
    </dgm:pt>
    <dgm:pt modelId="{A9675AF3-2FEB-410F-B440-0A41970DA4D1}" type="pres">
      <dgm:prSet presAssocID="{F86401E1-1F47-4304-9A8F-F7850E37B54B}" presName="Name0" presStyleCnt="0">
        <dgm:presLayoutVars>
          <dgm:dir/>
          <dgm:animLvl val="lvl"/>
          <dgm:resizeHandles/>
        </dgm:presLayoutVars>
      </dgm:prSet>
      <dgm:spPr/>
    </dgm:pt>
    <dgm:pt modelId="{006CF78F-DF33-46D5-A202-C70CC923B7ED}" type="pres">
      <dgm:prSet presAssocID="{E70ED44A-2EFB-4AC0-9A55-45CD9005DFCF}" presName="linNode" presStyleCnt="0"/>
      <dgm:spPr/>
    </dgm:pt>
    <dgm:pt modelId="{564A4C96-B0BC-4F83-BFD2-41A9EC8A0AE7}" type="pres">
      <dgm:prSet presAssocID="{E70ED44A-2EFB-4AC0-9A55-45CD9005DFCF}" presName="parentShp" presStyleLbl="node1" presStyleIdx="0" presStyleCnt="1" custScaleX="153673" custLinFactNeighborX="-18870">
        <dgm:presLayoutVars>
          <dgm:bulletEnabled val="1"/>
        </dgm:presLayoutVars>
      </dgm:prSet>
      <dgm:spPr/>
    </dgm:pt>
    <dgm:pt modelId="{48E1FC88-171C-4190-B4AA-25FA547E78F3}" type="pres">
      <dgm:prSet presAssocID="{E70ED44A-2EFB-4AC0-9A55-45CD9005DFCF}" presName="childShp" presStyleLbl="bgAccFollowNode1" presStyleIdx="0" presStyleCnt="1" custScaleX="66866" custScaleY="29480" custLinFactNeighborX="2643" custLinFactNeighborY="1461">
        <dgm:presLayoutVars>
          <dgm:bulletEnabled val="1"/>
        </dgm:presLayoutVars>
      </dgm:prSet>
      <dgm:spPr/>
    </dgm:pt>
  </dgm:ptLst>
  <dgm:cxnLst>
    <dgm:cxn modelId="{3362DD06-EECC-41BD-9DAC-B0797D8AAF64}" type="presOf" srcId="{9B8F8DDC-0134-4070-B933-58B1F9C3F06B}" destId="{48E1FC88-171C-4190-B4AA-25FA547E78F3}" srcOrd="0" destOrd="1" presId="urn:microsoft.com/office/officeart/2005/8/layout/vList6"/>
    <dgm:cxn modelId="{01D3FC91-E7B6-4FB5-9B4B-29DD6C1E6C67}" type="presOf" srcId="{F86401E1-1F47-4304-9A8F-F7850E37B54B}" destId="{A9675AF3-2FEB-410F-B440-0A41970DA4D1}" srcOrd="0" destOrd="0" presId="urn:microsoft.com/office/officeart/2005/8/layout/vList6"/>
    <dgm:cxn modelId="{7DC068B8-6327-4910-9629-7252147A450E}" srcId="{F86401E1-1F47-4304-9A8F-F7850E37B54B}" destId="{E70ED44A-2EFB-4AC0-9A55-45CD9005DFCF}" srcOrd="0" destOrd="0" parTransId="{EED0C2B3-7B80-49A3-B283-5BBAE064D7ED}" sibTransId="{09F29B5F-EF9F-465C-8E5A-CCF42038DAFA}"/>
    <dgm:cxn modelId="{B9689CC5-6EBF-4AB6-9A55-749EEE57AE17}" type="presOf" srcId="{E70ED44A-2EFB-4AC0-9A55-45CD9005DFCF}" destId="{564A4C96-B0BC-4F83-BFD2-41A9EC8A0AE7}" srcOrd="0" destOrd="0" presId="urn:microsoft.com/office/officeart/2005/8/layout/vList6"/>
    <dgm:cxn modelId="{79BFC2CC-B7E9-44B3-ABAA-80F26285B878}" srcId="{E70ED44A-2EFB-4AC0-9A55-45CD9005DFCF}" destId="{9B8F8DDC-0134-4070-B933-58B1F9C3F06B}" srcOrd="1" destOrd="0" parTransId="{C5B3016E-A84E-4521-860D-E2435DAD4D20}" sibTransId="{E5DC72E3-097D-421F-B62F-45D11DC3B6C5}"/>
    <dgm:cxn modelId="{BDB5D6F5-2C87-4EB8-A81B-46FA9F8D3E0B}" type="presOf" srcId="{B35D1AFF-4381-4F9C-8206-863CE8BEC055}" destId="{48E1FC88-171C-4190-B4AA-25FA547E78F3}" srcOrd="0" destOrd="0" presId="urn:microsoft.com/office/officeart/2005/8/layout/vList6"/>
    <dgm:cxn modelId="{9BA631FC-D027-4E37-9757-F5890AA3C826}" srcId="{E70ED44A-2EFB-4AC0-9A55-45CD9005DFCF}" destId="{B35D1AFF-4381-4F9C-8206-863CE8BEC055}" srcOrd="0" destOrd="0" parTransId="{F2C56020-D122-4986-8B1E-DE4ABCFD2A6E}" sibTransId="{F30E4D97-9EC7-44EB-AC07-27C8F92AFB2D}"/>
    <dgm:cxn modelId="{019A5B6F-F694-46AB-BA08-A125D720F91A}" type="presParOf" srcId="{A9675AF3-2FEB-410F-B440-0A41970DA4D1}" destId="{006CF78F-DF33-46D5-A202-C70CC923B7ED}" srcOrd="0" destOrd="0" presId="urn:microsoft.com/office/officeart/2005/8/layout/vList6"/>
    <dgm:cxn modelId="{3B565CD1-E237-4857-9E93-EFFEC9E72D4D}" type="presParOf" srcId="{006CF78F-DF33-46D5-A202-C70CC923B7ED}" destId="{564A4C96-B0BC-4F83-BFD2-41A9EC8A0AE7}" srcOrd="0" destOrd="0" presId="urn:microsoft.com/office/officeart/2005/8/layout/vList6"/>
    <dgm:cxn modelId="{F9F30233-1448-4A4E-BEFE-46AD9CAD2684}" type="presParOf" srcId="{006CF78F-DF33-46D5-A202-C70CC923B7ED}" destId="{48E1FC88-171C-4190-B4AA-25FA547E78F3}" srcOrd="1" destOrd="0" presId="urn:microsoft.com/office/officeart/2005/8/layout/vList6"/>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E7AB8BC-E92C-4302-A1DF-79CA9D7281EC}" type="doc">
      <dgm:prSet loTypeId="urn:microsoft.com/office/officeart/2005/8/layout/vList4" loCatId="list" qsTypeId="urn:microsoft.com/office/officeart/2005/8/quickstyle/simple1" qsCatId="simple" csTypeId="urn:microsoft.com/office/officeart/2005/8/colors/colorful4" csCatId="colorful" phldr="1"/>
      <dgm:spPr/>
      <dgm:t>
        <a:bodyPr/>
        <a:lstStyle/>
        <a:p>
          <a:endParaRPr lang="en-US"/>
        </a:p>
      </dgm:t>
    </dgm:pt>
    <dgm:pt modelId="{5DB9B927-5B65-4F81-A3BF-BDC57215F43D}">
      <dgm:prSet phldrT="[Text]"/>
      <dgm:spPr/>
      <dgm:t>
        <a:bodyPr/>
        <a:lstStyle/>
        <a:p>
          <a:r>
            <a:rPr lang="en-US" dirty="0">
              <a:solidFill>
                <a:schemeClr val="tx1"/>
              </a:solidFill>
            </a:rPr>
            <a:t>Tanning Community</a:t>
          </a:r>
        </a:p>
      </dgm:t>
    </dgm:pt>
    <dgm:pt modelId="{CC2A71CA-9FE4-459F-B324-AFA3C0463FD5}" type="parTrans" cxnId="{9ABD5283-5F4E-42AB-A51F-4025926B841A}">
      <dgm:prSet/>
      <dgm:spPr/>
      <dgm:t>
        <a:bodyPr/>
        <a:lstStyle/>
        <a:p>
          <a:endParaRPr lang="en-US"/>
        </a:p>
      </dgm:t>
    </dgm:pt>
    <dgm:pt modelId="{8AFC7CC5-EAB1-42A5-ADCB-9DFB7FD0891F}" type="sibTrans" cxnId="{9ABD5283-5F4E-42AB-A51F-4025926B841A}">
      <dgm:prSet/>
      <dgm:spPr/>
      <dgm:t>
        <a:bodyPr/>
        <a:lstStyle/>
        <a:p>
          <a:endParaRPr lang="en-US"/>
        </a:p>
      </dgm:t>
    </dgm:pt>
    <dgm:pt modelId="{EDDDA203-5144-4B2A-B80D-2B285F0112F9}">
      <dgm:prSet phldrT="[Text]"/>
      <dgm:spPr/>
      <dgm:t>
        <a:bodyPr/>
        <a:lstStyle/>
        <a:p>
          <a:r>
            <a:rPr lang="en-US" dirty="0">
              <a:solidFill>
                <a:schemeClr val="tx1"/>
              </a:solidFill>
            </a:rPr>
            <a:t>Youth in particular females by providing fresh job opportunities in the industry</a:t>
          </a:r>
        </a:p>
      </dgm:t>
    </dgm:pt>
    <dgm:pt modelId="{B3543DCB-1F07-4971-8D70-DA818A17B72B}" type="parTrans" cxnId="{F77858C9-CAA7-4D0A-9E11-91153BF9BC8F}">
      <dgm:prSet/>
      <dgm:spPr/>
      <dgm:t>
        <a:bodyPr/>
        <a:lstStyle/>
        <a:p>
          <a:endParaRPr lang="en-US"/>
        </a:p>
      </dgm:t>
    </dgm:pt>
    <dgm:pt modelId="{8F80797E-1339-43D9-BE51-A9711DC411BF}" type="sibTrans" cxnId="{F77858C9-CAA7-4D0A-9E11-91153BF9BC8F}">
      <dgm:prSet/>
      <dgm:spPr/>
      <dgm:t>
        <a:bodyPr/>
        <a:lstStyle/>
        <a:p>
          <a:endParaRPr lang="en-US"/>
        </a:p>
      </dgm:t>
    </dgm:pt>
    <dgm:pt modelId="{C56353B2-DABE-4193-81CA-62C85EE2A3E4}">
      <dgm:prSet phldrT="[Text]"/>
      <dgm:spPr/>
      <dgm:t>
        <a:bodyPr/>
        <a:lstStyle/>
        <a:p>
          <a:r>
            <a:rPr lang="en-US" dirty="0">
              <a:solidFill>
                <a:schemeClr val="tx1"/>
              </a:solidFill>
            </a:rPr>
            <a:t>Farmers with improved vegetation.</a:t>
          </a:r>
        </a:p>
      </dgm:t>
    </dgm:pt>
    <dgm:pt modelId="{2728FACA-453F-425A-8EDC-8B63A28A49AE}" type="parTrans" cxnId="{80697811-9FCB-4DCD-878D-EF19EA483CDA}">
      <dgm:prSet/>
      <dgm:spPr/>
      <dgm:t>
        <a:bodyPr/>
        <a:lstStyle/>
        <a:p>
          <a:endParaRPr lang="en-US"/>
        </a:p>
      </dgm:t>
    </dgm:pt>
    <dgm:pt modelId="{2676280F-0D93-49DB-850E-B9B685ECD776}" type="sibTrans" cxnId="{80697811-9FCB-4DCD-878D-EF19EA483CDA}">
      <dgm:prSet/>
      <dgm:spPr/>
      <dgm:t>
        <a:bodyPr/>
        <a:lstStyle/>
        <a:p>
          <a:endParaRPr lang="en-US"/>
        </a:p>
      </dgm:t>
    </dgm:pt>
    <dgm:pt modelId="{6052FE4B-00E7-4BC0-9ABA-26B2B7ED74D9}">
      <dgm:prSet/>
      <dgm:spPr/>
      <dgm:t>
        <a:bodyPr/>
        <a:lstStyle/>
        <a:p>
          <a:pPr rtl="0"/>
          <a:r>
            <a:rPr lang="en-US" dirty="0">
              <a:solidFill>
                <a:schemeClr val="tx1"/>
              </a:solidFill>
            </a:rPr>
            <a:t>Livestock Business </a:t>
          </a:r>
        </a:p>
      </dgm:t>
    </dgm:pt>
    <dgm:pt modelId="{2A7C9E7A-C5F0-4B05-8A34-45EE986163EA}" type="parTrans" cxnId="{ACB786BF-951F-4C61-BB33-026E95E69E9C}">
      <dgm:prSet/>
      <dgm:spPr/>
      <dgm:t>
        <a:bodyPr/>
        <a:lstStyle/>
        <a:p>
          <a:endParaRPr lang="en-US"/>
        </a:p>
      </dgm:t>
    </dgm:pt>
    <dgm:pt modelId="{102E3EBF-9DD1-4B45-8053-FAC23B7A4F38}" type="sibTrans" cxnId="{ACB786BF-951F-4C61-BB33-026E95E69E9C}">
      <dgm:prSet/>
      <dgm:spPr/>
      <dgm:t>
        <a:bodyPr/>
        <a:lstStyle/>
        <a:p>
          <a:endParaRPr lang="en-US"/>
        </a:p>
      </dgm:t>
    </dgm:pt>
    <dgm:pt modelId="{F0D28853-0381-475C-8AB9-53BAF3FBE950}">
      <dgm:prSet/>
      <dgm:spPr/>
      <dgm:t>
        <a:bodyPr/>
        <a:lstStyle/>
        <a:p>
          <a:pPr rtl="0"/>
          <a:r>
            <a:rPr lang="en-US" dirty="0">
              <a:solidFill>
                <a:schemeClr val="tx1"/>
              </a:solidFill>
            </a:rPr>
            <a:t>Middle Management, Managers, Technicians and Technologists. </a:t>
          </a:r>
        </a:p>
      </dgm:t>
    </dgm:pt>
    <dgm:pt modelId="{5333A0A7-8881-4B02-B8D3-E699195C0D4A}" type="parTrans" cxnId="{55A106A0-9A1B-41B8-BF01-9859998F83AB}">
      <dgm:prSet/>
      <dgm:spPr/>
      <dgm:t>
        <a:bodyPr/>
        <a:lstStyle/>
        <a:p>
          <a:endParaRPr lang="en-US"/>
        </a:p>
      </dgm:t>
    </dgm:pt>
    <dgm:pt modelId="{71A2199D-73F8-4455-8827-0F51645ACC88}" type="sibTrans" cxnId="{55A106A0-9A1B-41B8-BF01-9859998F83AB}">
      <dgm:prSet/>
      <dgm:spPr/>
      <dgm:t>
        <a:bodyPr/>
        <a:lstStyle/>
        <a:p>
          <a:endParaRPr lang="en-US"/>
        </a:p>
      </dgm:t>
    </dgm:pt>
    <dgm:pt modelId="{887D5908-D85D-4663-BDE6-B3E1B76E02EE}" type="pres">
      <dgm:prSet presAssocID="{6E7AB8BC-E92C-4302-A1DF-79CA9D7281EC}" presName="linear" presStyleCnt="0">
        <dgm:presLayoutVars>
          <dgm:dir/>
          <dgm:resizeHandles val="exact"/>
        </dgm:presLayoutVars>
      </dgm:prSet>
      <dgm:spPr/>
    </dgm:pt>
    <dgm:pt modelId="{5136FA9B-5615-48F1-A8A5-2EC6022F4CA6}" type="pres">
      <dgm:prSet presAssocID="{5DB9B927-5B65-4F81-A3BF-BDC57215F43D}" presName="comp" presStyleCnt="0"/>
      <dgm:spPr/>
    </dgm:pt>
    <dgm:pt modelId="{2C0D678C-4446-48E2-9C95-BE5B1627A477}" type="pres">
      <dgm:prSet presAssocID="{5DB9B927-5B65-4F81-A3BF-BDC57215F43D}" presName="box" presStyleLbl="node1" presStyleIdx="0" presStyleCnt="5" custLinFactNeighborX="-5701" custLinFactNeighborY="-10249"/>
      <dgm:spPr/>
    </dgm:pt>
    <dgm:pt modelId="{A188DBEE-7CD5-4DD1-B575-078B67CC9DF0}" type="pres">
      <dgm:prSet presAssocID="{5DB9B927-5B65-4F81-A3BF-BDC57215F43D}" presName="img" presStyleLbl="fgImgPlace1" presStyleIdx="0" presStyleCnt="5"/>
      <dgm:spPr>
        <a:blipFill>
          <a:blip xmlns:r="http://schemas.openxmlformats.org/officeDocument/2006/relationships" r:embed="rId1">
            <a:extLst>
              <a:ext uri="{28A0092B-C50C-407E-A947-70E740481C1C}">
                <a14:useLocalDpi xmlns:a14="http://schemas.microsoft.com/office/drawing/2010/main" val="0"/>
              </a:ext>
            </a:extLst>
          </a:blip>
          <a:srcRect/>
          <a:stretch>
            <a:fillRect l="-12000" r="-12000"/>
          </a:stretch>
        </a:blipFill>
      </dgm:spPr>
    </dgm:pt>
    <dgm:pt modelId="{3C36B59D-9696-4AEE-9ACA-8C22AAC0533C}" type="pres">
      <dgm:prSet presAssocID="{5DB9B927-5B65-4F81-A3BF-BDC57215F43D}" presName="text" presStyleLbl="node1" presStyleIdx="0" presStyleCnt="5">
        <dgm:presLayoutVars>
          <dgm:bulletEnabled val="1"/>
        </dgm:presLayoutVars>
      </dgm:prSet>
      <dgm:spPr/>
    </dgm:pt>
    <dgm:pt modelId="{E8CE85A9-06E8-4004-82D7-5C7C6D501B39}" type="pres">
      <dgm:prSet presAssocID="{8AFC7CC5-EAB1-42A5-ADCB-9DFB7FD0891F}" presName="spacer" presStyleCnt="0"/>
      <dgm:spPr/>
    </dgm:pt>
    <dgm:pt modelId="{2515E2E8-26BD-4004-9B8A-E1A9B7A61838}" type="pres">
      <dgm:prSet presAssocID="{EDDDA203-5144-4B2A-B80D-2B285F0112F9}" presName="comp" presStyleCnt="0"/>
      <dgm:spPr/>
    </dgm:pt>
    <dgm:pt modelId="{932B1DD1-04A7-4C5E-92EA-CA1C2E297DF7}" type="pres">
      <dgm:prSet presAssocID="{EDDDA203-5144-4B2A-B80D-2B285F0112F9}" presName="box" presStyleLbl="node1" presStyleIdx="1" presStyleCnt="5"/>
      <dgm:spPr/>
    </dgm:pt>
    <dgm:pt modelId="{171B23F3-6EA2-4D01-A130-61519C8E7633}" type="pres">
      <dgm:prSet presAssocID="{EDDDA203-5144-4B2A-B80D-2B285F0112F9}" presName="img" presStyleLbl="fgImgPlace1" presStyleIdx="1" presStyleCnt="5"/>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2000" r="-2000"/>
          </a:stretch>
        </a:blipFill>
      </dgm:spPr>
    </dgm:pt>
    <dgm:pt modelId="{3FC7469B-A408-4591-81D6-7EE489CD080C}" type="pres">
      <dgm:prSet presAssocID="{EDDDA203-5144-4B2A-B80D-2B285F0112F9}" presName="text" presStyleLbl="node1" presStyleIdx="1" presStyleCnt="5">
        <dgm:presLayoutVars>
          <dgm:bulletEnabled val="1"/>
        </dgm:presLayoutVars>
      </dgm:prSet>
      <dgm:spPr/>
    </dgm:pt>
    <dgm:pt modelId="{BFC6BCB0-950D-4046-8BFE-726FFDB7EF66}" type="pres">
      <dgm:prSet presAssocID="{8F80797E-1339-43D9-BE51-A9711DC411BF}" presName="spacer" presStyleCnt="0"/>
      <dgm:spPr/>
    </dgm:pt>
    <dgm:pt modelId="{CE6A87CE-2761-43F0-9C3A-742C073387E6}" type="pres">
      <dgm:prSet presAssocID="{C56353B2-DABE-4193-81CA-62C85EE2A3E4}" presName="comp" presStyleCnt="0"/>
      <dgm:spPr/>
    </dgm:pt>
    <dgm:pt modelId="{F60CCB9F-A281-47C1-9C3C-7D3D5B2FAB73}" type="pres">
      <dgm:prSet presAssocID="{C56353B2-DABE-4193-81CA-62C85EE2A3E4}" presName="box" presStyleLbl="node1" presStyleIdx="2" presStyleCnt="5"/>
      <dgm:spPr/>
    </dgm:pt>
    <dgm:pt modelId="{00E127F5-6DC9-48E2-8C2C-34A792622605}" type="pres">
      <dgm:prSet presAssocID="{C56353B2-DABE-4193-81CA-62C85EE2A3E4}" presName="img" presStyleLbl="fgImgPlace1" presStyleIdx="2" presStyleCnt="5"/>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t="-7000" b="-7000"/>
          </a:stretch>
        </a:blipFill>
      </dgm:spPr>
    </dgm:pt>
    <dgm:pt modelId="{8E51EBA7-F8F1-4432-B53A-ADACC11A11E1}" type="pres">
      <dgm:prSet presAssocID="{C56353B2-DABE-4193-81CA-62C85EE2A3E4}" presName="text" presStyleLbl="node1" presStyleIdx="2" presStyleCnt="5">
        <dgm:presLayoutVars>
          <dgm:bulletEnabled val="1"/>
        </dgm:presLayoutVars>
      </dgm:prSet>
      <dgm:spPr/>
    </dgm:pt>
    <dgm:pt modelId="{24A899A7-34C9-49D0-8A80-3C9E7B6667BC}" type="pres">
      <dgm:prSet presAssocID="{2676280F-0D93-49DB-850E-B9B685ECD776}" presName="spacer" presStyleCnt="0"/>
      <dgm:spPr/>
    </dgm:pt>
    <dgm:pt modelId="{8142C87C-CB82-4350-AD15-F1F08853E48C}" type="pres">
      <dgm:prSet presAssocID="{6052FE4B-00E7-4BC0-9ABA-26B2B7ED74D9}" presName="comp" presStyleCnt="0"/>
      <dgm:spPr/>
    </dgm:pt>
    <dgm:pt modelId="{22DAAD71-7F7E-4ED0-941E-1E0ECF22D544}" type="pres">
      <dgm:prSet presAssocID="{6052FE4B-00E7-4BC0-9ABA-26B2B7ED74D9}" presName="box" presStyleLbl="node1" presStyleIdx="3" presStyleCnt="5"/>
      <dgm:spPr/>
    </dgm:pt>
    <dgm:pt modelId="{F4BD9E19-9F2B-4043-A274-6D91C7CC4F40}" type="pres">
      <dgm:prSet presAssocID="{6052FE4B-00E7-4BC0-9ABA-26B2B7ED74D9}" presName="img" presStyleLbl="fgImgPlace1" presStyleIdx="3" presStyleCnt="5"/>
      <dgm:spPr>
        <a:blipFill>
          <a:blip xmlns:r="http://schemas.openxmlformats.org/officeDocument/2006/relationships" r:embed="rId4">
            <a:extLst>
              <a:ext uri="{28A0092B-C50C-407E-A947-70E740481C1C}">
                <a14:useLocalDpi xmlns:a14="http://schemas.microsoft.com/office/drawing/2010/main" val="0"/>
              </a:ext>
            </a:extLst>
          </a:blip>
          <a:srcRect/>
          <a:stretch>
            <a:fillRect l="-9000" r="-9000"/>
          </a:stretch>
        </a:blipFill>
      </dgm:spPr>
    </dgm:pt>
    <dgm:pt modelId="{141B66B8-7875-4854-8855-B8AD25AF376A}" type="pres">
      <dgm:prSet presAssocID="{6052FE4B-00E7-4BC0-9ABA-26B2B7ED74D9}" presName="text" presStyleLbl="node1" presStyleIdx="3" presStyleCnt="5">
        <dgm:presLayoutVars>
          <dgm:bulletEnabled val="1"/>
        </dgm:presLayoutVars>
      </dgm:prSet>
      <dgm:spPr/>
    </dgm:pt>
    <dgm:pt modelId="{BCCE9E34-494D-4675-965E-190334971992}" type="pres">
      <dgm:prSet presAssocID="{102E3EBF-9DD1-4B45-8053-FAC23B7A4F38}" presName="spacer" presStyleCnt="0"/>
      <dgm:spPr/>
    </dgm:pt>
    <dgm:pt modelId="{366D5342-9B42-46F2-9F3D-FD9A069E633F}" type="pres">
      <dgm:prSet presAssocID="{F0D28853-0381-475C-8AB9-53BAF3FBE950}" presName="comp" presStyleCnt="0"/>
      <dgm:spPr/>
    </dgm:pt>
    <dgm:pt modelId="{B13A9CBC-3B8D-4AE6-9B2B-34D723E18E1E}" type="pres">
      <dgm:prSet presAssocID="{F0D28853-0381-475C-8AB9-53BAF3FBE950}" presName="box" presStyleLbl="node1" presStyleIdx="4" presStyleCnt="5"/>
      <dgm:spPr/>
    </dgm:pt>
    <dgm:pt modelId="{AE38A9A9-DBC6-424F-B28F-AA14F4C704E6}" type="pres">
      <dgm:prSet presAssocID="{F0D28853-0381-475C-8AB9-53BAF3FBE950}" presName="img" presStyleLbl="fgImgPlace1" presStyleIdx="4" presStyleCnt="5"/>
      <dgm:spPr>
        <a:blipFill>
          <a:blip xmlns:r="http://schemas.openxmlformats.org/officeDocument/2006/relationships" r:embed="rId5">
            <a:extLst>
              <a:ext uri="{28A0092B-C50C-407E-A947-70E740481C1C}">
                <a14:useLocalDpi xmlns:a14="http://schemas.microsoft.com/office/drawing/2010/main" val="0"/>
              </a:ext>
            </a:extLst>
          </a:blip>
          <a:srcRect/>
          <a:stretch>
            <a:fillRect t="-18000" b="-18000"/>
          </a:stretch>
        </a:blipFill>
      </dgm:spPr>
    </dgm:pt>
    <dgm:pt modelId="{AFE25308-03BE-464D-9010-A2B5FB6C1E9B}" type="pres">
      <dgm:prSet presAssocID="{F0D28853-0381-475C-8AB9-53BAF3FBE950}" presName="text" presStyleLbl="node1" presStyleIdx="4" presStyleCnt="5">
        <dgm:presLayoutVars>
          <dgm:bulletEnabled val="1"/>
        </dgm:presLayoutVars>
      </dgm:prSet>
      <dgm:spPr/>
    </dgm:pt>
  </dgm:ptLst>
  <dgm:cxnLst>
    <dgm:cxn modelId="{80697811-9FCB-4DCD-878D-EF19EA483CDA}" srcId="{6E7AB8BC-E92C-4302-A1DF-79CA9D7281EC}" destId="{C56353B2-DABE-4193-81CA-62C85EE2A3E4}" srcOrd="2" destOrd="0" parTransId="{2728FACA-453F-425A-8EDC-8B63A28A49AE}" sibTransId="{2676280F-0D93-49DB-850E-B9B685ECD776}"/>
    <dgm:cxn modelId="{52865434-470A-4354-A6AD-AF38024BD8AA}" type="presOf" srcId="{F0D28853-0381-475C-8AB9-53BAF3FBE950}" destId="{B13A9CBC-3B8D-4AE6-9B2B-34D723E18E1E}" srcOrd="0" destOrd="0" presId="urn:microsoft.com/office/officeart/2005/8/layout/vList4"/>
    <dgm:cxn modelId="{618FA83C-5581-494A-8C3B-A02B122D1F7B}" type="presOf" srcId="{C56353B2-DABE-4193-81CA-62C85EE2A3E4}" destId="{F60CCB9F-A281-47C1-9C3C-7D3D5B2FAB73}" srcOrd="0" destOrd="0" presId="urn:microsoft.com/office/officeart/2005/8/layout/vList4"/>
    <dgm:cxn modelId="{F776C548-CC8B-4E36-91D7-AA5AADB56A2F}" type="presOf" srcId="{5DB9B927-5B65-4F81-A3BF-BDC57215F43D}" destId="{2C0D678C-4446-48E2-9C95-BE5B1627A477}" srcOrd="0" destOrd="0" presId="urn:microsoft.com/office/officeart/2005/8/layout/vList4"/>
    <dgm:cxn modelId="{FAEC406C-CE90-4674-9125-BF9C2E628CEC}" type="presOf" srcId="{6052FE4B-00E7-4BC0-9ABA-26B2B7ED74D9}" destId="{141B66B8-7875-4854-8855-B8AD25AF376A}" srcOrd="1" destOrd="0" presId="urn:microsoft.com/office/officeart/2005/8/layout/vList4"/>
    <dgm:cxn modelId="{9ABD5283-5F4E-42AB-A51F-4025926B841A}" srcId="{6E7AB8BC-E92C-4302-A1DF-79CA9D7281EC}" destId="{5DB9B927-5B65-4F81-A3BF-BDC57215F43D}" srcOrd="0" destOrd="0" parTransId="{CC2A71CA-9FE4-459F-B324-AFA3C0463FD5}" sibTransId="{8AFC7CC5-EAB1-42A5-ADCB-9DFB7FD0891F}"/>
    <dgm:cxn modelId="{C1C3BE89-25EB-4390-93E0-42899E2B46F5}" type="presOf" srcId="{C56353B2-DABE-4193-81CA-62C85EE2A3E4}" destId="{8E51EBA7-F8F1-4432-B53A-ADACC11A11E1}" srcOrd="1" destOrd="0" presId="urn:microsoft.com/office/officeart/2005/8/layout/vList4"/>
    <dgm:cxn modelId="{55A106A0-9A1B-41B8-BF01-9859998F83AB}" srcId="{6E7AB8BC-E92C-4302-A1DF-79CA9D7281EC}" destId="{F0D28853-0381-475C-8AB9-53BAF3FBE950}" srcOrd="4" destOrd="0" parTransId="{5333A0A7-8881-4B02-B8D3-E699195C0D4A}" sibTransId="{71A2199D-73F8-4455-8827-0F51645ACC88}"/>
    <dgm:cxn modelId="{CD11FFA3-D924-4C1B-8652-C9151B49819A}" type="presOf" srcId="{6052FE4B-00E7-4BC0-9ABA-26B2B7ED74D9}" destId="{22DAAD71-7F7E-4ED0-941E-1E0ECF22D544}" srcOrd="0" destOrd="0" presId="urn:microsoft.com/office/officeart/2005/8/layout/vList4"/>
    <dgm:cxn modelId="{5C87A8AE-7831-4FB0-93F1-EE12BF81E9FB}" type="presOf" srcId="{F0D28853-0381-475C-8AB9-53BAF3FBE950}" destId="{AFE25308-03BE-464D-9010-A2B5FB6C1E9B}" srcOrd="1" destOrd="0" presId="urn:microsoft.com/office/officeart/2005/8/layout/vList4"/>
    <dgm:cxn modelId="{ACB786BF-951F-4C61-BB33-026E95E69E9C}" srcId="{6E7AB8BC-E92C-4302-A1DF-79CA9D7281EC}" destId="{6052FE4B-00E7-4BC0-9ABA-26B2B7ED74D9}" srcOrd="3" destOrd="0" parTransId="{2A7C9E7A-C5F0-4B05-8A34-45EE986163EA}" sibTransId="{102E3EBF-9DD1-4B45-8053-FAC23B7A4F38}"/>
    <dgm:cxn modelId="{F77858C9-CAA7-4D0A-9E11-91153BF9BC8F}" srcId="{6E7AB8BC-E92C-4302-A1DF-79CA9D7281EC}" destId="{EDDDA203-5144-4B2A-B80D-2B285F0112F9}" srcOrd="1" destOrd="0" parTransId="{B3543DCB-1F07-4971-8D70-DA818A17B72B}" sibTransId="{8F80797E-1339-43D9-BE51-A9711DC411BF}"/>
    <dgm:cxn modelId="{3A98FBE2-2C9A-4F8A-BF7B-885C4D778C4E}" type="presOf" srcId="{EDDDA203-5144-4B2A-B80D-2B285F0112F9}" destId="{932B1DD1-04A7-4C5E-92EA-CA1C2E297DF7}" srcOrd="0" destOrd="0" presId="urn:microsoft.com/office/officeart/2005/8/layout/vList4"/>
    <dgm:cxn modelId="{FA1CCCEA-105C-4398-A825-3149AE78E8D4}" type="presOf" srcId="{6E7AB8BC-E92C-4302-A1DF-79CA9D7281EC}" destId="{887D5908-D85D-4663-BDE6-B3E1B76E02EE}" srcOrd="0" destOrd="0" presId="urn:microsoft.com/office/officeart/2005/8/layout/vList4"/>
    <dgm:cxn modelId="{CD1100F0-CB1B-4217-B002-E60487BA7310}" type="presOf" srcId="{5DB9B927-5B65-4F81-A3BF-BDC57215F43D}" destId="{3C36B59D-9696-4AEE-9ACA-8C22AAC0533C}" srcOrd="1" destOrd="0" presId="urn:microsoft.com/office/officeart/2005/8/layout/vList4"/>
    <dgm:cxn modelId="{46BCDEF7-D51B-4E63-8281-0786B1351C75}" type="presOf" srcId="{EDDDA203-5144-4B2A-B80D-2B285F0112F9}" destId="{3FC7469B-A408-4591-81D6-7EE489CD080C}" srcOrd="1" destOrd="0" presId="urn:microsoft.com/office/officeart/2005/8/layout/vList4"/>
    <dgm:cxn modelId="{DF36D3A1-2AC8-4225-9462-1CE1105FD71A}" type="presParOf" srcId="{887D5908-D85D-4663-BDE6-B3E1B76E02EE}" destId="{5136FA9B-5615-48F1-A8A5-2EC6022F4CA6}" srcOrd="0" destOrd="0" presId="urn:microsoft.com/office/officeart/2005/8/layout/vList4"/>
    <dgm:cxn modelId="{583C3474-B7E7-46AD-99AD-255512DE2C74}" type="presParOf" srcId="{5136FA9B-5615-48F1-A8A5-2EC6022F4CA6}" destId="{2C0D678C-4446-48E2-9C95-BE5B1627A477}" srcOrd="0" destOrd="0" presId="urn:microsoft.com/office/officeart/2005/8/layout/vList4"/>
    <dgm:cxn modelId="{FCC48121-8E8E-48F8-8C38-F7809E6F86C8}" type="presParOf" srcId="{5136FA9B-5615-48F1-A8A5-2EC6022F4CA6}" destId="{A188DBEE-7CD5-4DD1-B575-078B67CC9DF0}" srcOrd="1" destOrd="0" presId="urn:microsoft.com/office/officeart/2005/8/layout/vList4"/>
    <dgm:cxn modelId="{A642E39D-D760-4BB3-8555-6AEE3960A4F9}" type="presParOf" srcId="{5136FA9B-5615-48F1-A8A5-2EC6022F4CA6}" destId="{3C36B59D-9696-4AEE-9ACA-8C22AAC0533C}" srcOrd="2" destOrd="0" presId="urn:microsoft.com/office/officeart/2005/8/layout/vList4"/>
    <dgm:cxn modelId="{054C7CBE-31C1-4955-8666-03C10A80CBF0}" type="presParOf" srcId="{887D5908-D85D-4663-BDE6-B3E1B76E02EE}" destId="{E8CE85A9-06E8-4004-82D7-5C7C6D501B39}" srcOrd="1" destOrd="0" presId="urn:microsoft.com/office/officeart/2005/8/layout/vList4"/>
    <dgm:cxn modelId="{7D7A8E03-E4BE-4DA4-8105-34D9C461EED9}" type="presParOf" srcId="{887D5908-D85D-4663-BDE6-B3E1B76E02EE}" destId="{2515E2E8-26BD-4004-9B8A-E1A9B7A61838}" srcOrd="2" destOrd="0" presId="urn:microsoft.com/office/officeart/2005/8/layout/vList4"/>
    <dgm:cxn modelId="{667325F1-2AD9-4554-AD5E-20517E0AABBF}" type="presParOf" srcId="{2515E2E8-26BD-4004-9B8A-E1A9B7A61838}" destId="{932B1DD1-04A7-4C5E-92EA-CA1C2E297DF7}" srcOrd="0" destOrd="0" presId="urn:microsoft.com/office/officeart/2005/8/layout/vList4"/>
    <dgm:cxn modelId="{81F899A8-510B-4C91-A6B3-283123B27079}" type="presParOf" srcId="{2515E2E8-26BD-4004-9B8A-E1A9B7A61838}" destId="{171B23F3-6EA2-4D01-A130-61519C8E7633}" srcOrd="1" destOrd="0" presId="urn:microsoft.com/office/officeart/2005/8/layout/vList4"/>
    <dgm:cxn modelId="{40F6747D-07E6-453C-88F9-42B6841B85BC}" type="presParOf" srcId="{2515E2E8-26BD-4004-9B8A-E1A9B7A61838}" destId="{3FC7469B-A408-4591-81D6-7EE489CD080C}" srcOrd="2" destOrd="0" presId="urn:microsoft.com/office/officeart/2005/8/layout/vList4"/>
    <dgm:cxn modelId="{EB89830D-F85B-41DE-9D6E-B236CA3EC8A4}" type="presParOf" srcId="{887D5908-D85D-4663-BDE6-B3E1B76E02EE}" destId="{BFC6BCB0-950D-4046-8BFE-726FFDB7EF66}" srcOrd="3" destOrd="0" presId="urn:microsoft.com/office/officeart/2005/8/layout/vList4"/>
    <dgm:cxn modelId="{816794C6-54E1-4E86-AF69-9836593832D3}" type="presParOf" srcId="{887D5908-D85D-4663-BDE6-B3E1B76E02EE}" destId="{CE6A87CE-2761-43F0-9C3A-742C073387E6}" srcOrd="4" destOrd="0" presId="urn:microsoft.com/office/officeart/2005/8/layout/vList4"/>
    <dgm:cxn modelId="{D6C89187-8451-4359-8FF7-591D2865C8AC}" type="presParOf" srcId="{CE6A87CE-2761-43F0-9C3A-742C073387E6}" destId="{F60CCB9F-A281-47C1-9C3C-7D3D5B2FAB73}" srcOrd="0" destOrd="0" presId="urn:microsoft.com/office/officeart/2005/8/layout/vList4"/>
    <dgm:cxn modelId="{AC1F3D7D-A62E-4D3E-86EC-7B1842E5B7B1}" type="presParOf" srcId="{CE6A87CE-2761-43F0-9C3A-742C073387E6}" destId="{00E127F5-6DC9-48E2-8C2C-34A792622605}" srcOrd="1" destOrd="0" presId="urn:microsoft.com/office/officeart/2005/8/layout/vList4"/>
    <dgm:cxn modelId="{11FCA08F-D8AE-4DD1-8A0F-EC23CCD0D29A}" type="presParOf" srcId="{CE6A87CE-2761-43F0-9C3A-742C073387E6}" destId="{8E51EBA7-F8F1-4432-B53A-ADACC11A11E1}" srcOrd="2" destOrd="0" presId="urn:microsoft.com/office/officeart/2005/8/layout/vList4"/>
    <dgm:cxn modelId="{7C27A08E-C42C-4D8E-9800-4BE5B7B71212}" type="presParOf" srcId="{887D5908-D85D-4663-BDE6-B3E1B76E02EE}" destId="{24A899A7-34C9-49D0-8A80-3C9E7B6667BC}" srcOrd="5" destOrd="0" presId="urn:microsoft.com/office/officeart/2005/8/layout/vList4"/>
    <dgm:cxn modelId="{38EE9720-905F-4159-9629-F77C44BF95AE}" type="presParOf" srcId="{887D5908-D85D-4663-BDE6-B3E1B76E02EE}" destId="{8142C87C-CB82-4350-AD15-F1F08853E48C}" srcOrd="6" destOrd="0" presId="urn:microsoft.com/office/officeart/2005/8/layout/vList4"/>
    <dgm:cxn modelId="{DF579BDD-F835-4B99-B0EB-A278D8A21E4E}" type="presParOf" srcId="{8142C87C-CB82-4350-AD15-F1F08853E48C}" destId="{22DAAD71-7F7E-4ED0-941E-1E0ECF22D544}" srcOrd="0" destOrd="0" presId="urn:microsoft.com/office/officeart/2005/8/layout/vList4"/>
    <dgm:cxn modelId="{E80F4854-C33C-45BC-AA87-8467B94A4C25}" type="presParOf" srcId="{8142C87C-CB82-4350-AD15-F1F08853E48C}" destId="{F4BD9E19-9F2B-4043-A274-6D91C7CC4F40}" srcOrd="1" destOrd="0" presId="urn:microsoft.com/office/officeart/2005/8/layout/vList4"/>
    <dgm:cxn modelId="{ACFCFCD9-8FD6-4DE1-99C8-9BE1B261E414}" type="presParOf" srcId="{8142C87C-CB82-4350-AD15-F1F08853E48C}" destId="{141B66B8-7875-4854-8855-B8AD25AF376A}" srcOrd="2" destOrd="0" presId="urn:microsoft.com/office/officeart/2005/8/layout/vList4"/>
    <dgm:cxn modelId="{68C28024-BCC9-42CF-B560-51ACDF86BCB0}" type="presParOf" srcId="{887D5908-D85D-4663-BDE6-B3E1B76E02EE}" destId="{BCCE9E34-494D-4675-965E-190334971992}" srcOrd="7" destOrd="0" presId="urn:microsoft.com/office/officeart/2005/8/layout/vList4"/>
    <dgm:cxn modelId="{6EB63BA8-CE6B-4DAF-8985-84DA5127A76B}" type="presParOf" srcId="{887D5908-D85D-4663-BDE6-B3E1B76E02EE}" destId="{366D5342-9B42-46F2-9F3D-FD9A069E633F}" srcOrd="8" destOrd="0" presId="urn:microsoft.com/office/officeart/2005/8/layout/vList4"/>
    <dgm:cxn modelId="{B0BAFA5F-8D79-4CB2-A689-4AE6601329CB}" type="presParOf" srcId="{366D5342-9B42-46F2-9F3D-FD9A069E633F}" destId="{B13A9CBC-3B8D-4AE6-9B2B-34D723E18E1E}" srcOrd="0" destOrd="0" presId="urn:microsoft.com/office/officeart/2005/8/layout/vList4"/>
    <dgm:cxn modelId="{72A43A29-637F-4ECB-B6D4-A440BAF76A11}" type="presParOf" srcId="{366D5342-9B42-46F2-9F3D-FD9A069E633F}" destId="{AE38A9A9-DBC6-424F-B28F-AA14F4C704E6}" srcOrd="1" destOrd="0" presId="urn:microsoft.com/office/officeart/2005/8/layout/vList4"/>
    <dgm:cxn modelId="{2AA1A358-5379-4EDC-8DA1-6A80839275A8}" type="presParOf" srcId="{366D5342-9B42-46F2-9F3D-FD9A069E633F}" destId="{AFE25308-03BE-464D-9010-A2B5FB6C1E9B}" srcOrd="2" destOrd="0" presId="urn:microsoft.com/office/officeart/2005/8/layout/vList4"/>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E7AB8BC-E92C-4302-A1DF-79CA9D7281EC}" type="doc">
      <dgm:prSet loTypeId="urn:microsoft.com/office/officeart/2005/8/layout/vList4" loCatId="list" qsTypeId="urn:microsoft.com/office/officeart/2005/8/quickstyle/simple1" qsCatId="simple" csTypeId="urn:microsoft.com/office/officeart/2005/8/colors/colorful1" csCatId="colorful" phldr="1"/>
      <dgm:spPr/>
      <dgm:t>
        <a:bodyPr/>
        <a:lstStyle/>
        <a:p>
          <a:endParaRPr lang="en-US"/>
        </a:p>
      </dgm:t>
    </dgm:pt>
    <dgm:pt modelId="{5DB9B927-5B65-4F81-A3BF-BDC57215F43D}">
      <dgm:prSet phldrT="[Text]"/>
      <dgm:spPr/>
      <dgm:t>
        <a:bodyPr/>
        <a:lstStyle/>
        <a:p>
          <a:r>
            <a:rPr lang="en-US" dirty="0">
              <a:solidFill>
                <a:schemeClr val="tx1"/>
              </a:solidFill>
            </a:rPr>
            <a:t>Chemical Industry &amp; Chemical Suppliers</a:t>
          </a:r>
        </a:p>
      </dgm:t>
    </dgm:pt>
    <dgm:pt modelId="{CC2A71CA-9FE4-459F-B324-AFA3C0463FD5}" type="parTrans" cxnId="{9ABD5283-5F4E-42AB-A51F-4025926B841A}">
      <dgm:prSet/>
      <dgm:spPr/>
      <dgm:t>
        <a:bodyPr/>
        <a:lstStyle/>
        <a:p>
          <a:endParaRPr lang="en-US"/>
        </a:p>
      </dgm:t>
    </dgm:pt>
    <dgm:pt modelId="{8AFC7CC5-EAB1-42A5-ADCB-9DFB7FD0891F}" type="sibTrans" cxnId="{9ABD5283-5F4E-42AB-A51F-4025926B841A}">
      <dgm:prSet/>
      <dgm:spPr/>
      <dgm:t>
        <a:bodyPr/>
        <a:lstStyle/>
        <a:p>
          <a:endParaRPr lang="en-US"/>
        </a:p>
      </dgm:t>
    </dgm:pt>
    <dgm:pt modelId="{EDDDA203-5144-4B2A-B80D-2B285F0112F9}">
      <dgm:prSet phldrT="[Text]"/>
      <dgm:spPr/>
      <dgm:t>
        <a:bodyPr/>
        <a:lstStyle/>
        <a:p>
          <a:pPr rtl="0"/>
          <a:r>
            <a:rPr lang="en-US" dirty="0">
              <a:solidFill>
                <a:schemeClr val="tx1"/>
              </a:solidFill>
            </a:rPr>
            <a:t>Local Engineering Industry </a:t>
          </a:r>
        </a:p>
      </dgm:t>
    </dgm:pt>
    <dgm:pt modelId="{B3543DCB-1F07-4971-8D70-DA818A17B72B}" type="parTrans" cxnId="{F77858C9-CAA7-4D0A-9E11-91153BF9BC8F}">
      <dgm:prSet/>
      <dgm:spPr/>
      <dgm:t>
        <a:bodyPr/>
        <a:lstStyle/>
        <a:p>
          <a:endParaRPr lang="en-US"/>
        </a:p>
      </dgm:t>
    </dgm:pt>
    <dgm:pt modelId="{8F80797E-1339-43D9-BE51-A9711DC411BF}" type="sibTrans" cxnId="{F77858C9-CAA7-4D0A-9E11-91153BF9BC8F}">
      <dgm:prSet/>
      <dgm:spPr/>
      <dgm:t>
        <a:bodyPr/>
        <a:lstStyle/>
        <a:p>
          <a:endParaRPr lang="en-US"/>
        </a:p>
      </dgm:t>
    </dgm:pt>
    <dgm:pt modelId="{C56353B2-DABE-4193-81CA-62C85EE2A3E4}">
      <dgm:prSet phldrT="[Text]"/>
      <dgm:spPr/>
      <dgm:t>
        <a:bodyPr/>
        <a:lstStyle/>
        <a:p>
          <a:pPr rtl="0"/>
          <a:r>
            <a:rPr lang="en-US" dirty="0">
              <a:solidFill>
                <a:schemeClr val="tx1"/>
              </a:solidFill>
            </a:rPr>
            <a:t>Academia and Research Institutes </a:t>
          </a:r>
        </a:p>
      </dgm:t>
    </dgm:pt>
    <dgm:pt modelId="{2728FACA-453F-425A-8EDC-8B63A28A49AE}" type="parTrans" cxnId="{80697811-9FCB-4DCD-878D-EF19EA483CDA}">
      <dgm:prSet/>
      <dgm:spPr/>
      <dgm:t>
        <a:bodyPr/>
        <a:lstStyle/>
        <a:p>
          <a:endParaRPr lang="en-US"/>
        </a:p>
      </dgm:t>
    </dgm:pt>
    <dgm:pt modelId="{2676280F-0D93-49DB-850E-B9B685ECD776}" type="sibTrans" cxnId="{80697811-9FCB-4DCD-878D-EF19EA483CDA}">
      <dgm:prSet/>
      <dgm:spPr/>
      <dgm:t>
        <a:bodyPr/>
        <a:lstStyle/>
        <a:p>
          <a:endParaRPr lang="en-US"/>
        </a:p>
      </dgm:t>
    </dgm:pt>
    <dgm:pt modelId="{CE4E569E-F324-4C45-A178-596BC1A31630}">
      <dgm:prSet/>
      <dgm:spPr/>
      <dgm:t>
        <a:bodyPr/>
        <a:lstStyle/>
        <a:p>
          <a:r>
            <a:rPr lang="en-US" dirty="0">
              <a:solidFill>
                <a:schemeClr val="tx1"/>
              </a:solidFill>
            </a:rPr>
            <a:t>Freight Forwarding &amp; Cargo Sector </a:t>
          </a:r>
        </a:p>
      </dgm:t>
    </dgm:pt>
    <dgm:pt modelId="{D0C8DF2D-90B1-4F90-AC74-654666A1A1F2}" type="parTrans" cxnId="{23493B58-7F93-47D8-A507-FAD0E8157C65}">
      <dgm:prSet/>
      <dgm:spPr/>
      <dgm:t>
        <a:bodyPr/>
        <a:lstStyle/>
        <a:p>
          <a:endParaRPr lang="en-US"/>
        </a:p>
      </dgm:t>
    </dgm:pt>
    <dgm:pt modelId="{56D4E02B-B9B0-46F7-9D72-8F52CB197BDD}" type="sibTrans" cxnId="{23493B58-7F93-47D8-A507-FAD0E8157C65}">
      <dgm:prSet/>
      <dgm:spPr/>
      <dgm:t>
        <a:bodyPr/>
        <a:lstStyle/>
        <a:p>
          <a:endParaRPr lang="en-US"/>
        </a:p>
      </dgm:t>
    </dgm:pt>
    <dgm:pt modelId="{52BD168D-8A87-4960-B901-00673B3A64F3}">
      <dgm:prSet/>
      <dgm:spPr/>
      <dgm:t>
        <a:bodyPr/>
        <a:lstStyle/>
        <a:p>
          <a:pPr rtl="0"/>
          <a:r>
            <a:rPr lang="en-US" dirty="0" err="1">
              <a:solidFill>
                <a:schemeClr val="tx1"/>
              </a:solidFill>
            </a:rPr>
            <a:t>Govt</a:t>
          </a:r>
          <a:r>
            <a:rPr lang="en-US" dirty="0">
              <a:solidFill>
                <a:schemeClr val="tx1"/>
              </a:solidFill>
            </a:rPr>
            <a:t> Agencies in terms of revenue generation </a:t>
          </a:r>
          <a:r>
            <a:rPr lang="en-US" dirty="0" err="1">
              <a:solidFill>
                <a:schemeClr val="tx1"/>
              </a:solidFill>
            </a:rPr>
            <a:t>i.e</a:t>
          </a:r>
          <a:r>
            <a:rPr lang="en-US" dirty="0">
              <a:solidFill>
                <a:schemeClr val="tx1"/>
              </a:solidFill>
            </a:rPr>
            <a:t>, taxes, import duties, etc. </a:t>
          </a:r>
        </a:p>
      </dgm:t>
    </dgm:pt>
    <dgm:pt modelId="{DCB59750-21CA-4543-A45B-9432406A641E}" type="parTrans" cxnId="{89E8A3E1-8E2E-4257-B6DA-9ADF229DC212}">
      <dgm:prSet/>
      <dgm:spPr/>
      <dgm:t>
        <a:bodyPr/>
        <a:lstStyle/>
        <a:p>
          <a:endParaRPr lang="en-US"/>
        </a:p>
      </dgm:t>
    </dgm:pt>
    <dgm:pt modelId="{53AE1223-E98E-4074-9B80-FD4C1F886249}" type="sibTrans" cxnId="{89E8A3E1-8E2E-4257-B6DA-9ADF229DC212}">
      <dgm:prSet/>
      <dgm:spPr/>
      <dgm:t>
        <a:bodyPr/>
        <a:lstStyle/>
        <a:p>
          <a:endParaRPr lang="en-US"/>
        </a:p>
      </dgm:t>
    </dgm:pt>
    <dgm:pt modelId="{887D5908-D85D-4663-BDE6-B3E1B76E02EE}" type="pres">
      <dgm:prSet presAssocID="{6E7AB8BC-E92C-4302-A1DF-79CA9D7281EC}" presName="linear" presStyleCnt="0">
        <dgm:presLayoutVars>
          <dgm:dir/>
          <dgm:resizeHandles val="exact"/>
        </dgm:presLayoutVars>
      </dgm:prSet>
      <dgm:spPr/>
    </dgm:pt>
    <dgm:pt modelId="{5136FA9B-5615-48F1-A8A5-2EC6022F4CA6}" type="pres">
      <dgm:prSet presAssocID="{5DB9B927-5B65-4F81-A3BF-BDC57215F43D}" presName="comp" presStyleCnt="0"/>
      <dgm:spPr/>
    </dgm:pt>
    <dgm:pt modelId="{2C0D678C-4446-48E2-9C95-BE5B1627A477}" type="pres">
      <dgm:prSet presAssocID="{5DB9B927-5B65-4F81-A3BF-BDC57215F43D}" presName="box" presStyleLbl="node1" presStyleIdx="0" presStyleCnt="5" custLinFactNeighborX="-5701" custLinFactNeighborY="-10249"/>
      <dgm:spPr/>
    </dgm:pt>
    <dgm:pt modelId="{A188DBEE-7CD5-4DD1-B575-078B67CC9DF0}" type="pres">
      <dgm:prSet presAssocID="{5DB9B927-5B65-4F81-A3BF-BDC57215F43D}" presName="img" presStyleLbl="fgImgPlace1" presStyleIdx="0" presStyleCnt="5"/>
      <dgm:spPr>
        <a:blipFill>
          <a:blip xmlns:r="http://schemas.openxmlformats.org/officeDocument/2006/relationships" r:embed="rId1">
            <a:extLst>
              <a:ext uri="{28A0092B-C50C-407E-A947-70E740481C1C}">
                <a14:useLocalDpi xmlns:a14="http://schemas.microsoft.com/office/drawing/2010/main" val="0"/>
              </a:ext>
            </a:extLst>
          </a:blip>
          <a:srcRect/>
          <a:stretch>
            <a:fillRect t="-20000" b="-20000"/>
          </a:stretch>
        </a:blipFill>
      </dgm:spPr>
    </dgm:pt>
    <dgm:pt modelId="{3C36B59D-9696-4AEE-9ACA-8C22AAC0533C}" type="pres">
      <dgm:prSet presAssocID="{5DB9B927-5B65-4F81-A3BF-BDC57215F43D}" presName="text" presStyleLbl="node1" presStyleIdx="0" presStyleCnt="5">
        <dgm:presLayoutVars>
          <dgm:bulletEnabled val="1"/>
        </dgm:presLayoutVars>
      </dgm:prSet>
      <dgm:spPr/>
    </dgm:pt>
    <dgm:pt modelId="{E8CE85A9-06E8-4004-82D7-5C7C6D501B39}" type="pres">
      <dgm:prSet presAssocID="{8AFC7CC5-EAB1-42A5-ADCB-9DFB7FD0891F}" presName="spacer" presStyleCnt="0"/>
      <dgm:spPr/>
    </dgm:pt>
    <dgm:pt modelId="{2515E2E8-26BD-4004-9B8A-E1A9B7A61838}" type="pres">
      <dgm:prSet presAssocID="{EDDDA203-5144-4B2A-B80D-2B285F0112F9}" presName="comp" presStyleCnt="0"/>
      <dgm:spPr/>
    </dgm:pt>
    <dgm:pt modelId="{932B1DD1-04A7-4C5E-92EA-CA1C2E297DF7}" type="pres">
      <dgm:prSet presAssocID="{EDDDA203-5144-4B2A-B80D-2B285F0112F9}" presName="box" presStyleLbl="node1" presStyleIdx="1" presStyleCnt="5"/>
      <dgm:spPr/>
    </dgm:pt>
    <dgm:pt modelId="{171B23F3-6EA2-4D01-A130-61519C8E7633}" type="pres">
      <dgm:prSet presAssocID="{EDDDA203-5144-4B2A-B80D-2B285F0112F9}" presName="img" presStyleLbl="fgImgPlace1" presStyleIdx="1" presStyleCnt="5"/>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t="-13000" b="-13000"/>
          </a:stretch>
        </a:blipFill>
      </dgm:spPr>
    </dgm:pt>
    <dgm:pt modelId="{3FC7469B-A408-4591-81D6-7EE489CD080C}" type="pres">
      <dgm:prSet presAssocID="{EDDDA203-5144-4B2A-B80D-2B285F0112F9}" presName="text" presStyleLbl="node1" presStyleIdx="1" presStyleCnt="5">
        <dgm:presLayoutVars>
          <dgm:bulletEnabled val="1"/>
        </dgm:presLayoutVars>
      </dgm:prSet>
      <dgm:spPr/>
    </dgm:pt>
    <dgm:pt modelId="{BFC6BCB0-950D-4046-8BFE-726FFDB7EF66}" type="pres">
      <dgm:prSet presAssocID="{8F80797E-1339-43D9-BE51-A9711DC411BF}" presName="spacer" presStyleCnt="0"/>
      <dgm:spPr/>
    </dgm:pt>
    <dgm:pt modelId="{CE6A87CE-2761-43F0-9C3A-742C073387E6}" type="pres">
      <dgm:prSet presAssocID="{C56353B2-DABE-4193-81CA-62C85EE2A3E4}" presName="comp" presStyleCnt="0"/>
      <dgm:spPr/>
    </dgm:pt>
    <dgm:pt modelId="{F60CCB9F-A281-47C1-9C3C-7D3D5B2FAB73}" type="pres">
      <dgm:prSet presAssocID="{C56353B2-DABE-4193-81CA-62C85EE2A3E4}" presName="box" presStyleLbl="node1" presStyleIdx="2" presStyleCnt="5"/>
      <dgm:spPr/>
    </dgm:pt>
    <dgm:pt modelId="{00E127F5-6DC9-48E2-8C2C-34A792622605}" type="pres">
      <dgm:prSet presAssocID="{C56353B2-DABE-4193-81CA-62C85EE2A3E4}" presName="img" presStyleLbl="fgImgPlace1" presStyleIdx="2" presStyleCnt="5"/>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9000" r="-9000"/>
          </a:stretch>
        </a:blipFill>
      </dgm:spPr>
    </dgm:pt>
    <dgm:pt modelId="{8E51EBA7-F8F1-4432-B53A-ADACC11A11E1}" type="pres">
      <dgm:prSet presAssocID="{C56353B2-DABE-4193-81CA-62C85EE2A3E4}" presName="text" presStyleLbl="node1" presStyleIdx="2" presStyleCnt="5">
        <dgm:presLayoutVars>
          <dgm:bulletEnabled val="1"/>
        </dgm:presLayoutVars>
      </dgm:prSet>
      <dgm:spPr/>
    </dgm:pt>
    <dgm:pt modelId="{24A899A7-34C9-49D0-8A80-3C9E7B6667BC}" type="pres">
      <dgm:prSet presAssocID="{2676280F-0D93-49DB-850E-B9B685ECD776}" presName="spacer" presStyleCnt="0"/>
      <dgm:spPr/>
    </dgm:pt>
    <dgm:pt modelId="{82725D63-4FFE-4537-AB0B-74E47B09D54A}" type="pres">
      <dgm:prSet presAssocID="{52BD168D-8A87-4960-B901-00673B3A64F3}" presName="comp" presStyleCnt="0"/>
      <dgm:spPr/>
    </dgm:pt>
    <dgm:pt modelId="{2E995C08-8942-43EB-AF01-076E89EA8822}" type="pres">
      <dgm:prSet presAssocID="{52BD168D-8A87-4960-B901-00673B3A64F3}" presName="box" presStyleLbl="node1" presStyleIdx="3" presStyleCnt="5"/>
      <dgm:spPr/>
    </dgm:pt>
    <dgm:pt modelId="{08ED71F9-3021-49BA-AC46-144697F975F1}" type="pres">
      <dgm:prSet presAssocID="{52BD168D-8A87-4960-B901-00673B3A64F3}" presName="img" presStyleLbl="fgImgPlace1" presStyleIdx="3" presStyleCnt="5"/>
      <dgm:spPr>
        <a:blipFill>
          <a:blip xmlns:r="http://schemas.openxmlformats.org/officeDocument/2006/relationships" r:embed="rId4">
            <a:extLst>
              <a:ext uri="{28A0092B-C50C-407E-A947-70E740481C1C}">
                <a14:useLocalDpi xmlns:a14="http://schemas.microsoft.com/office/drawing/2010/main" val="0"/>
              </a:ext>
            </a:extLst>
          </a:blip>
          <a:srcRect/>
          <a:stretch>
            <a:fillRect l="-35000" r="-35000"/>
          </a:stretch>
        </a:blipFill>
      </dgm:spPr>
    </dgm:pt>
    <dgm:pt modelId="{A8566419-76FF-4C9C-82F0-606DB1B3AFCF}" type="pres">
      <dgm:prSet presAssocID="{52BD168D-8A87-4960-B901-00673B3A64F3}" presName="text" presStyleLbl="node1" presStyleIdx="3" presStyleCnt="5">
        <dgm:presLayoutVars>
          <dgm:bulletEnabled val="1"/>
        </dgm:presLayoutVars>
      </dgm:prSet>
      <dgm:spPr/>
    </dgm:pt>
    <dgm:pt modelId="{1D09B97D-01FA-4ABA-B7F2-143E5C95F55A}" type="pres">
      <dgm:prSet presAssocID="{53AE1223-E98E-4074-9B80-FD4C1F886249}" presName="spacer" presStyleCnt="0"/>
      <dgm:spPr/>
    </dgm:pt>
    <dgm:pt modelId="{88F2487D-658B-429A-BE1C-39CE04B5DF86}" type="pres">
      <dgm:prSet presAssocID="{CE4E569E-F324-4C45-A178-596BC1A31630}" presName="comp" presStyleCnt="0"/>
      <dgm:spPr/>
    </dgm:pt>
    <dgm:pt modelId="{001ECDC9-3A8D-4D5F-B175-6A55E12E09D6}" type="pres">
      <dgm:prSet presAssocID="{CE4E569E-F324-4C45-A178-596BC1A31630}" presName="box" presStyleLbl="node1" presStyleIdx="4" presStyleCnt="5"/>
      <dgm:spPr/>
    </dgm:pt>
    <dgm:pt modelId="{040389C6-648A-4D82-A5A9-D025F1AC938F}" type="pres">
      <dgm:prSet presAssocID="{CE4E569E-F324-4C45-A178-596BC1A31630}" presName="img" presStyleLbl="fgImgPlace1" presStyleIdx="4" presStyleCnt="5"/>
      <dgm:spPr>
        <a:blipFill>
          <a:blip xmlns:r="http://schemas.openxmlformats.org/officeDocument/2006/relationships" r:embed="rId5" cstate="print">
            <a:extLst>
              <a:ext uri="{28A0092B-C50C-407E-A947-70E740481C1C}">
                <a14:useLocalDpi xmlns:a14="http://schemas.microsoft.com/office/drawing/2010/main" val="0"/>
              </a:ext>
            </a:extLst>
          </a:blip>
          <a:srcRect/>
          <a:stretch>
            <a:fillRect l="-1000" r="-1000"/>
          </a:stretch>
        </a:blipFill>
      </dgm:spPr>
    </dgm:pt>
    <dgm:pt modelId="{B449923D-49EF-40E9-9D9A-C452E92C215F}" type="pres">
      <dgm:prSet presAssocID="{CE4E569E-F324-4C45-A178-596BC1A31630}" presName="text" presStyleLbl="node1" presStyleIdx="4" presStyleCnt="5">
        <dgm:presLayoutVars>
          <dgm:bulletEnabled val="1"/>
        </dgm:presLayoutVars>
      </dgm:prSet>
      <dgm:spPr/>
    </dgm:pt>
  </dgm:ptLst>
  <dgm:cxnLst>
    <dgm:cxn modelId="{751BB805-9245-4194-8E4A-60234732A1B6}" type="presOf" srcId="{C56353B2-DABE-4193-81CA-62C85EE2A3E4}" destId="{8E51EBA7-F8F1-4432-B53A-ADACC11A11E1}" srcOrd="1" destOrd="0" presId="urn:microsoft.com/office/officeart/2005/8/layout/vList4"/>
    <dgm:cxn modelId="{80697811-9FCB-4DCD-878D-EF19EA483CDA}" srcId="{6E7AB8BC-E92C-4302-A1DF-79CA9D7281EC}" destId="{C56353B2-DABE-4193-81CA-62C85EE2A3E4}" srcOrd="2" destOrd="0" parTransId="{2728FACA-453F-425A-8EDC-8B63A28A49AE}" sibTransId="{2676280F-0D93-49DB-850E-B9B685ECD776}"/>
    <dgm:cxn modelId="{DC7DC840-28C0-4CAE-9DB2-B19CE8490703}" type="presOf" srcId="{52BD168D-8A87-4960-B901-00673B3A64F3}" destId="{2E995C08-8942-43EB-AF01-076E89EA8822}" srcOrd="0" destOrd="0" presId="urn:microsoft.com/office/officeart/2005/8/layout/vList4"/>
    <dgm:cxn modelId="{6541B55B-6B46-471F-8BE5-45A24E7C590B}" type="presOf" srcId="{52BD168D-8A87-4960-B901-00673B3A64F3}" destId="{A8566419-76FF-4C9C-82F0-606DB1B3AFCF}" srcOrd="1" destOrd="0" presId="urn:microsoft.com/office/officeart/2005/8/layout/vList4"/>
    <dgm:cxn modelId="{53B17460-EA7D-4FBB-8BB7-D858A183242F}" type="presOf" srcId="{EDDDA203-5144-4B2A-B80D-2B285F0112F9}" destId="{3FC7469B-A408-4591-81D6-7EE489CD080C}" srcOrd="1" destOrd="0" presId="urn:microsoft.com/office/officeart/2005/8/layout/vList4"/>
    <dgm:cxn modelId="{23493B58-7F93-47D8-A507-FAD0E8157C65}" srcId="{6E7AB8BC-E92C-4302-A1DF-79CA9D7281EC}" destId="{CE4E569E-F324-4C45-A178-596BC1A31630}" srcOrd="4" destOrd="0" parTransId="{D0C8DF2D-90B1-4F90-AC74-654666A1A1F2}" sibTransId="{56D4E02B-B9B0-46F7-9D72-8F52CB197BDD}"/>
    <dgm:cxn modelId="{C82CC57D-BC3B-4271-A24F-3B8E9A31A9C3}" type="presOf" srcId="{5DB9B927-5B65-4F81-A3BF-BDC57215F43D}" destId="{2C0D678C-4446-48E2-9C95-BE5B1627A477}" srcOrd="0" destOrd="0" presId="urn:microsoft.com/office/officeart/2005/8/layout/vList4"/>
    <dgm:cxn modelId="{9ABD5283-5F4E-42AB-A51F-4025926B841A}" srcId="{6E7AB8BC-E92C-4302-A1DF-79CA9D7281EC}" destId="{5DB9B927-5B65-4F81-A3BF-BDC57215F43D}" srcOrd="0" destOrd="0" parTransId="{CC2A71CA-9FE4-459F-B324-AFA3C0463FD5}" sibTransId="{8AFC7CC5-EAB1-42A5-ADCB-9DFB7FD0891F}"/>
    <dgm:cxn modelId="{2BC482C6-E6D9-41E3-962A-4A2B4D17F99A}" type="presOf" srcId="{CE4E569E-F324-4C45-A178-596BC1A31630}" destId="{B449923D-49EF-40E9-9D9A-C452E92C215F}" srcOrd="1" destOrd="0" presId="urn:microsoft.com/office/officeart/2005/8/layout/vList4"/>
    <dgm:cxn modelId="{F77858C9-CAA7-4D0A-9E11-91153BF9BC8F}" srcId="{6E7AB8BC-E92C-4302-A1DF-79CA9D7281EC}" destId="{EDDDA203-5144-4B2A-B80D-2B285F0112F9}" srcOrd="1" destOrd="0" parTransId="{B3543DCB-1F07-4971-8D70-DA818A17B72B}" sibTransId="{8F80797E-1339-43D9-BE51-A9711DC411BF}"/>
    <dgm:cxn modelId="{A6D494D1-281E-4CB7-A4B4-7136C9CA0B89}" type="presOf" srcId="{C56353B2-DABE-4193-81CA-62C85EE2A3E4}" destId="{F60CCB9F-A281-47C1-9C3C-7D3D5B2FAB73}" srcOrd="0" destOrd="0" presId="urn:microsoft.com/office/officeart/2005/8/layout/vList4"/>
    <dgm:cxn modelId="{B4570EDB-DE49-410C-85D2-2DE92EA1231F}" type="presOf" srcId="{CE4E569E-F324-4C45-A178-596BC1A31630}" destId="{001ECDC9-3A8D-4D5F-B175-6A55E12E09D6}" srcOrd="0" destOrd="0" presId="urn:microsoft.com/office/officeart/2005/8/layout/vList4"/>
    <dgm:cxn modelId="{89E8A3E1-8E2E-4257-B6DA-9ADF229DC212}" srcId="{6E7AB8BC-E92C-4302-A1DF-79CA9D7281EC}" destId="{52BD168D-8A87-4960-B901-00673B3A64F3}" srcOrd="3" destOrd="0" parTransId="{DCB59750-21CA-4543-A45B-9432406A641E}" sibTransId="{53AE1223-E98E-4074-9B80-FD4C1F886249}"/>
    <dgm:cxn modelId="{A46CD3E3-200A-46CD-B74C-183D1C086066}" type="presOf" srcId="{6E7AB8BC-E92C-4302-A1DF-79CA9D7281EC}" destId="{887D5908-D85D-4663-BDE6-B3E1B76E02EE}" srcOrd="0" destOrd="0" presId="urn:microsoft.com/office/officeart/2005/8/layout/vList4"/>
    <dgm:cxn modelId="{81468AE9-7618-42C3-8D91-D79AAF8AEFAD}" type="presOf" srcId="{EDDDA203-5144-4B2A-B80D-2B285F0112F9}" destId="{932B1DD1-04A7-4C5E-92EA-CA1C2E297DF7}" srcOrd="0" destOrd="0" presId="urn:microsoft.com/office/officeart/2005/8/layout/vList4"/>
    <dgm:cxn modelId="{844708EC-6101-4A39-8F83-5323D356E952}" type="presOf" srcId="{5DB9B927-5B65-4F81-A3BF-BDC57215F43D}" destId="{3C36B59D-9696-4AEE-9ACA-8C22AAC0533C}" srcOrd="1" destOrd="0" presId="urn:microsoft.com/office/officeart/2005/8/layout/vList4"/>
    <dgm:cxn modelId="{1DAAACBD-F116-493E-89A1-3628B5C27400}" type="presParOf" srcId="{887D5908-D85D-4663-BDE6-B3E1B76E02EE}" destId="{5136FA9B-5615-48F1-A8A5-2EC6022F4CA6}" srcOrd="0" destOrd="0" presId="urn:microsoft.com/office/officeart/2005/8/layout/vList4"/>
    <dgm:cxn modelId="{EEFD358A-1272-45C9-B5D3-36F596618B85}" type="presParOf" srcId="{5136FA9B-5615-48F1-A8A5-2EC6022F4CA6}" destId="{2C0D678C-4446-48E2-9C95-BE5B1627A477}" srcOrd="0" destOrd="0" presId="urn:microsoft.com/office/officeart/2005/8/layout/vList4"/>
    <dgm:cxn modelId="{CEA60E5E-265D-411A-AB87-408B4629E0F6}" type="presParOf" srcId="{5136FA9B-5615-48F1-A8A5-2EC6022F4CA6}" destId="{A188DBEE-7CD5-4DD1-B575-078B67CC9DF0}" srcOrd="1" destOrd="0" presId="urn:microsoft.com/office/officeart/2005/8/layout/vList4"/>
    <dgm:cxn modelId="{27AFF7F8-FBBE-4373-BC4D-D22EE3292E1F}" type="presParOf" srcId="{5136FA9B-5615-48F1-A8A5-2EC6022F4CA6}" destId="{3C36B59D-9696-4AEE-9ACA-8C22AAC0533C}" srcOrd="2" destOrd="0" presId="urn:microsoft.com/office/officeart/2005/8/layout/vList4"/>
    <dgm:cxn modelId="{73E2E153-E819-4A64-A68E-87413970C3D4}" type="presParOf" srcId="{887D5908-D85D-4663-BDE6-B3E1B76E02EE}" destId="{E8CE85A9-06E8-4004-82D7-5C7C6D501B39}" srcOrd="1" destOrd="0" presId="urn:microsoft.com/office/officeart/2005/8/layout/vList4"/>
    <dgm:cxn modelId="{7BED274F-8BA3-4C9D-9BE7-CF71FA0D5466}" type="presParOf" srcId="{887D5908-D85D-4663-BDE6-B3E1B76E02EE}" destId="{2515E2E8-26BD-4004-9B8A-E1A9B7A61838}" srcOrd="2" destOrd="0" presId="urn:microsoft.com/office/officeart/2005/8/layout/vList4"/>
    <dgm:cxn modelId="{3DBF7B31-1772-4996-88B5-0DABCE27735D}" type="presParOf" srcId="{2515E2E8-26BD-4004-9B8A-E1A9B7A61838}" destId="{932B1DD1-04A7-4C5E-92EA-CA1C2E297DF7}" srcOrd="0" destOrd="0" presId="urn:microsoft.com/office/officeart/2005/8/layout/vList4"/>
    <dgm:cxn modelId="{98C5ACF1-405F-42DC-929D-40C38DA7A44B}" type="presParOf" srcId="{2515E2E8-26BD-4004-9B8A-E1A9B7A61838}" destId="{171B23F3-6EA2-4D01-A130-61519C8E7633}" srcOrd="1" destOrd="0" presId="urn:microsoft.com/office/officeart/2005/8/layout/vList4"/>
    <dgm:cxn modelId="{ECBB08A3-63F4-45F8-A5F2-4C09BAABADE9}" type="presParOf" srcId="{2515E2E8-26BD-4004-9B8A-E1A9B7A61838}" destId="{3FC7469B-A408-4591-81D6-7EE489CD080C}" srcOrd="2" destOrd="0" presId="urn:microsoft.com/office/officeart/2005/8/layout/vList4"/>
    <dgm:cxn modelId="{BF1CF85D-7735-4856-91F2-1F06B9CC066E}" type="presParOf" srcId="{887D5908-D85D-4663-BDE6-B3E1B76E02EE}" destId="{BFC6BCB0-950D-4046-8BFE-726FFDB7EF66}" srcOrd="3" destOrd="0" presId="urn:microsoft.com/office/officeart/2005/8/layout/vList4"/>
    <dgm:cxn modelId="{AE56C495-5ACF-404A-8C19-AA3067942852}" type="presParOf" srcId="{887D5908-D85D-4663-BDE6-B3E1B76E02EE}" destId="{CE6A87CE-2761-43F0-9C3A-742C073387E6}" srcOrd="4" destOrd="0" presId="urn:microsoft.com/office/officeart/2005/8/layout/vList4"/>
    <dgm:cxn modelId="{855F2C4C-EEDC-4471-8FDE-DA855D202869}" type="presParOf" srcId="{CE6A87CE-2761-43F0-9C3A-742C073387E6}" destId="{F60CCB9F-A281-47C1-9C3C-7D3D5B2FAB73}" srcOrd="0" destOrd="0" presId="urn:microsoft.com/office/officeart/2005/8/layout/vList4"/>
    <dgm:cxn modelId="{DA7894E6-365F-418C-94C2-48275C92C529}" type="presParOf" srcId="{CE6A87CE-2761-43F0-9C3A-742C073387E6}" destId="{00E127F5-6DC9-48E2-8C2C-34A792622605}" srcOrd="1" destOrd="0" presId="urn:microsoft.com/office/officeart/2005/8/layout/vList4"/>
    <dgm:cxn modelId="{67B32844-AD2B-4CA9-A728-D9F2EDA1E2CD}" type="presParOf" srcId="{CE6A87CE-2761-43F0-9C3A-742C073387E6}" destId="{8E51EBA7-F8F1-4432-B53A-ADACC11A11E1}" srcOrd="2" destOrd="0" presId="urn:microsoft.com/office/officeart/2005/8/layout/vList4"/>
    <dgm:cxn modelId="{C07513C3-4C26-4C7E-8275-D2D077D1C012}" type="presParOf" srcId="{887D5908-D85D-4663-BDE6-B3E1B76E02EE}" destId="{24A899A7-34C9-49D0-8A80-3C9E7B6667BC}" srcOrd="5" destOrd="0" presId="urn:microsoft.com/office/officeart/2005/8/layout/vList4"/>
    <dgm:cxn modelId="{A5978EE4-FDD1-49F5-80C9-F5C8D2EB4FAE}" type="presParOf" srcId="{887D5908-D85D-4663-BDE6-B3E1B76E02EE}" destId="{82725D63-4FFE-4537-AB0B-74E47B09D54A}" srcOrd="6" destOrd="0" presId="urn:microsoft.com/office/officeart/2005/8/layout/vList4"/>
    <dgm:cxn modelId="{2DBB6845-C6DC-44CB-8669-9D01C26F127F}" type="presParOf" srcId="{82725D63-4FFE-4537-AB0B-74E47B09D54A}" destId="{2E995C08-8942-43EB-AF01-076E89EA8822}" srcOrd="0" destOrd="0" presId="urn:microsoft.com/office/officeart/2005/8/layout/vList4"/>
    <dgm:cxn modelId="{C4AC6077-3122-4721-A5A6-01D0B2505CE1}" type="presParOf" srcId="{82725D63-4FFE-4537-AB0B-74E47B09D54A}" destId="{08ED71F9-3021-49BA-AC46-144697F975F1}" srcOrd="1" destOrd="0" presId="urn:microsoft.com/office/officeart/2005/8/layout/vList4"/>
    <dgm:cxn modelId="{A308D8EA-FE68-4C32-997D-8AF631A4ADA8}" type="presParOf" srcId="{82725D63-4FFE-4537-AB0B-74E47B09D54A}" destId="{A8566419-76FF-4C9C-82F0-606DB1B3AFCF}" srcOrd="2" destOrd="0" presId="urn:microsoft.com/office/officeart/2005/8/layout/vList4"/>
    <dgm:cxn modelId="{FCB75F88-255A-4423-9D2E-62C00F61E8AC}" type="presParOf" srcId="{887D5908-D85D-4663-BDE6-B3E1B76E02EE}" destId="{1D09B97D-01FA-4ABA-B7F2-143E5C95F55A}" srcOrd="7" destOrd="0" presId="urn:microsoft.com/office/officeart/2005/8/layout/vList4"/>
    <dgm:cxn modelId="{3CF4089E-4601-4078-AFCE-5DD5FD2DF5E1}" type="presParOf" srcId="{887D5908-D85D-4663-BDE6-B3E1B76E02EE}" destId="{88F2487D-658B-429A-BE1C-39CE04B5DF86}" srcOrd="8" destOrd="0" presId="urn:microsoft.com/office/officeart/2005/8/layout/vList4"/>
    <dgm:cxn modelId="{15F01D25-781B-45EA-9521-737EA49E6B57}" type="presParOf" srcId="{88F2487D-658B-429A-BE1C-39CE04B5DF86}" destId="{001ECDC9-3A8D-4D5F-B175-6A55E12E09D6}" srcOrd="0" destOrd="0" presId="urn:microsoft.com/office/officeart/2005/8/layout/vList4"/>
    <dgm:cxn modelId="{0B8B847A-5AC2-4C2C-93E6-310902EFD4B3}" type="presParOf" srcId="{88F2487D-658B-429A-BE1C-39CE04B5DF86}" destId="{040389C6-648A-4D82-A5A9-D025F1AC938F}" srcOrd="1" destOrd="0" presId="urn:microsoft.com/office/officeart/2005/8/layout/vList4"/>
    <dgm:cxn modelId="{26499DDD-C49E-4F3B-B1CF-78A2E635DBF7}" type="presParOf" srcId="{88F2487D-658B-429A-BE1C-39CE04B5DF86}" destId="{B449923D-49EF-40E9-9D9A-C452E92C215F}" srcOrd="2" destOrd="0" presId="urn:microsoft.com/office/officeart/2005/8/layout/vList4"/>
  </dgm:cxnLst>
  <dgm:bg/>
  <dgm:whole/>
  <dgm:extLst>
    <a:ext uri="http://schemas.microsoft.com/office/drawing/2008/diagram">
      <dsp:dataModelExt xmlns:dsp="http://schemas.microsoft.com/office/drawing/2008/diagram" relId="rId1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E1FC88-171C-4190-B4AA-25FA547E78F3}">
      <dsp:nvSpPr>
        <dsp:cNvPr id="0" name=""/>
        <dsp:cNvSpPr/>
      </dsp:nvSpPr>
      <dsp:spPr>
        <a:xfrm>
          <a:off x="3355610" y="1404377"/>
          <a:ext cx="2186597" cy="1127449"/>
        </a:xfrm>
        <a:prstGeom prst="rightArrow">
          <a:avLst>
            <a:gd name="adj1" fmla="val 75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430" tIns="11430" rIns="11430" bIns="11430" numCol="1" spcCol="1270" anchor="t" anchorCtr="0">
          <a:noAutofit/>
        </a:bodyPr>
        <a:lstStyle/>
        <a:p>
          <a:pPr marL="171450" lvl="1" indent="-171450" algn="l" defTabSz="800100">
            <a:lnSpc>
              <a:spcPct val="90000"/>
            </a:lnSpc>
            <a:spcBef>
              <a:spcPct val="0"/>
            </a:spcBef>
            <a:spcAft>
              <a:spcPct val="15000"/>
            </a:spcAft>
            <a:buChar char="•"/>
          </a:pPr>
          <a:r>
            <a:rPr lang="en-US" sz="1800" b="1" kern="1200" dirty="0"/>
            <a:t>HEALTH</a:t>
          </a:r>
        </a:p>
        <a:p>
          <a:pPr marL="171450" lvl="1" indent="-171450" algn="l" defTabSz="800100">
            <a:lnSpc>
              <a:spcPct val="90000"/>
            </a:lnSpc>
            <a:spcBef>
              <a:spcPct val="0"/>
            </a:spcBef>
            <a:spcAft>
              <a:spcPct val="15000"/>
            </a:spcAft>
            <a:buChar char="•"/>
          </a:pPr>
          <a:r>
            <a:rPr lang="en-US" sz="1800" b="1" kern="1200" dirty="0"/>
            <a:t>ENVIRONMENT</a:t>
          </a:r>
          <a:endParaRPr lang="en-US" sz="1800" kern="1200" dirty="0"/>
        </a:p>
      </dsp:txBody>
      <dsp:txXfrm>
        <a:off x="3355610" y="1545308"/>
        <a:ext cx="1763804" cy="845587"/>
      </dsp:txXfrm>
    </dsp:sp>
    <dsp:sp modelId="{564A4C96-B0BC-4F83-BFD2-41A9EC8A0AE7}">
      <dsp:nvSpPr>
        <dsp:cNvPr id="0" name=""/>
        <dsp:cNvSpPr/>
      </dsp:nvSpPr>
      <dsp:spPr>
        <a:xfrm>
          <a:off x="0" y="0"/>
          <a:ext cx="3350193" cy="382445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28575" rIns="57150" bIns="28575" numCol="1" spcCol="1270" anchor="ctr" anchorCtr="0">
          <a:noAutofit/>
        </a:bodyPr>
        <a:lstStyle/>
        <a:p>
          <a:pPr marL="0" lvl="0" indent="0" algn="l" defTabSz="666750">
            <a:lnSpc>
              <a:spcPct val="90000"/>
            </a:lnSpc>
            <a:spcBef>
              <a:spcPct val="0"/>
            </a:spcBef>
            <a:spcAft>
              <a:spcPct val="35000"/>
            </a:spcAft>
            <a:buNone/>
          </a:pPr>
          <a:r>
            <a:rPr lang="en-US" altLang="en-US" sz="1500" kern="1200" dirty="0">
              <a:solidFill>
                <a:schemeClr val="tx1"/>
              </a:solidFill>
            </a:rPr>
            <a:t>The tanning industry is considered one of the most polluting industries and it severe  environmental degradation.  During the tanning process more than </a:t>
          </a:r>
          <a:r>
            <a:rPr lang="en-US" altLang="en-US" sz="1500" b="1" kern="1200" dirty="0">
              <a:solidFill>
                <a:schemeClr val="tx1"/>
              </a:solidFill>
            </a:rPr>
            <a:t>85%</a:t>
          </a:r>
          <a:r>
            <a:rPr lang="en-US" altLang="en-US" sz="1500" kern="1200" dirty="0">
              <a:solidFill>
                <a:schemeClr val="tx1"/>
              </a:solidFill>
            </a:rPr>
            <a:t> of the chemicals and the entire quantity of water are not taken up by the leather and this quantity is discharged to wastewater streams and most of the chemicals included in the wastewater are toxic and harmful in nature and pose hazards to the environment and human health.    </a:t>
          </a:r>
        </a:p>
        <a:p>
          <a:pPr marL="0" lvl="0" indent="0" algn="ctr" defTabSz="666750">
            <a:lnSpc>
              <a:spcPct val="90000"/>
            </a:lnSpc>
            <a:spcBef>
              <a:spcPct val="0"/>
            </a:spcBef>
            <a:spcAft>
              <a:spcPct val="35000"/>
            </a:spcAft>
            <a:buNone/>
          </a:pPr>
          <a:endParaRPr lang="en-US" sz="1500" kern="1200" dirty="0"/>
        </a:p>
      </dsp:txBody>
      <dsp:txXfrm>
        <a:off x="163543" y="163543"/>
        <a:ext cx="3023107" cy="349736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0D678C-4446-48E2-9C95-BE5B1627A477}">
      <dsp:nvSpPr>
        <dsp:cNvPr id="0" name=""/>
        <dsp:cNvSpPr/>
      </dsp:nvSpPr>
      <dsp:spPr>
        <a:xfrm>
          <a:off x="0" y="0"/>
          <a:ext cx="5737465" cy="895516"/>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solidFill>
                <a:schemeClr val="tx1"/>
              </a:solidFill>
            </a:rPr>
            <a:t>Tanning Community</a:t>
          </a:r>
        </a:p>
      </dsp:txBody>
      <dsp:txXfrm>
        <a:off x="1237044" y="0"/>
        <a:ext cx="4500420" cy="895516"/>
      </dsp:txXfrm>
    </dsp:sp>
    <dsp:sp modelId="{A188DBEE-7CD5-4DD1-B575-078B67CC9DF0}">
      <dsp:nvSpPr>
        <dsp:cNvPr id="0" name=""/>
        <dsp:cNvSpPr/>
      </dsp:nvSpPr>
      <dsp:spPr>
        <a:xfrm>
          <a:off x="89551" y="89551"/>
          <a:ext cx="1147493" cy="716412"/>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2000" r="-1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32B1DD1-04A7-4C5E-92EA-CA1C2E297DF7}">
      <dsp:nvSpPr>
        <dsp:cNvPr id="0" name=""/>
        <dsp:cNvSpPr/>
      </dsp:nvSpPr>
      <dsp:spPr>
        <a:xfrm>
          <a:off x="0" y="985067"/>
          <a:ext cx="5737465" cy="895516"/>
        </a:xfrm>
        <a:prstGeom prst="roundRect">
          <a:avLst>
            <a:gd name="adj" fmla="val 10000"/>
          </a:avLst>
        </a:prstGeom>
        <a:solidFill>
          <a:schemeClr val="accent4">
            <a:hueOff val="2598923"/>
            <a:satOff val="-11992"/>
            <a:lumOff val="4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solidFill>
                <a:schemeClr val="tx1"/>
              </a:solidFill>
            </a:rPr>
            <a:t>Youth in particular females by providing fresh job opportunities in the industry</a:t>
          </a:r>
        </a:p>
      </dsp:txBody>
      <dsp:txXfrm>
        <a:off x="1237044" y="985067"/>
        <a:ext cx="4500420" cy="895516"/>
      </dsp:txXfrm>
    </dsp:sp>
    <dsp:sp modelId="{171B23F3-6EA2-4D01-A130-61519C8E7633}">
      <dsp:nvSpPr>
        <dsp:cNvPr id="0" name=""/>
        <dsp:cNvSpPr/>
      </dsp:nvSpPr>
      <dsp:spPr>
        <a:xfrm>
          <a:off x="89551" y="1074619"/>
          <a:ext cx="1147493" cy="716412"/>
        </a:xfrm>
        <a:prstGeom prst="roundRect">
          <a:avLst>
            <a:gd name="adj" fmla="val 10000"/>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2000" r="-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60CCB9F-A281-47C1-9C3C-7D3D5B2FAB73}">
      <dsp:nvSpPr>
        <dsp:cNvPr id="0" name=""/>
        <dsp:cNvSpPr/>
      </dsp:nvSpPr>
      <dsp:spPr>
        <a:xfrm>
          <a:off x="0" y="1970135"/>
          <a:ext cx="5737465" cy="895516"/>
        </a:xfrm>
        <a:prstGeom prst="roundRect">
          <a:avLst>
            <a:gd name="adj" fmla="val 10000"/>
          </a:avLst>
        </a:prstGeom>
        <a:solidFill>
          <a:schemeClr val="accent4">
            <a:hueOff val="5197846"/>
            <a:satOff val="-23984"/>
            <a:lumOff val="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solidFill>
                <a:schemeClr val="tx1"/>
              </a:solidFill>
            </a:rPr>
            <a:t>Farmers with improved vegetation.</a:t>
          </a:r>
        </a:p>
      </dsp:txBody>
      <dsp:txXfrm>
        <a:off x="1237044" y="1970135"/>
        <a:ext cx="4500420" cy="895516"/>
      </dsp:txXfrm>
    </dsp:sp>
    <dsp:sp modelId="{00E127F5-6DC9-48E2-8C2C-34A792622605}">
      <dsp:nvSpPr>
        <dsp:cNvPr id="0" name=""/>
        <dsp:cNvSpPr/>
      </dsp:nvSpPr>
      <dsp:spPr>
        <a:xfrm>
          <a:off x="89551" y="2059687"/>
          <a:ext cx="1147493" cy="716412"/>
        </a:xfrm>
        <a:prstGeom prst="roundRect">
          <a:avLst>
            <a:gd name="adj" fmla="val 10000"/>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t="-7000" b="-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2DAAD71-7F7E-4ED0-941E-1E0ECF22D544}">
      <dsp:nvSpPr>
        <dsp:cNvPr id="0" name=""/>
        <dsp:cNvSpPr/>
      </dsp:nvSpPr>
      <dsp:spPr>
        <a:xfrm>
          <a:off x="0" y="2955203"/>
          <a:ext cx="5737465" cy="895516"/>
        </a:xfrm>
        <a:prstGeom prst="roundRect">
          <a:avLst>
            <a:gd name="adj" fmla="val 10000"/>
          </a:avLst>
        </a:prstGeom>
        <a:solidFill>
          <a:schemeClr val="accent4">
            <a:hueOff val="7796769"/>
            <a:satOff val="-35976"/>
            <a:lumOff val="13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rtl="0">
            <a:lnSpc>
              <a:spcPct val="90000"/>
            </a:lnSpc>
            <a:spcBef>
              <a:spcPct val="0"/>
            </a:spcBef>
            <a:spcAft>
              <a:spcPct val="35000"/>
            </a:spcAft>
            <a:buNone/>
          </a:pPr>
          <a:r>
            <a:rPr lang="en-US" sz="2100" kern="1200" dirty="0">
              <a:solidFill>
                <a:schemeClr val="tx1"/>
              </a:solidFill>
            </a:rPr>
            <a:t>Livestock Business </a:t>
          </a:r>
        </a:p>
      </dsp:txBody>
      <dsp:txXfrm>
        <a:off x="1237044" y="2955203"/>
        <a:ext cx="4500420" cy="895516"/>
      </dsp:txXfrm>
    </dsp:sp>
    <dsp:sp modelId="{F4BD9E19-9F2B-4043-A274-6D91C7CC4F40}">
      <dsp:nvSpPr>
        <dsp:cNvPr id="0" name=""/>
        <dsp:cNvSpPr/>
      </dsp:nvSpPr>
      <dsp:spPr>
        <a:xfrm>
          <a:off x="89551" y="3044754"/>
          <a:ext cx="1147493" cy="716412"/>
        </a:xfrm>
        <a:prstGeom prst="roundRect">
          <a:avLst>
            <a:gd name="adj" fmla="val 10000"/>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9000" r="-9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13A9CBC-3B8D-4AE6-9B2B-34D723E18E1E}">
      <dsp:nvSpPr>
        <dsp:cNvPr id="0" name=""/>
        <dsp:cNvSpPr/>
      </dsp:nvSpPr>
      <dsp:spPr>
        <a:xfrm>
          <a:off x="0" y="3940270"/>
          <a:ext cx="5737465" cy="895516"/>
        </a:xfrm>
        <a:prstGeom prst="roundRect">
          <a:avLst>
            <a:gd name="adj" fmla="val 10000"/>
          </a:avLst>
        </a:prstGeom>
        <a:solidFill>
          <a:schemeClr val="accent4">
            <a:hueOff val="10395692"/>
            <a:satOff val="-47968"/>
            <a:lumOff val="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rtl="0">
            <a:lnSpc>
              <a:spcPct val="90000"/>
            </a:lnSpc>
            <a:spcBef>
              <a:spcPct val="0"/>
            </a:spcBef>
            <a:spcAft>
              <a:spcPct val="35000"/>
            </a:spcAft>
            <a:buNone/>
          </a:pPr>
          <a:r>
            <a:rPr lang="en-US" sz="2100" kern="1200" dirty="0">
              <a:solidFill>
                <a:schemeClr val="tx1"/>
              </a:solidFill>
            </a:rPr>
            <a:t>Middle Management, Managers, Technicians and Technologists. </a:t>
          </a:r>
        </a:p>
      </dsp:txBody>
      <dsp:txXfrm>
        <a:off x="1237044" y="3940270"/>
        <a:ext cx="4500420" cy="895516"/>
      </dsp:txXfrm>
    </dsp:sp>
    <dsp:sp modelId="{AE38A9A9-DBC6-424F-B28F-AA14F4C704E6}">
      <dsp:nvSpPr>
        <dsp:cNvPr id="0" name=""/>
        <dsp:cNvSpPr/>
      </dsp:nvSpPr>
      <dsp:spPr>
        <a:xfrm>
          <a:off x="89551" y="4029822"/>
          <a:ext cx="1147493" cy="716412"/>
        </a:xfrm>
        <a:prstGeom prst="roundRect">
          <a:avLst>
            <a:gd name="adj" fmla="val 10000"/>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t="-18000" b="-18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0D678C-4446-48E2-9C95-BE5B1627A477}">
      <dsp:nvSpPr>
        <dsp:cNvPr id="0" name=""/>
        <dsp:cNvSpPr/>
      </dsp:nvSpPr>
      <dsp:spPr>
        <a:xfrm>
          <a:off x="0" y="0"/>
          <a:ext cx="5943600" cy="884155"/>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solidFill>
                <a:schemeClr val="tx1"/>
              </a:solidFill>
            </a:rPr>
            <a:t>Chemical Industry &amp; Chemical Suppliers</a:t>
          </a:r>
        </a:p>
      </dsp:txBody>
      <dsp:txXfrm>
        <a:off x="1277135" y="0"/>
        <a:ext cx="4666464" cy="884155"/>
      </dsp:txXfrm>
    </dsp:sp>
    <dsp:sp modelId="{A188DBEE-7CD5-4DD1-B575-078B67CC9DF0}">
      <dsp:nvSpPr>
        <dsp:cNvPr id="0" name=""/>
        <dsp:cNvSpPr/>
      </dsp:nvSpPr>
      <dsp:spPr>
        <a:xfrm>
          <a:off x="88415" y="88415"/>
          <a:ext cx="1188720" cy="707324"/>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20000" b="-20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32B1DD1-04A7-4C5E-92EA-CA1C2E297DF7}">
      <dsp:nvSpPr>
        <dsp:cNvPr id="0" name=""/>
        <dsp:cNvSpPr/>
      </dsp:nvSpPr>
      <dsp:spPr>
        <a:xfrm>
          <a:off x="0" y="972571"/>
          <a:ext cx="5943600" cy="884155"/>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rtl="0">
            <a:lnSpc>
              <a:spcPct val="90000"/>
            </a:lnSpc>
            <a:spcBef>
              <a:spcPct val="0"/>
            </a:spcBef>
            <a:spcAft>
              <a:spcPct val="35000"/>
            </a:spcAft>
            <a:buNone/>
          </a:pPr>
          <a:r>
            <a:rPr lang="en-US" sz="2100" kern="1200" dirty="0">
              <a:solidFill>
                <a:schemeClr val="tx1"/>
              </a:solidFill>
            </a:rPr>
            <a:t>Local Engineering Industry </a:t>
          </a:r>
        </a:p>
      </dsp:txBody>
      <dsp:txXfrm>
        <a:off x="1277135" y="972571"/>
        <a:ext cx="4666464" cy="884155"/>
      </dsp:txXfrm>
    </dsp:sp>
    <dsp:sp modelId="{171B23F3-6EA2-4D01-A130-61519C8E7633}">
      <dsp:nvSpPr>
        <dsp:cNvPr id="0" name=""/>
        <dsp:cNvSpPr/>
      </dsp:nvSpPr>
      <dsp:spPr>
        <a:xfrm>
          <a:off x="88415" y="1060986"/>
          <a:ext cx="1188720" cy="707324"/>
        </a:xfrm>
        <a:prstGeom prst="roundRect">
          <a:avLst>
            <a:gd name="adj" fmla="val 10000"/>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t="-13000" b="-1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60CCB9F-A281-47C1-9C3C-7D3D5B2FAB73}">
      <dsp:nvSpPr>
        <dsp:cNvPr id="0" name=""/>
        <dsp:cNvSpPr/>
      </dsp:nvSpPr>
      <dsp:spPr>
        <a:xfrm>
          <a:off x="0" y="1945142"/>
          <a:ext cx="5943600" cy="884155"/>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rtl="0">
            <a:lnSpc>
              <a:spcPct val="90000"/>
            </a:lnSpc>
            <a:spcBef>
              <a:spcPct val="0"/>
            </a:spcBef>
            <a:spcAft>
              <a:spcPct val="35000"/>
            </a:spcAft>
            <a:buNone/>
          </a:pPr>
          <a:r>
            <a:rPr lang="en-US" sz="2100" kern="1200" dirty="0">
              <a:solidFill>
                <a:schemeClr val="tx1"/>
              </a:solidFill>
            </a:rPr>
            <a:t>Academia and Research Institutes </a:t>
          </a:r>
        </a:p>
      </dsp:txBody>
      <dsp:txXfrm>
        <a:off x="1277135" y="1945142"/>
        <a:ext cx="4666464" cy="884155"/>
      </dsp:txXfrm>
    </dsp:sp>
    <dsp:sp modelId="{00E127F5-6DC9-48E2-8C2C-34A792622605}">
      <dsp:nvSpPr>
        <dsp:cNvPr id="0" name=""/>
        <dsp:cNvSpPr/>
      </dsp:nvSpPr>
      <dsp:spPr>
        <a:xfrm>
          <a:off x="88415" y="2033558"/>
          <a:ext cx="1188720" cy="707324"/>
        </a:xfrm>
        <a:prstGeom prst="roundRect">
          <a:avLst>
            <a:gd name="adj" fmla="val 10000"/>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9000" r="-9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E995C08-8942-43EB-AF01-076E89EA8822}">
      <dsp:nvSpPr>
        <dsp:cNvPr id="0" name=""/>
        <dsp:cNvSpPr/>
      </dsp:nvSpPr>
      <dsp:spPr>
        <a:xfrm>
          <a:off x="0" y="2917713"/>
          <a:ext cx="5943600" cy="884155"/>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rtl="0">
            <a:lnSpc>
              <a:spcPct val="90000"/>
            </a:lnSpc>
            <a:spcBef>
              <a:spcPct val="0"/>
            </a:spcBef>
            <a:spcAft>
              <a:spcPct val="35000"/>
            </a:spcAft>
            <a:buNone/>
          </a:pPr>
          <a:r>
            <a:rPr lang="en-US" sz="2100" kern="1200" dirty="0" err="1">
              <a:solidFill>
                <a:schemeClr val="tx1"/>
              </a:solidFill>
            </a:rPr>
            <a:t>Govt</a:t>
          </a:r>
          <a:r>
            <a:rPr lang="en-US" sz="2100" kern="1200" dirty="0">
              <a:solidFill>
                <a:schemeClr val="tx1"/>
              </a:solidFill>
            </a:rPr>
            <a:t> Agencies in terms of revenue generation </a:t>
          </a:r>
          <a:r>
            <a:rPr lang="en-US" sz="2100" kern="1200" dirty="0" err="1">
              <a:solidFill>
                <a:schemeClr val="tx1"/>
              </a:solidFill>
            </a:rPr>
            <a:t>i.e</a:t>
          </a:r>
          <a:r>
            <a:rPr lang="en-US" sz="2100" kern="1200" dirty="0">
              <a:solidFill>
                <a:schemeClr val="tx1"/>
              </a:solidFill>
            </a:rPr>
            <a:t>, taxes, import duties, etc. </a:t>
          </a:r>
        </a:p>
      </dsp:txBody>
      <dsp:txXfrm>
        <a:off x="1277135" y="2917713"/>
        <a:ext cx="4666464" cy="884155"/>
      </dsp:txXfrm>
    </dsp:sp>
    <dsp:sp modelId="{08ED71F9-3021-49BA-AC46-144697F975F1}">
      <dsp:nvSpPr>
        <dsp:cNvPr id="0" name=""/>
        <dsp:cNvSpPr/>
      </dsp:nvSpPr>
      <dsp:spPr>
        <a:xfrm>
          <a:off x="88415" y="3006129"/>
          <a:ext cx="1188720" cy="707324"/>
        </a:xfrm>
        <a:prstGeom prst="roundRect">
          <a:avLst>
            <a:gd name="adj" fmla="val 10000"/>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35000" r="-3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01ECDC9-3A8D-4D5F-B175-6A55E12E09D6}">
      <dsp:nvSpPr>
        <dsp:cNvPr id="0" name=""/>
        <dsp:cNvSpPr/>
      </dsp:nvSpPr>
      <dsp:spPr>
        <a:xfrm>
          <a:off x="0" y="3890285"/>
          <a:ext cx="5943600" cy="884155"/>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solidFill>
                <a:schemeClr val="tx1"/>
              </a:solidFill>
            </a:rPr>
            <a:t>Freight Forwarding &amp; Cargo Sector </a:t>
          </a:r>
        </a:p>
      </dsp:txBody>
      <dsp:txXfrm>
        <a:off x="1277135" y="3890285"/>
        <a:ext cx="4666464" cy="884155"/>
      </dsp:txXfrm>
    </dsp:sp>
    <dsp:sp modelId="{040389C6-648A-4D82-A5A9-D025F1AC938F}">
      <dsp:nvSpPr>
        <dsp:cNvPr id="0" name=""/>
        <dsp:cNvSpPr/>
      </dsp:nvSpPr>
      <dsp:spPr>
        <a:xfrm>
          <a:off x="88415" y="3978700"/>
          <a:ext cx="1188720" cy="707324"/>
        </a:xfrm>
        <a:prstGeom prst="roundRect">
          <a:avLst>
            <a:gd name="adj" fmla="val 10000"/>
          </a:avLst>
        </a:prstGeom>
        <a:blipFill>
          <a:blip xmlns:r="http://schemas.openxmlformats.org/officeDocument/2006/relationships" r:embed="rId5" cstate="print">
            <a:extLst>
              <a:ext uri="{28A0092B-C50C-407E-A947-70E740481C1C}">
                <a14:useLocalDpi xmlns:a14="http://schemas.microsoft.com/office/drawing/2010/main" val="0"/>
              </a:ext>
            </a:extLst>
          </a:blip>
          <a:srcRect/>
          <a:stretch>
            <a:fillRect l="-1000" r="-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883CC61-AFBF-420C-AABE-40C1D07E9CA5}" type="datetimeFigureOut">
              <a:rPr lang="en-US" smtClean="0"/>
              <a:t>11/4/2020</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3C8EF8A-0661-47C0-A1BE-E8BE94165E12}" type="slidenum">
              <a:rPr lang="en-US" smtClean="0"/>
              <a:t>‹#›</a:t>
            </a:fld>
            <a:endParaRPr lang="en-US"/>
          </a:p>
        </p:txBody>
      </p:sp>
    </p:spTree>
    <p:extLst>
      <p:ext uri="{BB962C8B-B14F-4D97-AF65-F5344CB8AC3E}">
        <p14:creationId xmlns:p14="http://schemas.microsoft.com/office/powerpoint/2010/main" val="1058346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C5AAAD-5A6F-4416-AC39-5AE11102F61B}" type="datetimeFigureOut">
              <a:rPr lang="en-US" smtClean="0"/>
              <a:t>11/4/2020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C87CC77-2B9E-49A1-A877-70BAE80E1A43}" type="slidenum">
              <a:rPr lang="en-US" smtClean="0"/>
              <a:t>‹#›</a:t>
            </a:fld>
            <a:endParaRPr lang="en-US"/>
          </a:p>
        </p:txBody>
      </p:sp>
    </p:spTree>
    <p:extLst>
      <p:ext uri="{BB962C8B-B14F-4D97-AF65-F5344CB8AC3E}">
        <p14:creationId xmlns:p14="http://schemas.microsoft.com/office/powerpoint/2010/main" val="30540721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Date Placeholder 4"/>
          <p:cNvSpPr>
            <a:spLocks noGrp="1"/>
          </p:cNvSpPr>
          <p:nvPr>
            <p:ph type="dt" idx="11"/>
          </p:nvPr>
        </p:nvSpPr>
        <p:spPr/>
        <p:txBody>
          <a:bodyPr/>
          <a:lstStyle/>
          <a:p>
            <a:r>
              <a:rPr lang="en-US" dirty="0">
                <a:solidFill>
                  <a:prstClr val="black"/>
                </a:solidFill>
              </a:rPr>
              <a:t>.</a:t>
            </a:r>
          </a:p>
        </p:txBody>
      </p:sp>
    </p:spTree>
    <p:extLst>
      <p:ext uri="{BB962C8B-B14F-4D97-AF65-F5344CB8AC3E}">
        <p14:creationId xmlns:p14="http://schemas.microsoft.com/office/powerpoint/2010/main" val="11915079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Date Placeholder 4"/>
          <p:cNvSpPr>
            <a:spLocks noGrp="1"/>
          </p:cNvSpPr>
          <p:nvPr>
            <p:ph type="dt" idx="11"/>
          </p:nvPr>
        </p:nvSpPr>
        <p:spPr/>
        <p:txBody>
          <a:bodyPr/>
          <a:lstStyle/>
          <a:p>
            <a:r>
              <a:rPr lang="en-US"/>
              <a:t>.</a:t>
            </a:r>
          </a:p>
        </p:txBody>
      </p:sp>
    </p:spTree>
    <p:extLst>
      <p:ext uri="{BB962C8B-B14F-4D97-AF65-F5344CB8AC3E}">
        <p14:creationId xmlns:p14="http://schemas.microsoft.com/office/powerpoint/2010/main" val="23340136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Date Placeholder 4"/>
          <p:cNvSpPr>
            <a:spLocks noGrp="1"/>
          </p:cNvSpPr>
          <p:nvPr>
            <p:ph type="dt" idx="11"/>
          </p:nvPr>
        </p:nvSpPr>
        <p:spPr/>
        <p:txBody>
          <a:bodyPr/>
          <a:lstStyle/>
          <a:p>
            <a:r>
              <a:rPr lang="en-US"/>
              <a:t>.</a:t>
            </a:r>
          </a:p>
        </p:txBody>
      </p:sp>
    </p:spTree>
    <p:extLst>
      <p:ext uri="{BB962C8B-B14F-4D97-AF65-F5344CB8AC3E}">
        <p14:creationId xmlns:p14="http://schemas.microsoft.com/office/powerpoint/2010/main" val="41797549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Date Placeholder 4"/>
          <p:cNvSpPr>
            <a:spLocks noGrp="1"/>
          </p:cNvSpPr>
          <p:nvPr>
            <p:ph type="dt" idx="11"/>
          </p:nvPr>
        </p:nvSpPr>
        <p:spPr/>
        <p:txBody>
          <a:bodyPr/>
          <a:lstStyle/>
          <a:p>
            <a:r>
              <a:rPr lang="en-US">
                <a:solidFill>
                  <a:prstClr val="black"/>
                </a:solidFill>
              </a:rPr>
              <a:t>.</a:t>
            </a:r>
          </a:p>
        </p:txBody>
      </p:sp>
    </p:spTree>
    <p:extLst>
      <p:ext uri="{BB962C8B-B14F-4D97-AF65-F5344CB8AC3E}">
        <p14:creationId xmlns:p14="http://schemas.microsoft.com/office/powerpoint/2010/main" val="2349237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Date Placeholder 4"/>
          <p:cNvSpPr>
            <a:spLocks noGrp="1"/>
          </p:cNvSpPr>
          <p:nvPr>
            <p:ph type="dt" idx="11"/>
          </p:nvPr>
        </p:nvSpPr>
        <p:spPr/>
        <p:txBody>
          <a:bodyPr/>
          <a:lstStyle/>
          <a:p>
            <a:r>
              <a:rPr lang="en-US"/>
              <a:t>.</a:t>
            </a:r>
          </a:p>
        </p:txBody>
      </p:sp>
    </p:spTree>
    <p:extLst>
      <p:ext uri="{BB962C8B-B14F-4D97-AF65-F5344CB8AC3E}">
        <p14:creationId xmlns:p14="http://schemas.microsoft.com/office/powerpoint/2010/main" val="25554735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EBD319C-6309-4B9C-97CD-EC2943145538}" type="slidenum">
              <a:rPr lang="en-US" smtClean="0"/>
              <a:pPr/>
              <a:t>16</a:t>
            </a:fld>
            <a:endParaRPr lang="en-US"/>
          </a:p>
        </p:txBody>
      </p:sp>
    </p:spTree>
    <p:extLst>
      <p:ext uri="{BB962C8B-B14F-4D97-AF65-F5344CB8AC3E}">
        <p14:creationId xmlns:p14="http://schemas.microsoft.com/office/powerpoint/2010/main" val="31622856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Date Placeholder 4"/>
          <p:cNvSpPr>
            <a:spLocks noGrp="1"/>
          </p:cNvSpPr>
          <p:nvPr>
            <p:ph type="dt" idx="11"/>
          </p:nvPr>
        </p:nvSpPr>
        <p:spPr/>
        <p:txBody>
          <a:bodyPr/>
          <a:lstStyle/>
          <a:p>
            <a:r>
              <a:rPr lang="en-US"/>
              <a:t>.</a:t>
            </a:r>
          </a:p>
        </p:txBody>
      </p:sp>
    </p:spTree>
    <p:extLst>
      <p:ext uri="{BB962C8B-B14F-4D97-AF65-F5344CB8AC3E}">
        <p14:creationId xmlns:p14="http://schemas.microsoft.com/office/powerpoint/2010/main" val="14521849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Date Placeholder 4"/>
          <p:cNvSpPr>
            <a:spLocks noGrp="1"/>
          </p:cNvSpPr>
          <p:nvPr>
            <p:ph type="dt" idx="11"/>
          </p:nvPr>
        </p:nvSpPr>
        <p:spPr/>
        <p:txBody>
          <a:bodyPr/>
          <a:lstStyle/>
          <a:p>
            <a:r>
              <a:rPr lang="en-US"/>
              <a:t>.</a:t>
            </a:r>
          </a:p>
        </p:txBody>
      </p:sp>
    </p:spTree>
    <p:extLst>
      <p:ext uri="{BB962C8B-B14F-4D97-AF65-F5344CB8AC3E}">
        <p14:creationId xmlns:p14="http://schemas.microsoft.com/office/powerpoint/2010/main" val="34879763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Date Placeholder 4"/>
          <p:cNvSpPr>
            <a:spLocks noGrp="1"/>
          </p:cNvSpPr>
          <p:nvPr>
            <p:ph type="dt" idx="11"/>
          </p:nvPr>
        </p:nvSpPr>
        <p:spPr/>
        <p:txBody>
          <a:bodyPr/>
          <a:lstStyle/>
          <a:p>
            <a:r>
              <a:rPr lang="en-US"/>
              <a:t>.</a:t>
            </a:r>
          </a:p>
        </p:txBody>
      </p:sp>
    </p:spTree>
    <p:extLst>
      <p:ext uri="{BB962C8B-B14F-4D97-AF65-F5344CB8AC3E}">
        <p14:creationId xmlns:p14="http://schemas.microsoft.com/office/powerpoint/2010/main" val="23974276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Date Placeholder 4"/>
          <p:cNvSpPr>
            <a:spLocks noGrp="1"/>
          </p:cNvSpPr>
          <p:nvPr>
            <p:ph type="dt" idx="11"/>
          </p:nvPr>
        </p:nvSpPr>
        <p:spPr/>
        <p:txBody>
          <a:bodyPr/>
          <a:lstStyle/>
          <a:p>
            <a:r>
              <a:rPr lang="en-US"/>
              <a:t>.</a:t>
            </a:r>
          </a:p>
        </p:txBody>
      </p:sp>
    </p:spTree>
    <p:extLst>
      <p:ext uri="{BB962C8B-B14F-4D97-AF65-F5344CB8AC3E}">
        <p14:creationId xmlns:p14="http://schemas.microsoft.com/office/powerpoint/2010/main" val="11557313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Date Placeholder 4"/>
          <p:cNvSpPr>
            <a:spLocks noGrp="1"/>
          </p:cNvSpPr>
          <p:nvPr>
            <p:ph type="dt" idx="11"/>
          </p:nvPr>
        </p:nvSpPr>
        <p:spPr/>
        <p:txBody>
          <a:bodyPr/>
          <a:lstStyle/>
          <a:p>
            <a:r>
              <a:rPr lang="en-US"/>
              <a:t>.</a:t>
            </a:r>
          </a:p>
        </p:txBody>
      </p:sp>
    </p:spTree>
    <p:extLst>
      <p:ext uri="{BB962C8B-B14F-4D97-AF65-F5344CB8AC3E}">
        <p14:creationId xmlns:p14="http://schemas.microsoft.com/office/powerpoint/2010/main" val="917895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Date Placeholder 4"/>
          <p:cNvSpPr>
            <a:spLocks noGrp="1"/>
          </p:cNvSpPr>
          <p:nvPr>
            <p:ph type="dt" idx="11"/>
          </p:nvPr>
        </p:nvSpPr>
        <p:spPr/>
        <p:txBody>
          <a:bodyPr/>
          <a:lstStyle/>
          <a:p>
            <a:r>
              <a:rPr lang="en-US">
                <a:solidFill>
                  <a:prstClr val="black"/>
                </a:solidFill>
              </a:rPr>
              <a:t>.</a:t>
            </a:r>
          </a:p>
        </p:txBody>
      </p:sp>
    </p:spTree>
    <p:extLst>
      <p:ext uri="{BB962C8B-B14F-4D97-AF65-F5344CB8AC3E}">
        <p14:creationId xmlns:p14="http://schemas.microsoft.com/office/powerpoint/2010/main" val="25305400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Date Placeholder 4"/>
          <p:cNvSpPr>
            <a:spLocks noGrp="1"/>
          </p:cNvSpPr>
          <p:nvPr>
            <p:ph type="dt" idx="11"/>
          </p:nvPr>
        </p:nvSpPr>
        <p:spPr/>
        <p:txBody>
          <a:bodyPr/>
          <a:lstStyle/>
          <a:p>
            <a:r>
              <a:rPr lang="en-US"/>
              <a:t>.</a:t>
            </a:r>
          </a:p>
        </p:txBody>
      </p:sp>
    </p:spTree>
    <p:extLst>
      <p:ext uri="{BB962C8B-B14F-4D97-AF65-F5344CB8AC3E}">
        <p14:creationId xmlns:p14="http://schemas.microsoft.com/office/powerpoint/2010/main" val="31854710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Date Placeholder 4"/>
          <p:cNvSpPr>
            <a:spLocks noGrp="1"/>
          </p:cNvSpPr>
          <p:nvPr>
            <p:ph type="dt" idx="11"/>
          </p:nvPr>
        </p:nvSpPr>
        <p:spPr/>
        <p:txBody>
          <a:bodyPr/>
          <a:lstStyle/>
          <a:p>
            <a:r>
              <a:rPr lang="en-US"/>
              <a:t>.</a:t>
            </a:r>
          </a:p>
        </p:txBody>
      </p:sp>
    </p:spTree>
    <p:extLst>
      <p:ext uri="{BB962C8B-B14F-4D97-AF65-F5344CB8AC3E}">
        <p14:creationId xmlns:p14="http://schemas.microsoft.com/office/powerpoint/2010/main" val="4485663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Date Placeholder 4"/>
          <p:cNvSpPr>
            <a:spLocks noGrp="1"/>
          </p:cNvSpPr>
          <p:nvPr>
            <p:ph type="dt" idx="11"/>
          </p:nvPr>
        </p:nvSpPr>
        <p:spPr/>
        <p:txBody>
          <a:bodyPr/>
          <a:lstStyle/>
          <a:p>
            <a:r>
              <a:rPr lang="en-US"/>
              <a:t>.</a:t>
            </a:r>
          </a:p>
        </p:txBody>
      </p:sp>
    </p:spTree>
    <p:extLst>
      <p:ext uri="{BB962C8B-B14F-4D97-AF65-F5344CB8AC3E}">
        <p14:creationId xmlns:p14="http://schemas.microsoft.com/office/powerpoint/2010/main" val="4441361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Date Placeholder 4"/>
          <p:cNvSpPr>
            <a:spLocks noGrp="1"/>
          </p:cNvSpPr>
          <p:nvPr>
            <p:ph type="dt" idx="11"/>
          </p:nvPr>
        </p:nvSpPr>
        <p:spPr/>
        <p:txBody>
          <a:bodyPr/>
          <a:lstStyle/>
          <a:p>
            <a:r>
              <a:rPr lang="en-US"/>
              <a:t>.</a:t>
            </a:r>
          </a:p>
        </p:txBody>
      </p:sp>
    </p:spTree>
    <p:extLst>
      <p:ext uri="{BB962C8B-B14F-4D97-AF65-F5344CB8AC3E}">
        <p14:creationId xmlns:p14="http://schemas.microsoft.com/office/powerpoint/2010/main" val="40442321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Date Placeholder 4"/>
          <p:cNvSpPr>
            <a:spLocks noGrp="1"/>
          </p:cNvSpPr>
          <p:nvPr>
            <p:ph type="dt" idx="11"/>
          </p:nvPr>
        </p:nvSpPr>
        <p:spPr/>
        <p:txBody>
          <a:bodyPr/>
          <a:lstStyle/>
          <a:p>
            <a:r>
              <a:rPr lang="en-US"/>
              <a:t>.</a:t>
            </a:r>
          </a:p>
        </p:txBody>
      </p:sp>
    </p:spTree>
    <p:extLst>
      <p:ext uri="{BB962C8B-B14F-4D97-AF65-F5344CB8AC3E}">
        <p14:creationId xmlns:p14="http://schemas.microsoft.com/office/powerpoint/2010/main" val="42578763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Date Placeholder 4"/>
          <p:cNvSpPr>
            <a:spLocks noGrp="1"/>
          </p:cNvSpPr>
          <p:nvPr>
            <p:ph type="dt" idx="11"/>
          </p:nvPr>
        </p:nvSpPr>
        <p:spPr/>
        <p:txBody>
          <a:bodyPr/>
          <a:lstStyle/>
          <a:p>
            <a:r>
              <a:rPr lang="en-US"/>
              <a:t>.</a:t>
            </a:r>
          </a:p>
        </p:txBody>
      </p:sp>
    </p:spTree>
    <p:extLst>
      <p:ext uri="{BB962C8B-B14F-4D97-AF65-F5344CB8AC3E}">
        <p14:creationId xmlns:p14="http://schemas.microsoft.com/office/powerpoint/2010/main" val="5271846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Date Placeholder 4"/>
          <p:cNvSpPr>
            <a:spLocks noGrp="1"/>
          </p:cNvSpPr>
          <p:nvPr>
            <p:ph type="dt" idx="11"/>
          </p:nvPr>
        </p:nvSpPr>
        <p:spPr/>
        <p:txBody>
          <a:bodyPr/>
          <a:lstStyle/>
          <a:p>
            <a:r>
              <a:rPr lang="en-US"/>
              <a:t>.</a:t>
            </a:r>
          </a:p>
        </p:txBody>
      </p:sp>
    </p:spTree>
    <p:extLst>
      <p:ext uri="{BB962C8B-B14F-4D97-AF65-F5344CB8AC3E}">
        <p14:creationId xmlns:p14="http://schemas.microsoft.com/office/powerpoint/2010/main" val="20533123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Date Placeholder 4"/>
          <p:cNvSpPr>
            <a:spLocks noGrp="1"/>
          </p:cNvSpPr>
          <p:nvPr>
            <p:ph type="dt" idx="11"/>
          </p:nvPr>
        </p:nvSpPr>
        <p:spPr/>
        <p:txBody>
          <a:bodyPr/>
          <a:lstStyle/>
          <a:p>
            <a:r>
              <a:rPr lang="en-US">
                <a:solidFill>
                  <a:prstClr val="black"/>
                </a:solidFill>
              </a:rPr>
              <a:t>.</a:t>
            </a:r>
          </a:p>
        </p:txBody>
      </p:sp>
    </p:spTree>
    <p:extLst>
      <p:ext uri="{BB962C8B-B14F-4D97-AF65-F5344CB8AC3E}">
        <p14:creationId xmlns:p14="http://schemas.microsoft.com/office/powerpoint/2010/main" val="287356894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Date Placeholder 4"/>
          <p:cNvSpPr>
            <a:spLocks noGrp="1"/>
          </p:cNvSpPr>
          <p:nvPr>
            <p:ph type="dt" idx="11"/>
          </p:nvPr>
        </p:nvSpPr>
        <p:spPr/>
        <p:txBody>
          <a:bodyPr/>
          <a:lstStyle/>
          <a:p>
            <a:r>
              <a:rPr lang="en-US"/>
              <a:t>.</a:t>
            </a:r>
          </a:p>
        </p:txBody>
      </p:sp>
    </p:spTree>
    <p:extLst>
      <p:ext uri="{BB962C8B-B14F-4D97-AF65-F5344CB8AC3E}">
        <p14:creationId xmlns:p14="http://schemas.microsoft.com/office/powerpoint/2010/main" val="35551542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Date Placeholder 4"/>
          <p:cNvSpPr>
            <a:spLocks noGrp="1"/>
          </p:cNvSpPr>
          <p:nvPr>
            <p:ph type="dt" idx="11"/>
          </p:nvPr>
        </p:nvSpPr>
        <p:spPr/>
        <p:txBody>
          <a:bodyPr/>
          <a:lstStyle/>
          <a:p>
            <a:r>
              <a:rPr lang="en-US">
                <a:solidFill>
                  <a:prstClr val="black"/>
                </a:solidFill>
              </a:rPr>
              <a:t>.</a:t>
            </a:r>
          </a:p>
        </p:txBody>
      </p:sp>
    </p:spTree>
    <p:extLst>
      <p:ext uri="{BB962C8B-B14F-4D97-AF65-F5344CB8AC3E}">
        <p14:creationId xmlns:p14="http://schemas.microsoft.com/office/powerpoint/2010/main" val="15464142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Date Placeholder 4"/>
          <p:cNvSpPr>
            <a:spLocks noGrp="1"/>
          </p:cNvSpPr>
          <p:nvPr>
            <p:ph type="dt" idx="11"/>
          </p:nvPr>
        </p:nvSpPr>
        <p:spPr/>
        <p:txBody>
          <a:bodyPr/>
          <a:lstStyle/>
          <a:p>
            <a:r>
              <a:rPr lang="en-US">
                <a:solidFill>
                  <a:prstClr val="black"/>
                </a:solidFill>
              </a:rPr>
              <a:t>.</a:t>
            </a:r>
          </a:p>
        </p:txBody>
      </p:sp>
    </p:spTree>
    <p:extLst>
      <p:ext uri="{BB962C8B-B14F-4D97-AF65-F5344CB8AC3E}">
        <p14:creationId xmlns:p14="http://schemas.microsoft.com/office/powerpoint/2010/main" val="38505867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EBD319C-6309-4B9C-97CD-EC2943145538}"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33899517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Date Placeholder 4"/>
          <p:cNvSpPr>
            <a:spLocks noGrp="1"/>
          </p:cNvSpPr>
          <p:nvPr>
            <p:ph type="dt" idx="11"/>
          </p:nvPr>
        </p:nvSpPr>
        <p:spPr/>
        <p:txBody>
          <a:bodyPr/>
          <a:lstStyle/>
          <a:p>
            <a:r>
              <a:rPr lang="en-US"/>
              <a:t>.</a:t>
            </a:r>
          </a:p>
        </p:txBody>
      </p:sp>
    </p:spTree>
    <p:extLst>
      <p:ext uri="{BB962C8B-B14F-4D97-AF65-F5344CB8AC3E}">
        <p14:creationId xmlns:p14="http://schemas.microsoft.com/office/powerpoint/2010/main" val="9657699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Date Placeholder 4"/>
          <p:cNvSpPr>
            <a:spLocks noGrp="1"/>
          </p:cNvSpPr>
          <p:nvPr>
            <p:ph type="dt" idx="11"/>
          </p:nvPr>
        </p:nvSpPr>
        <p:spPr/>
        <p:txBody>
          <a:bodyPr/>
          <a:lstStyle/>
          <a:p>
            <a:r>
              <a:rPr lang="en-US">
                <a:solidFill>
                  <a:prstClr val="black"/>
                </a:solidFill>
              </a:rPr>
              <a:t>.</a:t>
            </a:r>
          </a:p>
        </p:txBody>
      </p:sp>
    </p:spTree>
    <p:extLst>
      <p:ext uri="{BB962C8B-B14F-4D97-AF65-F5344CB8AC3E}">
        <p14:creationId xmlns:p14="http://schemas.microsoft.com/office/powerpoint/2010/main" val="4497578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Date Placeholder 4"/>
          <p:cNvSpPr>
            <a:spLocks noGrp="1"/>
          </p:cNvSpPr>
          <p:nvPr>
            <p:ph type="dt" idx="11"/>
          </p:nvPr>
        </p:nvSpPr>
        <p:spPr/>
        <p:txBody>
          <a:bodyPr/>
          <a:lstStyle/>
          <a:p>
            <a:r>
              <a:rPr lang="en-US">
                <a:solidFill>
                  <a:prstClr val="black"/>
                </a:solidFill>
              </a:rPr>
              <a:t>.</a:t>
            </a:r>
          </a:p>
        </p:txBody>
      </p:sp>
    </p:spTree>
    <p:extLst>
      <p:ext uri="{BB962C8B-B14F-4D97-AF65-F5344CB8AC3E}">
        <p14:creationId xmlns:p14="http://schemas.microsoft.com/office/powerpoint/2010/main" val="13253110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Date Placeholder 4"/>
          <p:cNvSpPr>
            <a:spLocks noGrp="1"/>
          </p:cNvSpPr>
          <p:nvPr>
            <p:ph type="dt" idx="11"/>
          </p:nvPr>
        </p:nvSpPr>
        <p:spPr/>
        <p:txBody>
          <a:bodyPr/>
          <a:lstStyle/>
          <a:p>
            <a:r>
              <a:rPr lang="en-US">
                <a:solidFill>
                  <a:prstClr val="black"/>
                </a:solidFill>
              </a:rPr>
              <a:t>.</a:t>
            </a:r>
          </a:p>
        </p:txBody>
      </p:sp>
    </p:spTree>
    <p:extLst>
      <p:ext uri="{BB962C8B-B14F-4D97-AF65-F5344CB8AC3E}">
        <p14:creationId xmlns:p14="http://schemas.microsoft.com/office/powerpoint/2010/main" val="6831085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EDE2A04-3874-4ACA-9023-A4BB4D90E3AD}" type="datetime1">
              <a:rPr lang="en-US" smtClean="0">
                <a:solidFill>
                  <a:prstClr val="black">
                    <a:tint val="75000"/>
                  </a:prstClr>
                </a:solidFill>
              </a:rPr>
              <a:pPr/>
              <a:t>11/4/2020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a:solidFill>
                  <a:prstClr val="black">
                    <a:tint val="75000"/>
                  </a:prstClr>
                </a:solidFill>
              </a:rPr>
              <a:t>SIALKOT TANNERY ASSOCIATION GUARANTEE LIMITED </a:t>
            </a:r>
          </a:p>
        </p:txBody>
      </p:sp>
      <p:sp>
        <p:nvSpPr>
          <p:cNvPr id="6" name="Slide Number Placeholder 5"/>
          <p:cNvSpPr>
            <a:spLocks noGrp="1"/>
          </p:cNvSpPr>
          <p:nvPr>
            <p:ph type="sldNum" sz="quarter" idx="12"/>
          </p:nvPr>
        </p:nvSpPr>
        <p:spPr/>
        <p:txBody>
          <a:bodyPr/>
          <a:lstStyle/>
          <a:p>
            <a:fld id="{EADA8AF1-FA02-4B19-9E7F-C0601144A86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504398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98EEBD6-100C-4EE4-B881-1DB226A93B25}" type="datetime1">
              <a:rPr lang="en-US" smtClean="0">
                <a:solidFill>
                  <a:prstClr val="black">
                    <a:tint val="75000"/>
                  </a:prstClr>
                </a:solidFill>
              </a:rPr>
              <a:pPr/>
              <a:t>11/4/2020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a:solidFill>
                  <a:prstClr val="black">
                    <a:tint val="75000"/>
                  </a:prstClr>
                </a:solidFill>
              </a:rPr>
              <a:t>SIALKOT TANNERY ASSOCIATION GUARANTEE LIMITED </a:t>
            </a:r>
          </a:p>
        </p:txBody>
      </p:sp>
      <p:sp>
        <p:nvSpPr>
          <p:cNvPr id="6" name="Slide Number Placeholder 5"/>
          <p:cNvSpPr>
            <a:spLocks noGrp="1"/>
          </p:cNvSpPr>
          <p:nvPr>
            <p:ph type="sldNum" sz="quarter" idx="12"/>
          </p:nvPr>
        </p:nvSpPr>
        <p:spPr/>
        <p:txBody>
          <a:bodyPr/>
          <a:lstStyle/>
          <a:p>
            <a:fld id="{EADA8AF1-FA02-4B19-9E7F-C0601144A86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930797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DC5B18-CFD5-4539-AE27-D4623B3F9909}" type="datetime1">
              <a:rPr lang="en-US" smtClean="0">
                <a:solidFill>
                  <a:prstClr val="black">
                    <a:tint val="75000"/>
                  </a:prstClr>
                </a:solidFill>
              </a:rPr>
              <a:pPr/>
              <a:t>11/4/2020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a:solidFill>
                  <a:prstClr val="black">
                    <a:tint val="75000"/>
                  </a:prstClr>
                </a:solidFill>
              </a:rPr>
              <a:t>SIALKOT TANNERY ASSOCIATION GUARANTEE LIMITED </a:t>
            </a:r>
          </a:p>
        </p:txBody>
      </p:sp>
      <p:sp>
        <p:nvSpPr>
          <p:cNvPr id="6" name="Slide Number Placeholder 5"/>
          <p:cNvSpPr>
            <a:spLocks noGrp="1"/>
          </p:cNvSpPr>
          <p:nvPr>
            <p:ph type="sldNum" sz="quarter" idx="12"/>
          </p:nvPr>
        </p:nvSpPr>
        <p:spPr/>
        <p:txBody>
          <a:bodyPr/>
          <a:lstStyle/>
          <a:p>
            <a:fld id="{EADA8AF1-FA02-4B19-9E7F-C0601144A86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791993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EDE2A04-3874-4ACA-9023-A4BB4D90E3AD}" type="datetime1">
              <a:rPr lang="en-US" smtClean="0">
                <a:solidFill>
                  <a:prstClr val="black">
                    <a:tint val="75000"/>
                  </a:prstClr>
                </a:solidFill>
              </a:rPr>
              <a:pPr/>
              <a:t>11/4/2020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a:solidFill>
                  <a:prstClr val="black">
                    <a:tint val="75000"/>
                  </a:prstClr>
                </a:solidFill>
              </a:rPr>
              <a:t>SIALKOT TANNERY ASSOCIATION GUARANTEE LIMITED </a:t>
            </a:r>
          </a:p>
        </p:txBody>
      </p:sp>
      <p:sp>
        <p:nvSpPr>
          <p:cNvPr id="6" name="Slide Number Placeholder 5"/>
          <p:cNvSpPr>
            <a:spLocks noGrp="1"/>
          </p:cNvSpPr>
          <p:nvPr>
            <p:ph type="sldNum" sz="quarter" idx="12"/>
          </p:nvPr>
        </p:nvSpPr>
        <p:spPr/>
        <p:txBody>
          <a:bodyPr/>
          <a:lstStyle/>
          <a:p>
            <a:fld id="{EADA8AF1-FA02-4B19-9E7F-C0601144A86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542348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CD96437-D963-411A-8BB1-E9AA76ACD593}" type="datetime1">
              <a:rPr lang="en-US" smtClean="0">
                <a:solidFill>
                  <a:prstClr val="black">
                    <a:tint val="75000"/>
                  </a:prstClr>
                </a:solidFill>
              </a:rPr>
              <a:pPr/>
              <a:t>11/4/2020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a:solidFill>
                  <a:prstClr val="black">
                    <a:tint val="75000"/>
                  </a:prstClr>
                </a:solidFill>
              </a:rPr>
              <a:t>SIALKOT TANNERY ASSOCIATION GUARANTEE LIMITED </a:t>
            </a:r>
          </a:p>
        </p:txBody>
      </p:sp>
      <p:sp>
        <p:nvSpPr>
          <p:cNvPr id="6" name="Slide Number Placeholder 5"/>
          <p:cNvSpPr>
            <a:spLocks noGrp="1"/>
          </p:cNvSpPr>
          <p:nvPr>
            <p:ph type="sldNum" sz="quarter" idx="12"/>
          </p:nvPr>
        </p:nvSpPr>
        <p:spPr/>
        <p:txBody>
          <a:bodyPr/>
          <a:lstStyle/>
          <a:p>
            <a:fld id="{EADA8AF1-FA02-4B19-9E7F-C0601144A86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072005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F978FD8-8920-4403-91B2-3C9DF6851D15}" type="datetime1">
              <a:rPr lang="en-US" smtClean="0">
                <a:solidFill>
                  <a:prstClr val="black">
                    <a:tint val="75000"/>
                  </a:prstClr>
                </a:solidFill>
              </a:rPr>
              <a:pPr/>
              <a:t>11/4/2020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a:solidFill>
                  <a:prstClr val="black">
                    <a:tint val="75000"/>
                  </a:prstClr>
                </a:solidFill>
              </a:rPr>
              <a:t>SIALKOT TANNERY ASSOCIATION GUARANTEE LIMITED </a:t>
            </a:r>
          </a:p>
        </p:txBody>
      </p:sp>
      <p:sp>
        <p:nvSpPr>
          <p:cNvPr id="6" name="Slide Number Placeholder 5"/>
          <p:cNvSpPr>
            <a:spLocks noGrp="1"/>
          </p:cNvSpPr>
          <p:nvPr>
            <p:ph type="sldNum" sz="quarter" idx="12"/>
          </p:nvPr>
        </p:nvSpPr>
        <p:spPr/>
        <p:txBody>
          <a:bodyPr/>
          <a:lstStyle/>
          <a:p>
            <a:fld id="{EADA8AF1-FA02-4B19-9E7F-C0601144A86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92455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FB05674-CC6E-4A3A-9739-972183D460F9}" type="datetime1">
              <a:rPr lang="en-US" smtClean="0">
                <a:solidFill>
                  <a:prstClr val="black">
                    <a:tint val="75000"/>
                  </a:prstClr>
                </a:solidFill>
              </a:rPr>
              <a:pPr/>
              <a:t>11/4/2020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a:solidFill>
                  <a:prstClr val="black">
                    <a:tint val="75000"/>
                  </a:prstClr>
                </a:solidFill>
              </a:rPr>
              <a:t>SIALKOT TANNERY ASSOCIATION GUARANTEE LIMITED </a:t>
            </a:r>
          </a:p>
        </p:txBody>
      </p:sp>
      <p:sp>
        <p:nvSpPr>
          <p:cNvPr id="7" name="Slide Number Placeholder 6"/>
          <p:cNvSpPr>
            <a:spLocks noGrp="1"/>
          </p:cNvSpPr>
          <p:nvPr>
            <p:ph type="sldNum" sz="quarter" idx="12"/>
          </p:nvPr>
        </p:nvSpPr>
        <p:spPr/>
        <p:txBody>
          <a:bodyPr/>
          <a:lstStyle/>
          <a:p>
            <a:fld id="{EADA8AF1-FA02-4B19-9E7F-C0601144A86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88796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B9C8913-6129-4DAC-8E45-E521B02291FF}" type="datetime1">
              <a:rPr lang="en-US" smtClean="0">
                <a:solidFill>
                  <a:prstClr val="black">
                    <a:tint val="75000"/>
                  </a:prstClr>
                </a:solidFill>
              </a:rPr>
              <a:pPr/>
              <a:t>11/4/2020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r>
              <a:rPr lang="en-US">
                <a:solidFill>
                  <a:prstClr val="black">
                    <a:tint val="75000"/>
                  </a:prstClr>
                </a:solidFill>
              </a:rPr>
              <a:t>SIALKOT TANNERY ASSOCIATION GUARANTEE LIMITED </a:t>
            </a:r>
          </a:p>
        </p:txBody>
      </p:sp>
      <p:sp>
        <p:nvSpPr>
          <p:cNvPr id="9" name="Slide Number Placeholder 8"/>
          <p:cNvSpPr>
            <a:spLocks noGrp="1"/>
          </p:cNvSpPr>
          <p:nvPr>
            <p:ph type="sldNum" sz="quarter" idx="12"/>
          </p:nvPr>
        </p:nvSpPr>
        <p:spPr/>
        <p:txBody>
          <a:bodyPr/>
          <a:lstStyle/>
          <a:p>
            <a:fld id="{EADA8AF1-FA02-4B19-9E7F-C0601144A86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35627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916566F-918F-4D55-BD9A-B66880C2516A}" type="datetime1">
              <a:rPr lang="en-US" smtClean="0">
                <a:solidFill>
                  <a:prstClr val="black">
                    <a:tint val="75000"/>
                  </a:prstClr>
                </a:solidFill>
              </a:rPr>
              <a:pPr/>
              <a:t>11/4/2020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r>
              <a:rPr lang="en-US">
                <a:solidFill>
                  <a:prstClr val="black">
                    <a:tint val="75000"/>
                  </a:prstClr>
                </a:solidFill>
              </a:rPr>
              <a:t>SIALKOT TANNERY ASSOCIATION GUARANTEE LIMITED </a:t>
            </a:r>
          </a:p>
        </p:txBody>
      </p:sp>
      <p:sp>
        <p:nvSpPr>
          <p:cNvPr id="5" name="Slide Number Placeholder 4"/>
          <p:cNvSpPr>
            <a:spLocks noGrp="1"/>
          </p:cNvSpPr>
          <p:nvPr>
            <p:ph type="sldNum" sz="quarter" idx="12"/>
          </p:nvPr>
        </p:nvSpPr>
        <p:spPr/>
        <p:txBody>
          <a:bodyPr/>
          <a:lstStyle/>
          <a:p>
            <a:fld id="{EADA8AF1-FA02-4B19-9E7F-C0601144A86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129382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B987D6E-F939-4DE5-8443-D4A4444DB4B1}" type="datetime1">
              <a:rPr lang="en-US" smtClean="0">
                <a:solidFill>
                  <a:prstClr val="black">
                    <a:tint val="75000"/>
                  </a:prstClr>
                </a:solidFill>
              </a:rPr>
              <a:pPr/>
              <a:t>11/4/2020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r>
              <a:rPr lang="en-US">
                <a:solidFill>
                  <a:prstClr val="black">
                    <a:tint val="75000"/>
                  </a:prstClr>
                </a:solidFill>
              </a:rPr>
              <a:t>SIALKOT TANNERY ASSOCIATION GUARANTEE LIMITED </a:t>
            </a:r>
          </a:p>
        </p:txBody>
      </p:sp>
      <p:sp>
        <p:nvSpPr>
          <p:cNvPr id="4" name="Slide Number Placeholder 3"/>
          <p:cNvSpPr>
            <a:spLocks noGrp="1"/>
          </p:cNvSpPr>
          <p:nvPr>
            <p:ph type="sldNum" sz="quarter" idx="12"/>
          </p:nvPr>
        </p:nvSpPr>
        <p:spPr/>
        <p:txBody>
          <a:bodyPr/>
          <a:lstStyle/>
          <a:p>
            <a:fld id="{EADA8AF1-FA02-4B19-9E7F-C0601144A86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91050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CAD4645-3048-4283-A7B7-705A8F609FF6}" type="datetime1">
              <a:rPr lang="en-US" smtClean="0">
                <a:solidFill>
                  <a:prstClr val="black">
                    <a:tint val="75000"/>
                  </a:prstClr>
                </a:solidFill>
              </a:rPr>
              <a:pPr/>
              <a:t>11/4/2020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a:solidFill>
                  <a:prstClr val="black">
                    <a:tint val="75000"/>
                  </a:prstClr>
                </a:solidFill>
              </a:rPr>
              <a:t>SIALKOT TANNERY ASSOCIATION GUARANTEE LIMITED </a:t>
            </a:r>
          </a:p>
        </p:txBody>
      </p:sp>
      <p:sp>
        <p:nvSpPr>
          <p:cNvPr id="7" name="Slide Number Placeholder 6"/>
          <p:cNvSpPr>
            <a:spLocks noGrp="1"/>
          </p:cNvSpPr>
          <p:nvPr>
            <p:ph type="sldNum" sz="quarter" idx="12"/>
          </p:nvPr>
        </p:nvSpPr>
        <p:spPr/>
        <p:txBody>
          <a:bodyPr/>
          <a:lstStyle/>
          <a:p>
            <a:fld id="{EADA8AF1-FA02-4B19-9E7F-C0601144A86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44482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CD96437-D963-411A-8BB1-E9AA76ACD593}" type="datetime1">
              <a:rPr lang="en-US" smtClean="0">
                <a:solidFill>
                  <a:prstClr val="black">
                    <a:tint val="75000"/>
                  </a:prstClr>
                </a:solidFill>
              </a:rPr>
              <a:pPr/>
              <a:t>11/4/2020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a:solidFill>
                  <a:prstClr val="black">
                    <a:tint val="75000"/>
                  </a:prstClr>
                </a:solidFill>
              </a:rPr>
              <a:t>SIALKOT TANNERY ASSOCIATION GUARANTEE LIMITED </a:t>
            </a:r>
          </a:p>
        </p:txBody>
      </p:sp>
      <p:sp>
        <p:nvSpPr>
          <p:cNvPr id="6" name="Slide Number Placeholder 5"/>
          <p:cNvSpPr>
            <a:spLocks noGrp="1"/>
          </p:cNvSpPr>
          <p:nvPr>
            <p:ph type="sldNum" sz="quarter" idx="12"/>
          </p:nvPr>
        </p:nvSpPr>
        <p:spPr/>
        <p:txBody>
          <a:bodyPr/>
          <a:lstStyle/>
          <a:p>
            <a:fld id="{EADA8AF1-FA02-4B19-9E7F-C0601144A86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239194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16DB6AE-73D3-4E60-AF77-736E3CC16EB1}" type="datetime1">
              <a:rPr lang="en-US" smtClean="0">
                <a:solidFill>
                  <a:prstClr val="black">
                    <a:tint val="75000"/>
                  </a:prstClr>
                </a:solidFill>
              </a:rPr>
              <a:pPr/>
              <a:t>11/4/2020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a:solidFill>
                  <a:prstClr val="black">
                    <a:tint val="75000"/>
                  </a:prstClr>
                </a:solidFill>
              </a:rPr>
              <a:t>SIALKOT TANNERY ASSOCIATION GUARANTEE LIMITED </a:t>
            </a:r>
          </a:p>
        </p:txBody>
      </p:sp>
      <p:sp>
        <p:nvSpPr>
          <p:cNvPr id="7" name="Slide Number Placeholder 6"/>
          <p:cNvSpPr>
            <a:spLocks noGrp="1"/>
          </p:cNvSpPr>
          <p:nvPr>
            <p:ph type="sldNum" sz="quarter" idx="12"/>
          </p:nvPr>
        </p:nvSpPr>
        <p:spPr/>
        <p:txBody>
          <a:bodyPr/>
          <a:lstStyle/>
          <a:p>
            <a:fld id="{EADA8AF1-FA02-4B19-9E7F-C0601144A86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613817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98EEBD6-100C-4EE4-B881-1DB226A93B25}" type="datetime1">
              <a:rPr lang="en-US" smtClean="0">
                <a:solidFill>
                  <a:prstClr val="black">
                    <a:tint val="75000"/>
                  </a:prstClr>
                </a:solidFill>
              </a:rPr>
              <a:pPr/>
              <a:t>11/4/2020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a:solidFill>
                  <a:prstClr val="black">
                    <a:tint val="75000"/>
                  </a:prstClr>
                </a:solidFill>
              </a:rPr>
              <a:t>SIALKOT TANNERY ASSOCIATION GUARANTEE LIMITED </a:t>
            </a:r>
          </a:p>
        </p:txBody>
      </p:sp>
      <p:sp>
        <p:nvSpPr>
          <p:cNvPr id="6" name="Slide Number Placeholder 5"/>
          <p:cNvSpPr>
            <a:spLocks noGrp="1"/>
          </p:cNvSpPr>
          <p:nvPr>
            <p:ph type="sldNum" sz="quarter" idx="12"/>
          </p:nvPr>
        </p:nvSpPr>
        <p:spPr/>
        <p:txBody>
          <a:bodyPr/>
          <a:lstStyle/>
          <a:p>
            <a:fld id="{EADA8AF1-FA02-4B19-9E7F-C0601144A86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441704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DC5B18-CFD5-4539-AE27-D4623B3F9909}" type="datetime1">
              <a:rPr lang="en-US" smtClean="0">
                <a:solidFill>
                  <a:prstClr val="black">
                    <a:tint val="75000"/>
                  </a:prstClr>
                </a:solidFill>
              </a:rPr>
              <a:pPr/>
              <a:t>11/4/2020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a:solidFill>
                  <a:prstClr val="black">
                    <a:tint val="75000"/>
                  </a:prstClr>
                </a:solidFill>
              </a:rPr>
              <a:t>SIALKOT TANNERY ASSOCIATION GUARANTEE LIMITED </a:t>
            </a:r>
          </a:p>
        </p:txBody>
      </p:sp>
      <p:sp>
        <p:nvSpPr>
          <p:cNvPr id="6" name="Slide Number Placeholder 5"/>
          <p:cNvSpPr>
            <a:spLocks noGrp="1"/>
          </p:cNvSpPr>
          <p:nvPr>
            <p:ph type="sldNum" sz="quarter" idx="12"/>
          </p:nvPr>
        </p:nvSpPr>
        <p:spPr/>
        <p:txBody>
          <a:bodyPr/>
          <a:lstStyle/>
          <a:p>
            <a:fld id="{EADA8AF1-FA02-4B19-9E7F-C0601144A86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577436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D1E59CE-5200-42CA-896B-1135E02F5CC5}" type="datetime1">
              <a:rPr lang="en-US" smtClean="0">
                <a:solidFill>
                  <a:prstClr val="black">
                    <a:tint val="75000"/>
                  </a:prstClr>
                </a:solidFill>
              </a:rPr>
              <a:pPr/>
              <a:t>11/4/2020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a:solidFill>
                  <a:prstClr val="black">
                    <a:tint val="75000"/>
                  </a:prstClr>
                </a:solidFill>
              </a:rPr>
              <a:t>Sialkot Tannery Association Guarantee Limited, </a:t>
            </a:r>
          </a:p>
        </p:txBody>
      </p:sp>
      <p:sp>
        <p:nvSpPr>
          <p:cNvPr id="6" name="Slide Number Placeholder 5"/>
          <p:cNvSpPr>
            <a:spLocks noGrp="1"/>
          </p:cNvSpPr>
          <p:nvPr>
            <p:ph type="sldNum" sz="quarter" idx="12"/>
          </p:nvPr>
        </p:nvSpPr>
        <p:spPr/>
        <p:txBody>
          <a:bodyPr/>
          <a:lstStyle/>
          <a:p>
            <a:fld id="{EADA8AF1-FA02-4B19-9E7F-C0601144A86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185324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7431AA3-83D9-46D1-870D-DA2783114DCC}" type="datetime1">
              <a:rPr lang="en-US" smtClean="0">
                <a:solidFill>
                  <a:prstClr val="black">
                    <a:tint val="75000"/>
                  </a:prstClr>
                </a:solidFill>
              </a:rPr>
              <a:pPr/>
              <a:t>11/4/2020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a:solidFill>
                  <a:prstClr val="black">
                    <a:tint val="75000"/>
                  </a:prstClr>
                </a:solidFill>
              </a:rPr>
              <a:t>Sialkot Tannery Association Guarantee Limited, </a:t>
            </a:r>
          </a:p>
        </p:txBody>
      </p:sp>
      <p:sp>
        <p:nvSpPr>
          <p:cNvPr id="6" name="Slide Number Placeholder 5"/>
          <p:cNvSpPr>
            <a:spLocks noGrp="1"/>
          </p:cNvSpPr>
          <p:nvPr>
            <p:ph type="sldNum" sz="quarter" idx="12"/>
          </p:nvPr>
        </p:nvSpPr>
        <p:spPr/>
        <p:txBody>
          <a:bodyPr/>
          <a:lstStyle/>
          <a:p>
            <a:fld id="{EADA8AF1-FA02-4B19-9E7F-C0601144A86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30482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759D5D-774C-4E1A-A629-0A22B135887A}" type="datetime1">
              <a:rPr lang="en-US" smtClean="0">
                <a:solidFill>
                  <a:prstClr val="black">
                    <a:tint val="75000"/>
                  </a:prstClr>
                </a:solidFill>
              </a:rPr>
              <a:pPr/>
              <a:t>11/4/2020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a:solidFill>
                  <a:prstClr val="black">
                    <a:tint val="75000"/>
                  </a:prstClr>
                </a:solidFill>
              </a:rPr>
              <a:t>Sialkot Tannery Association Guarantee Limited, </a:t>
            </a:r>
          </a:p>
        </p:txBody>
      </p:sp>
      <p:sp>
        <p:nvSpPr>
          <p:cNvPr id="6" name="Slide Number Placeholder 5"/>
          <p:cNvSpPr>
            <a:spLocks noGrp="1"/>
          </p:cNvSpPr>
          <p:nvPr>
            <p:ph type="sldNum" sz="quarter" idx="12"/>
          </p:nvPr>
        </p:nvSpPr>
        <p:spPr/>
        <p:txBody>
          <a:bodyPr/>
          <a:lstStyle/>
          <a:p>
            <a:fld id="{EADA8AF1-FA02-4B19-9E7F-C0601144A86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297211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81AF200-8537-4BA7-99BF-BBE864C4F62D}" type="datetime1">
              <a:rPr lang="en-US" smtClean="0">
                <a:solidFill>
                  <a:prstClr val="black">
                    <a:tint val="75000"/>
                  </a:prstClr>
                </a:solidFill>
              </a:rPr>
              <a:pPr/>
              <a:t>11/4/2020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a:solidFill>
                  <a:prstClr val="black">
                    <a:tint val="75000"/>
                  </a:prstClr>
                </a:solidFill>
              </a:rPr>
              <a:t>Sialkot Tannery Association Guarantee Limited, </a:t>
            </a:r>
          </a:p>
        </p:txBody>
      </p:sp>
      <p:sp>
        <p:nvSpPr>
          <p:cNvPr id="7" name="Slide Number Placeholder 6"/>
          <p:cNvSpPr>
            <a:spLocks noGrp="1"/>
          </p:cNvSpPr>
          <p:nvPr>
            <p:ph type="sldNum" sz="quarter" idx="12"/>
          </p:nvPr>
        </p:nvSpPr>
        <p:spPr/>
        <p:txBody>
          <a:bodyPr/>
          <a:lstStyle/>
          <a:p>
            <a:fld id="{EADA8AF1-FA02-4B19-9E7F-C0601144A86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3863053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552C236-27F5-4ACA-8391-1A4AAE0A4A9E}" type="datetime1">
              <a:rPr lang="en-US" smtClean="0">
                <a:solidFill>
                  <a:prstClr val="black">
                    <a:tint val="75000"/>
                  </a:prstClr>
                </a:solidFill>
              </a:rPr>
              <a:pPr/>
              <a:t>11/4/2020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r>
              <a:rPr lang="en-US">
                <a:solidFill>
                  <a:prstClr val="black">
                    <a:tint val="75000"/>
                  </a:prstClr>
                </a:solidFill>
              </a:rPr>
              <a:t>Sialkot Tannery Association Guarantee Limited, </a:t>
            </a:r>
          </a:p>
        </p:txBody>
      </p:sp>
      <p:sp>
        <p:nvSpPr>
          <p:cNvPr id="9" name="Slide Number Placeholder 8"/>
          <p:cNvSpPr>
            <a:spLocks noGrp="1"/>
          </p:cNvSpPr>
          <p:nvPr>
            <p:ph type="sldNum" sz="quarter" idx="12"/>
          </p:nvPr>
        </p:nvSpPr>
        <p:spPr/>
        <p:txBody>
          <a:bodyPr/>
          <a:lstStyle/>
          <a:p>
            <a:fld id="{EADA8AF1-FA02-4B19-9E7F-C0601144A86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20854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CC047AE-DBBD-4419-945D-77E254D7C43E}" type="datetime1">
              <a:rPr lang="en-US" smtClean="0">
                <a:solidFill>
                  <a:prstClr val="black">
                    <a:tint val="75000"/>
                  </a:prstClr>
                </a:solidFill>
              </a:rPr>
              <a:pPr/>
              <a:t>11/4/2020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r>
              <a:rPr lang="en-US">
                <a:solidFill>
                  <a:prstClr val="black">
                    <a:tint val="75000"/>
                  </a:prstClr>
                </a:solidFill>
              </a:rPr>
              <a:t>Sialkot Tannery Association Guarantee Limited, </a:t>
            </a:r>
          </a:p>
        </p:txBody>
      </p:sp>
      <p:sp>
        <p:nvSpPr>
          <p:cNvPr id="5" name="Slide Number Placeholder 4"/>
          <p:cNvSpPr>
            <a:spLocks noGrp="1"/>
          </p:cNvSpPr>
          <p:nvPr>
            <p:ph type="sldNum" sz="quarter" idx="12"/>
          </p:nvPr>
        </p:nvSpPr>
        <p:spPr/>
        <p:txBody>
          <a:bodyPr/>
          <a:lstStyle/>
          <a:p>
            <a:fld id="{EADA8AF1-FA02-4B19-9E7F-C0601144A86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5816006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A781179-5363-4396-9AB0-BD2AAA3D9A99}" type="datetime1">
              <a:rPr lang="en-US" smtClean="0">
                <a:solidFill>
                  <a:prstClr val="black">
                    <a:tint val="75000"/>
                  </a:prstClr>
                </a:solidFill>
              </a:rPr>
              <a:pPr/>
              <a:t>11/4/2020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r>
              <a:rPr lang="en-US">
                <a:solidFill>
                  <a:prstClr val="black">
                    <a:tint val="75000"/>
                  </a:prstClr>
                </a:solidFill>
              </a:rPr>
              <a:t>Sialkot Tannery Association Guarantee Limited, </a:t>
            </a:r>
          </a:p>
        </p:txBody>
      </p:sp>
      <p:sp>
        <p:nvSpPr>
          <p:cNvPr id="4" name="Slide Number Placeholder 3"/>
          <p:cNvSpPr>
            <a:spLocks noGrp="1"/>
          </p:cNvSpPr>
          <p:nvPr>
            <p:ph type="sldNum" sz="quarter" idx="12"/>
          </p:nvPr>
        </p:nvSpPr>
        <p:spPr/>
        <p:txBody>
          <a:bodyPr/>
          <a:lstStyle/>
          <a:p>
            <a:fld id="{EADA8AF1-FA02-4B19-9E7F-C0601144A86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91952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F978FD8-8920-4403-91B2-3C9DF6851D15}" type="datetime1">
              <a:rPr lang="en-US" smtClean="0">
                <a:solidFill>
                  <a:prstClr val="black">
                    <a:tint val="75000"/>
                  </a:prstClr>
                </a:solidFill>
              </a:rPr>
              <a:pPr/>
              <a:t>11/4/2020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a:solidFill>
                  <a:prstClr val="black">
                    <a:tint val="75000"/>
                  </a:prstClr>
                </a:solidFill>
              </a:rPr>
              <a:t>SIALKOT TANNERY ASSOCIATION GUARANTEE LIMITED </a:t>
            </a:r>
          </a:p>
        </p:txBody>
      </p:sp>
      <p:sp>
        <p:nvSpPr>
          <p:cNvPr id="6" name="Slide Number Placeholder 5"/>
          <p:cNvSpPr>
            <a:spLocks noGrp="1"/>
          </p:cNvSpPr>
          <p:nvPr>
            <p:ph type="sldNum" sz="quarter" idx="12"/>
          </p:nvPr>
        </p:nvSpPr>
        <p:spPr/>
        <p:txBody>
          <a:bodyPr/>
          <a:lstStyle/>
          <a:p>
            <a:fld id="{EADA8AF1-FA02-4B19-9E7F-C0601144A86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8183358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1AE700B-2E14-46C9-A18C-4B9B9581B39D}" type="datetime1">
              <a:rPr lang="en-US" smtClean="0">
                <a:solidFill>
                  <a:prstClr val="black">
                    <a:tint val="75000"/>
                  </a:prstClr>
                </a:solidFill>
              </a:rPr>
              <a:pPr/>
              <a:t>11/4/2020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a:solidFill>
                  <a:prstClr val="black">
                    <a:tint val="75000"/>
                  </a:prstClr>
                </a:solidFill>
              </a:rPr>
              <a:t>Sialkot Tannery Association Guarantee Limited, </a:t>
            </a:r>
          </a:p>
        </p:txBody>
      </p:sp>
      <p:sp>
        <p:nvSpPr>
          <p:cNvPr id="7" name="Slide Number Placeholder 6"/>
          <p:cNvSpPr>
            <a:spLocks noGrp="1"/>
          </p:cNvSpPr>
          <p:nvPr>
            <p:ph type="sldNum" sz="quarter" idx="12"/>
          </p:nvPr>
        </p:nvSpPr>
        <p:spPr/>
        <p:txBody>
          <a:bodyPr/>
          <a:lstStyle/>
          <a:p>
            <a:fld id="{EADA8AF1-FA02-4B19-9E7F-C0601144A86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4205555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49B9FC2-B185-4F1D-A970-344D6DEA986D}" type="datetime1">
              <a:rPr lang="en-US" smtClean="0">
                <a:solidFill>
                  <a:prstClr val="black">
                    <a:tint val="75000"/>
                  </a:prstClr>
                </a:solidFill>
              </a:rPr>
              <a:pPr/>
              <a:t>11/4/2020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a:solidFill>
                  <a:prstClr val="black">
                    <a:tint val="75000"/>
                  </a:prstClr>
                </a:solidFill>
              </a:rPr>
              <a:t>Sialkot Tannery Association Guarantee Limited, </a:t>
            </a:r>
          </a:p>
        </p:txBody>
      </p:sp>
      <p:sp>
        <p:nvSpPr>
          <p:cNvPr id="7" name="Slide Number Placeholder 6"/>
          <p:cNvSpPr>
            <a:spLocks noGrp="1"/>
          </p:cNvSpPr>
          <p:nvPr>
            <p:ph type="sldNum" sz="quarter" idx="12"/>
          </p:nvPr>
        </p:nvSpPr>
        <p:spPr/>
        <p:txBody>
          <a:bodyPr/>
          <a:lstStyle/>
          <a:p>
            <a:fld id="{EADA8AF1-FA02-4B19-9E7F-C0601144A86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793863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2CD85A-23FE-43BC-8B4E-3D49E226A7F5}" type="datetime1">
              <a:rPr lang="en-US" smtClean="0">
                <a:solidFill>
                  <a:prstClr val="black">
                    <a:tint val="75000"/>
                  </a:prstClr>
                </a:solidFill>
              </a:rPr>
              <a:pPr/>
              <a:t>11/4/2020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a:solidFill>
                  <a:prstClr val="black">
                    <a:tint val="75000"/>
                  </a:prstClr>
                </a:solidFill>
              </a:rPr>
              <a:t>Sialkot Tannery Association Guarantee Limited, </a:t>
            </a:r>
          </a:p>
        </p:txBody>
      </p:sp>
      <p:sp>
        <p:nvSpPr>
          <p:cNvPr id="6" name="Slide Number Placeholder 5"/>
          <p:cNvSpPr>
            <a:spLocks noGrp="1"/>
          </p:cNvSpPr>
          <p:nvPr>
            <p:ph type="sldNum" sz="quarter" idx="12"/>
          </p:nvPr>
        </p:nvSpPr>
        <p:spPr/>
        <p:txBody>
          <a:bodyPr/>
          <a:lstStyle/>
          <a:p>
            <a:fld id="{EADA8AF1-FA02-4B19-9E7F-C0601144A86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911980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C3820C3-575D-4E21-B7CB-191941ABE3B8}" type="datetime1">
              <a:rPr lang="en-US" smtClean="0">
                <a:solidFill>
                  <a:prstClr val="black">
                    <a:tint val="75000"/>
                  </a:prstClr>
                </a:solidFill>
              </a:rPr>
              <a:pPr/>
              <a:t>11/4/2020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a:solidFill>
                  <a:prstClr val="black">
                    <a:tint val="75000"/>
                  </a:prstClr>
                </a:solidFill>
              </a:rPr>
              <a:t>Sialkot Tannery Association Guarantee Limited, </a:t>
            </a:r>
          </a:p>
        </p:txBody>
      </p:sp>
      <p:sp>
        <p:nvSpPr>
          <p:cNvPr id="6" name="Slide Number Placeholder 5"/>
          <p:cNvSpPr>
            <a:spLocks noGrp="1"/>
          </p:cNvSpPr>
          <p:nvPr>
            <p:ph type="sldNum" sz="quarter" idx="12"/>
          </p:nvPr>
        </p:nvSpPr>
        <p:spPr/>
        <p:txBody>
          <a:bodyPr/>
          <a:lstStyle/>
          <a:p>
            <a:fld id="{EADA8AF1-FA02-4B19-9E7F-C0601144A86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2824800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EDE2A04-3874-4ACA-9023-A4BB4D90E3AD}" type="datetime1">
              <a:rPr lang="en-US" smtClean="0">
                <a:solidFill>
                  <a:prstClr val="black">
                    <a:tint val="75000"/>
                  </a:prstClr>
                </a:solidFill>
              </a:rPr>
              <a:pPr/>
              <a:t>11/4/2020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a:solidFill>
                  <a:prstClr val="black">
                    <a:tint val="75000"/>
                  </a:prstClr>
                </a:solidFill>
              </a:rPr>
              <a:t>SIALKOT TANNERY ASSOCIATION GUARANTEE LIMITED </a:t>
            </a:r>
          </a:p>
        </p:txBody>
      </p:sp>
      <p:sp>
        <p:nvSpPr>
          <p:cNvPr id="6" name="Slide Number Placeholder 5"/>
          <p:cNvSpPr>
            <a:spLocks noGrp="1"/>
          </p:cNvSpPr>
          <p:nvPr>
            <p:ph type="sldNum" sz="quarter" idx="12"/>
          </p:nvPr>
        </p:nvSpPr>
        <p:spPr/>
        <p:txBody>
          <a:bodyPr/>
          <a:lstStyle/>
          <a:p>
            <a:fld id="{EADA8AF1-FA02-4B19-9E7F-C0601144A86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87687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CD96437-D963-411A-8BB1-E9AA76ACD593}" type="datetime1">
              <a:rPr lang="en-US" smtClean="0">
                <a:solidFill>
                  <a:prstClr val="black">
                    <a:tint val="75000"/>
                  </a:prstClr>
                </a:solidFill>
              </a:rPr>
              <a:pPr/>
              <a:t>11/4/2020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a:solidFill>
                  <a:prstClr val="black">
                    <a:tint val="75000"/>
                  </a:prstClr>
                </a:solidFill>
              </a:rPr>
              <a:t>SIALKOT TANNERY ASSOCIATION GUARANTEE LIMITED </a:t>
            </a:r>
          </a:p>
        </p:txBody>
      </p:sp>
      <p:sp>
        <p:nvSpPr>
          <p:cNvPr id="6" name="Slide Number Placeholder 5"/>
          <p:cNvSpPr>
            <a:spLocks noGrp="1"/>
          </p:cNvSpPr>
          <p:nvPr>
            <p:ph type="sldNum" sz="quarter" idx="12"/>
          </p:nvPr>
        </p:nvSpPr>
        <p:spPr/>
        <p:txBody>
          <a:bodyPr/>
          <a:lstStyle/>
          <a:p>
            <a:fld id="{EADA8AF1-FA02-4B19-9E7F-C0601144A86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080483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F978FD8-8920-4403-91B2-3C9DF6851D15}" type="datetime1">
              <a:rPr lang="en-US" smtClean="0">
                <a:solidFill>
                  <a:prstClr val="black">
                    <a:tint val="75000"/>
                  </a:prstClr>
                </a:solidFill>
              </a:rPr>
              <a:pPr/>
              <a:t>11/4/2020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a:solidFill>
                  <a:prstClr val="black">
                    <a:tint val="75000"/>
                  </a:prstClr>
                </a:solidFill>
              </a:rPr>
              <a:t>SIALKOT TANNERY ASSOCIATION GUARANTEE LIMITED </a:t>
            </a:r>
          </a:p>
        </p:txBody>
      </p:sp>
      <p:sp>
        <p:nvSpPr>
          <p:cNvPr id="6" name="Slide Number Placeholder 5"/>
          <p:cNvSpPr>
            <a:spLocks noGrp="1"/>
          </p:cNvSpPr>
          <p:nvPr>
            <p:ph type="sldNum" sz="quarter" idx="12"/>
          </p:nvPr>
        </p:nvSpPr>
        <p:spPr/>
        <p:txBody>
          <a:bodyPr/>
          <a:lstStyle/>
          <a:p>
            <a:fld id="{EADA8AF1-FA02-4B19-9E7F-C0601144A86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9268709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FB05674-CC6E-4A3A-9739-972183D460F9}" type="datetime1">
              <a:rPr lang="en-US" smtClean="0">
                <a:solidFill>
                  <a:prstClr val="black">
                    <a:tint val="75000"/>
                  </a:prstClr>
                </a:solidFill>
              </a:rPr>
              <a:pPr/>
              <a:t>11/4/2020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a:solidFill>
                  <a:prstClr val="black">
                    <a:tint val="75000"/>
                  </a:prstClr>
                </a:solidFill>
              </a:rPr>
              <a:t>SIALKOT TANNERY ASSOCIATION GUARANTEE LIMITED </a:t>
            </a:r>
          </a:p>
        </p:txBody>
      </p:sp>
      <p:sp>
        <p:nvSpPr>
          <p:cNvPr id="7" name="Slide Number Placeholder 6"/>
          <p:cNvSpPr>
            <a:spLocks noGrp="1"/>
          </p:cNvSpPr>
          <p:nvPr>
            <p:ph type="sldNum" sz="quarter" idx="12"/>
          </p:nvPr>
        </p:nvSpPr>
        <p:spPr/>
        <p:txBody>
          <a:bodyPr/>
          <a:lstStyle/>
          <a:p>
            <a:fld id="{EADA8AF1-FA02-4B19-9E7F-C0601144A86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3837814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B9C8913-6129-4DAC-8E45-E521B02291FF}" type="datetime1">
              <a:rPr lang="en-US" smtClean="0">
                <a:solidFill>
                  <a:prstClr val="black">
                    <a:tint val="75000"/>
                  </a:prstClr>
                </a:solidFill>
              </a:rPr>
              <a:pPr/>
              <a:t>11/4/2020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r>
              <a:rPr lang="en-US">
                <a:solidFill>
                  <a:prstClr val="black">
                    <a:tint val="75000"/>
                  </a:prstClr>
                </a:solidFill>
              </a:rPr>
              <a:t>SIALKOT TANNERY ASSOCIATION GUARANTEE LIMITED </a:t>
            </a:r>
          </a:p>
        </p:txBody>
      </p:sp>
      <p:sp>
        <p:nvSpPr>
          <p:cNvPr id="9" name="Slide Number Placeholder 8"/>
          <p:cNvSpPr>
            <a:spLocks noGrp="1"/>
          </p:cNvSpPr>
          <p:nvPr>
            <p:ph type="sldNum" sz="quarter" idx="12"/>
          </p:nvPr>
        </p:nvSpPr>
        <p:spPr/>
        <p:txBody>
          <a:bodyPr/>
          <a:lstStyle/>
          <a:p>
            <a:fld id="{EADA8AF1-FA02-4B19-9E7F-C0601144A86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2314387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916566F-918F-4D55-BD9A-B66880C2516A}" type="datetime1">
              <a:rPr lang="en-US" smtClean="0">
                <a:solidFill>
                  <a:prstClr val="black">
                    <a:tint val="75000"/>
                  </a:prstClr>
                </a:solidFill>
              </a:rPr>
              <a:pPr/>
              <a:t>11/4/2020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r>
              <a:rPr lang="en-US">
                <a:solidFill>
                  <a:prstClr val="black">
                    <a:tint val="75000"/>
                  </a:prstClr>
                </a:solidFill>
              </a:rPr>
              <a:t>SIALKOT TANNERY ASSOCIATION GUARANTEE LIMITED </a:t>
            </a:r>
          </a:p>
        </p:txBody>
      </p:sp>
      <p:sp>
        <p:nvSpPr>
          <p:cNvPr id="5" name="Slide Number Placeholder 4"/>
          <p:cNvSpPr>
            <a:spLocks noGrp="1"/>
          </p:cNvSpPr>
          <p:nvPr>
            <p:ph type="sldNum" sz="quarter" idx="12"/>
          </p:nvPr>
        </p:nvSpPr>
        <p:spPr/>
        <p:txBody>
          <a:bodyPr/>
          <a:lstStyle/>
          <a:p>
            <a:fld id="{EADA8AF1-FA02-4B19-9E7F-C0601144A86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903695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FB05674-CC6E-4A3A-9739-972183D460F9}" type="datetime1">
              <a:rPr lang="en-US" smtClean="0">
                <a:solidFill>
                  <a:prstClr val="black">
                    <a:tint val="75000"/>
                  </a:prstClr>
                </a:solidFill>
              </a:rPr>
              <a:pPr/>
              <a:t>11/4/2020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a:solidFill>
                  <a:prstClr val="black">
                    <a:tint val="75000"/>
                  </a:prstClr>
                </a:solidFill>
              </a:rPr>
              <a:t>SIALKOT TANNERY ASSOCIATION GUARANTEE LIMITED </a:t>
            </a:r>
          </a:p>
        </p:txBody>
      </p:sp>
      <p:sp>
        <p:nvSpPr>
          <p:cNvPr id="7" name="Slide Number Placeholder 6"/>
          <p:cNvSpPr>
            <a:spLocks noGrp="1"/>
          </p:cNvSpPr>
          <p:nvPr>
            <p:ph type="sldNum" sz="quarter" idx="12"/>
          </p:nvPr>
        </p:nvSpPr>
        <p:spPr/>
        <p:txBody>
          <a:bodyPr/>
          <a:lstStyle/>
          <a:p>
            <a:fld id="{EADA8AF1-FA02-4B19-9E7F-C0601144A86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6446214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B987D6E-F939-4DE5-8443-D4A4444DB4B1}" type="datetime1">
              <a:rPr lang="en-US" smtClean="0">
                <a:solidFill>
                  <a:prstClr val="black">
                    <a:tint val="75000"/>
                  </a:prstClr>
                </a:solidFill>
              </a:rPr>
              <a:pPr/>
              <a:t>11/4/2020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r>
              <a:rPr lang="en-US">
                <a:solidFill>
                  <a:prstClr val="black">
                    <a:tint val="75000"/>
                  </a:prstClr>
                </a:solidFill>
              </a:rPr>
              <a:t>SIALKOT TANNERY ASSOCIATION GUARANTEE LIMITED </a:t>
            </a:r>
          </a:p>
        </p:txBody>
      </p:sp>
      <p:sp>
        <p:nvSpPr>
          <p:cNvPr id="4" name="Slide Number Placeholder 3"/>
          <p:cNvSpPr>
            <a:spLocks noGrp="1"/>
          </p:cNvSpPr>
          <p:nvPr>
            <p:ph type="sldNum" sz="quarter" idx="12"/>
          </p:nvPr>
        </p:nvSpPr>
        <p:spPr/>
        <p:txBody>
          <a:bodyPr/>
          <a:lstStyle/>
          <a:p>
            <a:fld id="{EADA8AF1-FA02-4B19-9E7F-C0601144A86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2436431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CAD4645-3048-4283-A7B7-705A8F609FF6}" type="datetime1">
              <a:rPr lang="en-US" smtClean="0">
                <a:solidFill>
                  <a:prstClr val="black">
                    <a:tint val="75000"/>
                  </a:prstClr>
                </a:solidFill>
              </a:rPr>
              <a:pPr/>
              <a:t>11/4/2020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a:solidFill>
                  <a:prstClr val="black">
                    <a:tint val="75000"/>
                  </a:prstClr>
                </a:solidFill>
              </a:rPr>
              <a:t>SIALKOT TANNERY ASSOCIATION GUARANTEE LIMITED </a:t>
            </a:r>
          </a:p>
        </p:txBody>
      </p:sp>
      <p:sp>
        <p:nvSpPr>
          <p:cNvPr id="7" name="Slide Number Placeholder 6"/>
          <p:cNvSpPr>
            <a:spLocks noGrp="1"/>
          </p:cNvSpPr>
          <p:nvPr>
            <p:ph type="sldNum" sz="quarter" idx="12"/>
          </p:nvPr>
        </p:nvSpPr>
        <p:spPr/>
        <p:txBody>
          <a:bodyPr/>
          <a:lstStyle/>
          <a:p>
            <a:fld id="{EADA8AF1-FA02-4B19-9E7F-C0601144A86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082026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16DB6AE-73D3-4E60-AF77-736E3CC16EB1}" type="datetime1">
              <a:rPr lang="en-US" smtClean="0">
                <a:solidFill>
                  <a:prstClr val="black">
                    <a:tint val="75000"/>
                  </a:prstClr>
                </a:solidFill>
              </a:rPr>
              <a:pPr/>
              <a:t>11/4/2020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a:solidFill>
                  <a:prstClr val="black">
                    <a:tint val="75000"/>
                  </a:prstClr>
                </a:solidFill>
              </a:rPr>
              <a:t>SIALKOT TANNERY ASSOCIATION GUARANTEE LIMITED </a:t>
            </a:r>
          </a:p>
        </p:txBody>
      </p:sp>
      <p:sp>
        <p:nvSpPr>
          <p:cNvPr id="7" name="Slide Number Placeholder 6"/>
          <p:cNvSpPr>
            <a:spLocks noGrp="1"/>
          </p:cNvSpPr>
          <p:nvPr>
            <p:ph type="sldNum" sz="quarter" idx="12"/>
          </p:nvPr>
        </p:nvSpPr>
        <p:spPr/>
        <p:txBody>
          <a:bodyPr/>
          <a:lstStyle/>
          <a:p>
            <a:fld id="{EADA8AF1-FA02-4B19-9E7F-C0601144A86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9327640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98EEBD6-100C-4EE4-B881-1DB226A93B25}" type="datetime1">
              <a:rPr lang="en-US" smtClean="0">
                <a:solidFill>
                  <a:prstClr val="black">
                    <a:tint val="75000"/>
                  </a:prstClr>
                </a:solidFill>
              </a:rPr>
              <a:pPr/>
              <a:t>11/4/2020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a:solidFill>
                  <a:prstClr val="black">
                    <a:tint val="75000"/>
                  </a:prstClr>
                </a:solidFill>
              </a:rPr>
              <a:t>SIALKOT TANNERY ASSOCIATION GUARANTEE LIMITED </a:t>
            </a:r>
          </a:p>
        </p:txBody>
      </p:sp>
      <p:sp>
        <p:nvSpPr>
          <p:cNvPr id="6" name="Slide Number Placeholder 5"/>
          <p:cNvSpPr>
            <a:spLocks noGrp="1"/>
          </p:cNvSpPr>
          <p:nvPr>
            <p:ph type="sldNum" sz="quarter" idx="12"/>
          </p:nvPr>
        </p:nvSpPr>
        <p:spPr/>
        <p:txBody>
          <a:bodyPr/>
          <a:lstStyle/>
          <a:p>
            <a:fld id="{EADA8AF1-FA02-4B19-9E7F-C0601144A86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1928669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DC5B18-CFD5-4539-AE27-D4623B3F9909}" type="datetime1">
              <a:rPr lang="en-US" smtClean="0">
                <a:solidFill>
                  <a:prstClr val="black">
                    <a:tint val="75000"/>
                  </a:prstClr>
                </a:solidFill>
              </a:rPr>
              <a:pPr/>
              <a:t>11/4/2020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a:solidFill>
                  <a:prstClr val="black">
                    <a:tint val="75000"/>
                  </a:prstClr>
                </a:solidFill>
              </a:rPr>
              <a:t>SIALKOT TANNERY ASSOCIATION GUARANTEE LIMITED </a:t>
            </a:r>
          </a:p>
        </p:txBody>
      </p:sp>
      <p:sp>
        <p:nvSpPr>
          <p:cNvPr id="6" name="Slide Number Placeholder 5"/>
          <p:cNvSpPr>
            <a:spLocks noGrp="1"/>
          </p:cNvSpPr>
          <p:nvPr>
            <p:ph type="sldNum" sz="quarter" idx="12"/>
          </p:nvPr>
        </p:nvSpPr>
        <p:spPr/>
        <p:txBody>
          <a:bodyPr/>
          <a:lstStyle/>
          <a:p>
            <a:fld id="{EADA8AF1-FA02-4B19-9E7F-C0601144A86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502539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B9C8913-6129-4DAC-8E45-E521B02291FF}" type="datetime1">
              <a:rPr lang="en-US" smtClean="0">
                <a:solidFill>
                  <a:prstClr val="black">
                    <a:tint val="75000"/>
                  </a:prstClr>
                </a:solidFill>
              </a:rPr>
              <a:pPr/>
              <a:t>11/4/2020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r>
              <a:rPr lang="en-US">
                <a:solidFill>
                  <a:prstClr val="black">
                    <a:tint val="75000"/>
                  </a:prstClr>
                </a:solidFill>
              </a:rPr>
              <a:t>SIALKOT TANNERY ASSOCIATION GUARANTEE LIMITED </a:t>
            </a:r>
          </a:p>
        </p:txBody>
      </p:sp>
      <p:sp>
        <p:nvSpPr>
          <p:cNvPr id="9" name="Slide Number Placeholder 8"/>
          <p:cNvSpPr>
            <a:spLocks noGrp="1"/>
          </p:cNvSpPr>
          <p:nvPr>
            <p:ph type="sldNum" sz="quarter" idx="12"/>
          </p:nvPr>
        </p:nvSpPr>
        <p:spPr/>
        <p:txBody>
          <a:bodyPr/>
          <a:lstStyle/>
          <a:p>
            <a:fld id="{EADA8AF1-FA02-4B19-9E7F-C0601144A86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548087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916566F-918F-4D55-BD9A-B66880C2516A}" type="datetime1">
              <a:rPr lang="en-US" smtClean="0">
                <a:solidFill>
                  <a:prstClr val="black">
                    <a:tint val="75000"/>
                  </a:prstClr>
                </a:solidFill>
              </a:rPr>
              <a:pPr/>
              <a:t>11/4/2020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r>
              <a:rPr lang="en-US">
                <a:solidFill>
                  <a:prstClr val="black">
                    <a:tint val="75000"/>
                  </a:prstClr>
                </a:solidFill>
              </a:rPr>
              <a:t>SIALKOT TANNERY ASSOCIATION GUARANTEE LIMITED </a:t>
            </a:r>
          </a:p>
        </p:txBody>
      </p:sp>
      <p:sp>
        <p:nvSpPr>
          <p:cNvPr id="5" name="Slide Number Placeholder 4"/>
          <p:cNvSpPr>
            <a:spLocks noGrp="1"/>
          </p:cNvSpPr>
          <p:nvPr>
            <p:ph type="sldNum" sz="quarter" idx="12"/>
          </p:nvPr>
        </p:nvSpPr>
        <p:spPr/>
        <p:txBody>
          <a:bodyPr/>
          <a:lstStyle/>
          <a:p>
            <a:fld id="{EADA8AF1-FA02-4B19-9E7F-C0601144A86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074795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B987D6E-F939-4DE5-8443-D4A4444DB4B1}" type="datetime1">
              <a:rPr lang="en-US" smtClean="0">
                <a:solidFill>
                  <a:prstClr val="black">
                    <a:tint val="75000"/>
                  </a:prstClr>
                </a:solidFill>
              </a:rPr>
              <a:pPr/>
              <a:t>11/4/2020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r>
              <a:rPr lang="en-US">
                <a:solidFill>
                  <a:prstClr val="black">
                    <a:tint val="75000"/>
                  </a:prstClr>
                </a:solidFill>
              </a:rPr>
              <a:t>SIALKOT TANNERY ASSOCIATION GUARANTEE LIMITED </a:t>
            </a:r>
          </a:p>
        </p:txBody>
      </p:sp>
      <p:sp>
        <p:nvSpPr>
          <p:cNvPr id="4" name="Slide Number Placeholder 3"/>
          <p:cNvSpPr>
            <a:spLocks noGrp="1"/>
          </p:cNvSpPr>
          <p:nvPr>
            <p:ph type="sldNum" sz="quarter" idx="12"/>
          </p:nvPr>
        </p:nvSpPr>
        <p:spPr/>
        <p:txBody>
          <a:bodyPr/>
          <a:lstStyle/>
          <a:p>
            <a:fld id="{EADA8AF1-FA02-4B19-9E7F-C0601144A86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57879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CAD4645-3048-4283-A7B7-705A8F609FF6}" type="datetime1">
              <a:rPr lang="en-US" smtClean="0">
                <a:solidFill>
                  <a:prstClr val="black">
                    <a:tint val="75000"/>
                  </a:prstClr>
                </a:solidFill>
              </a:rPr>
              <a:pPr/>
              <a:t>11/4/2020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a:solidFill>
                  <a:prstClr val="black">
                    <a:tint val="75000"/>
                  </a:prstClr>
                </a:solidFill>
              </a:rPr>
              <a:t>SIALKOT TANNERY ASSOCIATION GUARANTEE LIMITED </a:t>
            </a:r>
          </a:p>
        </p:txBody>
      </p:sp>
      <p:sp>
        <p:nvSpPr>
          <p:cNvPr id="7" name="Slide Number Placeholder 6"/>
          <p:cNvSpPr>
            <a:spLocks noGrp="1"/>
          </p:cNvSpPr>
          <p:nvPr>
            <p:ph type="sldNum" sz="quarter" idx="12"/>
          </p:nvPr>
        </p:nvSpPr>
        <p:spPr/>
        <p:txBody>
          <a:bodyPr/>
          <a:lstStyle/>
          <a:p>
            <a:fld id="{EADA8AF1-FA02-4B19-9E7F-C0601144A86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800205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16DB6AE-73D3-4E60-AF77-736E3CC16EB1}" type="datetime1">
              <a:rPr lang="en-US" smtClean="0">
                <a:solidFill>
                  <a:prstClr val="black">
                    <a:tint val="75000"/>
                  </a:prstClr>
                </a:solidFill>
              </a:rPr>
              <a:pPr/>
              <a:t>11/4/2020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a:solidFill>
                  <a:prstClr val="black">
                    <a:tint val="75000"/>
                  </a:prstClr>
                </a:solidFill>
              </a:rPr>
              <a:t>SIALKOT TANNERY ASSOCIATION GUARANTEE LIMITED </a:t>
            </a:r>
          </a:p>
        </p:txBody>
      </p:sp>
      <p:sp>
        <p:nvSpPr>
          <p:cNvPr id="7" name="Slide Number Placeholder 6"/>
          <p:cNvSpPr>
            <a:spLocks noGrp="1"/>
          </p:cNvSpPr>
          <p:nvPr>
            <p:ph type="sldNum" sz="quarter" idx="12"/>
          </p:nvPr>
        </p:nvSpPr>
        <p:spPr/>
        <p:txBody>
          <a:bodyPr/>
          <a:lstStyle/>
          <a:p>
            <a:fld id="{EADA8AF1-FA02-4B19-9E7F-C0601144A86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807707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38D7B9-F84F-4A55-98F0-7CC2843788FC}" type="datetime1">
              <a:rPr lang="en-US" smtClean="0">
                <a:solidFill>
                  <a:prstClr val="black">
                    <a:tint val="75000"/>
                  </a:prstClr>
                </a:solidFill>
              </a:rPr>
              <a:pPr/>
              <a:t>11/4/2020</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solidFill>
                  <a:prstClr val="black">
                    <a:tint val="75000"/>
                  </a:prstClr>
                </a:solidFill>
              </a:rPr>
              <a:t>SIALKOT TANNERY ASSOCIATION GUARANTEE LIMITED </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DA8AF1-FA02-4B19-9E7F-C0601144A86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4841832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38D7B9-F84F-4A55-98F0-7CC2843788FC}" type="datetime1">
              <a:rPr lang="en-US" smtClean="0">
                <a:solidFill>
                  <a:prstClr val="black">
                    <a:tint val="75000"/>
                  </a:prstClr>
                </a:solidFill>
              </a:rPr>
              <a:pPr/>
              <a:t>11/4/2020</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solidFill>
                  <a:prstClr val="black">
                    <a:tint val="75000"/>
                  </a:prstClr>
                </a:solidFill>
              </a:rPr>
              <a:t>SIALKOT TANNERY ASSOCIATION GUARANTEE LIMITED </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DA8AF1-FA02-4B19-9E7F-C0601144A86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532998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642F5CA-630B-49D2-B619-D984AA856F69}" type="datetime1">
              <a:rPr lang="en-US" smtClean="0">
                <a:solidFill>
                  <a:prstClr val="black">
                    <a:tint val="75000"/>
                  </a:prstClr>
                </a:solidFill>
              </a:rPr>
              <a:pPr/>
              <a:t>11/4/2020</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solidFill>
                  <a:prstClr val="black">
                    <a:tint val="75000"/>
                  </a:prstClr>
                </a:solidFill>
              </a:rPr>
              <a:t>Sialkot Tannery Association Guarantee Limited, </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DA8AF1-FA02-4B19-9E7F-C0601144A86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40497274"/>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38D7B9-F84F-4A55-98F0-7CC2843788FC}" type="datetime1">
              <a:rPr lang="en-US" smtClean="0">
                <a:solidFill>
                  <a:prstClr val="black">
                    <a:tint val="75000"/>
                  </a:prstClr>
                </a:solidFill>
              </a:rPr>
              <a:pPr/>
              <a:t>11/4/2020</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solidFill>
                  <a:prstClr val="black">
                    <a:tint val="75000"/>
                  </a:prstClr>
                </a:solidFill>
              </a:rPr>
              <a:t>SIALKOT TANNERY ASSOCIATION GUARANTEE LIMITED </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DA8AF1-FA02-4B19-9E7F-C0601144A86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4778451"/>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gif"/><Relationship Id="rId4" Type="http://schemas.openxmlformats.org/officeDocument/2006/relationships/image" Target="../media/image2.png"/><Relationship Id="rId9" Type="http://schemas.openxmlformats.org/officeDocument/2006/relationships/image" Target="../media/image7.jpeg"/></Relationships>
</file>

<file path=ppt/slides/_rels/slide1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jpeg"/><Relationship Id="rId2" Type="http://schemas.openxmlformats.org/officeDocument/2006/relationships/notesSlide" Target="../notesSlides/notesSlide10.xml"/><Relationship Id="rId1" Type="http://schemas.openxmlformats.org/officeDocument/2006/relationships/slideLayout" Target="../slideLayouts/slideLayout35.xml"/><Relationship Id="rId6" Type="http://schemas.openxmlformats.org/officeDocument/2006/relationships/image" Target="../media/image4.png"/><Relationship Id="rId5" Type="http://schemas.openxmlformats.org/officeDocument/2006/relationships/image" Target="../media/image3.gif"/><Relationship Id="rId4" Type="http://schemas.openxmlformats.org/officeDocument/2006/relationships/image" Target="../media/image2.png"/><Relationship Id="rId9" Type="http://schemas.openxmlformats.org/officeDocument/2006/relationships/image" Target="../media/image7.jpeg"/></Relationships>
</file>

<file path=ppt/slides/_rels/slide1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jpeg"/><Relationship Id="rId2" Type="http://schemas.openxmlformats.org/officeDocument/2006/relationships/notesSlide" Target="../notesSlides/notesSlide11.xml"/><Relationship Id="rId1" Type="http://schemas.openxmlformats.org/officeDocument/2006/relationships/slideLayout" Target="../slideLayouts/slideLayout35.xml"/><Relationship Id="rId6" Type="http://schemas.openxmlformats.org/officeDocument/2006/relationships/image" Target="../media/image4.png"/><Relationship Id="rId5" Type="http://schemas.openxmlformats.org/officeDocument/2006/relationships/image" Target="../media/image3.gif"/><Relationship Id="rId4" Type="http://schemas.openxmlformats.org/officeDocument/2006/relationships/image" Target="../media/image2.png"/><Relationship Id="rId9" Type="http://schemas.openxmlformats.org/officeDocument/2006/relationships/image" Target="../media/image7.jpeg"/></Relationships>
</file>

<file path=ppt/slides/_rels/slide1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jpeg"/><Relationship Id="rId2" Type="http://schemas.openxmlformats.org/officeDocument/2006/relationships/notesSlide" Target="../notesSlides/notesSlide12.xml"/><Relationship Id="rId1" Type="http://schemas.openxmlformats.org/officeDocument/2006/relationships/slideLayout" Target="../slideLayouts/slideLayout34.xml"/><Relationship Id="rId6" Type="http://schemas.openxmlformats.org/officeDocument/2006/relationships/image" Target="../media/image4.png"/><Relationship Id="rId5" Type="http://schemas.openxmlformats.org/officeDocument/2006/relationships/image" Target="../media/image3.gif"/><Relationship Id="rId10" Type="http://schemas.openxmlformats.org/officeDocument/2006/relationships/image" Target="../media/image15.jpg"/><Relationship Id="rId4" Type="http://schemas.openxmlformats.org/officeDocument/2006/relationships/image" Target="../media/image2.png"/><Relationship Id="rId9" Type="http://schemas.openxmlformats.org/officeDocument/2006/relationships/image" Target="../media/image7.jpeg"/></Relationships>
</file>

<file path=ppt/slides/_rels/slide13.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35.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gif"/></Relationships>
</file>

<file path=ppt/slides/_rels/slide14.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5.jpeg"/><Relationship Id="rId3" Type="http://schemas.openxmlformats.org/officeDocument/2006/relationships/image" Target="../media/image16.png"/><Relationship Id="rId7" Type="http://schemas.openxmlformats.org/officeDocument/2006/relationships/image" Target="../media/image20.jpg"/><Relationship Id="rId12"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35.xml"/><Relationship Id="rId6" Type="http://schemas.openxmlformats.org/officeDocument/2006/relationships/image" Target="../media/image19.jpeg"/><Relationship Id="rId11" Type="http://schemas.openxmlformats.org/officeDocument/2006/relationships/image" Target="../media/image3.gif"/><Relationship Id="rId5" Type="http://schemas.openxmlformats.org/officeDocument/2006/relationships/image" Target="../media/image18.png"/><Relationship Id="rId15" Type="http://schemas.openxmlformats.org/officeDocument/2006/relationships/image" Target="../media/image7.jpeg"/><Relationship Id="rId10" Type="http://schemas.openxmlformats.org/officeDocument/2006/relationships/image" Target="../media/image2.png"/><Relationship Id="rId4" Type="http://schemas.openxmlformats.org/officeDocument/2006/relationships/image" Target="../media/image17.png"/><Relationship Id="rId9" Type="http://schemas.openxmlformats.org/officeDocument/2006/relationships/image" Target="../media/image1.png"/><Relationship Id="rId14" Type="http://schemas.openxmlformats.org/officeDocument/2006/relationships/image" Target="../media/image6.png"/></Relationships>
</file>

<file path=ppt/slides/_rels/slide15.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35.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gif"/></Relationships>
</file>

<file path=ppt/slides/_rels/slide1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jpeg"/><Relationship Id="rId2" Type="http://schemas.openxmlformats.org/officeDocument/2006/relationships/notesSlide" Target="../notesSlides/notesSlide14.xml"/><Relationship Id="rId1" Type="http://schemas.openxmlformats.org/officeDocument/2006/relationships/slideLayout" Target="../slideLayouts/slideLayout34.xml"/><Relationship Id="rId6" Type="http://schemas.openxmlformats.org/officeDocument/2006/relationships/image" Target="../media/image4.png"/><Relationship Id="rId5" Type="http://schemas.openxmlformats.org/officeDocument/2006/relationships/image" Target="../media/image3.gif"/><Relationship Id="rId10" Type="http://schemas.openxmlformats.org/officeDocument/2006/relationships/image" Target="../media/image22.png"/><Relationship Id="rId4" Type="http://schemas.openxmlformats.org/officeDocument/2006/relationships/image" Target="../media/image2.png"/><Relationship Id="rId9" Type="http://schemas.openxmlformats.org/officeDocument/2006/relationships/image" Target="../media/image7.jpeg"/></Relationships>
</file>

<file path=ppt/slides/_rels/slide17.xml.rels><?xml version="1.0" encoding="UTF-8" standalone="yes"?>
<Relationships xmlns="http://schemas.openxmlformats.org/package/2006/relationships"><Relationship Id="rId8" Type="http://schemas.openxmlformats.org/officeDocument/2006/relationships/image" Target="../media/image28.jpeg"/><Relationship Id="rId13" Type="http://schemas.openxmlformats.org/officeDocument/2006/relationships/image" Target="../media/image5.jpeg"/><Relationship Id="rId3" Type="http://schemas.openxmlformats.org/officeDocument/2006/relationships/image" Target="../media/image23.jpeg"/><Relationship Id="rId7" Type="http://schemas.openxmlformats.org/officeDocument/2006/relationships/image" Target="../media/image27.jpeg"/><Relationship Id="rId12"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34.xml"/><Relationship Id="rId6" Type="http://schemas.openxmlformats.org/officeDocument/2006/relationships/image" Target="../media/image26.png"/><Relationship Id="rId11" Type="http://schemas.openxmlformats.org/officeDocument/2006/relationships/image" Target="../media/image3.gif"/><Relationship Id="rId5" Type="http://schemas.openxmlformats.org/officeDocument/2006/relationships/image" Target="../media/image25.jpeg"/><Relationship Id="rId15" Type="http://schemas.openxmlformats.org/officeDocument/2006/relationships/image" Target="../media/image7.jpeg"/><Relationship Id="rId10" Type="http://schemas.openxmlformats.org/officeDocument/2006/relationships/image" Target="../media/image2.png"/><Relationship Id="rId4" Type="http://schemas.openxmlformats.org/officeDocument/2006/relationships/image" Target="../media/image24.jpeg"/><Relationship Id="rId9" Type="http://schemas.openxmlformats.org/officeDocument/2006/relationships/image" Target="../media/image1.png"/><Relationship Id="rId14" Type="http://schemas.openxmlformats.org/officeDocument/2006/relationships/image" Target="../media/image6.png"/></Relationships>
</file>

<file path=ppt/slides/_rels/slide1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9.jpeg"/><Relationship Id="rId7" Type="http://schemas.openxmlformats.org/officeDocument/2006/relationships/image" Target="../media/image3.gif"/><Relationship Id="rId2" Type="http://schemas.openxmlformats.org/officeDocument/2006/relationships/notesSlide" Target="../notesSlides/notesSlide16.xml"/><Relationship Id="rId1" Type="http://schemas.openxmlformats.org/officeDocument/2006/relationships/slideLayout" Target="../slideLayouts/slideLayout34.xml"/><Relationship Id="rId6" Type="http://schemas.openxmlformats.org/officeDocument/2006/relationships/image" Target="../media/image2.png"/><Relationship Id="rId11" Type="http://schemas.openxmlformats.org/officeDocument/2006/relationships/image" Target="../media/image7.jpeg"/><Relationship Id="rId5" Type="http://schemas.openxmlformats.org/officeDocument/2006/relationships/image" Target="../media/image1.png"/><Relationship Id="rId10" Type="http://schemas.openxmlformats.org/officeDocument/2006/relationships/image" Target="../media/image6.png"/><Relationship Id="rId4" Type="http://schemas.openxmlformats.org/officeDocument/2006/relationships/image" Target="../media/image30.jpeg"/><Relationship Id="rId9" Type="http://schemas.openxmlformats.org/officeDocument/2006/relationships/image" Target="../media/image5.jpeg"/></Relationships>
</file>

<file path=ppt/slides/_rels/slide19.xml.rels><?xml version="1.0" encoding="UTF-8" standalone="yes"?>
<Relationships xmlns="http://schemas.openxmlformats.org/package/2006/relationships"><Relationship Id="rId8" Type="http://schemas.openxmlformats.org/officeDocument/2006/relationships/image" Target="../media/image1.png"/><Relationship Id="rId13" Type="http://schemas.openxmlformats.org/officeDocument/2006/relationships/image" Target="../media/image6.png"/><Relationship Id="rId3" Type="http://schemas.openxmlformats.org/officeDocument/2006/relationships/image" Target="../media/image31.jpeg"/><Relationship Id="rId7" Type="http://schemas.openxmlformats.org/officeDocument/2006/relationships/image" Target="../media/image35.jpeg"/><Relationship Id="rId12" Type="http://schemas.openxmlformats.org/officeDocument/2006/relationships/image" Target="../media/image5.jpeg"/><Relationship Id="rId2" Type="http://schemas.openxmlformats.org/officeDocument/2006/relationships/notesSlide" Target="../notesSlides/notesSlide17.xml"/><Relationship Id="rId1" Type="http://schemas.openxmlformats.org/officeDocument/2006/relationships/slideLayout" Target="../slideLayouts/slideLayout34.xml"/><Relationship Id="rId6" Type="http://schemas.openxmlformats.org/officeDocument/2006/relationships/image" Target="../media/image34.jpeg"/><Relationship Id="rId11" Type="http://schemas.openxmlformats.org/officeDocument/2006/relationships/image" Target="../media/image4.png"/><Relationship Id="rId5" Type="http://schemas.openxmlformats.org/officeDocument/2006/relationships/image" Target="../media/image33.jpeg"/><Relationship Id="rId10" Type="http://schemas.openxmlformats.org/officeDocument/2006/relationships/image" Target="../media/image3.gif"/><Relationship Id="rId4" Type="http://schemas.openxmlformats.org/officeDocument/2006/relationships/image" Target="../media/image32.jpeg"/><Relationship Id="rId9" Type="http://schemas.openxmlformats.org/officeDocument/2006/relationships/image" Target="../media/image2.png"/><Relationship Id="rId14" Type="http://schemas.openxmlformats.org/officeDocument/2006/relationships/image" Target="../media/image7.jpe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4.png"/><Relationship Id="rId5" Type="http://schemas.openxmlformats.org/officeDocument/2006/relationships/image" Target="../media/image3.gif"/><Relationship Id="rId4" Type="http://schemas.openxmlformats.org/officeDocument/2006/relationships/image" Target="../media/image2.png"/><Relationship Id="rId9" Type="http://schemas.openxmlformats.org/officeDocument/2006/relationships/image" Target="../media/image7.jpeg"/></Relationships>
</file>

<file path=ppt/slides/_rels/slide2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35.xml"/></Relationships>
</file>

<file path=ppt/slides/_rels/slide2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35.xml"/></Relationships>
</file>

<file path=ppt/slides/_rels/slide22.xml.rels><?xml version="1.0" encoding="UTF-8" standalone="yes"?>
<Relationships xmlns="http://schemas.openxmlformats.org/package/2006/relationships"><Relationship Id="rId8" Type="http://schemas.openxmlformats.org/officeDocument/2006/relationships/image" Target="../media/image1.png"/><Relationship Id="rId13" Type="http://schemas.openxmlformats.org/officeDocument/2006/relationships/image" Target="../media/image6.png"/><Relationship Id="rId3" Type="http://schemas.openxmlformats.org/officeDocument/2006/relationships/image" Target="../media/image38.jpeg"/><Relationship Id="rId7" Type="http://schemas.openxmlformats.org/officeDocument/2006/relationships/image" Target="../media/image42.jpeg"/><Relationship Id="rId12" Type="http://schemas.openxmlformats.org/officeDocument/2006/relationships/image" Target="../media/image5.jpeg"/><Relationship Id="rId2" Type="http://schemas.openxmlformats.org/officeDocument/2006/relationships/notesSlide" Target="../notesSlides/notesSlide18.xml"/><Relationship Id="rId1" Type="http://schemas.openxmlformats.org/officeDocument/2006/relationships/slideLayout" Target="../slideLayouts/slideLayout34.xml"/><Relationship Id="rId6" Type="http://schemas.openxmlformats.org/officeDocument/2006/relationships/image" Target="../media/image41.jpeg"/><Relationship Id="rId11" Type="http://schemas.openxmlformats.org/officeDocument/2006/relationships/image" Target="../media/image4.png"/><Relationship Id="rId5" Type="http://schemas.openxmlformats.org/officeDocument/2006/relationships/image" Target="../media/image40.jpeg"/><Relationship Id="rId10" Type="http://schemas.openxmlformats.org/officeDocument/2006/relationships/image" Target="../media/image3.gif"/><Relationship Id="rId4" Type="http://schemas.openxmlformats.org/officeDocument/2006/relationships/image" Target="../media/image39.jpeg"/><Relationship Id="rId9" Type="http://schemas.openxmlformats.org/officeDocument/2006/relationships/image" Target="../media/image2.png"/><Relationship Id="rId14" Type="http://schemas.openxmlformats.org/officeDocument/2006/relationships/image" Target="../media/image7.jpeg"/></Relationships>
</file>

<file path=ppt/slides/_rels/slide2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35.xml"/></Relationships>
</file>

<file path=ppt/slides/_rels/slide24.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image" Target="../media/image16.png"/><Relationship Id="rId7"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34.xml"/><Relationship Id="rId6" Type="http://schemas.openxmlformats.org/officeDocument/2006/relationships/image" Target="../media/image3.gif"/><Relationship Id="rId5" Type="http://schemas.openxmlformats.org/officeDocument/2006/relationships/image" Target="../media/image2.png"/><Relationship Id="rId10" Type="http://schemas.openxmlformats.org/officeDocument/2006/relationships/image" Target="../media/image7.jpeg"/><Relationship Id="rId4" Type="http://schemas.openxmlformats.org/officeDocument/2006/relationships/image" Target="../media/image1.png"/><Relationship Id="rId9" Type="http://schemas.openxmlformats.org/officeDocument/2006/relationships/image" Target="../media/image6.png"/></Relationships>
</file>

<file path=ppt/slides/_rels/slide25.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image" Target="../media/image44.jpeg"/><Relationship Id="rId7"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35.xml"/><Relationship Id="rId6" Type="http://schemas.openxmlformats.org/officeDocument/2006/relationships/image" Target="../media/image3.gif"/><Relationship Id="rId5" Type="http://schemas.openxmlformats.org/officeDocument/2006/relationships/image" Target="../media/image2.png"/><Relationship Id="rId10" Type="http://schemas.openxmlformats.org/officeDocument/2006/relationships/image" Target="../media/image7.jpeg"/><Relationship Id="rId4" Type="http://schemas.openxmlformats.org/officeDocument/2006/relationships/image" Target="../media/image1.png"/><Relationship Id="rId9" Type="http://schemas.openxmlformats.org/officeDocument/2006/relationships/image" Target="../media/image6.png"/></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9.jpeg"/><Relationship Id="rId2" Type="http://schemas.openxmlformats.org/officeDocument/2006/relationships/notesSlide" Target="../notesSlides/notesSlide21.xml"/><Relationship Id="rId1" Type="http://schemas.openxmlformats.org/officeDocument/2006/relationships/slideLayout" Target="../slideLayouts/slideLayout35.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2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0.jpg"/><Relationship Id="rId7" Type="http://schemas.openxmlformats.org/officeDocument/2006/relationships/image" Target="../media/image3.gif"/><Relationship Id="rId2" Type="http://schemas.openxmlformats.org/officeDocument/2006/relationships/notesSlide" Target="../notesSlides/notesSlide22.xml"/><Relationship Id="rId1" Type="http://schemas.openxmlformats.org/officeDocument/2006/relationships/slideLayout" Target="../slideLayouts/slideLayout35.xml"/><Relationship Id="rId6" Type="http://schemas.openxmlformats.org/officeDocument/2006/relationships/image" Target="../media/image2.png"/><Relationship Id="rId11" Type="http://schemas.openxmlformats.org/officeDocument/2006/relationships/image" Target="../media/image7.jpeg"/><Relationship Id="rId5" Type="http://schemas.openxmlformats.org/officeDocument/2006/relationships/image" Target="../media/image1.png"/><Relationship Id="rId10" Type="http://schemas.openxmlformats.org/officeDocument/2006/relationships/image" Target="../media/image6.png"/><Relationship Id="rId4" Type="http://schemas.openxmlformats.org/officeDocument/2006/relationships/image" Target="../media/image21.png"/><Relationship Id="rId9" Type="http://schemas.openxmlformats.org/officeDocument/2006/relationships/image" Target="../media/image5.jpeg"/></Relationships>
</file>

<file path=ppt/slides/_rels/slide2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50.jpeg"/><Relationship Id="rId7" Type="http://schemas.openxmlformats.org/officeDocument/2006/relationships/image" Target="../media/image3.gif"/><Relationship Id="rId2" Type="http://schemas.openxmlformats.org/officeDocument/2006/relationships/notesSlide" Target="../notesSlides/notesSlide23.xml"/><Relationship Id="rId1" Type="http://schemas.openxmlformats.org/officeDocument/2006/relationships/slideLayout" Target="../slideLayouts/slideLayout35.xml"/><Relationship Id="rId6" Type="http://schemas.openxmlformats.org/officeDocument/2006/relationships/image" Target="../media/image2.png"/><Relationship Id="rId11" Type="http://schemas.openxmlformats.org/officeDocument/2006/relationships/image" Target="../media/image7.jpeg"/><Relationship Id="rId5" Type="http://schemas.openxmlformats.org/officeDocument/2006/relationships/image" Target="../media/image1.png"/><Relationship Id="rId10" Type="http://schemas.openxmlformats.org/officeDocument/2006/relationships/image" Target="../media/image6.png"/><Relationship Id="rId4" Type="http://schemas.openxmlformats.org/officeDocument/2006/relationships/image" Target="../media/image14.jpg"/><Relationship Id="rId9" Type="http://schemas.openxmlformats.org/officeDocument/2006/relationships/image" Target="../media/image5.jpeg"/></Relationships>
</file>

<file path=ppt/slides/_rels/slide29.xml.rels><?xml version="1.0" encoding="UTF-8" standalone="yes"?>
<Relationships xmlns="http://schemas.openxmlformats.org/package/2006/relationships"><Relationship Id="rId8" Type="http://schemas.openxmlformats.org/officeDocument/2006/relationships/image" Target="../media/image3.gif"/><Relationship Id="rId3" Type="http://schemas.openxmlformats.org/officeDocument/2006/relationships/image" Target="../media/image51.jpeg"/><Relationship Id="rId7" Type="http://schemas.openxmlformats.org/officeDocument/2006/relationships/image" Target="../media/image2.png"/><Relationship Id="rId12" Type="http://schemas.openxmlformats.org/officeDocument/2006/relationships/image" Target="../media/image7.jpeg"/><Relationship Id="rId2" Type="http://schemas.openxmlformats.org/officeDocument/2006/relationships/notesSlide" Target="../notesSlides/notesSlide24.xml"/><Relationship Id="rId1" Type="http://schemas.openxmlformats.org/officeDocument/2006/relationships/slideLayout" Target="../slideLayouts/slideLayout35.xml"/><Relationship Id="rId6" Type="http://schemas.openxmlformats.org/officeDocument/2006/relationships/image" Target="../media/image1.png"/><Relationship Id="rId11" Type="http://schemas.openxmlformats.org/officeDocument/2006/relationships/image" Target="../media/image6.png"/><Relationship Id="rId5" Type="http://schemas.openxmlformats.org/officeDocument/2006/relationships/image" Target="../media/image53.jpeg"/><Relationship Id="rId10" Type="http://schemas.openxmlformats.org/officeDocument/2006/relationships/image" Target="../media/image5.jpeg"/><Relationship Id="rId4" Type="http://schemas.openxmlformats.org/officeDocument/2006/relationships/image" Target="../media/image52.jpeg"/><Relationship Id="rId9"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chart" Target="../charts/chart1.xml"/><Relationship Id="rId7" Type="http://schemas.openxmlformats.org/officeDocument/2006/relationships/image" Target="../media/image3.gif"/><Relationship Id="rId2" Type="http://schemas.openxmlformats.org/officeDocument/2006/relationships/notesSlide" Target="../notesSlides/notesSlide3.xml"/><Relationship Id="rId1" Type="http://schemas.openxmlformats.org/officeDocument/2006/relationships/slideLayout" Target="../slideLayouts/slideLayout35.xml"/><Relationship Id="rId6" Type="http://schemas.openxmlformats.org/officeDocument/2006/relationships/image" Target="../media/image2.png"/><Relationship Id="rId11" Type="http://schemas.openxmlformats.org/officeDocument/2006/relationships/image" Target="../media/image7.jpeg"/><Relationship Id="rId5" Type="http://schemas.openxmlformats.org/officeDocument/2006/relationships/image" Target="../media/image1.png"/><Relationship Id="rId10" Type="http://schemas.openxmlformats.org/officeDocument/2006/relationships/image" Target="../media/image6.png"/><Relationship Id="rId4" Type="http://schemas.openxmlformats.org/officeDocument/2006/relationships/chart" Target="../charts/chart2.xml"/><Relationship Id="rId9" Type="http://schemas.openxmlformats.org/officeDocument/2006/relationships/image" Target="../media/image5.jpeg"/></Relationships>
</file>

<file path=ppt/slides/_rels/slide30.xml.rels><?xml version="1.0" encoding="UTF-8" standalone="yes"?>
<Relationships xmlns="http://schemas.openxmlformats.org/package/2006/relationships"><Relationship Id="rId8" Type="http://schemas.openxmlformats.org/officeDocument/2006/relationships/image" Target="../media/image59.jpeg"/><Relationship Id="rId13" Type="http://schemas.openxmlformats.org/officeDocument/2006/relationships/image" Target="../media/image5.jpeg"/><Relationship Id="rId3" Type="http://schemas.openxmlformats.org/officeDocument/2006/relationships/image" Target="../media/image54.jpeg"/><Relationship Id="rId7" Type="http://schemas.openxmlformats.org/officeDocument/2006/relationships/image" Target="../media/image58.jpeg"/><Relationship Id="rId12" Type="http://schemas.openxmlformats.org/officeDocument/2006/relationships/image" Target="../media/image4.png"/><Relationship Id="rId2" Type="http://schemas.openxmlformats.org/officeDocument/2006/relationships/notesSlide" Target="../notesSlides/notesSlide25.xml"/><Relationship Id="rId1" Type="http://schemas.openxmlformats.org/officeDocument/2006/relationships/slideLayout" Target="../slideLayouts/slideLayout35.xml"/><Relationship Id="rId6" Type="http://schemas.openxmlformats.org/officeDocument/2006/relationships/image" Target="../media/image57.jpeg"/><Relationship Id="rId11" Type="http://schemas.openxmlformats.org/officeDocument/2006/relationships/image" Target="../media/image3.gif"/><Relationship Id="rId5" Type="http://schemas.openxmlformats.org/officeDocument/2006/relationships/image" Target="../media/image56.jpeg"/><Relationship Id="rId15" Type="http://schemas.openxmlformats.org/officeDocument/2006/relationships/image" Target="../media/image7.jpeg"/><Relationship Id="rId10" Type="http://schemas.openxmlformats.org/officeDocument/2006/relationships/image" Target="../media/image2.png"/><Relationship Id="rId4" Type="http://schemas.openxmlformats.org/officeDocument/2006/relationships/image" Target="../media/image55.jpeg"/><Relationship Id="rId9" Type="http://schemas.openxmlformats.org/officeDocument/2006/relationships/image" Target="../media/image1.png"/><Relationship Id="rId14" Type="http://schemas.openxmlformats.org/officeDocument/2006/relationships/image" Target="../media/image6.png"/></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63.jpeg"/><Relationship Id="rId2" Type="http://schemas.openxmlformats.org/officeDocument/2006/relationships/notesSlide" Target="../notesSlides/notesSlide26.xml"/><Relationship Id="rId1" Type="http://schemas.openxmlformats.org/officeDocument/2006/relationships/slideLayout" Target="../slideLayouts/slideLayout35.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60.jpeg"/></Relationships>
</file>

<file path=ppt/slides/_rels/slide32.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diagramColors" Target="../diagrams/colors2.xml"/><Relationship Id="rId18" Type="http://schemas.openxmlformats.org/officeDocument/2006/relationships/diagramColors" Target="../diagrams/colors3.xml"/><Relationship Id="rId3" Type="http://schemas.openxmlformats.org/officeDocument/2006/relationships/image" Target="../media/image1.png"/><Relationship Id="rId7" Type="http://schemas.openxmlformats.org/officeDocument/2006/relationships/image" Target="../media/image5.jpeg"/><Relationship Id="rId12" Type="http://schemas.openxmlformats.org/officeDocument/2006/relationships/diagramQuickStyle" Target="../diagrams/quickStyle2.xml"/><Relationship Id="rId17" Type="http://schemas.openxmlformats.org/officeDocument/2006/relationships/diagramQuickStyle" Target="../diagrams/quickStyle3.xml"/><Relationship Id="rId2" Type="http://schemas.openxmlformats.org/officeDocument/2006/relationships/notesSlide" Target="../notesSlides/notesSlide27.xml"/><Relationship Id="rId16" Type="http://schemas.openxmlformats.org/officeDocument/2006/relationships/diagramLayout" Target="../diagrams/layout3.xml"/><Relationship Id="rId1" Type="http://schemas.openxmlformats.org/officeDocument/2006/relationships/slideLayout" Target="../slideLayouts/slideLayout34.xml"/><Relationship Id="rId6" Type="http://schemas.openxmlformats.org/officeDocument/2006/relationships/image" Target="../media/image4.png"/><Relationship Id="rId11" Type="http://schemas.openxmlformats.org/officeDocument/2006/relationships/diagramLayout" Target="../diagrams/layout2.xml"/><Relationship Id="rId5" Type="http://schemas.openxmlformats.org/officeDocument/2006/relationships/image" Target="../media/image3.gif"/><Relationship Id="rId15" Type="http://schemas.openxmlformats.org/officeDocument/2006/relationships/diagramData" Target="../diagrams/data3.xml"/><Relationship Id="rId10" Type="http://schemas.openxmlformats.org/officeDocument/2006/relationships/diagramData" Target="../diagrams/data2.xml"/><Relationship Id="rId19" Type="http://schemas.microsoft.com/office/2007/relationships/diagramDrawing" Target="../diagrams/drawing3.xml"/><Relationship Id="rId4" Type="http://schemas.openxmlformats.org/officeDocument/2006/relationships/image" Target="../media/image2.png"/><Relationship Id="rId9" Type="http://schemas.openxmlformats.org/officeDocument/2006/relationships/image" Target="../media/image7.jpeg"/><Relationship Id="rId14" Type="http://schemas.microsoft.com/office/2007/relationships/diagramDrawing" Target="../diagrams/drawing2.xml"/></Relationships>
</file>

<file path=ppt/slides/_rels/slide33.xml.rels><?xml version="1.0" encoding="UTF-8" standalone="yes"?>
<Relationships xmlns="http://schemas.openxmlformats.org/package/2006/relationships"><Relationship Id="rId8" Type="http://schemas.openxmlformats.org/officeDocument/2006/relationships/image" Target="../media/image79.jpeg"/><Relationship Id="rId13" Type="http://schemas.openxmlformats.org/officeDocument/2006/relationships/image" Target="../media/image3.gif"/><Relationship Id="rId3" Type="http://schemas.openxmlformats.org/officeDocument/2006/relationships/image" Target="../media/image74.jpeg"/><Relationship Id="rId7" Type="http://schemas.openxmlformats.org/officeDocument/2006/relationships/image" Target="../media/image78.jpeg"/><Relationship Id="rId12" Type="http://schemas.openxmlformats.org/officeDocument/2006/relationships/image" Target="../media/image2.png"/><Relationship Id="rId17" Type="http://schemas.openxmlformats.org/officeDocument/2006/relationships/image" Target="../media/image7.jpeg"/><Relationship Id="rId2" Type="http://schemas.openxmlformats.org/officeDocument/2006/relationships/notesSlide" Target="../notesSlides/notesSlide28.xml"/><Relationship Id="rId16" Type="http://schemas.openxmlformats.org/officeDocument/2006/relationships/image" Target="../media/image6.png"/><Relationship Id="rId1" Type="http://schemas.openxmlformats.org/officeDocument/2006/relationships/slideLayout" Target="../slideLayouts/slideLayout35.xml"/><Relationship Id="rId6" Type="http://schemas.openxmlformats.org/officeDocument/2006/relationships/image" Target="../media/image77.jpeg"/><Relationship Id="rId11" Type="http://schemas.openxmlformats.org/officeDocument/2006/relationships/image" Target="../media/image1.png"/><Relationship Id="rId5" Type="http://schemas.openxmlformats.org/officeDocument/2006/relationships/image" Target="../media/image76.jpeg"/><Relationship Id="rId15" Type="http://schemas.openxmlformats.org/officeDocument/2006/relationships/image" Target="../media/image5.jpeg"/><Relationship Id="rId10" Type="http://schemas.openxmlformats.org/officeDocument/2006/relationships/image" Target="../media/image81.jpeg"/><Relationship Id="rId4" Type="http://schemas.openxmlformats.org/officeDocument/2006/relationships/image" Target="../media/image75.jpeg"/><Relationship Id="rId9" Type="http://schemas.openxmlformats.org/officeDocument/2006/relationships/image" Target="../media/image80.jpeg"/><Relationship Id="rId14" Type="http://schemas.openxmlformats.org/officeDocument/2006/relationships/image" Target="../media/image4.png"/></Relationships>
</file>

<file path=ppt/slides/_rels/slide34.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35.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gif"/></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35.xml"/><Relationship Id="rId6" Type="http://schemas.openxmlformats.org/officeDocument/2006/relationships/image" Target="../media/image4.png"/><Relationship Id="rId5" Type="http://schemas.openxmlformats.org/officeDocument/2006/relationships/image" Target="../media/image3.gif"/><Relationship Id="rId4" Type="http://schemas.openxmlformats.org/officeDocument/2006/relationships/image" Target="../media/image2.png"/><Relationship Id="rId9" Type="http://schemas.openxmlformats.org/officeDocument/2006/relationships/image" Target="../media/image7.jpeg"/></Relationships>
</file>

<file path=ppt/slides/_rels/slide5.xml.rels><?xml version="1.0" encoding="UTF-8" standalone="yes"?>
<Relationships xmlns="http://schemas.openxmlformats.org/package/2006/relationships"><Relationship Id="rId8" Type="http://schemas.openxmlformats.org/officeDocument/2006/relationships/diagramColors" Target="../diagrams/colors1.xml"/><Relationship Id="rId13" Type="http://schemas.openxmlformats.org/officeDocument/2006/relationships/image" Target="../media/image3.gif"/><Relationship Id="rId3" Type="http://schemas.openxmlformats.org/officeDocument/2006/relationships/image" Target="../media/image8.jpeg"/><Relationship Id="rId7" Type="http://schemas.openxmlformats.org/officeDocument/2006/relationships/diagramQuickStyle" Target="../diagrams/quickStyle1.xml"/><Relationship Id="rId12" Type="http://schemas.openxmlformats.org/officeDocument/2006/relationships/image" Target="../media/image2.png"/><Relationship Id="rId17" Type="http://schemas.openxmlformats.org/officeDocument/2006/relationships/image" Target="../media/image7.jpeg"/><Relationship Id="rId2" Type="http://schemas.openxmlformats.org/officeDocument/2006/relationships/notesSlide" Target="../notesSlides/notesSlide5.xml"/><Relationship Id="rId16" Type="http://schemas.openxmlformats.org/officeDocument/2006/relationships/image" Target="../media/image6.png"/><Relationship Id="rId1" Type="http://schemas.openxmlformats.org/officeDocument/2006/relationships/slideLayout" Target="../slideLayouts/slideLayout23.xml"/><Relationship Id="rId6" Type="http://schemas.openxmlformats.org/officeDocument/2006/relationships/diagramLayout" Target="../diagrams/layout1.xml"/><Relationship Id="rId11" Type="http://schemas.openxmlformats.org/officeDocument/2006/relationships/image" Target="../media/image1.png"/><Relationship Id="rId5" Type="http://schemas.openxmlformats.org/officeDocument/2006/relationships/diagramData" Target="../diagrams/data1.xml"/><Relationship Id="rId15" Type="http://schemas.openxmlformats.org/officeDocument/2006/relationships/image" Target="../media/image5.jpeg"/><Relationship Id="rId10" Type="http://schemas.openxmlformats.org/officeDocument/2006/relationships/image" Target="../media/image10.jpeg"/><Relationship Id="rId4" Type="http://schemas.openxmlformats.org/officeDocument/2006/relationships/image" Target="../media/image9.jpeg"/><Relationship Id="rId9" Type="http://schemas.microsoft.com/office/2007/relationships/diagramDrawing" Target="../diagrams/drawing1.xml"/><Relationship Id="rId14" Type="http://schemas.openxmlformats.org/officeDocument/2006/relationships/image" Target="../media/image4.png"/></Relationships>
</file>

<file path=ppt/slides/_rels/slide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chart" Target="../charts/chart3.xml"/><Relationship Id="rId7" Type="http://schemas.openxmlformats.org/officeDocument/2006/relationships/image" Target="../media/image3.gif"/><Relationship Id="rId2" Type="http://schemas.openxmlformats.org/officeDocument/2006/relationships/notesSlide" Target="../notesSlides/notesSlide6.xml"/><Relationship Id="rId1" Type="http://schemas.openxmlformats.org/officeDocument/2006/relationships/slideLayout" Target="../slideLayouts/slideLayout34.xml"/><Relationship Id="rId6" Type="http://schemas.openxmlformats.org/officeDocument/2006/relationships/image" Target="../media/image2.png"/><Relationship Id="rId11" Type="http://schemas.openxmlformats.org/officeDocument/2006/relationships/image" Target="../media/image7.jpeg"/><Relationship Id="rId5" Type="http://schemas.openxmlformats.org/officeDocument/2006/relationships/image" Target="../media/image1.png"/><Relationship Id="rId10" Type="http://schemas.openxmlformats.org/officeDocument/2006/relationships/image" Target="../media/image6.png"/><Relationship Id="rId4" Type="http://schemas.openxmlformats.org/officeDocument/2006/relationships/image" Target="../media/image11.jpeg"/><Relationship Id="rId9" Type="http://schemas.openxmlformats.org/officeDocument/2006/relationships/image" Target="../media/image5.jpeg"/></Relationships>
</file>

<file path=ppt/slides/_rels/slide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2.png"/><Relationship Id="rId7" Type="http://schemas.openxmlformats.org/officeDocument/2006/relationships/image" Target="../media/image3.gif"/><Relationship Id="rId2" Type="http://schemas.openxmlformats.org/officeDocument/2006/relationships/notesSlide" Target="../notesSlides/notesSlide7.xml"/><Relationship Id="rId1" Type="http://schemas.openxmlformats.org/officeDocument/2006/relationships/slideLayout" Target="../slideLayouts/slideLayout35.xml"/><Relationship Id="rId6" Type="http://schemas.openxmlformats.org/officeDocument/2006/relationships/image" Target="../media/image2.png"/><Relationship Id="rId11" Type="http://schemas.openxmlformats.org/officeDocument/2006/relationships/image" Target="../media/image7.jpeg"/><Relationship Id="rId5" Type="http://schemas.openxmlformats.org/officeDocument/2006/relationships/image" Target="../media/image1.png"/><Relationship Id="rId10" Type="http://schemas.openxmlformats.org/officeDocument/2006/relationships/image" Target="../media/image6.png"/><Relationship Id="rId4" Type="http://schemas.openxmlformats.org/officeDocument/2006/relationships/chart" Target="../charts/chart4.xml"/><Relationship Id="rId9" Type="http://schemas.openxmlformats.org/officeDocument/2006/relationships/image" Target="../media/image5.jpeg"/></Relationships>
</file>

<file path=ppt/slides/_rels/slide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14.jpg"/><Relationship Id="rId5" Type="http://schemas.openxmlformats.org/officeDocument/2006/relationships/image" Target="../media/image3.gif"/><Relationship Id="rId10" Type="http://schemas.openxmlformats.org/officeDocument/2006/relationships/image" Target="../media/image13.jpeg"/><Relationship Id="rId4" Type="http://schemas.openxmlformats.org/officeDocument/2006/relationships/image" Target="../media/image2.png"/><Relationship Id="rId9" Type="http://schemas.openxmlformats.org/officeDocument/2006/relationships/image" Target="../media/image7.jpeg"/></Relationships>
</file>

<file path=ppt/slides/_rels/slide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jpe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gif"/><Relationship Id="rId4" Type="http://schemas.openxmlformats.org/officeDocument/2006/relationships/image" Target="../media/image2.png"/><Relationship Id="rId9"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pic>
        <p:nvPicPr>
          <p:cNvPr id="5" name="Picture 4"/>
          <p:cNvPicPr/>
          <p:nvPr/>
        </p:nvPicPr>
        <p:blipFill>
          <a:blip r:embed="rId3" cstate="print">
            <a:extLst>
              <a:ext uri="{28A0092B-C50C-407E-A947-70E740481C1C}">
                <a14:useLocalDpi xmlns:a14="http://schemas.microsoft.com/office/drawing/2010/main" val="0"/>
              </a:ext>
            </a:extLst>
          </a:blip>
          <a:stretch>
            <a:fillRect/>
          </a:stretch>
        </p:blipFill>
        <p:spPr>
          <a:xfrm>
            <a:off x="2070951" y="156886"/>
            <a:ext cx="1251633" cy="1221748"/>
          </a:xfrm>
          <a:prstGeom prst="rect">
            <a:avLst/>
          </a:prstGeom>
        </p:spPr>
      </p:pic>
      <p:pic>
        <p:nvPicPr>
          <p:cNvPr id="6" name="Picture 5"/>
          <p:cNvPicPr/>
          <p:nvPr/>
        </p:nvPicPr>
        <p:blipFill>
          <a:blip r:embed="rId4" cstate="print">
            <a:extLst>
              <a:ext uri="{28A0092B-C50C-407E-A947-70E740481C1C}">
                <a14:useLocalDpi xmlns:a14="http://schemas.microsoft.com/office/drawing/2010/main" val="0"/>
              </a:ext>
            </a:extLst>
          </a:blip>
          <a:stretch>
            <a:fillRect/>
          </a:stretch>
        </p:blipFill>
        <p:spPr>
          <a:xfrm>
            <a:off x="8887557" y="101588"/>
            <a:ext cx="1447051" cy="1303815"/>
          </a:xfrm>
          <a:prstGeom prst="rect">
            <a:avLst/>
          </a:prstGeom>
        </p:spPr>
      </p:pic>
      <p:pic>
        <p:nvPicPr>
          <p:cNvPr id="7" name="Picture 6"/>
          <p:cNvPicPr/>
          <p:nvPr/>
        </p:nvPicPr>
        <p:blipFill>
          <a:blip r:embed="rId5" cstate="print">
            <a:extLst>
              <a:ext uri="{28A0092B-C50C-407E-A947-70E740481C1C}">
                <a14:useLocalDpi xmlns:a14="http://schemas.microsoft.com/office/drawing/2010/main" val="0"/>
              </a:ext>
            </a:extLst>
          </a:blip>
          <a:stretch>
            <a:fillRect/>
          </a:stretch>
        </p:blipFill>
        <p:spPr>
          <a:xfrm>
            <a:off x="10668000" y="156886"/>
            <a:ext cx="1430220" cy="1193220"/>
          </a:xfrm>
          <a:prstGeom prst="rect">
            <a:avLst/>
          </a:prstGeom>
        </p:spPr>
      </p:pic>
      <p:pic>
        <p:nvPicPr>
          <p:cNvPr id="8" name="Picture 7"/>
          <p:cNvPicPr/>
          <p:nvPr/>
        </p:nvPicPr>
        <p:blipFill>
          <a:blip r:embed="rId6" cstate="print">
            <a:extLst>
              <a:ext uri="{28A0092B-C50C-407E-A947-70E740481C1C}">
                <a14:useLocalDpi xmlns:a14="http://schemas.microsoft.com/office/drawing/2010/main" val="0"/>
              </a:ext>
            </a:extLst>
          </a:blip>
          <a:stretch>
            <a:fillRect/>
          </a:stretch>
        </p:blipFill>
        <p:spPr>
          <a:xfrm>
            <a:off x="3791661" y="122108"/>
            <a:ext cx="1654682" cy="1193220"/>
          </a:xfrm>
          <a:prstGeom prst="rect">
            <a:avLst/>
          </a:prstGeom>
        </p:spPr>
      </p:pic>
      <p:pic>
        <p:nvPicPr>
          <p:cNvPr id="9" name="Picture 8"/>
          <p:cNvPicPr/>
          <p:nvPr/>
        </p:nvPicPr>
        <p:blipFill>
          <a:blip r:embed="rId7" cstate="print">
            <a:extLst>
              <a:ext uri="{28A0092B-C50C-407E-A947-70E740481C1C}">
                <a14:useLocalDpi xmlns:a14="http://schemas.microsoft.com/office/drawing/2010/main" val="0"/>
              </a:ext>
            </a:extLst>
          </a:blip>
          <a:stretch>
            <a:fillRect/>
          </a:stretch>
        </p:blipFill>
        <p:spPr>
          <a:xfrm>
            <a:off x="305671" y="156886"/>
            <a:ext cx="1431888" cy="1158442"/>
          </a:xfrm>
          <a:prstGeom prst="rect">
            <a:avLst/>
          </a:prstGeom>
        </p:spPr>
      </p:pic>
      <p:pic>
        <p:nvPicPr>
          <p:cNvPr id="10" name="Picture 9"/>
          <p:cNvPicPr/>
          <p:nvPr/>
        </p:nvPicPr>
        <p:blipFill>
          <a:blip r:embed="rId8" cstate="print">
            <a:extLst>
              <a:ext uri="{28A0092B-C50C-407E-A947-70E740481C1C}">
                <a14:useLocalDpi xmlns:a14="http://schemas.microsoft.com/office/drawing/2010/main" val="0"/>
              </a:ext>
            </a:extLst>
          </a:blip>
          <a:stretch>
            <a:fillRect/>
          </a:stretch>
        </p:blipFill>
        <p:spPr>
          <a:xfrm>
            <a:off x="5755759" y="116703"/>
            <a:ext cx="1305805" cy="1378789"/>
          </a:xfrm>
          <a:prstGeom prst="rect">
            <a:avLst/>
          </a:prstGeom>
        </p:spPr>
      </p:pic>
      <p:pic>
        <p:nvPicPr>
          <p:cNvPr id="11" name="Picture 10"/>
          <p:cNvPicPr/>
          <p:nvPr/>
        </p:nvPicPr>
        <p:blipFill>
          <a:blip r:embed="rId9" cstate="print">
            <a:extLst>
              <a:ext uri="{28A0092B-C50C-407E-A947-70E740481C1C}">
                <a14:useLocalDpi xmlns:a14="http://schemas.microsoft.com/office/drawing/2010/main" val="0"/>
              </a:ext>
            </a:extLst>
          </a:blip>
          <a:stretch>
            <a:fillRect/>
          </a:stretch>
        </p:blipFill>
        <p:spPr>
          <a:xfrm>
            <a:off x="7298291" y="146181"/>
            <a:ext cx="1255874" cy="1319832"/>
          </a:xfrm>
          <a:prstGeom prst="rect">
            <a:avLst/>
          </a:prstGeom>
        </p:spPr>
      </p:pic>
      <p:cxnSp>
        <p:nvCxnSpPr>
          <p:cNvPr id="13" name="Straight Connector 12"/>
          <p:cNvCxnSpPr/>
          <p:nvPr/>
        </p:nvCxnSpPr>
        <p:spPr>
          <a:xfrm>
            <a:off x="0" y="6541484"/>
            <a:ext cx="12192000" cy="14067"/>
          </a:xfrm>
          <a:prstGeom prst="line">
            <a:avLst/>
          </a:prstGeom>
        </p:spPr>
        <p:style>
          <a:lnRef idx="1">
            <a:schemeClr val="accent1"/>
          </a:lnRef>
          <a:fillRef idx="0">
            <a:schemeClr val="accent1"/>
          </a:fillRef>
          <a:effectRef idx="0">
            <a:schemeClr val="accent1"/>
          </a:effectRef>
          <a:fontRef idx="minor">
            <a:schemeClr val="tx1"/>
          </a:fontRef>
        </p:style>
      </p:cxnSp>
      <p:sp>
        <p:nvSpPr>
          <p:cNvPr id="21" name="Rectangle 7"/>
          <p:cNvSpPr>
            <a:spLocks noChangeArrowheads="1"/>
          </p:cNvSpPr>
          <p:nvPr/>
        </p:nvSpPr>
        <p:spPr bwMode="auto">
          <a:xfrm>
            <a:off x="4340225" y="1797050"/>
            <a:ext cx="0" cy="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en-US" dirty="0"/>
          </a:p>
        </p:txBody>
      </p:sp>
      <p:sp>
        <p:nvSpPr>
          <p:cNvPr id="26" name="TextBox 25"/>
          <p:cNvSpPr txBox="1"/>
          <p:nvPr/>
        </p:nvSpPr>
        <p:spPr>
          <a:xfrm>
            <a:off x="135047" y="2510041"/>
            <a:ext cx="11248063" cy="1477328"/>
          </a:xfrm>
          <a:prstGeom prst="rect">
            <a:avLst/>
          </a:prstGeom>
          <a:noFill/>
        </p:spPr>
        <p:txBody>
          <a:bodyPr wrap="square" rtlCol="0">
            <a:spAutoFit/>
          </a:bodyPr>
          <a:lstStyle/>
          <a:p>
            <a:pPr algn="ctr"/>
            <a:r>
              <a:rPr lang="en-US" sz="4500" b="1" cap="all" dirty="0"/>
              <a:t>ESTABLISHMENT of </a:t>
            </a:r>
          </a:p>
          <a:p>
            <a:pPr algn="ctr"/>
            <a:r>
              <a:rPr lang="en-US" sz="4500" b="1" cap="all" dirty="0"/>
              <a:t>Sialkot tannery zone</a:t>
            </a:r>
          </a:p>
        </p:txBody>
      </p:sp>
      <p:sp>
        <p:nvSpPr>
          <p:cNvPr id="29" name="TextBox 28"/>
          <p:cNvSpPr txBox="1"/>
          <p:nvPr/>
        </p:nvSpPr>
        <p:spPr>
          <a:xfrm>
            <a:off x="5674364" y="4569732"/>
            <a:ext cx="6157080" cy="461665"/>
          </a:xfrm>
          <a:prstGeom prst="rect">
            <a:avLst/>
          </a:prstGeom>
          <a:noFill/>
        </p:spPr>
        <p:txBody>
          <a:bodyPr wrap="square" rtlCol="0">
            <a:spAutoFit/>
          </a:bodyPr>
          <a:lstStyle/>
          <a:p>
            <a:r>
              <a:rPr lang="en-US" sz="2400" b="1" u="sng" dirty="0">
                <a:solidFill>
                  <a:schemeClr val="accent5"/>
                </a:solidFill>
              </a:rPr>
              <a:t>Sialkot Tannery Association Guarantee Limited</a:t>
            </a:r>
          </a:p>
        </p:txBody>
      </p:sp>
      <p:sp>
        <p:nvSpPr>
          <p:cNvPr id="2" name="TextBox 1"/>
          <p:cNvSpPr txBox="1"/>
          <p:nvPr/>
        </p:nvSpPr>
        <p:spPr>
          <a:xfrm>
            <a:off x="7399677" y="5001918"/>
            <a:ext cx="2308975" cy="400110"/>
          </a:xfrm>
          <a:prstGeom prst="rect">
            <a:avLst/>
          </a:prstGeom>
          <a:noFill/>
        </p:spPr>
        <p:txBody>
          <a:bodyPr wrap="square" rtlCol="0">
            <a:spAutoFit/>
          </a:bodyPr>
          <a:lstStyle/>
          <a:p>
            <a:r>
              <a:rPr lang="en-US" sz="2000" dirty="0">
                <a:solidFill>
                  <a:schemeClr val="accent5"/>
                </a:solidFill>
              </a:rPr>
              <a:t>November , 2020</a:t>
            </a:r>
          </a:p>
        </p:txBody>
      </p:sp>
    </p:spTree>
    <p:extLst>
      <p:ext uri="{BB962C8B-B14F-4D97-AF65-F5344CB8AC3E}">
        <p14:creationId xmlns:p14="http://schemas.microsoft.com/office/powerpoint/2010/main" val="8894966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41078" y="1022020"/>
            <a:ext cx="11855710" cy="557931"/>
          </a:xfrm>
          <a:solidFill>
            <a:schemeClr val="accent1">
              <a:lumMod val="20000"/>
              <a:lumOff val="80000"/>
            </a:schemeClr>
          </a:solidFill>
        </p:spPr>
        <p:txBody>
          <a:bodyPr>
            <a:noAutofit/>
          </a:bodyPr>
          <a:lstStyle/>
          <a:p>
            <a:pPr algn="ctr"/>
            <a:r>
              <a:rPr lang="en-US" altLang="en-US" sz="4800" b="1" dirty="0"/>
              <a:t>Project Objectives </a:t>
            </a:r>
            <a:endParaRPr lang="en-US" altLang="en-US" sz="4800" b="1" cap="all" dirty="0"/>
          </a:p>
        </p:txBody>
      </p:sp>
      <p:grpSp>
        <p:nvGrpSpPr>
          <p:cNvPr id="9" name="Group 8"/>
          <p:cNvGrpSpPr/>
          <p:nvPr/>
        </p:nvGrpSpPr>
        <p:grpSpPr>
          <a:xfrm>
            <a:off x="163772" y="122830"/>
            <a:ext cx="11556003" cy="830207"/>
            <a:chOff x="484019" y="0"/>
            <a:chExt cx="11614201" cy="1518777"/>
          </a:xfrm>
        </p:grpSpPr>
        <p:pic>
          <p:nvPicPr>
            <p:cNvPr id="10" name="Picture 9"/>
            <p:cNvPicPr/>
            <p:nvPr/>
          </p:nvPicPr>
          <p:blipFill>
            <a:blip r:embed="rId3" cstate="print">
              <a:extLst>
                <a:ext uri="{28A0092B-C50C-407E-A947-70E740481C1C}">
                  <a14:useLocalDpi xmlns:a14="http://schemas.microsoft.com/office/drawing/2010/main" val="0"/>
                </a:ext>
              </a:extLst>
            </a:blip>
            <a:stretch>
              <a:fillRect/>
            </a:stretch>
          </p:blipFill>
          <p:spPr>
            <a:xfrm>
              <a:off x="2321170" y="64662"/>
              <a:ext cx="1251633" cy="1327142"/>
            </a:xfrm>
            <a:prstGeom prst="rect">
              <a:avLst/>
            </a:prstGeom>
          </p:spPr>
        </p:pic>
        <p:pic>
          <p:nvPicPr>
            <p:cNvPr id="11" name="Picture 10"/>
            <p:cNvPicPr/>
            <p:nvPr/>
          </p:nvPicPr>
          <p:blipFill>
            <a:blip r:embed="rId4" cstate="print">
              <a:extLst>
                <a:ext uri="{28A0092B-C50C-407E-A947-70E740481C1C}">
                  <a14:useLocalDpi xmlns:a14="http://schemas.microsoft.com/office/drawing/2010/main" val="0"/>
                </a:ext>
              </a:extLst>
            </a:blip>
            <a:stretch>
              <a:fillRect/>
            </a:stretch>
          </p:blipFill>
          <p:spPr>
            <a:xfrm>
              <a:off x="8934291" y="72450"/>
              <a:ext cx="1447051" cy="1446327"/>
            </a:xfrm>
            <a:prstGeom prst="rect">
              <a:avLst/>
            </a:prstGeom>
          </p:spPr>
        </p:pic>
        <p:pic>
          <p:nvPicPr>
            <p:cNvPr id="12" name="Picture 11"/>
            <p:cNvPicPr/>
            <p:nvPr/>
          </p:nvPicPr>
          <p:blipFill>
            <a:blip r:embed="rId5" cstate="print">
              <a:extLst>
                <a:ext uri="{28A0092B-C50C-407E-A947-70E740481C1C}">
                  <a14:useLocalDpi xmlns:a14="http://schemas.microsoft.com/office/drawing/2010/main" val="0"/>
                </a:ext>
              </a:extLst>
            </a:blip>
            <a:stretch>
              <a:fillRect/>
            </a:stretch>
          </p:blipFill>
          <p:spPr>
            <a:xfrm>
              <a:off x="10668000" y="58802"/>
              <a:ext cx="1430220" cy="1193220"/>
            </a:xfrm>
            <a:prstGeom prst="rect">
              <a:avLst/>
            </a:prstGeom>
          </p:spPr>
        </p:pic>
        <p:pic>
          <p:nvPicPr>
            <p:cNvPr id="13" name="Picture 12"/>
            <p:cNvPicPr/>
            <p:nvPr/>
          </p:nvPicPr>
          <p:blipFill>
            <a:blip r:embed="rId6" cstate="print">
              <a:extLst>
                <a:ext uri="{28A0092B-C50C-407E-A947-70E740481C1C}">
                  <a14:useLocalDpi xmlns:a14="http://schemas.microsoft.com/office/drawing/2010/main" val="0"/>
                </a:ext>
              </a:extLst>
            </a:blip>
            <a:stretch>
              <a:fillRect/>
            </a:stretch>
          </p:blipFill>
          <p:spPr>
            <a:xfrm>
              <a:off x="3899553" y="153241"/>
              <a:ext cx="1654682" cy="1193220"/>
            </a:xfrm>
            <a:prstGeom prst="rect">
              <a:avLst/>
            </a:prstGeom>
          </p:spPr>
        </p:pic>
        <p:pic>
          <p:nvPicPr>
            <p:cNvPr id="14" name="Picture 13"/>
            <p:cNvPicPr/>
            <p:nvPr/>
          </p:nvPicPr>
          <p:blipFill>
            <a:blip r:embed="rId7" cstate="print">
              <a:extLst>
                <a:ext uri="{28A0092B-C50C-407E-A947-70E740481C1C}">
                  <a14:useLocalDpi xmlns:a14="http://schemas.microsoft.com/office/drawing/2010/main" val="0"/>
                </a:ext>
              </a:extLst>
            </a:blip>
            <a:stretch>
              <a:fillRect/>
            </a:stretch>
          </p:blipFill>
          <p:spPr>
            <a:xfrm>
              <a:off x="484019" y="226675"/>
              <a:ext cx="1431888" cy="1221748"/>
            </a:xfrm>
            <a:prstGeom prst="rect">
              <a:avLst/>
            </a:prstGeom>
          </p:spPr>
        </p:pic>
        <p:pic>
          <p:nvPicPr>
            <p:cNvPr id="15" name="Picture 14"/>
            <p:cNvPicPr/>
            <p:nvPr/>
          </p:nvPicPr>
          <p:blipFill>
            <a:blip r:embed="rId8" cstate="print">
              <a:extLst>
                <a:ext uri="{28A0092B-C50C-407E-A947-70E740481C1C}">
                  <a14:useLocalDpi xmlns:a14="http://schemas.microsoft.com/office/drawing/2010/main" val="0"/>
                </a:ext>
              </a:extLst>
            </a:blip>
            <a:stretch>
              <a:fillRect/>
            </a:stretch>
          </p:blipFill>
          <p:spPr>
            <a:xfrm>
              <a:off x="5799296" y="0"/>
              <a:ext cx="1305805" cy="1448423"/>
            </a:xfrm>
            <a:prstGeom prst="rect">
              <a:avLst/>
            </a:prstGeom>
          </p:spPr>
        </p:pic>
        <p:pic>
          <p:nvPicPr>
            <p:cNvPr id="16" name="Picture 15"/>
            <p:cNvPicPr/>
            <p:nvPr/>
          </p:nvPicPr>
          <p:blipFill>
            <a:blip r:embed="rId9" cstate="print">
              <a:extLst>
                <a:ext uri="{28A0092B-C50C-407E-A947-70E740481C1C}">
                  <a14:useLocalDpi xmlns:a14="http://schemas.microsoft.com/office/drawing/2010/main" val="0"/>
                </a:ext>
              </a:extLst>
            </a:blip>
            <a:stretch>
              <a:fillRect/>
            </a:stretch>
          </p:blipFill>
          <p:spPr>
            <a:xfrm>
              <a:off x="7391759" y="58802"/>
              <a:ext cx="1255874" cy="1319832"/>
            </a:xfrm>
            <a:prstGeom prst="rect">
              <a:avLst/>
            </a:prstGeom>
          </p:spPr>
        </p:pic>
      </p:grpSp>
      <p:sp>
        <p:nvSpPr>
          <p:cNvPr id="17" name="TextBox 16"/>
          <p:cNvSpPr txBox="1"/>
          <p:nvPr/>
        </p:nvSpPr>
        <p:spPr>
          <a:xfrm>
            <a:off x="521459" y="1725769"/>
            <a:ext cx="4687122" cy="1569660"/>
          </a:xfrm>
          <a:prstGeom prst="rect">
            <a:avLst/>
          </a:prstGeom>
          <a:solidFill>
            <a:srgbClr val="0070C0"/>
          </a:solidFill>
        </p:spPr>
        <p:txBody>
          <a:bodyPr wrap="square" rtlCol="0">
            <a:spAutoFit/>
          </a:bodyPr>
          <a:lstStyle/>
          <a:p>
            <a:pPr lvl="0" algn="just"/>
            <a:r>
              <a:rPr lang="en-US" sz="2400" b="1" dirty="0">
                <a:solidFill>
                  <a:schemeClr val="bg1"/>
                </a:solidFill>
              </a:rPr>
              <a:t>To enhance the exportability and International acceptability of the leather sector products of Pakistan through green productivity.</a:t>
            </a:r>
          </a:p>
        </p:txBody>
      </p:sp>
      <p:sp>
        <p:nvSpPr>
          <p:cNvPr id="18" name="TextBox 17"/>
          <p:cNvSpPr txBox="1"/>
          <p:nvPr/>
        </p:nvSpPr>
        <p:spPr>
          <a:xfrm>
            <a:off x="6581104" y="1725768"/>
            <a:ext cx="4899306" cy="1569660"/>
          </a:xfrm>
          <a:prstGeom prst="rect">
            <a:avLst/>
          </a:prstGeom>
          <a:solidFill>
            <a:srgbClr val="00B050"/>
          </a:solidFill>
        </p:spPr>
        <p:txBody>
          <a:bodyPr wrap="square" rtlCol="0">
            <a:spAutoFit/>
          </a:bodyPr>
          <a:lstStyle/>
          <a:p>
            <a:pPr lvl="0" algn="just"/>
            <a:r>
              <a:rPr lang="en-US" sz="2400" b="1" dirty="0">
                <a:solidFill>
                  <a:schemeClr val="bg1"/>
                </a:solidFill>
              </a:rPr>
              <a:t>To enhance resilience of the communities in around Sialkot Tannery Zone through adaptation measures.</a:t>
            </a:r>
          </a:p>
        </p:txBody>
      </p:sp>
      <p:sp>
        <p:nvSpPr>
          <p:cNvPr id="21" name="Content Placeholder 2"/>
          <p:cNvSpPr>
            <a:spLocks noGrp="1"/>
          </p:cNvSpPr>
          <p:nvPr>
            <p:ph idx="1"/>
          </p:nvPr>
        </p:nvSpPr>
        <p:spPr>
          <a:xfrm>
            <a:off x="141078" y="3435909"/>
            <a:ext cx="5781420" cy="3264373"/>
          </a:xfrm>
          <a:ln>
            <a:solidFill>
              <a:schemeClr val="accent1">
                <a:lumMod val="75000"/>
              </a:schemeClr>
            </a:solidFill>
          </a:ln>
        </p:spPr>
        <p:txBody>
          <a:bodyPr>
            <a:noAutofit/>
          </a:bodyPr>
          <a:lstStyle/>
          <a:p>
            <a:pPr algn="just"/>
            <a:r>
              <a:rPr lang="en-US" sz="2100" dirty="0">
                <a:solidFill>
                  <a:schemeClr val="accent6">
                    <a:lumMod val="75000"/>
                  </a:schemeClr>
                </a:solidFill>
              </a:rPr>
              <a:t>To centralize tanning activities to reduce environmental degradation.</a:t>
            </a:r>
          </a:p>
          <a:p>
            <a:pPr algn="just"/>
            <a:r>
              <a:rPr lang="en-US" sz="2100" dirty="0">
                <a:solidFill>
                  <a:srgbClr val="FF0000"/>
                </a:solidFill>
              </a:rPr>
              <a:t>To provide common facilities (CEPT, CRP, CFTC, etc.) to ensure adherence to the National &amp; International Environment Quality Standards.</a:t>
            </a:r>
          </a:p>
          <a:p>
            <a:pPr algn="just"/>
            <a:r>
              <a:rPr lang="en-US" sz="2100" dirty="0">
                <a:solidFill>
                  <a:schemeClr val="accent6">
                    <a:lumMod val="75000"/>
                  </a:schemeClr>
                </a:solidFill>
              </a:rPr>
              <a:t>To reduce use of water, chemicals &amp; waste in tanning process through introduction of cleaner production techniques, (</a:t>
            </a:r>
            <a:r>
              <a:rPr lang="en-US" sz="2100" dirty="0" err="1">
                <a:solidFill>
                  <a:schemeClr val="accent6">
                    <a:lumMod val="75000"/>
                  </a:schemeClr>
                </a:solidFill>
              </a:rPr>
              <a:t>e.g</a:t>
            </a:r>
            <a:r>
              <a:rPr lang="en-US" sz="2100" dirty="0">
                <a:solidFill>
                  <a:schemeClr val="accent6">
                    <a:lumMod val="75000"/>
                  </a:schemeClr>
                </a:solidFill>
              </a:rPr>
              <a:t> BAT, BEP, REACH) to comply with international requirements of LWG &amp; GSP+. </a:t>
            </a:r>
          </a:p>
        </p:txBody>
      </p:sp>
      <p:sp>
        <p:nvSpPr>
          <p:cNvPr id="22" name="Content Placeholder 2"/>
          <p:cNvSpPr txBox="1">
            <a:spLocks/>
          </p:cNvSpPr>
          <p:nvPr/>
        </p:nvSpPr>
        <p:spPr>
          <a:xfrm>
            <a:off x="6264145" y="3435909"/>
            <a:ext cx="5927855" cy="3264373"/>
          </a:xfrm>
          <a:prstGeom prst="rect">
            <a:avLst/>
          </a:prstGeom>
          <a:ln>
            <a:solidFill>
              <a:schemeClr val="accent1">
                <a:lumMod val="75000"/>
              </a:schemeClr>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n-US" sz="2100" dirty="0">
                <a:solidFill>
                  <a:srgbClr val="FF0000"/>
                </a:solidFill>
              </a:rPr>
              <a:t>To provide </a:t>
            </a:r>
            <a:r>
              <a:rPr lang="en-US" sz="2100" b="1" dirty="0">
                <a:solidFill>
                  <a:srgbClr val="FF0000"/>
                </a:solidFill>
              </a:rPr>
              <a:t>fresh employment </a:t>
            </a:r>
            <a:r>
              <a:rPr lang="en-US" sz="2100" dirty="0">
                <a:solidFill>
                  <a:srgbClr val="FF0000"/>
                </a:solidFill>
              </a:rPr>
              <a:t>to a number of people.</a:t>
            </a:r>
          </a:p>
          <a:p>
            <a:pPr algn="just"/>
            <a:r>
              <a:rPr lang="en-US" sz="2100" dirty="0">
                <a:solidFill>
                  <a:schemeClr val="accent5"/>
                </a:solidFill>
              </a:rPr>
              <a:t>To improve health facilities of tannery workers</a:t>
            </a:r>
          </a:p>
          <a:p>
            <a:pPr algn="just"/>
            <a:r>
              <a:rPr lang="en-US" sz="2100" dirty="0">
                <a:solidFill>
                  <a:schemeClr val="accent6">
                    <a:lumMod val="75000"/>
                  </a:schemeClr>
                </a:solidFill>
              </a:rPr>
              <a:t>To stop ingress of toxicity to ground water.</a:t>
            </a:r>
          </a:p>
          <a:p>
            <a:pPr algn="just"/>
            <a:r>
              <a:rPr lang="en-US" sz="2100" dirty="0">
                <a:solidFill>
                  <a:schemeClr val="accent6">
                    <a:lumMod val="75000"/>
                  </a:schemeClr>
                </a:solidFill>
              </a:rPr>
              <a:t>To improve overall environmental situation in Sialkot</a:t>
            </a:r>
          </a:p>
          <a:p>
            <a:pPr algn="just"/>
            <a:r>
              <a:rPr lang="en-US" sz="2100" dirty="0">
                <a:solidFill>
                  <a:schemeClr val="accent5"/>
                </a:solidFill>
              </a:rPr>
              <a:t>To allow improvement of infrastructure facilities in the city after re-location of existing tanneries</a:t>
            </a:r>
            <a:endParaRPr lang="en-US" sz="2100" dirty="0">
              <a:solidFill>
                <a:schemeClr val="accent6">
                  <a:lumMod val="75000"/>
                </a:schemeClr>
              </a:solidFill>
            </a:endParaRPr>
          </a:p>
        </p:txBody>
      </p:sp>
    </p:spTree>
    <p:extLst>
      <p:ext uri="{BB962C8B-B14F-4D97-AF65-F5344CB8AC3E}">
        <p14:creationId xmlns:p14="http://schemas.microsoft.com/office/powerpoint/2010/main" val="1013191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a:spLocks noGrp="1"/>
          </p:cNvSpPr>
          <p:nvPr>
            <p:ph type="title"/>
          </p:nvPr>
        </p:nvSpPr>
        <p:spPr>
          <a:xfrm>
            <a:off x="740829" y="1234011"/>
            <a:ext cx="10032373" cy="581910"/>
          </a:xfrm>
          <a:solidFill>
            <a:schemeClr val="accent1">
              <a:lumMod val="20000"/>
              <a:lumOff val="80000"/>
            </a:schemeClr>
          </a:solidFill>
        </p:spPr>
        <p:txBody>
          <a:bodyPr>
            <a:normAutofit fontScale="90000"/>
          </a:bodyPr>
          <a:lstStyle/>
          <a:p>
            <a:pPr algn="ctr" eaLnBrk="1" hangingPunct="1"/>
            <a:r>
              <a:rPr lang="en-US" altLang="en-US" sz="4000" b="1" cap="all" dirty="0"/>
              <a:t>Financial arrangements</a:t>
            </a:r>
          </a:p>
        </p:txBody>
      </p:sp>
      <p:grpSp>
        <p:nvGrpSpPr>
          <p:cNvPr id="6" name="Group 5"/>
          <p:cNvGrpSpPr/>
          <p:nvPr/>
        </p:nvGrpSpPr>
        <p:grpSpPr>
          <a:xfrm>
            <a:off x="355032" y="122830"/>
            <a:ext cx="11272667" cy="740055"/>
            <a:chOff x="484019" y="0"/>
            <a:chExt cx="11614201" cy="1518777"/>
          </a:xfrm>
        </p:grpSpPr>
        <p:pic>
          <p:nvPicPr>
            <p:cNvPr id="7" name="Picture 6"/>
            <p:cNvPicPr/>
            <p:nvPr/>
          </p:nvPicPr>
          <p:blipFill>
            <a:blip r:embed="rId3" cstate="print">
              <a:extLst>
                <a:ext uri="{28A0092B-C50C-407E-A947-70E740481C1C}">
                  <a14:useLocalDpi xmlns:a14="http://schemas.microsoft.com/office/drawing/2010/main" val="0"/>
                </a:ext>
              </a:extLst>
            </a:blip>
            <a:stretch>
              <a:fillRect/>
            </a:stretch>
          </p:blipFill>
          <p:spPr>
            <a:xfrm>
              <a:off x="2321170" y="64662"/>
              <a:ext cx="1251633" cy="1327142"/>
            </a:xfrm>
            <a:prstGeom prst="rect">
              <a:avLst/>
            </a:prstGeom>
          </p:spPr>
        </p:pic>
        <p:pic>
          <p:nvPicPr>
            <p:cNvPr id="9" name="Picture 8"/>
            <p:cNvPicPr/>
            <p:nvPr/>
          </p:nvPicPr>
          <p:blipFill>
            <a:blip r:embed="rId4" cstate="print">
              <a:extLst>
                <a:ext uri="{28A0092B-C50C-407E-A947-70E740481C1C}">
                  <a14:useLocalDpi xmlns:a14="http://schemas.microsoft.com/office/drawing/2010/main" val="0"/>
                </a:ext>
              </a:extLst>
            </a:blip>
            <a:stretch>
              <a:fillRect/>
            </a:stretch>
          </p:blipFill>
          <p:spPr>
            <a:xfrm>
              <a:off x="8934291" y="72450"/>
              <a:ext cx="1447051" cy="1446327"/>
            </a:xfrm>
            <a:prstGeom prst="rect">
              <a:avLst/>
            </a:prstGeom>
          </p:spPr>
        </p:pic>
        <p:pic>
          <p:nvPicPr>
            <p:cNvPr id="10" name="Picture 9"/>
            <p:cNvPicPr/>
            <p:nvPr/>
          </p:nvPicPr>
          <p:blipFill>
            <a:blip r:embed="rId5" cstate="print">
              <a:extLst>
                <a:ext uri="{28A0092B-C50C-407E-A947-70E740481C1C}">
                  <a14:useLocalDpi xmlns:a14="http://schemas.microsoft.com/office/drawing/2010/main" val="0"/>
                </a:ext>
              </a:extLst>
            </a:blip>
            <a:stretch>
              <a:fillRect/>
            </a:stretch>
          </p:blipFill>
          <p:spPr>
            <a:xfrm>
              <a:off x="10668000" y="58802"/>
              <a:ext cx="1430220" cy="1193220"/>
            </a:xfrm>
            <a:prstGeom prst="rect">
              <a:avLst/>
            </a:prstGeom>
          </p:spPr>
        </p:pic>
        <p:pic>
          <p:nvPicPr>
            <p:cNvPr id="14" name="Picture 13"/>
            <p:cNvPicPr/>
            <p:nvPr/>
          </p:nvPicPr>
          <p:blipFill>
            <a:blip r:embed="rId6" cstate="print">
              <a:extLst>
                <a:ext uri="{28A0092B-C50C-407E-A947-70E740481C1C}">
                  <a14:useLocalDpi xmlns:a14="http://schemas.microsoft.com/office/drawing/2010/main" val="0"/>
                </a:ext>
              </a:extLst>
            </a:blip>
            <a:stretch>
              <a:fillRect/>
            </a:stretch>
          </p:blipFill>
          <p:spPr>
            <a:xfrm>
              <a:off x="3899553" y="153241"/>
              <a:ext cx="1654682" cy="1193220"/>
            </a:xfrm>
            <a:prstGeom prst="rect">
              <a:avLst/>
            </a:prstGeom>
          </p:spPr>
        </p:pic>
        <p:pic>
          <p:nvPicPr>
            <p:cNvPr id="15" name="Picture 14"/>
            <p:cNvPicPr/>
            <p:nvPr/>
          </p:nvPicPr>
          <p:blipFill>
            <a:blip r:embed="rId7" cstate="print">
              <a:extLst>
                <a:ext uri="{28A0092B-C50C-407E-A947-70E740481C1C}">
                  <a14:useLocalDpi xmlns:a14="http://schemas.microsoft.com/office/drawing/2010/main" val="0"/>
                </a:ext>
              </a:extLst>
            </a:blip>
            <a:stretch>
              <a:fillRect/>
            </a:stretch>
          </p:blipFill>
          <p:spPr>
            <a:xfrm>
              <a:off x="484019" y="226675"/>
              <a:ext cx="1431888" cy="1221748"/>
            </a:xfrm>
            <a:prstGeom prst="rect">
              <a:avLst/>
            </a:prstGeom>
          </p:spPr>
        </p:pic>
        <p:pic>
          <p:nvPicPr>
            <p:cNvPr id="16" name="Picture 15"/>
            <p:cNvPicPr/>
            <p:nvPr/>
          </p:nvPicPr>
          <p:blipFill>
            <a:blip r:embed="rId8" cstate="print">
              <a:extLst>
                <a:ext uri="{28A0092B-C50C-407E-A947-70E740481C1C}">
                  <a14:useLocalDpi xmlns:a14="http://schemas.microsoft.com/office/drawing/2010/main" val="0"/>
                </a:ext>
              </a:extLst>
            </a:blip>
            <a:stretch>
              <a:fillRect/>
            </a:stretch>
          </p:blipFill>
          <p:spPr>
            <a:xfrm>
              <a:off x="5799296" y="0"/>
              <a:ext cx="1305805" cy="1448423"/>
            </a:xfrm>
            <a:prstGeom prst="rect">
              <a:avLst/>
            </a:prstGeom>
          </p:spPr>
        </p:pic>
        <p:pic>
          <p:nvPicPr>
            <p:cNvPr id="17" name="Picture 16"/>
            <p:cNvPicPr/>
            <p:nvPr/>
          </p:nvPicPr>
          <p:blipFill>
            <a:blip r:embed="rId9" cstate="print">
              <a:extLst>
                <a:ext uri="{28A0092B-C50C-407E-A947-70E740481C1C}">
                  <a14:useLocalDpi xmlns:a14="http://schemas.microsoft.com/office/drawing/2010/main" val="0"/>
                </a:ext>
              </a:extLst>
            </a:blip>
            <a:stretch>
              <a:fillRect/>
            </a:stretch>
          </p:blipFill>
          <p:spPr>
            <a:xfrm>
              <a:off x="7391759" y="58802"/>
              <a:ext cx="1255874" cy="1319832"/>
            </a:xfrm>
            <a:prstGeom prst="rect">
              <a:avLst/>
            </a:prstGeom>
          </p:spPr>
        </p:pic>
      </p:grpSp>
      <p:graphicFrame>
        <p:nvGraphicFramePr>
          <p:cNvPr id="2" name="Table 1"/>
          <p:cNvGraphicFramePr>
            <a:graphicFrameLocks noGrp="1"/>
          </p:cNvGraphicFramePr>
          <p:nvPr>
            <p:extLst>
              <p:ext uri="{D42A27DB-BD31-4B8C-83A1-F6EECF244321}">
                <p14:modId xmlns:p14="http://schemas.microsoft.com/office/powerpoint/2010/main" val="3495987454"/>
              </p:ext>
            </p:extLst>
          </p:nvPr>
        </p:nvGraphicFramePr>
        <p:xfrm>
          <a:off x="740829" y="2187049"/>
          <a:ext cx="10192789" cy="3891987"/>
        </p:xfrm>
        <a:graphic>
          <a:graphicData uri="http://schemas.openxmlformats.org/drawingml/2006/table">
            <a:tbl>
              <a:tblPr firstRow="1" firstCol="1" bandRow="1">
                <a:tableStyleId>{5C22544A-7EE6-4342-B048-85BDC9FD1C3A}</a:tableStyleId>
              </a:tblPr>
              <a:tblGrid>
                <a:gridCol w="6092481">
                  <a:extLst>
                    <a:ext uri="{9D8B030D-6E8A-4147-A177-3AD203B41FA5}">
                      <a16:colId xmlns:a16="http://schemas.microsoft.com/office/drawing/2014/main" val="20000"/>
                    </a:ext>
                  </a:extLst>
                </a:gridCol>
                <a:gridCol w="4100308">
                  <a:extLst>
                    <a:ext uri="{9D8B030D-6E8A-4147-A177-3AD203B41FA5}">
                      <a16:colId xmlns:a16="http://schemas.microsoft.com/office/drawing/2014/main" val="20001"/>
                    </a:ext>
                  </a:extLst>
                </a:gridCol>
              </a:tblGrid>
              <a:tr h="365533">
                <a:tc>
                  <a:txBody>
                    <a:bodyPr/>
                    <a:lstStyle/>
                    <a:p>
                      <a:pPr marL="0" marR="0" algn="ctr">
                        <a:lnSpc>
                          <a:spcPct val="107000"/>
                        </a:lnSpc>
                        <a:spcBef>
                          <a:spcPts val="0"/>
                        </a:spcBef>
                        <a:spcAft>
                          <a:spcPts val="0"/>
                        </a:spcAft>
                      </a:pPr>
                      <a:r>
                        <a:rPr lang="en-US" sz="2000" dirty="0">
                          <a:effectLst/>
                        </a:rPr>
                        <a:t>Source</a:t>
                      </a:r>
                      <a:endParaRPr lang="en-US" sz="2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2000" dirty="0">
                          <a:effectLst/>
                        </a:rPr>
                        <a:t>Funds</a:t>
                      </a:r>
                      <a:endParaRPr lang="en-US" sz="2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0000"/>
                  </a:ext>
                </a:extLst>
              </a:tr>
              <a:tr h="731067">
                <a:tc>
                  <a:txBody>
                    <a:bodyPr/>
                    <a:lstStyle/>
                    <a:p>
                      <a:pPr marL="0" marR="0" algn="just">
                        <a:lnSpc>
                          <a:spcPct val="107000"/>
                        </a:lnSpc>
                        <a:spcBef>
                          <a:spcPts val="0"/>
                        </a:spcBef>
                        <a:spcAft>
                          <a:spcPts val="0"/>
                        </a:spcAft>
                      </a:pPr>
                      <a:r>
                        <a:rPr lang="en-US" sz="2000" dirty="0">
                          <a:effectLst/>
                        </a:rPr>
                        <a:t>Private Sector</a:t>
                      </a:r>
                    </a:p>
                    <a:p>
                      <a:pPr marL="0" marR="0" algn="just">
                        <a:lnSpc>
                          <a:spcPct val="107000"/>
                        </a:lnSpc>
                        <a:spcBef>
                          <a:spcPts val="0"/>
                        </a:spcBef>
                        <a:spcAft>
                          <a:spcPts val="0"/>
                        </a:spcAft>
                      </a:pPr>
                      <a:r>
                        <a:rPr lang="en-US" sz="2000" dirty="0">
                          <a:effectLst/>
                        </a:rPr>
                        <a:t>(STZ members) </a:t>
                      </a:r>
                      <a:endParaRPr lang="en-US" sz="2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2000" dirty="0" err="1">
                          <a:effectLst/>
                        </a:rPr>
                        <a:t>Rs</a:t>
                      </a:r>
                      <a:r>
                        <a:rPr lang="en-US" sz="2000" dirty="0">
                          <a:effectLst/>
                        </a:rPr>
                        <a:t>. 1645 million</a:t>
                      </a:r>
                      <a:endParaRPr lang="en-US" sz="2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0001"/>
                  </a:ext>
                </a:extLst>
              </a:tr>
              <a:tr h="731067">
                <a:tc>
                  <a:txBody>
                    <a:bodyPr/>
                    <a:lstStyle/>
                    <a:p>
                      <a:pPr marL="0" marR="0" algn="just">
                        <a:lnSpc>
                          <a:spcPct val="107000"/>
                        </a:lnSpc>
                        <a:spcBef>
                          <a:spcPts val="0"/>
                        </a:spcBef>
                        <a:spcAft>
                          <a:spcPts val="0"/>
                        </a:spcAft>
                      </a:pPr>
                      <a:r>
                        <a:rPr lang="en-US" sz="2000" dirty="0" err="1">
                          <a:effectLst/>
                        </a:rPr>
                        <a:t>Govt</a:t>
                      </a:r>
                      <a:r>
                        <a:rPr lang="en-US" sz="2000" dirty="0">
                          <a:effectLst/>
                        </a:rPr>
                        <a:t> of Pakistan (Ministry  of Commerce through EDF) </a:t>
                      </a:r>
                      <a:endParaRPr lang="en-US" sz="2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2000" dirty="0" err="1">
                          <a:effectLst/>
                        </a:rPr>
                        <a:t>Rs</a:t>
                      </a:r>
                      <a:r>
                        <a:rPr lang="en-US" sz="2000" dirty="0">
                          <a:effectLst/>
                        </a:rPr>
                        <a:t>. 1170 million</a:t>
                      </a:r>
                      <a:endParaRPr lang="en-US" sz="2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0002"/>
                  </a:ext>
                </a:extLst>
              </a:tr>
              <a:tr h="602187">
                <a:tc>
                  <a:txBody>
                    <a:bodyPr/>
                    <a:lstStyle/>
                    <a:p>
                      <a:pPr marL="0" marR="0" algn="just">
                        <a:lnSpc>
                          <a:spcPct val="107000"/>
                        </a:lnSpc>
                        <a:spcBef>
                          <a:spcPts val="0"/>
                        </a:spcBef>
                        <a:spcAft>
                          <a:spcPts val="0"/>
                        </a:spcAft>
                      </a:pPr>
                      <a:r>
                        <a:rPr lang="en-US" sz="2000" dirty="0" err="1">
                          <a:effectLst/>
                        </a:rPr>
                        <a:t>Govt</a:t>
                      </a:r>
                      <a:r>
                        <a:rPr lang="en-US" sz="2000" dirty="0">
                          <a:effectLst/>
                        </a:rPr>
                        <a:t> of Punjab through EPD ( for land) </a:t>
                      </a:r>
                      <a:endParaRPr lang="en-US" sz="2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2000" dirty="0" err="1">
                          <a:effectLst/>
                        </a:rPr>
                        <a:t>Rs</a:t>
                      </a:r>
                      <a:r>
                        <a:rPr lang="en-US" sz="2000" dirty="0">
                          <a:effectLst/>
                        </a:rPr>
                        <a:t>. 292 million </a:t>
                      </a:r>
                      <a:endParaRPr lang="en-US" sz="2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0003"/>
                  </a:ext>
                </a:extLst>
              </a:tr>
              <a:tr h="1096600">
                <a:tc>
                  <a:txBody>
                    <a:bodyPr/>
                    <a:lstStyle/>
                    <a:p>
                      <a:pPr marL="0" marR="0" algn="just">
                        <a:lnSpc>
                          <a:spcPct val="107000"/>
                        </a:lnSpc>
                        <a:spcBef>
                          <a:spcPts val="0"/>
                        </a:spcBef>
                        <a:spcAft>
                          <a:spcPts val="0"/>
                        </a:spcAft>
                      </a:pPr>
                      <a:r>
                        <a:rPr lang="en-US" sz="2000" dirty="0">
                          <a:effectLst/>
                        </a:rPr>
                        <a:t>International Donors </a:t>
                      </a:r>
                    </a:p>
                    <a:p>
                      <a:pPr marL="0" marR="0" algn="just">
                        <a:lnSpc>
                          <a:spcPct val="107000"/>
                        </a:lnSpc>
                        <a:spcBef>
                          <a:spcPts val="0"/>
                        </a:spcBef>
                        <a:spcAft>
                          <a:spcPts val="0"/>
                        </a:spcAft>
                      </a:pPr>
                      <a:r>
                        <a:rPr lang="en-US" sz="2000" dirty="0">
                          <a:effectLst/>
                        </a:rPr>
                        <a:t>(Global Environment Facility through Ministry of Climate Change &amp; UNIDO) </a:t>
                      </a:r>
                      <a:endParaRPr lang="en-US" sz="2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2000" dirty="0" err="1">
                          <a:effectLst/>
                        </a:rPr>
                        <a:t>Rs</a:t>
                      </a:r>
                      <a:r>
                        <a:rPr lang="en-US" sz="2000" dirty="0">
                          <a:effectLst/>
                        </a:rPr>
                        <a:t>. 460 million</a:t>
                      </a:r>
                    </a:p>
                    <a:p>
                      <a:pPr marL="0" marR="0" algn="ctr">
                        <a:lnSpc>
                          <a:spcPct val="107000"/>
                        </a:lnSpc>
                        <a:spcBef>
                          <a:spcPts val="0"/>
                        </a:spcBef>
                        <a:spcAft>
                          <a:spcPts val="0"/>
                        </a:spcAft>
                      </a:pPr>
                      <a:r>
                        <a:rPr lang="en-US" sz="2000" dirty="0">
                          <a:effectLst/>
                        </a:rPr>
                        <a:t>(USD: 3.3 million) </a:t>
                      </a:r>
                      <a:endParaRPr lang="en-US" sz="2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0004"/>
                  </a:ext>
                </a:extLst>
              </a:tr>
              <a:tr h="365533">
                <a:tc gridSpan="2">
                  <a:txBody>
                    <a:bodyPr/>
                    <a:lstStyle/>
                    <a:p>
                      <a:pPr marL="0" marR="0" algn="just">
                        <a:lnSpc>
                          <a:spcPct val="107000"/>
                        </a:lnSpc>
                        <a:spcBef>
                          <a:spcPts val="0"/>
                        </a:spcBef>
                        <a:spcAft>
                          <a:spcPts val="0"/>
                        </a:spcAft>
                      </a:pPr>
                      <a:endParaRPr lang="en-US" sz="20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solidFill>
                      <a:schemeClr val="accent4">
                        <a:lumMod val="40000"/>
                        <a:lumOff val="60000"/>
                      </a:schemeClr>
                    </a:solidFill>
                  </a:tcPr>
                </a:tc>
                <a:tc hMerge="1">
                  <a:txBody>
                    <a:bodyPr/>
                    <a:lstStyle/>
                    <a:p>
                      <a:endParaRPr lang="en-US"/>
                    </a:p>
                  </a:txBody>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880726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905311"/>
            <a:ext cx="11887199" cy="563453"/>
          </a:xfrm>
          <a:solidFill>
            <a:schemeClr val="accent1">
              <a:lumMod val="20000"/>
              <a:lumOff val="80000"/>
            </a:schemeClr>
          </a:solidFill>
        </p:spPr>
        <p:txBody>
          <a:bodyPr>
            <a:normAutofit fontScale="90000"/>
          </a:bodyPr>
          <a:lstStyle/>
          <a:p>
            <a:r>
              <a:rPr lang="en-US" sz="4000" dirty="0">
                <a:latin typeface="+mn-lt"/>
              </a:rPr>
              <a:t>Project Partners </a:t>
            </a:r>
          </a:p>
        </p:txBody>
      </p:sp>
      <p:grpSp>
        <p:nvGrpSpPr>
          <p:cNvPr id="3" name="Group 2"/>
          <p:cNvGrpSpPr/>
          <p:nvPr/>
        </p:nvGrpSpPr>
        <p:grpSpPr>
          <a:xfrm>
            <a:off x="152400" y="45564"/>
            <a:ext cx="11415640" cy="794405"/>
            <a:chOff x="484019" y="0"/>
            <a:chExt cx="11614201" cy="1518777"/>
          </a:xfrm>
        </p:grpSpPr>
        <p:pic>
          <p:nvPicPr>
            <p:cNvPr id="5" name="Picture 4"/>
            <p:cNvPicPr/>
            <p:nvPr/>
          </p:nvPicPr>
          <p:blipFill>
            <a:blip r:embed="rId3" cstate="print">
              <a:extLst>
                <a:ext uri="{28A0092B-C50C-407E-A947-70E740481C1C}">
                  <a14:useLocalDpi xmlns:a14="http://schemas.microsoft.com/office/drawing/2010/main" val="0"/>
                </a:ext>
              </a:extLst>
            </a:blip>
            <a:stretch>
              <a:fillRect/>
            </a:stretch>
          </p:blipFill>
          <p:spPr>
            <a:xfrm>
              <a:off x="2321170" y="64662"/>
              <a:ext cx="1251633" cy="1327142"/>
            </a:xfrm>
            <a:prstGeom prst="rect">
              <a:avLst/>
            </a:prstGeom>
          </p:spPr>
        </p:pic>
        <p:pic>
          <p:nvPicPr>
            <p:cNvPr id="6" name="Picture 5"/>
            <p:cNvPicPr/>
            <p:nvPr/>
          </p:nvPicPr>
          <p:blipFill>
            <a:blip r:embed="rId4" cstate="print">
              <a:extLst>
                <a:ext uri="{28A0092B-C50C-407E-A947-70E740481C1C}">
                  <a14:useLocalDpi xmlns:a14="http://schemas.microsoft.com/office/drawing/2010/main" val="0"/>
                </a:ext>
              </a:extLst>
            </a:blip>
            <a:stretch>
              <a:fillRect/>
            </a:stretch>
          </p:blipFill>
          <p:spPr>
            <a:xfrm>
              <a:off x="8934291" y="72450"/>
              <a:ext cx="1447051" cy="1446327"/>
            </a:xfrm>
            <a:prstGeom prst="rect">
              <a:avLst/>
            </a:prstGeom>
          </p:spPr>
        </p:pic>
        <p:pic>
          <p:nvPicPr>
            <p:cNvPr id="7" name="Picture 6"/>
            <p:cNvPicPr/>
            <p:nvPr/>
          </p:nvPicPr>
          <p:blipFill>
            <a:blip r:embed="rId5" cstate="print">
              <a:extLst>
                <a:ext uri="{28A0092B-C50C-407E-A947-70E740481C1C}">
                  <a14:useLocalDpi xmlns:a14="http://schemas.microsoft.com/office/drawing/2010/main" val="0"/>
                </a:ext>
              </a:extLst>
            </a:blip>
            <a:stretch>
              <a:fillRect/>
            </a:stretch>
          </p:blipFill>
          <p:spPr>
            <a:xfrm>
              <a:off x="10668000" y="58802"/>
              <a:ext cx="1430220" cy="1193220"/>
            </a:xfrm>
            <a:prstGeom prst="rect">
              <a:avLst/>
            </a:prstGeom>
          </p:spPr>
        </p:pic>
        <p:pic>
          <p:nvPicPr>
            <p:cNvPr id="8" name="Picture 7"/>
            <p:cNvPicPr/>
            <p:nvPr/>
          </p:nvPicPr>
          <p:blipFill>
            <a:blip r:embed="rId6" cstate="print">
              <a:extLst>
                <a:ext uri="{28A0092B-C50C-407E-A947-70E740481C1C}">
                  <a14:useLocalDpi xmlns:a14="http://schemas.microsoft.com/office/drawing/2010/main" val="0"/>
                </a:ext>
              </a:extLst>
            </a:blip>
            <a:stretch>
              <a:fillRect/>
            </a:stretch>
          </p:blipFill>
          <p:spPr>
            <a:xfrm>
              <a:off x="3899553" y="153241"/>
              <a:ext cx="1654682" cy="1193220"/>
            </a:xfrm>
            <a:prstGeom prst="rect">
              <a:avLst/>
            </a:prstGeom>
          </p:spPr>
        </p:pic>
        <p:pic>
          <p:nvPicPr>
            <p:cNvPr id="9" name="Picture 8"/>
            <p:cNvPicPr/>
            <p:nvPr/>
          </p:nvPicPr>
          <p:blipFill>
            <a:blip r:embed="rId7" cstate="print">
              <a:extLst>
                <a:ext uri="{28A0092B-C50C-407E-A947-70E740481C1C}">
                  <a14:useLocalDpi xmlns:a14="http://schemas.microsoft.com/office/drawing/2010/main" val="0"/>
                </a:ext>
              </a:extLst>
            </a:blip>
            <a:stretch>
              <a:fillRect/>
            </a:stretch>
          </p:blipFill>
          <p:spPr>
            <a:xfrm>
              <a:off x="484019" y="226675"/>
              <a:ext cx="1431888" cy="1221748"/>
            </a:xfrm>
            <a:prstGeom prst="rect">
              <a:avLst/>
            </a:prstGeom>
          </p:spPr>
        </p:pic>
        <p:pic>
          <p:nvPicPr>
            <p:cNvPr id="10" name="Picture 9"/>
            <p:cNvPicPr/>
            <p:nvPr/>
          </p:nvPicPr>
          <p:blipFill>
            <a:blip r:embed="rId8" cstate="print">
              <a:extLst>
                <a:ext uri="{28A0092B-C50C-407E-A947-70E740481C1C}">
                  <a14:useLocalDpi xmlns:a14="http://schemas.microsoft.com/office/drawing/2010/main" val="0"/>
                </a:ext>
              </a:extLst>
            </a:blip>
            <a:stretch>
              <a:fillRect/>
            </a:stretch>
          </p:blipFill>
          <p:spPr>
            <a:xfrm>
              <a:off x="5799296" y="0"/>
              <a:ext cx="1305805" cy="1448423"/>
            </a:xfrm>
            <a:prstGeom prst="rect">
              <a:avLst/>
            </a:prstGeom>
          </p:spPr>
        </p:pic>
        <p:pic>
          <p:nvPicPr>
            <p:cNvPr id="11" name="Picture 10"/>
            <p:cNvPicPr/>
            <p:nvPr/>
          </p:nvPicPr>
          <p:blipFill>
            <a:blip r:embed="rId9" cstate="print">
              <a:extLst>
                <a:ext uri="{28A0092B-C50C-407E-A947-70E740481C1C}">
                  <a14:useLocalDpi xmlns:a14="http://schemas.microsoft.com/office/drawing/2010/main" val="0"/>
                </a:ext>
              </a:extLst>
            </a:blip>
            <a:stretch>
              <a:fillRect/>
            </a:stretch>
          </p:blipFill>
          <p:spPr>
            <a:xfrm>
              <a:off x="7391759" y="58802"/>
              <a:ext cx="1255874" cy="1319832"/>
            </a:xfrm>
            <a:prstGeom prst="rect">
              <a:avLst/>
            </a:prstGeom>
          </p:spPr>
        </p:pic>
      </p:grpSp>
      <p:cxnSp>
        <p:nvCxnSpPr>
          <p:cNvPr id="13" name="Straight Connector 12"/>
          <p:cNvCxnSpPr/>
          <p:nvPr/>
        </p:nvCxnSpPr>
        <p:spPr>
          <a:xfrm>
            <a:off x="0" y="6541484"/>
            <a:ext cx="12192000" cy="14067"/>
          </a:xfrm>
          <a:prstGeom prst="line">
            <a:avLst/>
          </a:prstGeom>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089" y="1534106"/>
            <a:ext cx="7120928" cy="5478423"/>
          </a:xfrm>
          <a:prstGeom prst="rect">
            <a:avLst/>
          </a:prstGeom>
          <a:noFill/>
        </p:spPr>
        <p:txBody>
          <a:bodyPr wrap="square" rtlCol="0">
            <a:spAutoFit/>
          </a:bodyPr>
          <a:lstStyle/>
          <a:p>
            <a:pPr lvl="0"/>
            <a:r>
              <a:rPr lang="en-GB" sz="2000" b="1" u="sng" dirty="0"/>
              <a:t>PROJECT PARTNERS</a:t>
            </a:r>
          </a:p>
          <a:p>
            <a:pPr marL="285750" lvl="0" indent="-285750">
              <a:lnSpc>
                <a:spcPct val="150000"/>
              </a:lnSpc>
              <a:buFont typeface="Wingdings" panose="05000000000000000000" pitchFamily="2" charset="2"/>
              <a:buChar char="v"/>
            </a:pPr>
            <a:r>
              <a:rPr lang="en-GB" sz="2000" dirty="0"/>
              <a:t>Sialkot Tannery Association Guarantee Limited (STAGL) through Sialkot Chamber of Commerce &amp; Industry (SCCI) Lead Executing Partner </a:t>
            </a:r>
          </a:p>
          <a:p>
            <a:pPr marL="285750" indent="-285750">
              <a:lnSpc>
                <a:spcPct val="150000"/>
              </a:lnSpc>
              <a:buFont typeface="Wingdings" panose="05000000000000000000" pitchFamily="2" charset="2"/>
              <a:buChar char="v"/>
            </a:pPr>
            <a:r>
              <a:rPr lang="en-GB" sz="2000" b="1" dirty="0"/>
              <a:t>Ministry of Commerce, </a:t>
            </a:r>
            <a:r>
              <a:rPr lang="en-GB" sz="2000" b="1" dirty="0" err="1"/>
              <a:t>Govt</a:t>
            </a:r>
            <a:r>
              <a:rPr lang="en-GB" sz="2000" b="1" dirty="0"/>
              <a:t> of Pakistan – Export Development Fund</a:t>
            </a:r>
            <a:endParaRPr lang="en-US" sz="2000" b="1" dirty="0"/>
          </a:p>
          <a:p>
            <a:pPr marL="285750" lvl="0" indent="-285750">
              <a:lnSpc>
                <a:spcPct val="150000"/>
              </a:lnSpc>
              <a:buFont typeface="Wingdings" panose="05000000000000000000" pitchFamily="2" charset="2"/>
              <a:buChar char="v"/>
            </a:pPr>
            <a:r>
              <a:rPr lang="en-GB" sz="2000" dirty="0"/>
              <a:t>Ministry of Climate Change (MOCC), </a:t>
            </a:r>
            <a:r>
              <a:rPr lang="en-GB" sz="2000" dirty="0" err="1"/>
              <a:t>Govt</a:t>
            </a:r>
            <a:r>
              <a:rPr lang="en-GB" sz="2000" dirty="0"/>
              <a:t> of Pakistan</a:t>
            </a:r>
          </a:p>
          <a:p>
            <a:pPr marL="285750" indent="-285750">
              <a:lnSpc>
                <a:spcPct val="150000"/>
              </a:lnSpc>
              <a:buFont typeface="Wingdings" panose="05000000000000000000" pitchFamily="2" charset="2"/>
              <a:buChar char="v"/>
            </a:pPr>
            <a:r>
              <a:rPr lang="en-GB" sz="2000" dirty="0"/>
              <a:t>UNIDO (GEF Implementation Agency)</a:t>
            </a:r>
          </a:p>
          <a:p>
            <a:pPr marL="285750" indent="-285750">
              <a:lnSpc>
                <a:spcPct val="150000"/>
              </a:lnSpc>
              <a:buFont typeface="Wingdings" panose="05000000000000000000" pitchFamily="2" charset="2"/>
              <a:buChar char="v"/>
            </a:pPr>
            <a:r>
              <a:rPr lang="en-GB" sz="2000" dirty="0"/>
              <a:t>Industries, Commerce, Investment &amp; Skill Development Dept. through PSIC, </a:t>
            </a:r>
            <a:r>
              <a:rPr lang="en-GB" sz="2000" dirty="0" err="1"/>
              <a:t>Govt</a:t>
            </a:r>
            <a:r>
              <a:rPr lang="en-GB" sz="2000" dirty="0"/>
              <a:t> of Punjab. </a:t>
            </a:r>
          </a:p>
          <a:p>
            <a:pPr marL="285750" lvl="0" indent="-285750">
              <a:lnSpc>
                <a:spcPct val="150000"/>
              </a:lnSpc>
              <a:buFont typeface="Wingdings" panose="05000000000000000000" pitchFamily="2" charset="2"/>
              <a:buChar char="v"/>
            </a:pPr>
            <a:r>
              <a:rPr lang="en-GB" sz="2000" dirty="0"/>
              <a:t>Environment Protection Department, Government of Punjab</a:t>
            </a:r>
            <a:endParaRPr lang="en-US" sz="2000" dirty="0"/>
          </a:p>
          <a:p>
            <a:pPr marL="285750" lvl="0" indent="-285750">
              <a:lnSpc>
                <a:spcPct val="150000"/>
              </a:lnSpc>
              <a:buFont typeface="Wingdings" panose="05000000000000000000" pitchFamily="2" charset="2"/>
              <a:buChar char="v"/>
            </a:pPr>
            <a:r>
              <a:rPr lang="en-GB" sz="2000" dirty="0"/>
              <a:t>District Government, Sialkot</a:t>
            </a:r>
            <a:endParaRPr lang="en-US" sz="2000" dirty="0"/>
          </a:p>
        </p:txBody>
      </p:sp>
      <p:pic>
        <p:nvPicPr>
          <p:cNvPr id="19" name="Picture 18"/>
          <p:cNvPicPr>
            <a:picLocks noChangeAspect="1"/>
          </p:cNvPicPr>
          <p:nvPr/>
        </p:nvPicPr>
        <p:blipFill rotWithShape="1">
          <a:blip r:embed="rId10">
            <a:extLst>
              <a:ext uri="{28A0092B-C50C-407E-A947-70E740481C1C}">
                <a14:useLocalDpi xmlns:a14="http://schemas.microsoft.com/office/drawing/2010/main" val="0"/>
              </a:ext>
            </a:extLst>
          </a:blip>
          <a:srcRect l="22058" r="19282"/>
          <a:stretch/>
        </p:blipFill>
        <p:spPr>
          <a:xfrm>
            <a:off x="8025958" y="2113275"/>
            <a:ext cx="3709114" cy="3726112"/>
          </a:xfrm>
          <a:prstGeom prst="rect">
            <a:avLst/>
          </a:prstGeom>
        </p:spPr>
      </p:pic>
    </p:spTree>
    <p:extLst>
      <p:ext uri="{BB962C8B-B14F-4D97-AF65-F5344CB8AC3E}">
        <p14:creationId xmlns:p14="http://schemas.microsoft.com/office/powerpoint/2010/main" val="23605529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4570" y="767865"/>
            <a:ext cx="11748261" cy="493484"/>
          </a:xfrm>
          <a:solidFill>
            <a:schemeClr val="accent1">
              <a:lumMod val="60000"/>
              <a:lumOff val="40000"/>
            </a:schemeClr>
          </a:solidFill>
        </p:spPr>
        <p:txBody>
          <a:bodyPr>
            <a:normAutofit/>
          </a:bodyPr>
          <a:lstStyle/>
          <a:p>
            <a:pPr algn="ctr"/>
            <a:r>
              <a:rPr lang="en-US" sz="2800" dirty="0"/>
              <a:t>Project Governance</a:t>
            </a:r>
          </a:p>
        </p:txBody>
      </p:sp>
      <p:grpSp>
        <p:nvGrpSpPr>
          <p:cNvPr id="4" name="Group 3"/>
          <p:cNvGrpSpPr/>
          <p:nvPr/>
        </p:nvGrpSpPr>
        <p:grpSpPr>
          <a:xfrm>
            <a:off x="450377" y="109615"/>
            <a:ext cx="10941372" cy="640608"/>
            <a:chOff x="484019" y="0"/>
            <a:chExt cx="11614201" cy="1518777"/>
          </a:xfrm>
        </p:grpSpPr>
        <p:pic>
          <p:nvPicPr>
            <p:cNvPr id="5" name="Picture 4"/>
            <p:cNvPicPr/>
            <p:nvPr/>
          </p:nvPicPr>
          <p:blipFill>
            <a:blip r:embed="rId2" cstate="print">
              <a:extLst>
                <a:ext uri="{28A0092B-C50C-407E-A947-70E740481C1C}">
                  <a14:useLocalDpi xmlns:a14="http://schemas.microsoft.com/office/drawing/2010/main" val="0"/>
                </a:ext>
              </a:extLst>
            </a:blip>
            <a:stretch>
              <a:fillRect/>
            </a:stretch>
          </p:blipFill>
          <p:spPr>
            <a:xfrm>
              <a:off x="2321170" y="64662"/>
              <a:ext cx="1251633" cy="1327142"/>
            </a:xfrm>
            <a:prstGeom prst="rect">
              <a:avLst/>
            </a:prstGeom>
          </p:spPr>
        </p:pic>
        <p:pic>
          <p:nvPicPr>
            <p:cNvPr id="6" name="Picture 5"/>
            <p:cNvPicPr/>
            <p:nvPr/>
          </p:nvPicPr>
          <p:blipFill>
            <a:blip r:embed="rId3" cstate="print">
              <a:extLst>
                <a:ext uri="{28A0092B-C50C-407E-A947-70E740481C1C}">
                  <a14:useLocalDpi xmlns:a14="http://schemas.microsoft.com/office/drawing/2010/main" val="0"/>
                </a:ext>
              </a:extLst>
            </a:blip>
            <a:stretch>
              <a:fillRect/>
            </a:stretch>
          </p:blipFill>
          <p:spPr>
            <a:xfrm>
              <a:off x="8934291" y="72450"/>
              <a:ext cx="1447051" cy="1446327"/>
            </a:xfrm>
            <a:prstGeom prst="rect">
              <a:avLst/>
            </a:prstGeom>
          </p:spPr>
        </p:pic>
        <p:pic>
          <p:nvPicPr>
            <p:cNvPr id="7" name="Picture 6"/>
            <p:cNvPicPr/>
            <p:nvPr/>
          </p:nvPicPr>
          <p:blipFill>
            <a:blip r:embed="rId4" cstate="print">
              <a:extLst>
                <a:ext uri="{28A0092B-C50C-407E-A947-70E740481C1C}">
                  <a14:useLocalDpi xmlns:a14="http://schemas.microsoft.com/office/drawing/2010/main" val="0"/>
                </a:ext>
              </a:extLst>
            </a:blip>
            <a:stretch>
              <a:fillRect/>
            </a:stretch>
          </p:blipFill>
          <p:spPr>
            <a:xfrm>
              <a:off x="10668000" y="58802"/>
              <a:ext cx="1430220" cy="1193220"/>
            </a:xfrm>
            <a:prstGeom prst="rect">
              <a:avLst/>
            </a:prstGeom>
          </p:spPr>
        </p:pic>
        <p:pic>
          <p:nvPicPr>
            <p:cNvPr id="8" name="Picture 7"/>
            <p:cNvPicPr/>
            <p:nvPr/>
          </p:nvPicPr>
          <p:blipFill>
            <a:blip r:embed="rId5" cstate="print">
              <a:extLst>
                <a:ext uri="{28A0092B-C50C-407E-A947-70E740481C1C}">
                  <a14:useLocalDpi xmlns:a14="http://schemas.microsoft.com/office/drawing/2010/main" val="0"/>
                </a:ext>
              </a:extLst>
            </a:blip>
            <a:stretch>
              <a:fillRect/>
            </a:stretch>
          </p:blipFill>
          <p:spPr>
            <a:xfrm>
              <a:off x="3899553" y="153241"/>
              <a:ext cx="1654682" cy="1193220"/>
            </a:xfrm>
            <a:prstGeom prst="rect">
              <a:avLst/>
            </a:prstGeom>
          </p:spPr>
        </p:pic>
        <p:pic>
          <p:nvPicPr>
            <p:cNvPr id="9" name="Picture 8"/>
            <p:cNvPicPr/>
            <p:nvPr/>
          </p:nvPicPr>
          <p:blipFill>
            <a:blip r:embed="rId6" cstate="print">
              <a:extLst>
                <a:ext uri="{28A0092B-C50C-407E-A947-70E740481C1C}">
                  <a14:useLocalDpi xmlns:a14="http://schemas.microsoft.com/office/drawing/2010/main" val="0"/>
                </a:ext>
              </a:extLst>
            </a:blip>
            <a:stretch>
              <a:fillRect/>
            </a:stretch>
          </p:blipFill>
          <p:spPr>
            <a:xfrm>
              <a:off x="484019" y="226675"/>
              <a:ext cx="1431888" cy="1221748"/>
            </a:xfrm>
            <a:prstGeom prst="rect">
              <a:avLst/>
            </a:prstGeom>
          </p:spPr>
        </p:pic>
        <p:pic>
          <p:nvPicPr>
            <p:cNvPr id="10" name="Picture 9"/>
            <p:cNvPicPr/>
            <p:nvPr/>
          </p:nvPicPr>
          <p:blipFill>
            <a:blip r:embed="rId7" cstate="print">
              <a:extLst>
                <a:ext uri="{28A0092B-C50C-407E-A947-70E740481C1C}">
                  <a14:useLocalDpi xmlns:a14="http://schemas.microsoft.com/office/drawing/2010/main" val="0"/>
                </a:ext>
              </a:extLst>
            </a:blip>
            <a:stretch>
              <a:fillRect/>
            </a:stretch>
          </p:blipFill>
          <p:spPr>
            <a:xfrm>
              <a:off x="5799296" y="0"/>
              <a:ext cx="1305805" cy="1448423"/>
            </a:xfrm>
            <a:prstGeom prst="rect">
              <a:avLst/>
            </a:prstGeom>
          </p:spPr>
        </p:pic>
        <p:pic>
          <p:nvPicPr>
            <p:cNvPr id="11" name="Picture 10"/>
            <p:cNvPicPr/>
            <p:nvPr/>
          </p:nvPicPr>
          <p:blipFill>
            <a:blip r:embed="rId8" cstate="print">
              <a:extLst>
                <a:ext uri="{28A0092B-C50C-407E-A947-70E740481C1C}">
                  <a14:useLocalDpi xmlns:a14="http://schemas.microsoft.com/office/drawing/2010/main" val="0"/>
                </a:ext>
              </a:extLst>
            </a:blip>
            <a:stretch>
              <a:fillRect/>
            </a:stretch>
          </p:blipFill>
          <p:spPr>
            <a:xfrm>
              <a:off x="7391759" y="58802"/>
              <a:ext cx="1255874" cy="1319832"/>
            </a:xfrm>
            <a:prstGeom prst="rect">
              <a:avLst/>
            </a:prstGeom>
          </p:spPr>
        </p:pic>
      </p:grpSp>
      <p:sp>
        <p:nvSpPr>
          <p:cNvPr id="3" name="Rectangle 2"/>
          <p:cNvSpPr/>
          <p:nvPr/>
        </p:nvSpPr>
        <p:spPr>
          <a:xfrm>
            <a:off x="0" y="1261349"/>
            <a:ext cx="7582337" cy="4524315"/>
          </a:xfrm>
          <a:prstGeom prst="rect">
            <a:avLst/>
          </a:prstGeom>
        </p:spPr>
        <p:txBody>
          <a:bodyPr wrap="square">
            <a:spAutoFit/>
          </a:bodyPr>
          <a:lstStyle/>
          <a:p>
            <a:pPr algn="just">
              <a:lnSpc>
                <a:spcPct val="125000"/>
              </a:lnSpc>
              <a:tabLst>
                <a:tab pos="638175" algn="l"/>
              </a:tabLst>
            </a:pPr>
            <a:r>
              <a:rPr lang="en-US" dirty="0">
                <a:solidFill>
                  <a:prstClr val="black"/>
                </a:solidFill>
              </a:rPr>
              <a:t>A </a:t>
            </a:r>
            <a:r>
              <a:rPr lang="en-US" b="1" dirty="0">
                <a:solidFill>
                  <a:srgbClr val="4472C4"/>
                </a:solidFill>
              </a:rPr>
              <a:t>Project Steering Committee </a:t>
            </a:r>
            <a:r>
              <a:rPr lang="en-US" dirty="0">
                <a:solidFill>
                  <a:prstClr val="black"/>
                </a:solidFill>
              </a:rPr>
              <a:t>has also been formulated to overall monitor and execute the project. The composition of members of this PSC is as follow, </a:t>
            </a:r>
          </a:p>
          <a:p>
            <a:pPr marL="285750" indent="-285750" algn="just">
              <a:lnSpc>
                <a:spcPct val="150000"/>
              </a:lnSpc>
              <a:buFont typeface="Courier New" panose="02070309020205020404" pitchFamily="49" charset="0"/>
              <a:buChar char="o"/>
              <a:tabLst>
                <a:tab pos="638175" algn="l"/>
              </a:tabLst>
            </a:pPr>
            <a:r>
              <a:rPr lang="en-US" b="1" dirty="0"/>
              <a:t>Secretary, Ministry of Climate Change, Govt. of Pakistan – Chairman</a:t>
            </a:r>
          </a:p>
          <a:p>
            <a:pPr marL="285750" indent="-285750" algn="just">
              <a:lnSpc>
                <a:spcPct val="150000"/>
              </a:lnSpc>
              <a:buFont typeface="Courier New" panose="02070309020205020404" pitchFamily="49" charset="0"/>
              <a:buChar char="o"/>
              <a:tabLst>
                <a:tab pos="638175" algn="l"/>
              </a:tabLst>
            </a:pPr>
            <a:r>
              <a:rPr lang="en-US" b="1" dirty="0"/>
              <a:t>United Nations Industrial Development Organization – Convener   </a:t>
            </a:r>
          </a:p>
          <a:p>
            <a:pPr marL="285750" indent="-285750" algn="just">
              <a:lnSpc>
                <a:spcPct val="150000"/>
              </a:lnSpc>
              <a:buFont typeface="Courier New" panose="02070309020205020404" pitchFamily="49" charset="0"/>
              <a:buChar char="o"/>
              <a:tabLst>
                <a:tab pos="638175" algn="l"/>
              </a:tabLst>
            </a:pPr>
            <a:r>
              <a:rPr lang="en-US" b="1" dirty="0"/>
              <a:t>Representative of Ministry of Industry &amp; production, </a:t>
            </a:r>
            <a:r>
              <a:rPr lang="en-US" b="1" dirty="0" err="1"/>
              <a:t>Govt</a:t>
            </a:r>
            <a:r>
              <a:rPr lang="en-US" b="1" dirty="0"/>
              <a:t> of Pakistan </a:t>
            </a:r>
          </a:p>
          <a:p>
            <a:pPr marL="285750" indent="-285750" algn="just">
              <a:lnSpc>
                <a:spcPct val="150000"/>
              </a:lnSpc>
              <a:buFont typeface="Courier New" panose="02070309020205020404" pitchFamily="49" charset="0"/>
              <a:buChar char="o"/>
              <a:tabLst>
                <a:tab pos="638175" algn="l"/>
              </a:tabLst>
            </a:pPr>
            <a:r>
              <a:rPr lang="en-US" b="1" dirty="0"/>
              <a:t>Representative of Ministry of Commerce, </a:t>
            </a:r>
            <a:r>
              <a:rPr lang="en-US" b="1" dirty="0" err="1"/>
              <a:t>Govt</a:t>
            </a:r>
            <a:r>
              <a:rPr lang="en-US" b="1" dirty="0"/>
              <a:t> of Pakistan </a:t>
            </a:r>
          </a:p>
          <a:p>
            <a:pPr marL="285750" indent="-285750" algn="just">
              <a:lnSpc>
                <a:spcPct val="150000"/>
              </a:lnSpc>
              <a:buFont typeface="Courier New" panose="02070309020205020404" pitchFamily="49" charset="0"/>
              <a:buChar char="o"/>
              <a:tabLst>
                <a:tab pos="638175" algn="l"/>
              </a:tabLst>
            </a:pPr>
            <a:r>
              <a:rPr lang="en-US" b="1" dirty="0"/>
              <a:t>Representative of Environment Protection Department, Govt. of Punjab </a:t>
            </a:r>
          </a:p>
          <a:p>
            <a:pPr marL="285750" indent="-285750" algn="just">
              <a:lnSpc>
                <a:spcPct val="150000"/>
              </a:lnSpc>
              <a:buFont typeface="Courier New" panose="02070309020205020404" pitchFamily="49" charset="0"/>
              <a:buChar char="o"/>
              <a:tabLst>
                <a:tab pos="638175" algn="l"/>
              </a:tabLst>
            </a:pPr>
            <a:r>
              <a:rPr lang="en-US" b="1" dirty="0"/>
              <a:t>Representative of Sialkot Chamber of Commerce and Industry </a:t>
            </a:r>
          </a:p>
          <a:p>
            <a:pPr marL="285750" indent="-285750" algn="just">
              <a:lnSpc>
                <a:spcPct val="150000"/>
              </a:lnSpc>
              <a:buFont typeface="Courier New" panose="02070309020205020404" pitchFamily="49" charset="0"/>
              <a:buChar char="o"/>
              <a:tabLst>
                <a:tab pos="638175" algn="l"/>
              </a:tabLst>
            </a:pPr>
            <a:r>
              <a:rPr lang="en-US" b="1" dirty="0"/>
              <a:t>GEF Focal Point – Climate Change Division </a:t>
            </a:r>
          </a:p>
          <a:p>
            <a:pPr marL="285750" indent="-285750" algn="just">
              <a:lnSpc>
                <a:spcPct val="150000"/>
              </a:lnSpc>
              <a:buFont typeface="Courier New" panose="02070309020205020404" pitchFamily="49" charset="0"/>
              <a:buChar char="o"/>
              <a:tabLst>
                <a:tab pos="638175" algn="l"/>
              </a:tabLst>
            </a:pPr>
            <a:r>
              <a:rPr lang="en-US" b="1" dirty="0"/>
              <a:t>Representative of TADAP, Govt. of Pakistan </a:t>
            </a:r>
          </a:p>
          <a:p>
            <a:pPr marL="285750" indent="-285750" algn="just">
              <a:lnSpc>
                <a:spcPct val="150000"/>
              </a:lnSpc>
              <a:buFont typeface="Courier New" panose="02070309020205020404" pitchFamily="49" charset="0"/>
              <a:buChar char="o"/>
              <a:tabLst>
                <a:tab pos="638175" algn="l"/>
              </a:tabLst>
            </a:pPr>
            <a:r>
              <a:rPr lang="en-US" b="1" dirty="0"/>
              <a:t>Representative of STAGL</a:t>
            </a:r>
          </a:p>
        </p:txBody>
      </p:sp>
      <p:grpSp>
        <p:nvGrpSpPr>
          <p:cNvPr id="13" name="Group 12"/>
          <p:cNvGrpSpPr/>
          <p:nvPr/>
        </p:nvGrpSpPr>
        <p:grpSpPr>
          <a:xfrm>
            <a:off x="7634636" y="1881585"/>
            <a:ext cx="4451127" cy="3683357"/>
            <a:chOff x="0" y="0"/>
            <a:chExt cx="3826510" cy="2503363"/>
          </a:xfrm>
        </p:grpSpPr>
        <p:grpSp>
          <p:nvGrpSpPr>
            <p:cNvPr id="14" name="Group 13"/>
            <p:cNvGrpSpPr/>
            <p:nvPr/>
          </p:nvGrpSpPr>
          <p:grpSpPr>
            <a:xfrm>
              <a:off x="0" y="0"/>
              <a:ext cx="3826510" cy="2499457"/>
              <a:chOff x="0" y="0"/>
              <a:chExt cx="3826510" cy="2499457"/>
            </a:xfrm>
          </p:grpSpPr>
          <p:sp>
            <p:nvSpPr>
              <p:cNvPr id="17" name="Rounded Rectangle 16"/>
              <p:cNvSpPr/>
              <p:nvPr/>
            </p:nvSpPr>
            <p:spPr>
              <a:xfrm>
                <a:off x="0" y="0"/>
                <a:ext cx="3826510" cy="327605"/>
              </a:xfrm>
              <a:prstGeom prst="roundRect">
                <a:avLst/>
              </a:prstGeom>
              <a:gradFill flip="none" rotWithShape="1">
                <a:gsLst>
                  <a:gs pos="0">
                    <a:schemeClr val="accent1">
                      <a:tint val="66000"/>
                      <a:satMod val="160000"/>
                    </a:schemeClr>
                  </a:gs>
                  <a:gs pos="29000">
                    <a:schemeClr val="accent1">
                      <a:tint val="44500"/>
                      <a:satMod val="160000"/>
                    </a:schemeClr>
                  </a:gs>
                  <a:gs pos="65000">
                    <a:schemeClr val="accent1">
                      <a:tint val="23500"/>
                      <a:satMod val="160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600"/>
                  </a:spcAft>
                </a:pPr>
                <a:r>
                  <a:rPr lang="en-GB" sz="1100" b="1" dirty="0">
                    <a:solidFill>
                      <a:srgbClr val="000000"/>
                    </a:solidFill>
                    <a:ea typeface="Times New Roman" panose="02020603050405020304" pitchFamily="18" charset="0"/>
                  </a:rPr>
                  <a:t>Funding Partner</a:t>
                </a:r>
                <a:endParaRPr lang="en-US" sz="1100" dirty="0">
                  <a:solidFill>
                    <a:prstClr val="white"/>
                  </a:solidFill>
                  <a:latin typeface="Times New Roman" panose="02020603050405020304" pitchFamily="18" charset="0"/>
                  <a:ea typeface="Times New Roman" panose="02020603050405020304" pitchFamily="18" charset="0"/>
                </a:endParaRPr>
              </a:p>
            </p:txBody>
          </p:sp>
          <p:sp>
            <p:nvSpPr>
              <p:cNvPr id="18" name="Rounded Rectangle 17"/>
              <p:cNvSpPr/>
              <p:nvPr/>
            </p:nvSpPr>
            <p:spPr>
              <a:xfrm rot="16200000">
                <a:off x="-909431" y="1267239"/>
                <a:ext cx="2146300" cy="318136"/>
              </a:xfrm>
              <a:prstGeom prst="roundRect">
                <a:avLst/>
              </a:prstGeom>
              <a:gradFill flip="none" rotWithShape="1">
                <a:gsLst>
                  <a:gs pos="0">
                    <a:schemeClr val="accent1">
                      <a:tint val="66000"/>
                      <a:satMod val="160000"/>
                    </a:schemeClr>
                  </a:gs>
                  <a:gs pos="26000">
                    <a:schemeClr val="accent1">
                      <a:tint val="44500"/>
                      <a:satMod val="160000"/>
                    </a:schemeClr>
                  </a:gs>
                  <a:gs pos="85000">
                    <a:schemeClr val="accent1">
                      <a:tint val="23500"/>
                      <a:satMod val="160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600"/>
                  </a:spcAft>
                </a:pPr>
                <a:r>
                  <a:rPr lang="en-GB" sz="1100" b="1" dirty="0">
                    <a:solidFill>
                      <a:srgbClr val="000000"/>
                    </a:solidFill>
                    <a:ea typeface="Times New Roman" panose="02020603050405020304" pitchFamily="18" charset="0"/>
                  </a:rPr>
                  <a:t>Implementation Agency </a:t>
                </a:r>
                <a:endParaRPr lang="en-US" sz="1100" dirty="0">
                  <a:solidFill>
                    <a:prstClr val="white"/>
                  </a:solidFill>
                  <a:latin typeface="Times New Roman" panose="02020603050405020304" pitchFamily="18" charset="0"/>
                  <a:ea typeface="Times New Roman" panose="02020603050405020304" pitchFamily="18" charset="0"/>
                </a:endParaRPr>
              </a:p>
            </p:txBody>
          </p:sp>
          <p:sp>
            <p:nvSpPr>
              <p:cNvPr id="19" name="Round Same Side Corner Rectangle 18"/>
              <p:cNvSpPr/>
              <p:nvPr/>
            </p:nvSpPr>
            <p:spPr>
              <a:xfrm>
                <a:off x="367748" y="367748"/>
                <a:ext cx="3458762" cy="854075"/>
              </a:xfrm>
              <a:prstGeom prst="round2SameRect">
                <a:avLst/>
              </a:prstGeom>
              <a:gradFill>
                <a:gsLst>
                  <a:gs pos="0">
                    <a:schemeClr val="accent1">
                      <a:lumMod val="5000"/>
                      <a:lumOff val="95000"/>
                    </a:schemeClr>
                  </a:gs>
                  <a:gs pos="76000">
                    <a:srgbClr val="F0C5F1"/>
                  </a:gs>
                  <a:gs pos="88000">
                    <a:srgbClr val="F0C5F1"/>
                  </a:gs>
                  <a:gs pos="100000">
                    <a:srgbClr val="F0C5F1"/>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indent="457200" algn="just"/>
                <a:r>
                  <a:rPr lang="en-GB" sz="1100" b="1" u="sng">
                    <a:solidFill>
                      <a:srgbClr val="000000"/>
                    </a:solidFill>
                    <a:ea typeface="Times New Roman" panose="02020603050405020304" pitchFamily="18" charset="0"/>
                  </a:rPr>
                  <a:t>Project Steering Committee </a:t>
                </a:r>
                <a:endParaRPr lang="en-US" sz="1100">
                  <a:solidFill>
                    <a:prstClr val="white"/>
                  </a:solidFill>
                  <a:latin typeface="Times New Roman" panose="02020603050405020304" pitchFamily="18" charset="0"/>
                  <a:ea typeface="Times New Roman" panose="02020603050405020304" pitchFamily="18" charset="0"/>
                </a:endParaRPr>
              </a:p>
              <a:p>
                <a:pPr marL="457200" algn="just"/>
                <a:r>
                  <a:rPr lang="en-GB" sz="1100">
                    <a:solidFill>
                      <a:srgbClr val="000000"/>
                    </a:solidFill>
                    <a:ea typeface="Times New Roman" panose="02020603050405020304" pitchFamily="18" charset="0"/>
                  </a:rPr>
                  <a:t>Cahir: Secretary, MoCC </a:t>
                </a:r>
                <a:endParaRPr lang="en-US" sz="1100">
                  <a:solidFill>
                    <a:prstClr val="white"/>
                  </a:solidFill>
                  <a:latin typeface="Times New Roman" panose="02020603050405020304" pitchFamily="18" charset="0"/>
                  <a:ea typeface="Times New Roman" panose="02020603050405020304" pitchFamily="18" charset="0"/>
                </a:endParaRPr>
              </a:p>
              <a:p>
                <a:pPr marL="457200" algn="just"/>
                <a:r>
                  <a:rPr lang="en-GB" sz="1100">
                    <a:solidFill>
                      <a:srgbClr val="000000"/>
                    </a:solidFill>
                    <a:ea typeface="Times New Roman" panose="02020603050405020304" pitchFamily="18" charset="0"/>
                  </a:rPr>
                  <a:t>Member: Rep of MoIP, STAGL, UNIDO, MoC, TDAP, SCCI, EPD</a:t>
                </a:r>
                <a:endParaRPr lang="en-US" sz="1100">
                  <a:solidFill>
                    <a:prstClr val="white"/>
                  </a:solidFill>
                  <a:latin typeface="Times New Roman" panose="02020603050405020304" pitchFamily="18" charset="0"/>
                  <a:ea typeface="Times New Roman" panose="02020603050405020304" pitchFamily="18" charset="0"/>
                </a:endParaRPr>
              </a:p>
              <a:p>
                <a:pPr algn="ctr"/>
                <a:r>
                  <a:rPr lang="en-GB" sz="1100">
                    <a:solidFill>
                      <a:srgbClr val="000000"/>
                    </a:solidFill>
                    <a:latin typeface="Times New Roman" panose="02020603050405020304" pitchFamily="18" charset="0"/>
                    <a:ea typeface="Times New Roman" panose="02020603050405020304" pitchFamily="18" charset="0"/>
                  </a:rPr>
                  <a:t> </a:t>
                </a:r>
                <a:endParaRPr lang="en-US" sz="1100">
                  <a:solidFill>
                    <a:prstClr val="white"/>
                  </a:solidFill>
                  <a:latin typeface="Times New Roman" panose="02020603050405020304" pitchFamily="18" charset="0"/>
                  <a:ea typeface="Times New Roman" panose="02020603050405020304" pitchFamily="18" charset="0"/>
                </a:endParaRPr>
              </a:p>
            </p:txBody>
          </p:sp>
          <p:sp>
            <p:nvSpPr>
              <p:cNvPr id="20" name="Round Same Side Corner Rectangle 19"/>
              <p:cNvSpPr/>
              <p:nvPr/>
            </p:nvSpPr>
            <p:spPr>
              <a:xfrm rot="10800000">
                <a:off x="367748" y="1272208"/>
                <a:ext cx="1718310" cy="1202028"/>
              </a:xfrm>
              <a:prstGeom prst="round2SameRect">
                <a:avLst/>
              </a:prstGeom>
              <a:gradFill flip="none" rotWithShape="1">
                <a:gsLst>
                  <a:gs pos="0">
                    <a:schemeClr val="accent6">
                      <a:lumMod val="60000"/>
                      <a:lumOff val="40000"/>
                      <a:tint val="66000"/>
                      <a:satMod val="160000"/>
                    </a:schemeClr>
                  </a:gs>
                  <a:gs pos="50000">
                    <a:schemeClr val="accent6">
                      <a:lumMod val="60000"/>
                      <a:lumOff val="40000"/>
                      <a:tint val="44500"/>
                      <a:satMod val="160000"/>
                    </a:schemeClr>
                  </a:gs>
                  <a:gs pos="100000">
                    <a:schemeClr val="accent6">
                      <a:lumMod val="60000"/>
                      <a:lumOff val="40000"/>
                      <a:tint val="23500"/>
                      <a:satMod val="160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600"/>
                  </a:spcAft>
                </a:pPr>
                <a:r>
                  <a:rPr lang="en-GB" sz="1100">
                    <a:solidFill>
                      <a:srgbClr val="000000"/>
                    </a:solidFill>
                    <a:latin typeface="Times New Roman" panose="02020603050405020304" pitchFamily="18" charset="0"/>
                    <a:ea typeface="Times New Roman" panose="02020603050405020304" pitchFamily="18" charset="0"/>
                  </a:rPr>
                  <a:t> </a:t>
                </a:r>
                <a:endParaRPr lang="en-US" sz="1100">
                  <a:solidFill>
                    <a:prstClr val="white"/>
                  </a:solidFill>
                  <a:latin typeface="Times New Roman" panose="02020603050405020304" pitchFamily="18" charset="0"/>
                  <a:ea typeface="Times New Roman" panose="02020603050405020304" pitchFamily="18" charset="0"/>
                </a:endParaRPr>
              </a:p>
            </p:txBody>
          </p:sp>
          <p:sp>
            <p:nvSpPr>
              <p:cNvPr id="21" name="Round Same Side Corner Rectangle 20"/>
              <p:cNvSpPr/>
              <p:nvPr/>
            </p:nvSpPr>
            <p:spPr>
              <a:xfrm rot="10800000">
                <a:off x="2126974" y="1272208"/>
                <a:ext cx="1680265" cy="1222595"/>
              </a:xfrm>
              <a:prstGeom prst="round2SameRect">
                <a:avLst/>
              </a:prstGeom>
              <a:gradFill>
                <a:gsLst>
                  <a:gs pos="0">
                    <a:schemeClr val="accent2">
                      <a:lumMod val="60000"/>
                      <a:lumOff val="40000"/>
                    </a:schemeClr>
                  </a:gs>
                  <a:gs pos="31000">
                    <a:schemeClr val="accent2">
                      <a:lumMod val="40000"/>
                      <a:lumOff val="60000"/>
                    </a:schemeClr>
                  </a:gs>
                  <a:gs pos="84000">
                    <a:schemeClr val="accent2">
                      <a:lumMod val="20000"/>
                      <a:lumOff val="80000"/>
                    </a:schemeClr>
                  </a:gs>
                </a:gsLst>
                <a:lin ang="10800000" scaled="1"/>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600"/>
                  </a:spcAft>
                </a:pPr>
                <a:r>
                  <a:rPr lang="en-GB" sz="1100">
                    <a:solidFill>
                      <a:prstClr val="white"/>
                    </a:solidFill>
                    <a:latin typeface="Times New Roman" panose="02020603050405020304" pitchFamily="18" charset="0"/>
                    <a:ea typeface="Times New Roman" panose="02020603050405020304" pitchFamily="18" charset="0"/>
                  </a:rPr>
                  <a:t> </a:t>
                </a:r>
                <a:endParaRPr lang="en-US" sz="1100">
                  <a:solidFill>
                    <a:prstClr val="white"/>
                  </a:solidFill>
                  <a:latin typeface="Times New Roman" panose="02020603050405020304" pitchFamily="18" charset="0"/>
                  <a:ea typeface="Times New Roman" panose="02020603050405020304" pitchFamily="18" charset="0"/>
                </a:endParaRPr>
              </a:p>
            </p:txBody>
          </p:sp>
        </p:grpSp>
        <p:sp>
          <p:nvSpPr>
            <p:cNvPr id="15" name="Text Box 2"/>
            <p:cNvSpPr txBox="1">
              <a:spLocks noChangeArrowheads="1"/>
            </p:cNvSpPr>
            <p:nvPr/>
          </p:nvSpPr>
          <p:spPr bwMode="auto">
            <a:xfrm>
              <a:off x="427382" y="1470991"/>
              <a:ext cx="1657985" cy="664845"/>
            </a:xfrm>
            <a:prstGeom prst="rect">
              <a:avLst/>
            </a:prstGeom>
            <a:solidFill>
              <a:schemeClr val="bg1">
                <a:alpha val="0"/>
              </a:schemeClr>
            </a:solidFill>
            <a:ln w="9525">
              <a:noFill/>
              <a:miter lim="800000"/>
              <a:headEnd/>
              <a:tailEnd/>
            </a:ln>
          </p:spPr>
          <p:txBody>
            <a:bodyPr rot="0" vert="horz" wrap="square" lIns="91440" tIns="45720" rIns="91440" bIns="45720" anchor="t" anchorCtr="0">
              <a:noAutofit/>
            </a:bodyPr>
            <a:lstStyle/>
            <a:p>
              <a:pPr algn="ctr">
                <a:spcAft>
                  <a:spcPts val="600"/>
                </a:spcAft>
              </a:pPr>
              <a:r>
                <a:rPr lang="en-GB" sz="1100" b="1" dirty="0">
                  <a:solidFill>
                    <a:prstClr val="black"/>
                  </a:solidFill>
                  <a:ea typeface="Times New Roman" panose="02020603050405020304" pitchFamily="18" charset="0"/>
                </a:rPr>
                <a:t>Execution Agency –</a:t>
              </a:r>
              <a:endParaRPr lang="en-US" sz="1100" dirty="0">
                <a:solidFill>
                  <a:prstClr val="black"/>
                </a:solidFill>
                <a:latin typeface="Times New Roman" panose="02020603050405020304" pitchFamily="18" charset="0"/>
                <a:ea typeface="Times New Roman" panose="02020603050405020304" pitchFamily="18" charset="0"/>
              </a:endParaRPr>
            </a:p>
            <a:p>
              <a:pPr algn="ctr">
                <a:spcAft>
                  <a:spcPts val="600"/>
                </a:spcAft>
              </a:pPr>
              <a:r>
                <a:rPr lang="en-GB" sz="1100" b="1" dirty="0">
                  <a:solidFill>
                    <a:prstClr val="black"/>
                  </a:solidFill>
                  <a:ea typeface="Times New Roman" panose="02020603050405020304" pitchFamily="18" charset="0"/>
                </a:rPr>
                <a:t>STAGL</a:t>
              </a:r>
              <a:endParaRPr lang="en-US" sz="1100" dirty="0">
                <a:solidFill>
                  <a:prstClr val="black"/>
                </a:solidFill>
                <a:latin typeface="Times New Roman" panose="02020603050405020304" pitchFamily="18" charset="0"/>
                <a:ea typeface="Times New Roman" panose="02020603050405020304" pitchFamily="18" charset="0"/>
              </a:endParaRPr>
            </a:p>
          </p:txBody>
        </p:sp>
        <p:sp>
          <p:nvSpPr>
            <p:cNvPr id="16" name="Text Box 2"/>
            <p:cNvSpPr txBox="1">
              <a:spLocks noChangeArrowheads="1"/>
            </p:cNvSpPr>
            <p:nvPr/>
          </p:nvSpPr>
          <p:spPr bwMode="auto">
            <a:xfrm>
              <a:off x="2087217" y="1391478"/>
              <a:ext cx="1719580" cy="1111885"/>
            </a:xfrm>
            <a:prstGeom prst="rect">
              <a:avLst/>
            </a:prstGeom>
            <a:solidFill>
              <a:schemeClr val="bg1">
                <a:alpha val="0"/>
              </a:schemeClr>
            </a:solidFill>
            <a:ln w="9525">
              <a:noFill/>
              <a:miter lim="800000"/>
              <a:headEnd/>
              <a:tailEnd/>
            </a:ln>
          </p:spPr>
          <p:txBody>
            <a:bodyPr rot="0" vert="horz" wrap="square" lIns="91440" tIns="45720" rIns="91440" bIns="45720" anchor="t" anchorCtr="0">
              <a:noAutofit/>
            </a:bodyPr>
            <a:lstStyle/>
            <a:p>
              <a:pPr algn="ctr"/>
              <a:r>
                <a:rPr lang="en-GB" sz="1100" b="1" u="sng">
                  <a:solidFill>
                    <a:prstClr val="black"/>
                  </a:solidFill>
                  <a:ea typeface="Times New Roman" panose="02020603050405020304" pitchFamily="18" charset="0"/>
                </a:rPr>
                <a:t>Project Management Unit</a:t>
              </a:r>
              <a:endParaRPr lang="en-US" sz="1100">
                <a:solidFill>
                  <a:prstClr val="black"/>
                </a:solidFill>
                <a:latin typeface="Times New Roman" panose="02020603050405020304" pitchFamily="18" charset="0"/>
                <a:ea typeface="Times New Roman" panose="02020603050405020304" pitchFamily="18" charset="0"/>
              </a:endParaRPr>
            </a:p>
            <a:p>
              <a:pPr algn="just"/>
              <a:r>
                <a:rPr lang="en-GB" sz="1000">
                  <a:solidFill>
                    <a:prstClr val="black"/>
                  </a:solidFill>
                  <a:ea typeface="Times New Roman" panose="02020603050405020304" pitchFamily="18" charset="0"/>
                </a:rPr>
                <a:t>Headed by: Project Director</a:t>
              </a:r>
              <a:endParaRPr lang="en-US" sz="1100">
                <a:solidFill>
                  <a:prstClr val="black"/>
                </a:solidFill>
                <a:latin typeface="Times New Roman" panose="02020603050405020304" pitchFamily="18" charset="0"/>
                <a:ea typeface="Times New Roman" panose="02020603050405020304" pitchFamily="18" charset="0"/>
              </a:endParaRPr>
            </a:p>
            <a:p>
              <a:pPr algn="just"/>
              <a:r>
                <a:rPr lang="en-GB" sz="1000">
                  <a:solidFill>
                    <a:prstClr val="black"/>
                  </a:solidFill>
                  <a:ea typeface="Times New Roman" panose="02020603050405020304" pitchFamily="18" charset="0"/>
                </a:rPr>
                <a:t>Supported by: UNIDO PMU, STAGL Staff; Resident Engineer; Driver; National &amp; International Experts.</a:t>
              </a:r>
              <a:endParaRPr lang="en-US" sz="1100">
                <a:solidFill>
                  <a:prstClr val="black"/>
                </a:solidFill>
                <a:latin typeface="Times New Roman" panose="02020603050405020304" pitchFamily="18" charset="0"/>
                <a:ea typeface="Times New Roman" panose="02020603050405020304" pitchFamily="18" charset="0"/>
              </a:endParaRPr>
            </a:p>
            <a:p>
              <a:pPr algn="just"/>
              <a:r>
                <a:rPr lang="en-GB" sz="1100">
                  <a:solidFill>
                    <a:prstClr val="black"/>
                  </a:solidFill>
                  <a:ea typeface="Times New Roman" panose="02020603050405020304" pitchFamily="18" charset="0"/>
                </a:rPr>
                <a:t> </a:t>
              </a:r>
              <a:endParaRPr lang="en-US" sz="1100">
                <a:solidFill>
                  <a:prstClr val="black"/>
                </a:solidFill>
                <a:latin typeface="Times New Roman" panose="02020603050405020304" pitchFamily="18" charset="0"/>
                <a:ea typeface="Times New Roman" panose="02020603050405020304" pitchFamily="18" charset="0"/>
              </a:endParaRPr>
            </a:p>
          </p:txBody>
        </p:sp>
      </p:grpSp>
      <p:sp>
        <p:nvSpPr>
          <p:cNvPr id="22" name="TextBox 21"/>
          <p:cNvSpPr txBox="1"/>
          <p:nvPr/>
        </p:nvSpPr>
        <p:spPr>
          <a:xfrm>
            <a:off x="0" y="5794319"/>
            <a:ext cx="11899533" cy="646331"/>
          </a:xfrm>
          <a:prstGeom prst="rect">
            <a:avLst/>
          </a:prstGeom>
          <a:noFill/>
        </p:spPr>
        <p:txBody>
          <a:bodyPr wrap="square" rtlCol="0">
            <a:spAutoFit/>
          </a:bodyPr>
          <a:lstStyle/>
          <a:p>
            <a:r>
              <a:rPr lang="en-US" dirty="0">
                <a:solidFill>
                  <a:prstClr val="black"/>
                </a:solidFill>
              </a:rPr>
              <a:t>The members of PSC meets annually to review the updated progress of project, to give suggestions / inputs and to approve the yearly work plan of the project. </a:t>
            </a:r>
            <a:r>
              <a:rPr lang="en-US" b="1" dirty="0">
                <a:solidFill>
                  <a:srgbClr val="4472C4"/>
                </a:solidFill>
              </a:rPr>
              <a:t>The day to day affairs are looked after by STAGL Board. </a:t>
            </a:r>
            <a:endParaRPr lang="en-US" dirty="0">
              <a:solidFill>
                <a:prstClr val="black"/>
              </a:solidFill>
            </a:endParaRPr>
          </a:p>
        </p:txBody>
      </p:sp>
    </p:spTree>
    <p:extLst>
      <p:ext uri="{BB962C8B-B14F-4D97-AF65-F5344CB8AC3E}">
        <p14:creationId xmlns:p14="http://schemas.microsoft.com/office/powerpoint/2010/main" val="31768208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31930" y="1151104"/>
            <a:ext cx="12060070" cy="609457"/>
          </a:xfrm>
          <a:solidFill>
            <a:schemeClr val="accent1">
              <a:lumMod val="20000"/>
              <a:lumOff val="80000"/>
            </a:schemeClr>
          </a:solidFill>
        </p:spPr>
        <p:txBody>
          <a:bodyPr>
            <a:noAutofit/>
          </a:bodyPr>
          <a:lstStyle/>
          <a:p>
            <a:pPr algn="ctr"/>
            <a:r>
              <a:rPr lang="en-US" sz="4000" b="1" dirty="0"/>
              <a:t>Major Common Facilities Planned for STZ </a:t>
            </a:r>
            <a:endParaRPr lang="en-US" altLang="en-US" sz="4000" b="1" cap="all" dirty="0"/>
          </a:p>
        </p:txBody>
      </p:sp>
      <p:pic>
        <p:nvPicPr>
          <p:cNvPr id="11" name="Picture 10"/>
          <p:cNvPicPr>
            <a:picLocks noChangeAspect="1"/>
          </p:cNvPicPr>
          <p:nvPr/>
        </p:nvPicPr>
        <p:blipFill>
          <a:blip r:embed="rId3"/>
          <a:stretch>
            <a:fillRect/>
          </a:stretch>
        </p:blipFill>
        <p:spPr>
          <a:xfrm>
            <a:off x="131930" y="1869299"/>
            <a:ext cx="3216886" cy="2373912"/>
          </a:xfrm>
          <a:prstGeom prst="rect">
            <a:avLst/>
          </a:prstGeom>
        </p:spPr>
      </p:pic>
      <p:pic>
        <p:nvPicPr>
          <p:cNvPr id="3" name="Picture 2"/>
          <p:cNvPicPr>
            <a:picLocks noChangeAspect="1"/>
          </p:cNvPicPr>
          <p:nvPr/>
        </p:nvPicPr>
        <p:blipFill>
          <a:blip r:embed="rId4"/>
          <a:stretch>
            <a:fillRect/>
          </a:stretch>
        </p:blipFill>
        <p:spPr>
          <a:xfrm>
            <a:off x="3439579" y="1863807"/>
            <a:ext cx="2961141" cy="2367001"/>
          </a:xfrm>
          <a:prstGeom prst="rect">
            <a:avLst/>
          </a:prstGeom>
        </p:spPr>
      </p:pic>
      <p:pic>
        <p:nvPicPr>
          <p:cNvPr id="1026" name="Picture 2" descr="C:\Users\ADEELS~1\AppData\Local\Temp\SNAGHTML3eed1d69.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70389" y="4395273"/>
            <a:ext cx="6228944" cy="230445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C:\Users\Adeel Sohail\Downloads\Pic CFC.jpg"/>
          <p:cNvPicPr/>
          <p:nvPr/>
        </p:nvPicPr>
        <p:blipFill rotWithShape="1">
          <a:blip r:embed="rId6">
            <a:extLst>
              <a:ext uri="{28A0092B-C50C-407E-A947-70E740481C1C}">
                <a14:useLocalDpi xmlns:a14="http://schemas.microsoft.com/office/drawing/2010/main" val="0"/>
              </a:ext>
            </a:extLst>
          </a:blip>
          <a:srcRect l="1113"/>
          <a:stretch/>
        </p:blipFill>
        <p:spPr bwMode="auto">
          <a:xfrm>
            <a:off x="46605" y="4585648"/>
            <a:ext cx="5811182" cy="2114078"/>
          </a:xfrm>
          <a:prstGeom prst="rect">
            <a:avLst/>
          </a:prstGeom>
          <a:noFill/>
          <a:ln>
            <a:noFill/>
          </a:ln>
        </p:spPr>
      </p:pic>
      <p:sp>
        <p:nvSpPr>
          <p:cNvPr id="12" name="TextBox 11"/>
          <p:cNvSpPr txBox="1"/>
          <p:nvPr/>
        </p:nvSpPr>
        <p:spPr>
          <a:xfrm>
            <a:off x="628994" y="3653025"/>
            <a:ext cx="2222758" cy="646331"/>
          </a:xfrm>
          <a:prstGeom prst="rect">
            <a:avLst/>
          </a:prstGeom>
          <a:noFill/>
        </p:spPr>
        <p:txBody>
          <a:bodyPr wrap="square" rtlCol="0">
            <a:spAutoFit/>
          </a:bodyPr>
          <a:lstStyle/>
          <a:p>
            <a:pPr algn="ctr"/>
            <a:r>
              <a:rPr lang="en-US" b="1" dirty="0">
                <a:solidFill>
                  <a:srgbClr val="FFFF00"/>
                </a:solidFill>
              </a:rPr>
              <a:t>Common Effluent Treatment Plant </a:t>
            </a:r>
          </a:p>
        </p:txBody>
      </p:sp>
      <p:sp>
        <p:nvSpPr>
          <p:cNvPr id="15" name="TextBox 14"/>
          <p:cNvSpPr txBox="1"/>
          <p:nvPr/>
        </p:nvSpPr>
        <p:spPr>
          <a:xfrm>
            <a:off x="3808771" y="3596880"/>
            <a:ext cx="2222758" cy="646331"/>
          </a:xfrm>
          <a:prstGeom prst="rect">
            <a:avLst/>
          </a:prstGeom>
          <a:noFill/>
        </p:spPr>
        <p:txBody>
          <a:bodyPr wrap="square" rtlCol="0">
            <a:spAutoFit/>
          </a:bodyPr>
          <a:lstStyle/>
          <a:p>
            <a:pPr algn="ctr"/>
            <a:r>
              <a:rPr lang="en-US" b="1" dirty="0">
                <a:solidFill>
                  <a:srgbClr val="FFFF00"/>
                </a:solidFill>
              </a:rPr>
              <a:t>Common Chrome Recovery Plant</a:t>
            </a:r>
          </a:p>
        </p:txBody>
      </p:sp>
      <p:sp>
        <p:nvSpPr>
          <p:cNvPr id="18" name="TextBox 17"/>
          <p:cNvSpPr txBox="1"/>
          <p:nvPr/>
        </p:nvSpPr>
        <p:spPr>
          <a:xfrm>
            <a:off x="886564" y="6105960"/>
            <a:ext cx="3543974" cy="369332"/>
          </a:xfrm>
          <a:prstGeom prst="rect">
            <a:avLst/>
          </a:prstGeom>
          <a:noFill/>
        </p:spPr>
        <p:txBody>
          <a:bodyPr wrap="square" rtlCol="0">
            <a:spAutoFit/>
          </a:bodyPr>
          <a:lstStyle/>
          <a:p>
            <a:pPr algn="ctr"/>
            <a:r>
              <a:rPr lang="en-US" b="1" dirty="0">
                <a:solidFill>
                  <a:srgbClr val="FFFF00"/>
                </a:solidFill>
              </a:rPr>
              <a:t>Common Training &amp; Facility Center</a:t>
            </a:r>
          </a:p>
        </p:txBody>
      </p:sp>
      <p:sp>
        <p:nvSpPr>
          <p:cNvPr id="19" name="TextBox 18"/>
          <p:cNvSpPr txBox="1"/>
          <p:nvPr/>
        </p:nvSpPr>
        <p:spPr>
          <a:xfrm>
            <a:off x="5870389" y="5782794"/>
            <a:ext cx="6254149" cy="646331"/>
          </a:xfrm>
          <a:prstGeom prst="rect">
            <a:avLst/>
          </a:prstGeom>
          <a:noFill/>
        </p:spPr>
        <p:txBody>
          <a:bodyPr wrap="square" rtlCol="0">
            <a:spAutoFit/>
          </a:bodyPr>
          <a:lstStyle/>
          <a:p>
            <a:pPr algn="ctr"/>
            <a:r>
              <a:rPr lang="en-US" b="1" dirty="0">
                <a:solidFill>
                  <a:srgbClr val="FFFF00"/>
                </a:solidFill>
              </a:rPr>
              <a:t>Typical Tannery Design based on new innovations, modern tech. Best Available Techniques &amp; Best Environment Practices </a:t>
            </a:r>
          </a:p>
        </p:txBody>
      </p:sp>
      <p:pic>
        <p:nvPicPr>
          <p:cNvPr id="16" name="Picture 15" descr="A factory next to a building&#10;&#10;Description automatically generated"/>
          <p:cNvPicPr/>
          <p:nvPr/>
        </p:nvPicPr>
        <p:blipFill>
          <a:blip r:embed="rId7" cstate="print">
            <a:alphaModFix amt="70000"/>
            <a:extLst>
              <a:ext uri="{28A0092B-C50C-407E-A947-70E740481C1C}">
                <a14:useLocalDpi xmlns:a14="http://schemas.microsoft.com/office/drawing/2010/main" val="0"/>
              </a:ext>
            </a:extLst>
          </a:blip>
          <a:stretch>
            <a:fillRect/>
          </a:stretch>
        </p:blipFill>
        <p:spPr>
          <a:xfrm>
            <a:off x="9329532" y="1863807"/>
            <a:ext cx="2838435" cy="2367001"/>
          </a:xfrm>
          <a:prstGeom prst="rect">
            <a:avLst/>
          </a:prstGeom>
        </p:spPr>
      </p:pic>
      <p:pic>
        <p:nvPicPr>
          <p:cNvPr id="20" name="Object 5"/>
          <p:cNvPicPr>
            <a:picLocks noChangeArrowheads="1"/>
          </p:cNvPicPr>
          <p:nvPr/>
        </p:nvPicPr>
        <p:blipFill rotWithShape="1">
          <a:blip r:embed="rId8" cstate="print">
            <a:extLst>
              <a:ext uri="{28A0092B-C50C-407E-A947-70E740481C1C}">
                <a14:useLocalDpi xmlns:a14="http://schemas.microsoft.com/office/drawing/2010/main" val="0"/>
              </a:ext>
            </a:extLst>
          </a:blip>
          <a:srcRect t="17372" b="-214"/>
          <a:stretch/>
        </p:blipFill>
        <p:spPr bwMode="auto">
          <a:xfrm>
            <a:off x="6491483" y="1863807"/>
            <a:ext cx="2838049" cy="2379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Box 20"/>
          <p:cNvSpPr txBox="1"/>
          <p:nvPr/>
        </p:nvSpPr>
        <p:spPr>
          <a:xfrm>
            <a:off x="7079459" y="3536254"/>
            <a:ext cx="4739315" cy="646331"/>
          </a:xfrm>
          <a:prstGeom prst="rect">
            <a:avLst/>
          </a:prstGeom>
          <a:noFill/>
        </p:spPr>
        <p:txBody>
          <a:bodyPr wrap="square" rtlCol="0">
            <a:spAutoFit/>
          </a:bodyPr>
          <a:lstStyle/>
          <a:p>
            <a:pPr algn="ctr"/>
            <a:r>
              <a:rPr lang="en-US" b="1" dirty="0">
                <a:solidFill>
                  <a:srgbClr val="FFFF00"/>
                </a:solidFill>
              </a:rPr>
              <a:t>Integrated Solid Waste Management with Pakistan’s 1</a:t>
            </a:r>
            <a:r>
              <a:rPr lang="en-US" b="1" baseline="30000" dirty="0">
                <a:solidFill>
                  <a:srgbClr val="FFFF00"/>
                </a:solidFill>
              </a:rPr>
              <a:t>st</a:t>
            </a:r>
            <a:r>
              <a:rPr lang="en-US" b="1" dirty="0">
                <a:solidFill>
                  <a:srgbClr val="FFFF00"/>
                </a:solidFill>
              </a:rPr>
              <a:t> W to E Plant </a:t>
            </a:r>
          </a:p>
        </p:txBody>
      </p:sp>
      <p:grpSp>
        <p:nvGrpSpPr>
          <p:cNvPr id="22" name="Group 21"/>
          <p:cNvGrpSpPr/>
          <p:nvPr/>
        </p:nvGrpSpPr>
        <p:grpSpPr>
          <a:xfrm>
            <a:off x="163772" y="122830"/>
            <a:ext cx="11846257" cy="1028274"/>
            <a:chOff x="484019" y="0"/>
            <a:chExt cx="11614201" cy="1518777"/>
          </a:xfrm>
        </p:grpSpPr>
        <p:pic>
          <p:nvPicPr>
            <p:cNvPr id="23" name="Picture 22"/>
            <p:cNvPicPr/>
            <p:nvPr/>
          </p:nvPicPr>
          <p:blipFill>
            <a:blip r:embed="rId9" cstate="print">
              <a:extLst>
                <a:ext uri="{28A0092B-C50C-407E-A947-70E740481C1C}">
                  <a14:useLocalDpi xmlns:a14="http://schemas.microsoft.com/office/drawing/2010/main" val="0"/>
                </a:ext>
              </a:extLst>
            </a:blip>
            <a:stretch>
              <a:fillRect/>
            </a:stretch>
          </p:blipFill>
          <p:spPr>
            <a:xfrm>
              <a:off x="2321170" y="64662"/>
              <a:ext cx="1251633" cy="1327142"/>
            </a:xfrm>
            <a:prstGeom prst="rect">
              <a:avLst/>
            </a:prstGeom>
          </p:spPr>
        </p:pic>
        <p:pic>
          <p:nvPicPr>
            <p:cNvPr id="24" name="Picture 23"/>
            <p:cNvPicPr/>
            <p:nvPr/>
          </p:nvPicPr>
          <p:blipFill>
            <a:blip r:embed="rId10" cstate="print">
              <a:extLst>
                <a:ext uri="{28A0092B-C50C-407E-A947-70E740481C1C}">
                  <a14:useLocalDpi xmlns:a14="http://schemas.microsoft.com/office/drawing/2010/main" val="0"/>
                </a:ext>
              </a:extLst>
            </a:blip>
            <a:stretch>
              <a:fillRect/>
            </a:stretch>
          </p:blipFill>
          <p:spPr>
            <a:xfrm>
              <a:off x="8934291" y="72450"/>
              <a:ext cx="1447051" cy="1446327"/>
            </a:xfrm>
            <a:prstGeom prst="rect">
              <a:avLst/>
            </a:prstGeom>
          </p:spPr>
        </p:pic>
        <p:pic>
          <p:nvPicPr>
            <p:cNvPr id="25" name="Picture 24"/>
            <p:cNvPicPr/>
            <p:nvPr/>
          </p:nvPicPr>
          <p:blipFill>
            <a:blip r:embed="rId11" cstate="print">
              <a:extLst>
                <a:ext uri="{28A0092B-C50C-407E-A947-70E740481C1C}">
                  <a14:useLocalDpi xmlns:a14="http://schemas.microsoft.com/office/drawing/2010/main" val="0"/>
                </a:ext>
              </a:extLst>
            </a:blip>
            <a:stretch>
              <a:fillRect/>
            </a:stretch>
          </p:blipFill>
          <p:spPr>
            <a:xfrm>
              <a:off x="10668000" y="58802"/>
              <a:ext cx="1430220" cy="1193220"/>
            </a:xfrm>
            <a:prstGeom prst="rect">
              <a:avLst/>
            </a:prstGeom>
          </p:spPr>
        </p:pic>
        <p:pic>
          <p:nvPicPr>
            <p:cNvPr id="26" name="Picture 25"/>
            <p:cNvPicPr/>
            <p:nvPr/>
          </p:nvPicPr>
          <p:blipFill>
            <a:blip r:embed="rId12" cstate="print">
              <a:extLst>
                <a:ext uri="{28A0092B-C50C-407E-A947-70E740481C1C}">
                  <a14:useLocalDpi xmlns:a14="http://schemas.microsoft.com/office/drawing/2010/main" val="0"/>
                </a:ext>
              </a:extLst>
            </a:blip>
            <a:stretch>
              <a:fillRect/>
            </a:stretch>
          </p:blipFill>
          <p:spPr>
            <a:xfrm>
              <a:off x="3899553" y="153241"/>
              <a:ext cx="1654682" cy="1193220"/>
            </a:xfrm>
            <a:prstGeom prst="rect">
              <a:avLst/>
            </a:prstGeom>
          </p:spPr>
        </p:pic>
        <p:pic>
          <p:nvPicPr>
            <p:cNvPr id="27" name="Picture 26"/>
            <p:cNvPicPr/>
            <p:nvPr/>
          </p:nvPicPr>
          <p:blipFill>
            <a:blip r:embed="rId13" cstate="print">
              <a:extLst>
                <a:ext uri="{28A0092B-C50C-407E-A947-70E740481C1C}">
                  <a14:useLocalDpi xmlns:a14="http://schemas.microsoft.com/office/drawing/2010/main" val="0"/>
                </a:ext>
              </a:extLst>
            </a:blip>
            <a:stretch>
              <a:fillRect/>
            </a:stretch>
          </p:blipFill>
          <p:spPr>
            <a:xfrm>
              <a:off x="484019" y="226675"/>
              <a:ext cx="1431888" cy="1221748"/>
            </a:xfrm>
            <a:prstGeom prst="rect">
              <a:avLst/>
            </a:prstGeom>
          </p:spPr>
        </p:pic>
        <p:pic>
          <p:nvPicPr>
            <p:cNvPr id="28" name="Picture 27"/>
            <p:cNvPicPr/>
            <p:nvPr/>
          </p:nvPicPr>
          <p:blipFill>
            <a:blip r:embed="rId14" cstate="print">
              <a:extLst>
                <a:ext uri="{28A0092B-C50C-407E-A947-70E740481C1C}">
                  <a14:useLocalDpi xmlns:a14="http://schemas.microsoft.com/office/drawing/2010/main" val="0"/>
                </a:ext>
              </a:extLst>
            </a:blip>
            <a:stretch>
              <a:fillRect/>
            </a:stretch>
          </p:blipFill>
          <p:spPr>
            <a:xfrm>
              <a:off x="5799296" y="0"/>
              <a:ext cx="1305805" cy="1448423"/>
            </a:xfrm>
            <a:prstGeom prst="rect">
              <a:avLst/>
            </a:prstGeom>
          </p:spPr>
        </p:pic>
        <p:pic>
          <p:nvPicPr>
            <p:cNvPr id="29" name="Picture 28"/>
            <p:cNvPicPr/>
            <p:nvPr/>
          </p:nvPicPr>
          <p:blipFill>
            <a:blip r:embed="rId15" cstate="print">
              <a:extLst>
                <a:ext uri="{28A0092B-C50C-407E-A947-70E740481C1C}">
                  <a14:useLocalDpi xmlns:a14="http://schemas.microsoft.com/office/drawing/2010/main" val="0"/>
                </a:ext>
              </a:extLst>
            </a:blip>
            <a:stretch>
              <a:fillRect/>
            </a:stretch>
          </p:blipFill>
          <p:spPr>
            <a:xfrm>
              <a:off x="7391759" y="58802"/>
              <a:ext cx="1255874" cy="1319832"/>
            </a:xfrm>
            <a:prstGeom prst="rect">
              <a:avLst/>
            </a:prstGeom>
          </p:spPr>
        </p:pic>
      </p:grpSp>
    </p:spTree>
    <p:extLst>
      <p:ext uri="{BB962C8B-B14F-4D97-AF65-F5344CB8AC3E}">
        <p14:creationId xmlns:p14="http://schemas.microsoft.com/office/powerpoint/2010/main" val="938292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999"/>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999"/>
                                          </p:stCondLst>
                                        </p:cTn>
                                        <p:tgtEl>
                                          <p:spTgt spid="12"/>
                                        </p:tgtEl>
                                        <p:attrNameLst>
                                          <p:attrName>style.visibility</p:attrName>
                                        </p:attrNameLst>
                                      </p:cBhvr>
                                      <p:to>
                                        <p:strVal val="visible"/>
                                      </p:to>
                                    </p:set>
                                  </p:childTnLst>
                                </p:cTn>
                              </p:par>
                            </p:childTnLst>
                          </p:cTn>
                        </p:par>
                        <p:par>
                          <p:cTn id="9" fill="hold">
                            <p:stCondLst>
                              <p:cond delay="1000"/>
                            </p:stCondLst>
                            <p:childTnLst>
                              <p:par>
                                <p:cTn id="10" presetID="1" presetClass="entr" presetSubtype="0" fill="hold" nodeType="afterEffect">
                                  <p:stCondLst>
                                    <p:cond delay="0"/>
                                  </p:stCondLst>
                                  <p:childTnLst>
                                    <p:set>
                                      <p:cBhvr>
                                        <p:cTn id="11" dur="1" fill="hold">
                                          <p:stCondLst>
                                            <p:cond delay="1249"/>
                                          </p:stCondLst>
                                        </p:cTn>
                                        <p:tgtEl>
                                          <p:spTgt spid="3"/>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1249"/>
                                          </p:stCondLst>
                                        </p:cTn>
                                        <p:tgtEl>
                                          <p:spTgt spid="15"/>
                                        </p:tgtEl>
                                        <p:attrNameLst>
                                          <p:attrName>style.visibility</p:attrName>
                                        </p:attrNameLst>
                                      </p:cBhvr>
                                      <p:to>
                                        <p:strVal val="visible"/>
                                      </p:to>
                                    </p:set>
                                  </p:childTnLst>
                                </p:cTn>
                              </p:par>
                            </p:childTnLst>
                          </p:cTn>
                        </p:par>
                        <p:par>
                          <p:cTn id="14" fill="hold">
                            <p:stCondLst>
                              <p:cond delay="2250"/>
                            </p:stCondLst>
                            <p:childTnLst>
                              <p:par>
                                <p:cTn id="15" presetID="1" presetClass="entr" presetSubtype="0" fill="hold" nodeType="afterEffect">
                                  <p:stCondLst>
                                    <p:cond delay="0"/>
                                  </p:stCondLst>
                                  <p:childTnLst>
                                    <p:set>
                                      <p:cBhvr>
                                        <p:cTn id="16" dur="1" fill="hold">
                                          <p:stCondLst>
                                            <p:cond delay="1249"/>
                                          </p:stCondLst>
                                        </p:cTn>
                                        <p:tgtEl>
                                          <p:spTgt spid="2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1249"/>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1249"/>
                                          </p:stCondLst>
                                        </p:cTn>
                                        <p:tgtEl>
                                          <p:spTgt spid="21"/>
                                        </p:tgtEl>
                                        <p:attrNameLst>
                                          <p:attrName>style.visibility</p:attrName>
                                        </p:attrNameLst>
                                      </p:cBhvr>
                                      <p:to>
                                        <p:strVal val="visible"/>
                                      </p:to>
                                    </p:set>
                                  </p:childTnLst>
                                </p:cTn>
                              </p:par>
                            </p:childTnLst>
                          </p:cTn>
                        </p:par>
                        <p:par>
                          <p:cTn id="21" fill="hold">
                            <p:stCondLst>
                              <p:cond delay="3500"/>
                            </p:stCondLst>
                            <p:childTnLst>
                              <p:par>
                                <p:cTn id="22" presetID="1" presetClass="entr" presetSubtype="0" fill="hold" nodeType="afterEffect">
                                  <p:stCondLst>
                                    <p:cond delay="0"/>
                                  </p:stCondLst>
                                  <p:childTnLst>
                                    <p:set>
                                      <p:cBhvr>
                                        <p:cTn id="23" dur="1" fill="hold">
                                          <p:stCondLst>
                                            <p:cond delay="1249"/>
                                          </p:stCondLst>
                                        </p:cTn>
                                        <p:tgtEl>
                                          <p:spTgt spid="13"/>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1249"/>
                                          </p:stCondLst>
                                        </p:cTn>
                                        <p:tgtEl>
                                          <p:spTgt spid="18"/>
                                        </p:tgtEl>
                                        <p:attrNameLst>
                                          <p:attrName>style.visibility</p:attrName>
                                        </p:attrNameLst>
                                      </p:cBhvr>
                                      <p:to>
                                        <p:strVal val="visible"/>
                                      </p:to>
                                    </p:set>
                                  </p:childTnLst>
                                </p:cTn>
                              </p:par>
                            </p:childTnLst>
                          </p:cTn>
                        </p:par>
                        <p:par>
                          <p:cTn id="26" fill="hold">
                            <p:stCondLst>
                              <p:cond delay="4750"/>
                            </p:stCondLst>
                            <p:childTnLst>
                              <p:par>
                                <p:cTn id="27" presetID="1" presetClass="entr" presetSubtype="0" fill="hold" nodeType="afterEffect">
                                  <p:stCondLst>
                                    <p:cond delay="0"/>
                                  </p:stCondLst>
                                  <p:childTnLst>
                                    <p:set>
                                      <p:cBhvr>
                                        <p:cTn id="28" dur="1" fill="hold">
                                          <p:stCondLst>
                                            <p:cond delay="1249"/>
                                          </p:stCondLst>
                                        </p:cTn>
                                        <p:tgtEl>
                                          <p:spTgt spid="102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1249"/>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P spid="18" grpId="0"/>
      <p:bldP spid="19" grpId="0"/>
      <p:bldP spid="2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9835" y="2207573"/>
            <a:ext cx="10515600" cy="1325563"/>
          </a:xfrm>
          <a:solidFill>
            <a:schemeClr val="accent1">
              <a:lumMod val="60000"/>
              <a:lumOff val="40000"/>
            </a:schemeClr>
          </a:solidFill>
        </p:spPr>
        <p:txBody>
          <a:bodyPr/>
          <a:lstStyle/>
          <a:p>
            <a:pPr algn="ctr"/>
            <a:r>
              <a:rPr lang="en-US" dirty="0"/>
              <a:t>Progress of the Project </a:t>
            </a:r>
          </a:p>
        </p:txBody>
      </p:sp>
      <p:grpSp>
        <p:nvGrpSpPr>
          <p:cNvPr id="4" name="Group 3"/>
          <p:cNvGrpSpPr/>
          <p:nvPr/>
        </p:nvGrpSpPr>
        <p:grpSpPr>
          <a:xfrm>
            <a:off x="163772" y="122830"/>
            <a:ext cx="11846257" cy="1028274"/>
            <a:chOff x="484019" y="0"/>
            <a:chExt cx="11614201" cy="1518777"/>
          </a:xfrm>
        </p:grpSpPr>
        <p:pic>
          <p:nvPicPr>
            <p:cNvPr id="5" name="Picture 4"/>
            <p:cNvPicPr/>
            <p:nvPr/>
          </p:nvPicPr>
          <p:blipFill>
            <a:blip r:embed="rId2" cstate="print">
              <a:extLst>
                <a:ext uri="{28A0092B-C50C-407E-A947-70E740481C1C}">
                  <a14:useLocalDpi xmlns:a14="http://schemas.microsoft.com/office/drawing/2010/main" val="0"/>
                </a:ext>
              </a:extLst>
            </a:blip>
            <a:stretch>
              <a:fillRect/>
            </a:stretch>
          </p:blipFill>
          <p:spPr>
            <a:xfrm>
              <a:off x="2321170" y="64662"/>
              <a:ext cx="1251633" cy="1327142"/>
            </a:xfrm>
            <a:prstGeom prst="rect">
              <a:avLst/>
            </a:prstGeom>
          </p:spPr>
        </p:pic>
        <p:pic>
          <p:nvPicPr>
            <p:cNvPr id="6" name="Picture 5"/>
            <p:cNvPicPr/>
            <p:nvPr/>
          </p:nvPicPr>
          <p:blipFill>
            <a:blip r:embed="rId3" cstate="print">
              <a:extLst>
                <a:ext uri="{28A0092B-C50C-407E-A947-70E740481C1C}">
                  <a14:useLocalDpi xmlns:a14="http://schemas.microsoft.com/office/drawing/2010/main" val="0"/>
                </a:ext>
              </a:extLst>
            </a:blip>
            <a:stretch>
              <a:fillRect/>
            </a:stretch>
          </p:blipFill>
          <p:spPr>
            <a:xfrm>
              <a:off x="8934291" y="72450"/>
              <a:ext cx="1447051" cy="1446327"/>
            </a:xfrm>
            <a:prstGeom prst="rect">
              <a:avLst/>
            </a:prstGeom>
          </p:spPr>
        </p:pic>
        <p:pic>
          <p:nvPicPr>
            <p:cNvPr id="7" name="Picture 6"/>
            <p:cNvPicPr/>
            <p:nvPr/>
          </p:nvPicPr>
          <p:blipFill>
            <a:blip r:embed="rId4" cstate="print">
              <a:extLst>
                <a:ext uri="{28A0092B-C50C-407E-A947-70E740481C1C}">
                  <a14:useLocalDpi xmlns:a14="http://schemas.microsoft.com/office/drawing/2010/main" val="0"/>
                </a:ext>
              </a:extLst>
            </a:blip>
            <a:stretch>
              <a:fillRect/>
            </a:stretch>
          </p:blipFill>
          <p:spPr>
            <a:xfrm>
              <a:off x="10668000" y="58802"/>
              <a:ext cx="1430220" cy="1193220"/>
            </a:xfrm>
            <a:prstGeom prst="rect">
              <a:avLst/>
            </a:prstGeom>
          </p:spPr>
        </p:pic>
        <p:pic>
          <p:nvPicPr>
            <p:cNvPr id="8" name="Picture 7"/>
            <p:cNvPicPr/>
            <p:nvPr/>
          </p:nvPicPr>
          <p:blipFill>
            <a:blip r:embed="rId5" cstate="print">
              <a:extLst>
                <a:ext uri="{28A0092B-C50C-407E-A947-70E740481C1C}">
                  <a14:useLocalDpi xmlns:a14="http://schemas.microsoft.com/office/drawing/2010/main" val="0"/>
                </a:ext>
              </a:extLst>
            </a:blip>
            <a:stretch>
              <a:fillRect/>
            </a:stretch>
          </p:blipFill>
          <p:spPr>
            <a:xfrm>
              <a:off x="3899553" y="153241"/>
              <a:ext cx="1654682" cy="1193220"/>
            </a:xfrm>
            <a:prstGeom prst="rect">
              <a:avLst/>
            </a:prstGeom>
          </p:spPr>
        </p:pic>
        <p:pic>
          <p:nvPicPr>
            <p:cNvPr id="9" name="Picture 8"/>
            <p:cNvPicPr/>
            <p:nvPr/>
          </p:nvPicPr>
          <p:blipFill>
            <a:blip r:embed="rId6" cstate="print">
              <a:extLst>
                <a:ext uri="{28A0092B-C50C-407E-A947-70E740481C1C}">
                  <a14:useLocalDpi xmlns:a14="http://schemas.microsoft.com/office/drawing/2010/main" val="0"/>
                </a:ext>
              </a:extLst>
            </a:blip>
            <a:stretch>
              <a:fillRect/>
            </a:stretch>
          </p:blipFill>
          <p:spPr>
            <a:xfrm>
              <a:off x="484019" y="226675"/>
              <a:ext cx="1431888" cy="1221748"/>
            </a:xfrm>
            <a:prstGeom prst="rect">
              <a:avLst/>
            </a:prstGeom>
          </p:spPr>
        </p:pic>
        <p:pic>
          <p:nvPicPr>
            <p:cNvPr id="10" name="Picture 9"/>
            <p:cNvPicPr/>
            <p:nvPr/>
          </p:nvPicPr>
          <p:blipFill>
            <a:blip r:embed="rId7" cstate="print">
              <a:extLst>
                <a:ext uri="{28A0092B-C50C-407E-A947-70E740481C1C}">
                  <a14:useLocalDpi xmlns:a14="http://schemas.microsoft.com/office/drawing/2010/main" val="0"/>
                </a:ext>
              </a:extLst>
            </a:blip>
            <a:stretch>
              <a:fillRect/>
            </a:stretch>
          </p:blipFill>
          <p:spPr>
            <a:xfrm>
              <a:off x="5799296" y="0"/>
              <a:ext cx="1305805" cy="1448423"/>
            </a:xfrm>
            <a:prstGeom prst="rect">
              <a:avLst/>
            </a:prstGeom>
          </p:spPr>
        </p:pic>
        <p:pic>
          <p:nvPicPr>
            <p:cNvPr id="11" name="Picture 10"/>
            <p:cNvPicPr/>
            <p:nvPr/>
          </p:nvPicPr>
          <p:blipFill>
            <a:blip r:embed="rId8" cstate="print">
              <a:extLst>
                <a:ext uri="{28A0092B-C50C-407E-A947-70E740481C1C}">
                  <a14:useLocalDpi xmlns:a14="http://schemas.microsoft.com/office/drawing/2010/main" val="0"/>
                </a:ext>
              </a:extLst>
            </a:blip>
            <a:stretch>
              <a:fillRect/>
            </a:stretch>
          </p:blipFill>
          <p:spPr>
            <a:xfrm>
              <a:off x="7391759" y="58802"/>
              <a:ext cx="1255874" cy="1319832"/>
            </a:xfrm>
            <a:prstGeom prst="rect">
              <a:avLst/>
            </a:prstGeom>
          </p:spPr>
        </p:pic>
      </p:grpSp>
    </p:spTree>
    <p:extLst>
      <p:ext uri="{BB962C8B-B14F-4D97-AF65-F5344CB8AC3E}">
        <p14:creationId xmlns:p14="http://schemas.microsoft.com/office/powerpoint/2010/main" val="21669709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nvPr/>
        </p:nvPicPr>
        <p:blipFill>
          <a:blip r:embed="rId3" cstate="print">
            <a:extLst>
              <a:ext uri="{28A0092B-C50C-407E-A947-70E740481C1C}">
                <a14:useLocalDpi xmlns:a14="http://schemas.microsoft.com/office/drawing/2010/main" val="0"/>
              </a:ext>
            </a:extLst>
          </a:blip>
          <a:stretch>
            <a:fillRect/>
          </a:stretch>
        </p:blipFill>
        <p:spPr>
          <a:xfrm>
            <a:off x="2321170" y="64662"/>
            <a:ext cx="1251633" cy="1327142"/>
          </a:xfrm>
          <a:prstGeom prst="rect">
            <a:avLst/>
          </a:prstGeom>
        </p:spPr>
      </p:pic>
      <p:pic>
        <p:nvPicPr>
          <p:cNvPr id="6" name="Picture 5"/>
          <p:cNvPicPr/>
          <p:nvPr/>
        </p:nvPicPr>
        <p:blipFill>
          <a:blip r:embed="rId4" cstate="print">
            <a:extLst>
              <a:ext uri="{28A0092B-C50C-407E-A947-70E740481C1C}">
                <a14:useLocalDpi xmlns:a14="http://schemas.microsoft.com/office/drawing/2010/main" val="0"/>
              </a:ext>
            </a:extLst>
          </a:blip>
          <a:stretch>
            <a:fillRect/>
          </a:stretch>
        </p:blipFill>
        <p:spPr>
          <a:xfrm>
            <a:off x="8934291" y="122108"/>
            <a:ext cx="1439063" cy="1269696"/>
          </a:xfrm>
          <a:prstGeom prst="rect">
            <a:avLst/>
          </a:prstGeom>
        </p:spPr>
      </p:pic>
      <p:pic>
        <p:nvPicPr>
          <p:cNvPr id="7" name="Picture 6"/>
          <p:cNvPicPr/>
          <p:nvPr/>
        </p:nvPicPr>
        <p:blipFill>
          <a:blip r:embed="rId5" cstate="print">
            <a:extLst>
              <a:ext uri="{28A0092B-C50C-407E-A947-70E740481C1C}">
                <a14:useLocalDpi xmlns:a14="http://schemas.microsoft.com/office/drawing/2010/main" val="0"/>
              </a:ext>
            </a:extLst>
          </a:blip>
          <a:stretch>
            <a:fillRect/>
          </a:stretch>
        </p:blipFill>
        <p:spPr>
          <a:xfrm>
            <a:off x="10668000" y="58802"/>
            <a:ext cx="1430220" cy="1193220"/>
          </a:xfrm>
          <a:prstGeom prst="rect">
            <a:avLst/>
          </a:prstGeom>
        </p:spPr>
      </p:pic>
      <p:pic>
        <p:nvPicPr>
          <p:cNvPr id="8" name="Picture 7"/>
          <p:cNvPicPr/>
          <p:nvPr/>
        </p:nvPicPr>
        <p:blipFill>
          <a:blip r:embed="rId6" cstate="print">
            <a:extLst>
              <a:ext uri="{28A0092B-C50C-407E-A947-70E740481C1C}">
                <a14:useLocalDpi xmlns:a14="http://schemas.microsoft.com/office/drawing/2010/main" val="0"/>
              </a:ext>
            </a:extLst>
          </a:blip>
          <a:stretch>
            <a:fillRect/>
          </a:stretch>
        </p:blipFill>
        <p:spPr>
          <a:xfrm>
            <a:off x="3858708" y="122108"/>
            <a:ext cx="1654682" cy="1193220"/>
          </a:xfrm>
          <a:prstGeom prst="rect">
            <a:avLst/>
          </a:prstGeom>
        </p:spPr>
      </p:pic>
      <p:pic>
        <p:nvPicPr>
          <p:cNvPr id="9" name="Picture 8"/>
          <p:cNvPicPr/>
          <p:nvPr/>
        </p:nvPicPr>
        <p:blipFill>
          <a:blip r:embed="rId7" cstate="print">
            <a:extLst>
              <a:ext uri="{28A0092B-C50C-407E-A947-70E740481C1C}">
                <a14:useLocalDpi xmlns:a14="http://schemas.microsoft.com/office/drawing/2010/main" val="0"/>
              </a:ext>
            </a:extLst>
          </a:blip>
          <a:stretch>
            <a:fillRect/>
          </a:stretch>
        </p:blipFill>
        <p:spPr>
          <a:xfrm>
            <a:off x="187130" y="200149"/>
            <a:ext cx="1431888" cy="1221748"/>
          </a:xfrm>
          <a:prstGeom prst="rect">
            <a:avLst/>
          </a:prstGeom>
        </p:spPr>
      </p:pic>
      <p:pic>
        <p:nvPicPr>
          <p:cNvPr id="10" name="Picture 9"/>
          <p:cNvPicPr/>
          <p:nvPr/>
        </p:nvPicPr>
        <p:blipFill>
          <a:blip r:embed="rId8" cstate="print">
            <a:extLst>
              <a:ext uri="{28A0092B-C50C-407E-A947-70E740481C1C}">
                <a14:useLocalDpi xmlns:a14="http://schemas.microsoft.com/office/drawing/2010/main" val="0"/>
              </a:ext>
            </a:extLst>
          </a:blip>
          <a:stretch>
            <a:fillRect/>
          </a:stretch>
        </p:blipFill>
        <p:spPr>
          <a:xfrm>
            <a:off x="5799296" y="0"/>
            <a:ext cx="1305805" cy="1448423"/>
          </a:xfrm>
          <a:prstGeom prst="rect">
            <a:avLst/>
          </a:prstGeom>
        </p:spPr>
      </p:pic>
      <p:pic>
        <p:nvPicPr>
          <p:cNvPr id="11" name="Picture 10"/>
          <p:cNvPicPr/>
          <p:nvPr/>
        </p:nvPicPr>
        <p:blipFill>
          <a:blip r:embed="rId9" cstate="print">
            <a:extLst>
              <a:ext uri="{28A0092B-C50C-407E-A947-70E740481C1C}">
                <a14:useLocalDpi xmlns:a14="http://schemas.microsoft.com/office/drawing/2010/main" val="0"/>
              </a:ext>
            </a:extLst>
          </a:blip>
          <a:stretch>
            <a:fillRect/>
          </a:stretch>
        </p:blipFill>
        <p:spPr>
          <a:xfrm>
            <a:off x="7391759" y="58802"/>
            <a:ext cx="1255874" cy="1319832"/>
          </a:xfrm>
          <a:prstGeom prst="rect">
            <a:avLst/>
          </a:prstGeom>
        </p:spPr>
      </p:pic>
      <p:cxnSp>
        <p:nvCxnSpPr>
          <p:cNvPr id="13" name="Straight Connector 12"/>
          <p:cNvCxnSpPr/>
          <p:nvPr/>
        </p:nvCxnSpPr>
        <p:spPr>
          <a:xfrm>
            <a:off x="0" y="6231988"/>
            <a:ext cx="12192000" cy="14067"/>
          </a:xfrm>
          <a:prstGeom prst="line">
            <a:avLst/>
          </a:prstGeom>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6003634" y="1151235"/>
            <a:ext cx="184731" cy="923330"/>
          </a:xfrm>
          <a:prstGeom prst="rect">
            <a:avLst/>
          </a:prstGeom>
          <a:noFill/>
        </p:spPr>
        <p:txBody>
          <a:bodyPr wrap="none" lIns="91440" tIns="45720" rIns="91440" bIns="45720">
            <a:spAutoFit/>
          </a:bodyPr>
          <a:lstStyle/>
          <a:p>
            <a:pPr algn="ctr"/>
            <a:endParaRPr lang="en-US" sz="5400" b="0" cap="none" spc="0" dirty="0">
              <a:ln w="0"/>
              <a:solidFill>
                <a:schemeClr val="tx1">
                  <a:lumMod val="50000"/>
                  <a:lumOff val="50000"/>
                </a:schemeClr>
              </a:solidFill>
              <a:effectLst>
                <a:reflection blurRad="6350" stA="53000" endA="300" endPos="35500" dir="5400000" sy="-90000" algn="bl" rotWithShape="0"/>
              </a:effectLst>
            </a:endParaRPr>
          </a:p>
        </p:txBody>
      </p:sp>
      <p:sp>
        <p:nvSpPr>
          <p:cNvPr id="4" name="Rectangle 3"/>
          <p:cNvSpPr/>
          <p:nvPr/>
        </p:nvSpPr>
        <p:spPr>
          <a:xfrm>
            <a:off x="100106" y="1378634"/>
            <a:ext cx="6545393" cy="1107996"/>
          </a:xfrm>
          <a:prstGeom prst="rect">
            <a:avLst/>
          </a:prstGeom>
        </p:spPr>
        <p:txBody>
          <a:bodyPr wrap="square">
            <a:spAutoFit/>
          </a:bodyPr>
          <a:lstStyle/>
          <a:p>
            <a:pPr marL="448056" indent="-384048" algn="just">
              <a:lnSpc>
                <a:spcPct val="150000"/>
              </a:lnSpc>
              <a:buFont typeface="Wingdings 2"/>
              <a:buChar char=""/>
              <a:defRPr/>
            </a:pPr>
            <a:r>
              <a:rPr lang="en-US" sz="2200" b="1" dirty="0">
                <a:solidFill>
                  <a:srgbClr val="FF0000"/>
                </a:solidFill>
                <a:cs typeface="Aharoni" panose="02010803020104030203" pitchFamily="2" charset="-79"/>
              </a:rPr>
              <a:t>STAGL has acquired 396 Acers of land for establishment of STZ .</a:t>
            </a:r>
          </a:p>
        </p:txBody>
      </p:sp>
      <p:pic>
        <p:nvPicPr>
          <p:cNvPr id="16"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800551" y="1391804"/>
            <a:ext cx="4788781" cy="5479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4" name="Table 13"/>
          <p:cNvGraphicFramePr>
            <a:graphicFrameLocks noGrp="1"/>
          </p:cNvGraphicFramePr>
          <p:nvPr>
            <p:extLst>
              <p:ext uri="{D42A27DB-BD31-4B8C-83A1-F6EECF244321}">
                <p14:modId xmlns:p14="http://schemas.microsoft.com/office/powerpoint/2010/main" val="2043251733"/>
              </p:ext>
            </p:extLst>
          </p:nvPr>
        </p:nvGraphicFramePr>
        <p:xfrm>
          <a:off x="0" y="2486630"/>
          <a:ext cx="6565363" cy="4384542"/>
        </p:xfrm>
        <a:graphic>
          <a:graphicData uri="http://schemas.openxmlformats.org/drawingml/2006/table">
            <a:tbl>
              <a:tblPr firstRow="1" firstCol="1" bandRow="1">
                <a:tableStyleId>{5C22544A-7EE6-4342-B048-85BDC9FD1C3A}</a:tableStyleId>
              </a:tblPr>
              <a:tblGrid>
                <a:gridCol w="1518514">
                  <a:extLst>
                    <a:ext uri="{9D8B030D-6E8A-4147-A177-3AD203B41FA5}">
                      <a16:colId xmlns:a16="http://schemas.microsoft.com/office/drawing/2014/main" val="20000"/>
                    </a:ext>
                  </a:extLst>
                </a:gridCol>
                <a:gridCol w="1107169">
                  <a:extLst>
                    <a:ext uri="{9D8B030D-6E8A-4147-A177-3AD203B41FA5}">
                      <a16:colId xmlns:a16="http://schemas.microsoft.com/office/drawing/2014/main" val="20001"/>
                    </a:ext>
                  </a:extLst>
                </a:gridCol>
                <a:gridCol w="968774">
                  <a:extLst>
                    <a:ext uri="{9D8B030D-6E8A-4147-A177-3AD203B41FA5}">
                      <a16:colId xmlns:a16="http://schemas.microsoft.com/office/drawing/2014/main" val="20002"/>
                    </a:ext>
                  </a:extLst>
                </a:gridCol>
                <a:gridCol w="968774">
                  <a:extLst>
                    <a:ext uri="{9D8B030D-6E8A-4147-A177-3AD203B41FA5}">
                      <a16:colId xmlns:a16="http://schemas.microsoft.com/office/drawing/2014/main" val="20003"/>
                    </a:ext>
                  </a:extLst>
                </a:gridCol>
                <a:gridCol w="1001066">
                  <a:extLst>
                    <a:ext uri="{9D8B030D-6E8A-4147-A177-3AD203B41FA5}">
                      <a16:colId xmlns:a16="http://schemas.microsoft.com/office/drawing/2014/main" val="20004"/>
                    </a:ext>
                  </a:extLst>
                </a:gridCol>
                <a:gridCol w="1001066">
                  <a:extLst>
                    <a:ext uri="{9D8B030D-6E8A-4147-A177-3AD203B41FA5}">
                      <a16:colId xmlns:a16="http://schemas.microsoft.com/office/drawing/2014/main" val="20005"/>
                    </a:ext>
                  </a:extLst>
                </a:gridCol>
              </a:tblGrid>
              <a:tr h="336886">
                <a:tc rowSpan="2">
                  <a:txBody>
                    <a:bodyPr/>
                    <a:lstStyle/>
                    <a:p>
                      <a:pPr marL="0" marR="0" algn="ctr">
                        <a:spcBef>
                          <a:spcPts val="0"/>
                        </a:spcBef>
                        <a:spcAft>
                          <a:spcPts val="600"/>
                        </a:spcAft>
                      </a:pPr>
                      <a:r>
                        <a:rPr lang="en-US" sz="1600" dirty="0">
                          <a:effectLst/>
                        </a:rPr>
                        <a:t>Plot Size</a:t>
                      </a:r>
                      <a:endParaRPr lang="en-US" sz="1600" dirty="0">
                        <a:effectLst/>
                        <a:latin typeface="Times New Roman" panose="02020603050405020304" pitchFamily="18" charset="0"/>
                        <a:ea typeface="Times New Roman" panose="02020603050405020304" pitchFamily="18" charset="0"/>
                      </a:endParaRPr>
                    </a:p>
                  </a:txBody>
                  <a:tcPr marL="68580" marR="68580" marT="0" marB="0" anchor="ctr"/>
                </a:tc>
                <a:tc gridSpan="5">
                  <a:txBody>
                    <a:bodyPr/>
                    <a:lstStyle/>
                    <a:p>
                      <a:pPr marL="0" marR="0" algn="ctr">
                        <a:spcBef>
                          <a:spcPts val="0"/>
                        </a:spcBef>
                        <a:spcAft>
                          <a:spcPts val="600"/>
                        </a:spcAft>
                      </a:pPr>
                      <a:r>
                        <a:rPr lang="en-US" sz="1600">
                          <a:effectLst/>
                        </a:rPr>
                        <a:t>No. of plots as per approved layout plan</a:t>
                      </a:r>
                      <a:endParaRPr lang="en-US" sz="1600">
                        <a:effectLst/>
                        <a:latin typeface="Times New Roman" panose="02020603050405020304" pitchFamily="18" charset="0"/>
                        <a:ea typeface="Times New Roman" panose="02020603050405020304" pitchFamily="18" charset="0"/>
                      </a:endParaRPr>
                    </a:p>
                  </a:txBody>
                  <a:tcPr marL="68580" marR="68580"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84928">
                <a:tc vMerge="1">
                  <a:txBody>
                    <a:bodyPr/>
                    <a:lstStyle/>
                    <a:p>
                      <a:endParaRPr lang="en-US"/>
                    </a:p>
                  </a:txBody>
                  <a:tcPr/>
                </a:tc>
                <a:tc>
                  <a:txBody>
                    <a:bodyPr/>
                    <a:lstStyle/>
                    <a:p>
                      <a:pPr marL="0" marR="0" algn="just">
                        <a:spcBef>
                          <a:spcPts val="0"/>
                        </a:spcBef>
                        <a:spcAft>
                          <a:spcPts val="600"/>
                        </a:spcAft>
                      </a:pPr>
                      <a:r>
                        <a:rPr lang="en-US" sz="1600" dirty="0">
                          <a:effectLst/>
                        </a:rPr>
                        <a:t>Block-A</a:t>
                      </a:r>
                      <a:endParaRPr lang="en-US" sz="16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just">
                        <a:spcBef>
                          <a:spcPts val="0"/>
                        </a:spcBef>
                        <a:spcAft>
                          <a:spcPts val="600"/>
                        </a:spcAft>
                      </a:pPr>
                      <a:r>
                        <a:rPr lang="en-US" sz="1600">
                          <a:effectLst/>
                        </a:rPr>
                        <a:t>Block-B</a:t>
                      </a:r>
                      <a:endParaRPr lang="en-US" sz="16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just">
                        <a:spcBef>
                          <a:spcPts val="0"/>
                        </a:spcBef>
                        <a:spcAft>
                          <a:spcPts val="600"/>
                        </a:spcAft>
                      </a:pPr>
                      <a:r>
                        <a:rPr lang="en-US" sz="1600">
                          <a:effectLst/>
                        </a:rPr>
                        <a:t>Block-C</a:t>
                      </a:r>
                      <a:endParaRPr lang="en-US" sz="16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just">
                        <a:spcBef>
                          <a:spcPts val="0"/>
                        </a:spcBef>
                        <a:spcAft>
                          <a:spcPts val="600"/>
                        </a:spcAft>
                      </a:pPr>
                      <a:r>
                        <a:rPr lang="en-US" sz="1600">
                          <a:effectLst/>
                        </a:rPr>
                        <a:t>Block-D</a:t>
                      </a:r>
                      <a:endParaRPr lang="en-US" sz="16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just">
                        <a:spcBef>
                          <a:spcPts val="0"/>
                        </a:spcBef>
                        <a:spcAft>
                          <a:spcPts val="600"/>
                        </a:spcAft>
                      </a:pPr>
                      <a:r>
                        <a:rPr lang="en-US" sz="1600">
                          <a:effectLst/>
                        </a:rPr>
                        <a:t>Total </a:t>
                      </a:r>
                      <a:endParaRPr lang="en-US" sz="160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10001"/>
                  </a:ext>
                </a:extLst>
              </a:tr>
              <a:tr h="284928">
                <a:tc>
                  <a:txBody>
                    <a:bodyPr/>
                    <a:lstStyle/>
                    <a:p>
                      <a:pPr marL="0" marR="0" algn="just">
                        <a:spcBef>
                          <a:spcPts val="0"/>
                        </a:spcBef>
                        <a:spcAft>
                          <a:spcPts val="600"/>
                        </a:spcAft>
                      </a:pPr>
                      <a:r>
                        <a:rPr lang="en-US" sz="1600">
                          <a:effectLst/>
                        </a:rPr>
                        <a:t>10 Marlas</a:t>
                      </a:r>
                      <a:endParaRPr lang="en-US" sz="16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600"/>
                        </a:spcAft>
                      </a:pPr>
                      <a:r>
                        <a:rPr lang="en-US" sz="1600" dirty="0">
                          <a:effectLst/>
                        </a:rPr>
                        <a:t>0</a:t>
                      </a:r>
                      <a:endParaRPr lang="en-US" sz="16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600"/>
                        </a:spcAft>
                      </a:pPr>
                      <a:r>
                        <a:rPr lang="en-US" sz="1600">
                          <a:effectLst/>
                        </a:rPr>
                        <a:t>0</a:t>
                      </a:r>
                      <a:endParaRPr lang="en-US" sz="16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600"/>
                        </a:spcAft>
                      </a:pPr>
                      <a:r>
                        <a:rPr lang="en-US" sz="1600" dirty="0">
                          <a:effectLst/>
                        </a:rPr>
                        <a:t>0</a:t>
                      </a:r>
                      <a:endParaRPr lang="en-US" sz="16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600"/>
                        </a:spcAft>
                      </a:pPr>
                      <a:r>
                        <a:rPr lang="en-US" sz="1600">
                          <a:effectLst/>
                        </a:rPr>
                        <a:t>24</a:t>
                      </a:r>
                      <a:endParaRPr lang="en-US" sz="16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600"/>
                        </a:spcAft>
                      </a:pPr>
                      <a:r>
                        <a:rPr lang="en-US" sz="1600">
                          <a:effectLst/>
                        </a:rPr>
                        <a:t>24</a:t>
                      </a:r>
                      <a:endParaRPr lang="en-US" sz="16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0002"/>
                  </a:ext>
                </a:extLst>
              </a:tr>
              <a:tr h="347780">
                <a:tc>
                  <a:txBody>
                    <a:bodyPr/>
                    <a:lstStyle/>
                    <a:p>
                      <a:pPr marL="0" marR="0" algn="just">
                        <a:spcBef>
                          <a:spcPts val="0"/>
                        </a:spcBef>
                        <a:spcAft>
                          <a:spcPts val="600"/>
                        </a:spcAft>
                      </a:pPr>
                      <a:r>
                        <a:rPr lang="en-US" sz="1600">
                          <a:effectLst/>
                        </a:rPr>
                        <a:t>1-Kanal</a:t>
                      </a:r>
                      <a:endParaRPr lang="en-US" sz="16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600"/>
                        </a:spcAft>
                      </a:pPr>
                      <a:r>
                        <a:rPr lang="en-US" sz="1600">
                          <a:effectLst/>
                        </a:rPr>
                        <a:t>137</a:t>
                      </a:r>
                      <a:endParaRPr lang="en-US" sz="16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600"/>
                        </a:spcAft>
                      </a:pPr>
                      <a:r>
                        <a:rPr lang="en-US" sz="1600" dirty="0">
                          <a:effectLst/>
                        </a:rPr>
                        <a:t>0</a:t>
                      </a:r>
                      <a:endParaRPr lang="en-US" sz="16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600"/>
                        </a:spcAft>
                      </a:pPr>
                      <a:r>
                        <a:rPr lang="en-US" sz="1600">
                          <a:effectLst/>
                        </a:rPr>
                        <a:t>1</a:t>
                      </a:r>
                      <a:endParaRPr lang="en-US" sz="16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600"/>
                        </a:spcAft>
                      </a:pPr>
                      <a:r>
                        <a:rPr lang="en-US" sz="1600" dirty="0">
                          <a:effectLst/>
                        </a:rPr>
                        <a:t>0</a:t>
                      </a:r>
                      <a:endParaRPr lang="en-US" sz="16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600"/>
                        </a:spcAft>
                      </a:pPr>
                      <a:r>
                        <a:rPr lang="en-US" sz="1600">
                          <a:effectLst/>
                        </a:rPr>
                        <a:t>138</a:t>
                      </a:r>
                      <a:endParaRPr lang="en-US" sz="16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0003"/>
                  </a:ext>
                </a:extLst>
              </a:tr>
              <a:tr h="347780">
                <a:tc>
                  <a:txBody>
                    <a:bodyPr/>
                    <a:lstStyle/>
                    <a:p>
                      <a:pPr marL="0" marR="0" algn="just">
                        <a:spcBef>
                          <a:spcPts val="0"/>
                        </a:spcBef>
                        <a:spcAft>
                          <a:spcPts val="600"/>
                        </a:spcAft>
                      </a:pPr>
                      <a:r>
                        <a:rPr lang="en-US" sz="1600">
                          <a:effectLst/>
                        </a:rPr>
                        <a:t>2-Kanal</a:t>
                      </a:r>
                      <a:endParaRPr lang="en-US" sz="16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600"/>
                        </a:spcAft>
                      </a:pPr>
                      <a:r>
                        <a:rPr lang="en-US" sz="1600">
                          <a:effectLst/>
                        </a:rPr>
                        <a:t>199</a:t>
                      </a:r>
                      <a:endParaRPr lang="en-US" sz="16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600"/>
                        </a:spcAft>
                      </a:pPr>
                      <a:r>
                        <a:rPr lang="en-US" sz="1600" dirty="0">
                          <a:effectLst/>
                        </a:rPr>
                        <a:t>6</a:t>
                      </a:r>
                      <a:endParaRPr lang="en-US" sz="16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600"/>
                        </a:spcAft>
                      </a:pPr>
                      <a:r>
                        <a:rPr lang="en-US" sz="1600" dirty="0">
                          <a:effectLst/>
                        </a:rPr>
                        <a:t>0</a:t>
                      </a:r>
                      <a:endParaRPr lang="en-US" sz="16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600"/>
                        </a:spcAft>
                      </a:pPr>
                      <a:r>
                        <a:rPr lang="en-US" sz="1600">
                          <a:effectLst/>
                        </a:rPr>
                        <a:t>0</a:t>
                      </a:r>
                      <a:endParaRPr lang="en-US" sz="16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600"/>
                        </a:spcAft>
                      </a:pPr>
                      <a:r>
                        <a:rPr lang="en-US" sz="1600">
                          <a:effectLst/>
                        </a:rPr>
                        <a:t>205</a:t>
                      </a:r>
                      <a:endParaRPr lang="en-US" sz="16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0004"/>
                  </a:ext>
                </a:extLst>
              </a:tr>
              <a:tr h="347780">
                <a:tc>
                  <a:txBody>
                    <a:bodyPr/>
                    <a:lstStyle/>
                    <a:p>
                      <a:pPr marL="0" marR="0" algn="just">
                        <a:spcBef>
                          <a:spcPts val="0"/>
                        </a:spcBef>
                        <a:spcAft>
                          <a:spcPts val="600"/>
                        </a:spcAft>
                      </a:pPr>
                      <a:r>
                        <a:rPr lang="en-US" sz="1600">
                          <a:effectLst/>
                        </a:rPr>
                        <a:t>3-4 Kanal</a:t>
                      </a:r>
                      <a:endParaRPr lang="en-US" sz="16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600"/>
                        </a:spcAft>
                      </a:pPr>
                      <a:r>
                        <a:rPr lang="en-US" sz="1600">
                          <a:effectLst/>
                        </a:rPr>
                        <a:t>26</a:t>
                      </a:r>
                      <a:endParaRPr lang="en-US" sz="16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600"/>
                        </a:spcAft>
                      </a:pPr>
                      <a:r>
                        <a:rPr lang="en-US" sz="1600">
                          <a:effectLst/>
                        </a:rPr>
                        <a:t>72</a:t>
                      </a:r>
                      <a:endParaRPr lang="en-US" sz="16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600"/>
                        </a:spcAft>
                      </a:pPr>
                      <a:r>
                        <a:rPr lang="en-US" sz="1600" dirty="0">
                          <a:effectLst/>
                        </a:rPr>
                        <a:t>64</a:t>
                      </a:r>
                      <a:endParaRPr lang="en-US" sz="16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600"/>
                        </a:spcAft>
                      </a:pPr>
                      <a:r>
                        <a:rPr lang="en-US" sz="1600" dirty="0">
                          <a:effectLst/>
                        </a:rPr>
                        <a:t>0</a:t>
                      </a:r>
                      <a:endParaRPr lang="en-US" sz="16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600"/>
                        </a:spcAft>
                      </a:pPr>
                      <a:r>
                        <a:rPr lang="en-US" sz="1600">
                          <a:effectLst/>
                        </a:rPr>
                        <a:t>162</a:t>
                      </a:r>
                      <a:endParaRPr lang="en-US" sz="16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0005"/>
                  </a:ext>
                </a:extLst>
              </a:tr>
              <a:tr h="347780">
                <a:tc>
                  <a:txBody>
                    <a:bodyPr/>
                    <a:lstStyle/>
                    <a:p>
                      <a:pPr marL="0" marR="0" algn="just">
                        <a:spcBef>
                          <a:spcPts val="0"/>
                        </a:spcBef>
                        <a:spcAft>
                          <a:spcPts val="600"/>
                        </a:spcAft>
                      </a:pPr>
                      <a:r>
                        <a:rPr lang="en-US" sz="1600">
                          <a:effectLst/>
                        </a:rPr>
                        <a:t>5-9 Kanal</a:t>
                      </a:r>
                      <a:endParaRPr lang="en-US" sz="16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600"/>
                        </a:spcAft>
                      </a:pPr>
                      <a:r>
                        <a:rPr lang="en-US" sz="1600">
                          <a:effectLst/>
                        </a:rPr>
                        <a:t>11</a:t>
                      </a:r>
                      <a:endParaRPr lang="en-US" sz="16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600"/>
                        </a:spcAft>
                      </a:pPr>
                      <a:r>
                        <a:rPr lang="en-US" sz="1600">
                          <a:effectLst/>
                        </a:rPr>
                        <a:t>36</a:t>
                      </a:r>
                      <a:endParaRPr lang="en-US" sz="16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600"/>
                        </a:spcAft>
                      </a:pPr>
                      <a:r>
                        <a:rPr lang="en-US" sz="1600" dirty="0">
                          <a:effectLst/>
                        </a:rPr>
                        <a:t>18</a:t>
                      </a:r>
                      <a:endParaRPr lang="en-US" sz="16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600"/>
                        </a:spcAft>
                      </a:pPr>
                      <a:r>
                        <a:rPr lang="en-US" sz="1600">
                          <a:effectLst/>
                        </a:rPr>
                        <a:t>0</a:t>
                      </a:r>
                      <a:endParaRPr lang="en-US" sz="16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600"/>
                        </a:spcAft>
                      </a:pPr>
                      <a:r>
                        <a:rPr lang="en-US" sz="1600">
                          <a:effectLst/>
                        </a:rPr>
                        <a:t>65</a:t>
                      </a:r>
                      <a:endParaRPr lang="en-US" sz="16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0006"/>
                  </a:ext>
                </a:extLst>
              </a:tr>
              <a:tr h="347780">
                <a:tc>
                  <a:txBody>
                    <a:bodyPr/>
                    <a:lstStyle/>
                    <a:p>
                      <a:pPr marL="0" marR="0" algn="just">
                        <a:spcBef>
                          <a:spcPts val="0"/>
                        </a:spcBef>
                        <a:spcAft>
                          <a:spcPts val="600"/>
                        </a:spcAft>
                      </a:pPr>
                      <a:r>
                        <a:rPr lang="en-US" sz="1600">
                          <a:effectLst/>
                        </a:rPr>
                        <a:t>10-14 Kanal</a:t>
                      </a:r>
                      <a:endParaRPr lang="en-US" sz="16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600"/>
                        </a:spcAft>
                      </a:pPr>
                      <a:r>
                        <a:rPr lang="en-US" sz="1600">
                          <a:effectLst/>
                        </a:rPr>
                        <a:t>4</a:t>
                      </a:r>
                      <a:endParaRPr lang="en-US" sz="16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600"/>
                        </a:spcAft>
                      </a:pPr>
                      <a:r>
                        <a:rPr lang="en-US" sz="1600">
                          <a:effectLst/>
                        </a:rPr>
                        <a:t>3</a:t>
                      </a:r>
                      <a:endParaRPr lang="en-US" sz="16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600"/>
                        </a:spcAft>
                      </a:pPr>
                      <a:r>
                        <a:rPr lang="en-US" sz="1600" dirty="0">
                          <a:effectLst/>
                        </a:rPr>
                        <a:t>2</a:t>
                      </a:r>
                      <a:endParaRPr lang="en-US" sz="16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600"/>
                        </a:spcAft>
                      </a:pPr>
                      <a:r>
                        <a:rPr lang="en-US" sz="1600" dirty="0">
                          <a:effectLst/>
                        </a:rPr>
                        <a:t>0</a:t>
                      </a:r>
                      <a:endParaRPr lang="en-US" sz="16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600"/>
                        </a:spcAft>
                      </a:pPr>
                      <a:r>
                        <a:rPr lang="en-US" sz="1600">
                          <a:effectLst/>
                        </a:rPr>
                        <a:t>9</a:t>
                      </a:r>
                      <a:endParaRPr lang="en-US" sz="16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0007"/>
                  </a:ext>
                </a:extLst>
              </a:tr>
              <a:tr h="347780">
                <a:tc>
                  <a:txBody>
                    <a:bodyPr/>
                    <a:lstStyle/>
                    <a:p>
                      <a:pPr marL="0" marR="0" algn="just">
                        <a:spcBef>
                          <a:spcPts val="0"/>
                        </a:spcBef>
                        <a:spcAft>
                          <a:spcPts val="600"/>
                        </a:spcAft>
                      </a:pPr>
                      <a:r>
                        <a:rPr lang="en-US" sz="1600">
                          <a:effectLst/>
                        </a:rPr>
                        <a:t>16-19 Kanal</a:t>
                      </a:r>
                      <a:endParaRPr lang="en-US" sz="16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600"/>
                        </a:spcAft>
                      </a:pPr>
                      <a:r>
                        <a:rPr lang="en-US" sz="1600">
                          <a:effectLst/>
                        </a:rPr>
                        <a:t>7</a:t>
                      </a:r>
                      <a:endParaRPr lang="en-US" sz="16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600"/>
                        </a:spcAft>
                      </a:pPr>
                      <a:r>
                        <a:rPr lang="en-US" sz="1600">
                          <a:effectLst/>
                        </a:rPr>
                        <a:t>0</a:t>
                      </a:r>
                      <a:endParaRPr lang="en-US" sz="16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600"/>
                        </a:spcAft>
                      </a:pPr>
                      <a:r>
                        <a:rPr lang="en-US" sz="1600">
                          <a:effectLst/>
                        </a:rPr>
                        <a:t>0</a:t>
                      </a:r>
                      <a:endParaRPr lang="en-US" sz="16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600"/>
                        </a:spcAft>
                      </a:pPr>
                      <a:r>
                        <a:rPr lang="en-US" sz="1600" dirty="0">
                          <a:effectLst/>
                        </a:rPr>
                        <a:t>0</a:t>
                      </a:r>
                      <a:endParaRPr lang="en-US" sz="16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600"/>
                        </a:spcAft>
                      </a:pPr>
                      <a:r>
                        <a:rPr lang="en-US" sz="1600">
                          <a:effectLst/>
                        </a:rPr>
                        <a:t>7</a:t>
                      </a:r>
                      <a:endParaRPr lang="en-US" sz="16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0008"/>
                  </a:ext>
                </a:extLst>
              </a:tr>
              <a:tr h="347780">
                <a:tc>
                  <a:txBody>
                    <a:bodyPr/>
                    <a:lstStyle/>
                    <a:p>
                      <a:pPr marL="0" marR="0" algn="just">
                        <a:spcBef>
                          <a:spcPts val="0"/>
                        </a:spcBef>
                        <a:spcAft>
                          <a:spcPts val="600"/>
                        </a:spcAft>
                      </a:pPr>
                      <a:r>
                        <a:rPr lang="en-US" sz="1600">
                          <a:effectLst/>
                        </a:rPr>
                        <a:t>23-Kanal</a:t>
                      </a:r>
                      <a:endParaRPr lang="en-US" sz="16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600"/>
                        </a:spcAft>
                      </a:pPr>
                      <a:r>
                        <a:rPr lang="en-US" sz="1600">
                          <a:effectLst/>
                        </a:rPr>
                        <a:t>1</a:t>
                      </a:r>
                      <a:endParaRPr lang="en-US" sz="16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600"/>
                        </a:spcAft>
                      </a:pPr>
                      <a:r>
                        <a:rPr lang="en-US" sz="1600">
                          <a:effectLst/>
                        </a:rPr>
                        <a:t>0</a:t>
                      </a:r>
                      <a:endParaRPr lang="en-US" sz="16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600"/>
                        </a:spcAft>
                      </a:pPr>
                      <a:r>
                        <a:rPr lang="en-US" sz="1600">
                          <a:effectLst/>
                        </a:rPr>
                        <a:t>0</a:t>
                      </a:r>
                      <a:endParaRPr lang="en-US" sz="16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600"/>
                        </a:spcAft>
                      </a:pPr>
                      <a:r>
                        <a:rPr lang="en-US" sz="1600" dirty="0">
                          <a:effectLst/>
                        </a:rPr>
                        <a:t>0</a:t>
                      </a:r>
                      <a:endParaRPr lang="en-US" sz="16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600"/>
                        </a:spcAft>
                      </a:pPr>
                      <a:r>
                        <a:rPr lang="en-US" sz="1600">
                          <a:effectLst/>
                        </a:rPr>
                        <a:t>1</a:t>
                      </a:r>
                      <a:endParaRPr lang="en-US" sz="16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0009"/>
                  </a:ext>
                </a:extLst>
              </a:tr>
              <a:tr h="347780">
                <a:tc>
                  <a:txBody>
                    <a:bodyPr/>
                    <a:lstStyle/>
                    <a:p>
                      <a:pPr marL="0" marR="0" algn="just">
                        <a:spcBef>
                          <a:spcPts val="0"/>
                        </a:spcBef>
                        <a:spcAft>
                          <a:spcPts val="600"/>
                        </a:spcAft>
                      </a:pPr>
                      <a:r>
                        <a:rPr lang="en-US" sz="1600">
                          <a:effectLst/>
                        </a:rPr>
                        <a:t>24-Kanal</a:t>
                      </a:r>
                      <a:endParaRPr lang="en-US" sz="16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600"/>
                        </a:spcAft>
                      </a:pPr>
                      <a:r>
                        <a:rPr lang="en-US" sz="1600">
                          <a:effectLst/>
                        </a:rPr>
                        <a:t>7</a:t>
                      </a:r>
                      <a:endParaRPr lang="en-US" sz="16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600"/>
                        </a:spcAft>
                      </a:pPr>
                      <a:r>
                        <a:rPr lang="en-US" sz="1600">
                          <a:effectLst/>
                        </a:rPr>
                        <a:t>0</a:t>
                      </a:r>
                      <a:endParaRPr lang="en-US" sz="16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600"/>
                        </a:spcAft>
                      </a:pPr>
                      <a:r>
                        <a:rPr lang="en-US" sz="1600">
                          <a:effectLst/>
                        </a:rPr>
                        <a:t>0</a:t>
                      </a:r>
                      <a:endParaRPr lang="en-US" sz="16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600"/>
                        </a:spcAft>
                      </a:pPr>
                      <a:r>
                        <a:rPr lang="en-US" sz="1600" dirty="0">
                          <a:effectLst/>
                        </a:rPr>
                        <a:t>0</a:t>
                      </a:r>
                      <a:endParaRPr lang="en-US" sz="16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600"/>
                        </a:spcAft>
                      </a:pPr>
                      <a:r>
                        <a:rPr lang="en-US" sz="1600">
                          <a:effectLst/>
                        </a:rPr>
                        <a:t>7</a:t>
                      </a:r>
                      <a:endParaRPr lang="en-US" sz="16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0010"/>
                  </a:ext>
                </a:extLst>
              </a:tr>
              <a:tr h="347780">
                <a:tc>
                  <a:txBody>
                    <a:bodyPr/>
                    <a:lstStyle/>
                    <a:p>
                      <a:pPr marL="0" marR="0" algn="just">
                        <a:spcBef>
                          <a:spcPts val="0"/>
                        </a:spcBef>
                        <a:spcAft>
                          <a:spcPts val="600"/>
                        </a:spcAft>
                      </a:pPr>
                      <a:r>
                        <a:rPr lang="en-US" sz="1600">
                          <a:effectLst/>
                        </a:rPr>
                        <a:t>32-46-Kanal</a:t>
                      </a:r>
                      <a:endParaRPr lang="en-US" sz="16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600"/>
                        </a:spcAft>
                      </a:pPr>
                      <a:r>
                        <a:rPr lang="en-US" sz="1600">
                          <a:effectLst/>
                        </a:rPr>
                        <a:t>2</a:t>
                      </a:r>
                      <a:endParaRPr lang="en-US" sz="16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600"/>
                        </a:spcAft>
                      </a:pPr>
                      <a:r>
                        <a:rPr lang="en-US" sz="1600">
                          <a:effectLst/>
                        </a:rPr>
                        <a:t>0</a:t>
                      </a:r>
                      <a:endParaRPr lang="en-US" sz="16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600"/>
                        </a:spcAft>
                      </a:pPr>
                      <a:r>
                        <a:rPr lang="en-US" sz="1600">
                          <a:effectLst/>
                        </a:rPr>
                        <a:t>0</a:t>
                      </a:r>
                      <a:endParaRPr lang="en-US" sz="16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600"/>
                        </a:spcAft>
                      </a:pPr>
                      <a:r>
                        <a:rPr lang="en-US" sz="1600" dirty="0">
                          <a:effectLst/>
                        </a:rPr>
                        <a:t>0</a:t>
                      </a:r>
                      <a:endParaRPr lang="en-US" sz="16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600"/>
                        </a:spcAft>
                      </a:pPr>
                      <a:r>
                        <a:rPr lang="en-US" sz="1600" dirty="0">
                          <a:effectLst/>
                        </a:rPr>
                        <a:t>2</a:t>
                      </a:r>
                      <a:endParaRPr lang="en-US" sz="16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0011"/>
                  </a:ext>
                </a:extLst>
              </a:tr>
              <a:tr h="347780">
                <a:tc>
                  <a:txBody>
                    <a:bodyPr/>
                    <a:lstStyle/>
                    <a:p>
                      <a:pPr marL="0" marR="0" algn="just">
                        <a:spcBef>
                          <a:spcPts val="0"/>
                        </a:spcBef>
                        <a:spcAft>
                          <a:spcPts val="600"/>
                        </a:spcAft>
                      </a:pPr>
                      <a:r>
                        <a:rPr lang="en-US" sz="1600" b="1" dirty="0">
                          <a:effectLst/>
                        </a:rPr>
                        <a:t>Total</a:t>
                      </a:r>
                      <a:endParaRPr lang="en-US" sz="1600" b="1"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600"/>
                        </a:spcAft>
                      </a:pPr>
                      <a:r>
                        <a:rPr lang="en-US" sz="1600" b="1" dirty="0">
                          <a:effectLst/>
                        </a:rPr>
                        <a:t>394</a:t>
                      </a:r>
                      <a:endParaRPr lang="en-US" sz="1600" b="1"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600"/>
                        </a:spcAft>
                      </a:pPr>
                      <a:r>
                        <a:rPr lang="en-US" sz="1600" b="1" dirty="0">
                          <a:effectLst/>
                        </a:rPr>
                        <a:t>117</a:t>
                      </a:r>
                      <a:endParaRPr lang="en-US" sz="1600" b="1"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600"/>
                        </a:spcAft>
                      </a:pPr>
                      <a:r>
                        <a:rPr lang="en-US" sz="1600" b="1" dirty="0">
                          <a:effectLst/>
                        </a:rPr>
                        <a:t>85</a:t>
                      </a:r>
                      <a:endParaRPr lang="en-US" sz="1600" b="1"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600"/>
                        </a:spcAft>
                      </a:pPr>
                      <a:r>
                        <a:rPr lang="en-US" sz="1600" b="1" dirty="0">
                          <a:effectLst/>
                        </a:rPr>
                        <a:t>24</a:t>
                      </a:r>
                      <a:endParaRPr lang="en-US" sz="1600" b="1"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600"/>
                        </a:spcAft>
                      </a:pPr>
                      <a:r>
                        <a:rPr lang="en-US" sz="1600" b="1" dirty="0">
                          <a:effectLst/>
                        </a:rPr>
                        <a:t>620</a:t>
                      </a:r>
                      <a:endParaRPr lang="en-US" sz="1600" b="1"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0012"/>
                  </a:ext>
                </a:extLst>
              </a:tr>
            </a:tbl>
          </a:graphicData>
        </a:graphic>
      </p:graphicFrame>
    </p:spTree>
    <p:extLst>
      <p:ext uri="{BB962C8B-B14F-4D97-AF65-F5344CB8AC3E}">
        <p14:creationId xmlns:p14="http://schemas.microsoft.com/office/powerpoint/2010/main" val="8072291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Connector 12"/>
          <p:cNvCxnSpPr/>
          <p:nvPr/>
        </p:nvCxnSpPr>
        <p:spPr>
          <a:xfrm>
            <a:off x="0" y="6231988"/>
            <a:ext cx="12192000" cy="14067"/>
          </a:xfrm>
          <a:prstGeom prst="line">
            <a:avLst/>
          </a:prstGeom>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6003634" y="1151235"/>
            <a:ext cx="184731" cy="923330"/>
          </a:xfrm>
          <a:prstGeom prst="rect">
            <a:avLst/>
          </a:prstGeom>
          <a:noFill/>
        </p:spPr>
        <p:txBody>
          <a:bodyPr wrap="none" lIns="91440" tIns="45720" rIns="91440" bIns="45720">
            <a:spAutoFit/>
          </a:bodyPr>
          <a:lstStyle/>
          <a:p>
            <a:pPr algn="ctr"/>
            <a:endParaRPr lang="en-US" sz="5400" dirty="0">
              <a:ln w="0"/>
              <a:solidFill>
                <a:prstClr val="black">
                  <a:lumMod val="50000"/>
                  <a:lumOff val="50000"/>
                </a:prstClr>
              </a:solidFill>
              <a:effectLst>
                <a:reflection blurRad="6350" stA="53000" endA="300" endPos="35500" dir="5400000" sy="-90000" algn="bl" rotWithShape="0"/>
              </a:effectLst>
            </a:endParaRPr>
          </a:p>
        </p:txBody>
      </p:sp>
      <p:pic>
        <p:nvPicPr>
          <p:cNvPr id="11" name="Picture 10"/>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3808566" y="962214"/>
            <a:ext cx="4956286" cy="4590625"/>
          </a:xfrm>
          <a:prstGeom prst="rect">
            <a:avLst/>
          </a:prstGeom>
        </p:spPr>
      </p:pic>
      <p:pic>
        <p:nvPicPr>
          <p:cNvPr id="12" name="Picture 11"/>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8842702" y="962214"/>
            <a:ext cx="3209488" cy="2047363"/>
          </a:xfrm>
          <a:prstGeom prst="rect">
            <a:avLst/>
          </a:prstGeom>
        </p:spPr>
      </p:pic>
      <p:pic>
        <p:nvPicPr>
          <p:cNvPr id="14" name="Picture 13"/>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8901982" y="5254580"/>
            <a:ext cx="3152888" cy="1603420"/>
          </a:xfrm>
          <a:prstGeom prst="rect">
            <a:avLst/>
          </a:prstGeom>
        </p:spPr>
      </p:pic>
      <p:pic>
        <p:nvPicPr>
          <p:cNvPr id="15" name="Picture 14"/>
          <p:cNvPicPr>
            <a:picLocks/>
          </p:cNvPicPr>
          <p:nvPr/>
        </p:nvPicPr>
        <p:blipFill>
          <a:blip r:embed="rId6"/>
          <a:stretch>
            <a:fillRect/>
          </a:stretch>
        </p:blipFill>
        <p:spPr>
          <a:xfrm>
            <a:off x="8901982" y="3151944"/>
            <a:ext cx="3209488" cy="2002665"/>
          </a:xfrm>
          <a:prstGeom prst="rect">
            <a:avLst/>
          </a:prstGeom>
        </p:spPr>
      </p:pic>
      <p:pic>
        <p:nvPicPr>
          <p:cNvPr id="22" name="Picture 21"/>
          <p:cNvPicPr>
            <a:picLocks/>
          </p:cNvPicPr>
          <p:nvPr/>
        </p:nvPicPr>
        <p:blipFill>
          <a:blip r:embed="rId7" cstate="print">
            <a:extLst>
              <a:ext uri="{28A0092B-C50C-407E-A947-70E740481C1C}">
                <a14:useLocalDpi xmlns:a14="http://schemas.microsoft.com/office/drawing/2010/main" val="0"/>
              </a:ext>
            </a:extLst>
          </a:blip>
          <a:stretch>
            <a:fillRect/>
          </a:stretch>
        </p:blipFill>
        <p:spPr>
          <a:xfrm>
            <a:off x="3830743" y="5636340"/>
            <a:ext cx="2357622" cy="1191296"/>
          </a:xfrm>
          <a:prstGeom prst="rect">
            <a:avLst/>
          </a:prstGeom>
        </p:spPr>
      </p:pic>
      <p:pic>
        <p:nvPicPr>
          <p:cNvPr id="23" name="Picture 22"/>
          <p:cNvPicPr>
            <a:picLocks/>
          </p:cNvPicPr>
          <p:nvPr/>
        </p:nvPicPr>
        <p:blipFill>
          <a:blip r:embed="rId8" cstate="print">
            <a:extLst>
              <a:ext uri="{28A0092B-C50C-407E-A947-70E740481C1C}">
                <a14:useLocalDpi xmlns:a14="http://schemas.microsoft.com/office/drawing/2010/main" val="0"/>
              </a:ext>
            </a:extLst>
          </a:blip>
          <a:stretch>
            <a:fillRect/>
          </a:stretch>
        </p:blipFill>
        <p:spPr>
          <a:xfrm>
            <a:off x="6465195" y="5636340"/>
            <a:ext cx="2299658" cy="1221660"/>
          </a:xfrm>
          <a:prstGeom prst="rect">
            <a:avLst/>
          </a:prstGeom>
        </p:spPr>
      </p:pic>
      <p:sp>
        <p:nvSpPr>
          <p:cNvPr id="3" name="TextBox 2"/>
          <p:cNvSpPr txBox="1"/>
          <p:nvPr/>
        </p:nvSpPr>
        <p:spPr>
          <a:xfrm>
            <a:off x="89496" y="918326"/>
            <a:ext cx="3641220" cy="5355312"/>
          </a:xfrm>
          <a:prstGeom prst="rect">
            <a:avLst/>
          </a:prstGeom>
          <a:noFill/>
        </p:spPr>
        <p:txBody>
          <a:bodyPr wrap="square" rtlCol="0">
            <a:spAutoFit/>
          </a:bodyPr>
          <a:lstStyle/>
          <a:p>
            <a:pPr>
              <a:lnSpc>
                <a:spcPct val="150000"/>
              </a:lnSpc>
            </a:pPr>
            <a:r>
              <a:rPr lang="en-US" sz="2400" b="1" u="sng" dirty="0">
                <a:solidFill>
                  <a:srgbClr val="FF0000"/>
                </a:solidFill>
              </a:rPr>
              <a:t>100 % Completion of </a:t>
            </a:r>
          </a:p>
          <a:p>
            <a:pPr marL="285750" indent="-285750">
              <a:lnSpc>
                <a:spcPct val="150000"/>
              </a:lnSpc>
              <a:buFont typeface="Arial" panose="020B0604020202020204" pitchFamily="34" charset="0"/>
              <a:buChar char="•"/>
            </a:pPr>
            <a:r>
              <a:rPr lang="en-US" sz="2400" dirty="0"/>
              <a:t>Boundary Wall </a:t>
            </a:r>
          </a:p>
          <a:p>
            <a:pPr marL="285750" indent="-285750">
              <a:lnSpc>
                <a:spcPct val="150000"/>
              </a:lnSpc>
              <a:buFont typeface="Arial" panose="020B0604020202020204" pitchFamily="34" charset="0"/>
              <a:buChar char="•"/>
            </a:pPr>
            <a:r>
              <a:rPr lang="en-US" sz="2400" dirty="0"/>
              <a:t>Main Gate </a:t>
            </a:r>
          </a:p>
          <a:p>
            <a:pPr marL="285750" indent="-285750">
              <a:lnSpc>
                <a:spcPct val="150000"/>
              </a:lnSpc>
              <a:buFont typeface="Arial" panose="020B0604020202020204" pitchFamily="34" charset="0"/>
              <a:buChar char="•"/>
            </a:pPr>
            <a:r>
              <a:rPr lang="en-US" sz="2400" dirty="0"/>
              <a:t>Site offices / Stores </a:t>
            </a:r>
          </a:p>
          <a:p>
            <a:pPr marL="285750" indent="-285750">
              <a:lnSpc>
                <a:spcPct val="150000"/>
              </a:lnSpc>
              <a:buFont typeface="Arial" panose="020B0604020202020204" pitchFamily="34" charset="0"/>
              <a:buChar char="•"/>
            </a:pPr>
            <a:r>
              <a:rPr lang="en-US" sz="2400" dirty="0"/>
              <a:t>Flood Protection Bund </a:t>
            </a:r>
          </a:p>
          <a:p>
            <a:pPr marL="285750" indent="-285750">
              <a:lnSpc>
                <a:spcPct val="150000"/>
              </a:lnSpc>
              <a:buFont typeface="Arial" panose="020B0604020202020204" pitchFamily="34" charset="0"/>
              <a:buChar char="•"/>
            </a:pPr>
            <a:r>
              <a:rPr lang="en-US" sz="2400" dirty="0"/>
              <a:t>One time Cleaning and Capacity raising of </a:t>
            </a:r>
            <a:r>
              <a:rPr lang="en-US" sz="2400" dirty="0" err="1"/>
              <a:t>Dugri</a:t>
            </a:r>
            <a:r>
              <a:rPr lang="en-US" sz="2400" dirty="0"/>
              <a:t> Drain- II</a:t>
            </a:r>
          </a:p>
          <a:p>
            <a:pPr marL="285750" indent="-285750">
              <a:lnSpc>
                <a:spcPct val="150000"/>
              </a:lnSpc>
              <a:buFont typeface="Arial" panose="020B0604020202020204" pitchFamily="34" charset="0"/>
              <a:buChar char="•"/>
            </a:pPr>
            <a:r>
              <a:rPr lang="en-US" sz="2400" dirty="0"/>
              <a:t>Plotting of Zone</a:t>
            </a:r>
          </a:p>
          <a:p>
            <a:endParaRPr lang="en-US" dirty="0"/>
          </a:p>
        </p:txBody>
      </p:sp>
      <p:grpSp>
        <p:nvGrpSpPr>
          <p:cNvPr id="16" name="Group 15"/>
          <p:cNvGrpSpPr/>
          <p:nvPr/>
        </p:nvGrpSpPr>
        <p:grpSpPr>
          <a:xfrm>
            <a:off x="163772" y="90746"/>
            <a:ext cx="11846257" cy="839384"/>
            <a:chOff x="484019" y="0"/>
            <a:chExt cx="11614201" cy="1518777"/>
          </a:xfrm>
        </p:grpSpPr>
        <p:pic>
          <p:nvPicPr>
            <p:cNvPr id="17" name="Picture 16"/>
            <p:cNvPicPr/>
            <p:nvPr/>
          </p:nvPicPr>
          <p:blipFill>
            <a:blip r:embed="rId9" cstate="print">
              <a:extLst>
                <a:ext uri="{28A0092B-C50C-407E-A947-70E740481C1C}">
                  <a14:useLocalDpi xmlns:a14="http://schemas.microsoft.com/office/drawing/2010/main" val="0"/>
                </a:ext>
              </a:extLst>
            </a:blip>
            <a:stretch>
              <a:fillRect/>
            </a:stretch>
          </p:blipFill>
          <p:spPr>
            <a:xfrm>
              <a:off x="2321170" y="64662"/>
              <a:ext cx="1251633" cy="1327142"/>
            </a:xfrm>
            <a:prstGeom prst="rect">
              <a:avLst/>
            </a:prstGeom>
          </p:spPr>
        </p:pic>
        <p:pic>
          <p:nvPicPr>
            <p:cNvPr id="18" name="Picture 17"/>
            <p:cNvPicPr/>
            <p:nvPr/>
          </p:nvPicPr>
          <p:blipFill>
            <a:blip r:embed="rId10" cstate="print">
              <a:extLst>
                <a:ext uri="{28A0092B-C50C-407E-A947-70E740481C1C}">
                  <a14:useLocalDpi xmlns:a14="http://schemas.microsoft.com/office/drawing/2010/main" val="0"/>
                </a:ext>
              </a:extLst>
            </a:blip>
            <a:stretch>
              <a:fillRect/>
            </a:stretch>
          </p:blipFill>
          <p:spPr>
            <a:xfrm>
              <a:off x="8934291" y="72450"/>
              <a:ext cx="1447051" cy="1446327"/>
            </a:xfrm>
            <a:prstGeom prst="rect">
              <a:avLst/>
            </a:prstGeom>
          </p:spPr>
        </p:pic>
        <p:pic>
          <p:nvPicPr>
            <p:cNvPr id="19" name="Picture 18"/>
            <p:cNvPicPr/>
            <p:nvPr/>
          </p:nvPicPr>
          <p:blipFill>
            <a:blip r:embed="rId11" cstate="print">
              <a:extLst>
                <a:ext uri="{28A0092B-C50C-407E-A947-70E740481C1C}">
                  <a14:useLocalDpi xmlns:a14="http://schemas.microsoft.com/office/drawing/2010/main" val="0"/>
                </a:ext>
              </a:extLst>
            </a:blip>
            <a:stretch>
              <a:fillRect/>
            </a:stretch>
          </p:blipFill>
          <p:spPr>
            <a:xfrm>
              <a:off x="10668000" y="58802"/>
              <a:ext cx="1430220" cy="1193220"/>
            </a:xfrm>
            <a:prstGeom prst="rect">
              <a:avLst/>
            </a:prstGeom>
          </p:spPr>
        </p:pic>
        <p:pic>
          <p:nvPicPr>
            <p:cNvPr id="20" name="Picture 19"/>
            <p:cNvPicPr/>
            <p:nvPr/>
          </p:nvPicPr>
          <p:blipFill>
            <a:blip r:embed="rId12" cstate="print">
              <a:extLst>
                <a:ext uri="{28A0092B-C50C-407E-A947-70E740481C1C}">
                  <a14:useLocalDpi xmlns:a14="http://schemas.microsoft.com/office/drawing/2010/main" val="0"/>
                </a:ext>
              </a:extLst>
            </a:blip>
            <a:stretch>
              <a:fillRect/>
            </a:stretch>
          </p:blipFill>
          <p:spPr>
            <a:xfrm>
              <a:off x="3899553" y="153241"/>
              <a:ext cx="1654682" cy="1193220"/>
            </a:xfrm>
            <a:prstGeom prst="rect">
              <a:avLst/>
            </a:prstGeom>
          </p:spPr>
        </p:pic>
        <p:pic>
          <p:nvPicPr>
            <p:cNvPr id="24" name="Picture 23"/>
            <p:cNvPicPr/>
            <p:nvPr/>
          </p:nvPicPr>
          <p:blipFill>
            <a:blip r:embed="rId13" cstate="print">
              <a:extLst>
                <a:ext uri="{28A0092B-C50C-407E-A947-70E740481C1C}">
                  <a14:useLocalDpi xmlns:a14="http://schemas.microsoft.com/office/drawing/2010/main" val="0"/>
                </a:ext>
              </a:extLst>
            </a:blip>
            <a:stretch>
              <a:fillRect/>
            </a:stretch>
          </p:blipFill>
          <p:spPr>
            <a:xfrm>
              <a:off x="484019" y="226675"/>
              <a:ext cx="1431888" cy="1221748"/>
            </a:xfrm>
            <a:prstGeom prst="rect">
              <a:avLst/>
            </a:prstGeom>
          </p:spPr>
        </p:pic>
        <p:pic>
          <p:nvPicPr>
            <p:cNvPr id="26" name="Picture 25"/>
            <p:cNvPicPr/>
            <p:nvPr/>
          </p:nvPicPr>
          <p:blipFill>
            <a:blip r:embed="rId14" cstate="print">
              <a:extLst>
                <a:ext uri="{28A0092B-C50C-407E-A947-70E740481C1C}">
                  <a14:useLocalDpi xmlns:a14="http://schemas.microsoft.com/office/drawing/2010/main" val="0"/>
                </a:ext>
              </a:extLst>
            </a:blip>
            <a:stretch>
              <a:fillRect/>
            </a:stretch>
          </p:blipFill>
          <p:spPr>
            <a:xfrm>
              <a:off x="5799296" y="0"/>
              <a:ext cx="1305805" cy="1448423"/>
            </a:xfrm>
            <a:prstGeom prst="rect">
              <a:avLst/>
            </a:prstGeom>
          </p:spPr>
        </p:pic>
        <p:pic>
          <p:nvPicPr>
            <p:cNvPr id="27" name="Picture 26"/>
            <p:cNvPicPr/>
            <p:nvPr/>
          </p:nvPicPr>
          <p:blipFill>
            <a:blip r:embed="rId15" cstate="print">
              <a:extLst>
                <a:ext uri="{28A0092B-C50C-407E-A947-70E740481C1C}">
                  <a14:useLocalDpi xmlns:a14="http://schemas.microsoft.com/office/drawing/2010/main" val="0"/>
                </a:ext>
              </a:extLst>
            </a:blip>
            <a:stretch>
              <a:fillRect/>
            </a:stretch>
          </p:blipFill>
          <p:spPr>
            <a:xfrm>
              <a:off x="7391759" y="58802"/>
              <a:ext cx="1255874" cy="1319832"/>
            </a:xfrm>
            <a:prstGeom prst="rect">
              <a:avLst/>
            </a:prstGeom>
          </p:spPr>
        </p:pic>
      </p:grpSp>
    </p:spTree>
    <p:extLst>
      <p:ext uri="{BB962C8B-B14F-4D97-AF65-F5344CB8AC3E}">
        <p14:creationId xmlns:p14="http://schemas.microsoft.com/office/powerpoint/2010/main" val="23982624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Connector 12"/>
          <p:cNvCxnSpPr/>
          <p:nvPr/>
        </p:nvCxnSpPr>
        <p:spPr>
          <a:xfrm>
            <a:off x="0" y="6231988"/>
            <a:ext cx="12192000" cy="14067"/>
          </a:xfrm>
          <a:prstGeom prst="line">
            <a:avLst/>
          </a:prstGeom>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6003634" y="1151235"/>
            <a:ext cx="184731" cy="923330"/>
          </a:xfrm>
          <a:prstGeom prst="rect">
            <a:avLst/>
          </a:prstGeom>
          <a:noFill/>
        </p:spPr>
        <p:txBody>
          <a:bodyPr wrap="none" lIns="91440" tIns="45720" rIns="91440" bIns="45720">
            <a:spAutoFit/>
          </a:bodyPr>
          <a:lstStyle/>
          <a:p>
            <a:pPr algn="ctr"/>
            <a:endParaRPr lang="en-US" sz="5400" dirty="0">
              <a:ln w="0"/>
              <a:solidFill>
                <a:prstClr val="black">
                  <a:lumMod val="50000"/>
                  <a:lumOff val="50000"/>
                </a:prstClr>
              </a:solidFill>
              <a:effectLst>
                <a:reflection blurRad="6350" stA="53000" endA="300" endPos="35500" dir="5400000" sy="-90000" algn="bl" rotWithShape="0"/>
              </a:effectLst>
            </a:endParaRPr>
          </a:p>
        </p:txBody>
      </p:sp>
      <p:graphicFrame>
        <p:nvGraphicFramePr>
          <p:cNvPr id="12" name="Table 11"/>
          <p:cNvGraphicFramePr>
            <a:graphicFrameLocks noGrp="1"/>
          </p:cNvGraphicFramePr>
          <p:nvPr>
            <p:extLst>
              <p:ext uri="{D42A27DB-BD31-4B8C-83A1-F6EECF244321}">
                <p14:modId xmlns:p14="http://schemas.microsoft.com/office/powerpoint/2010/main" val="3307965807"/>
              </p:ext>
            </p:extLst>
          </p:nvPr>
        </p:nvGraphicFramePr>
        <p:xfrm>
          <a:off x="277729" y="964760"/>
          <a:ext cx="11712501" cy="2690770"/>
        </p:xfrm>
        <a:graphic>
          <a:graphicData uri="http://schemas.openxmlformats.org/drawingml/2006/table">
            <a:tbl>
              <a:tblPr firstRow="1" firstCol="1" bandRow="1">
                <a:tableStyleId>{5C22544A-7EE6-4342-B048-85BDC9FD1C3A}</a:tableStyleId>
              </a:tblPr>
              <a:tblGrid>
                <a:gridCol w="4693516">
                  <a:extLst>
                    <a:ext uri="{9D8B030D-6E8A-4147-A177-3AD203B41FA5}">
                      <a16:colId xmlns:a16="http://schemas.microsoft.com/office/drawing/2014/main" val="20000"/>
                    </a:ext>
                  </a:extLst>
                </a:gridCol>
                <a:gridCol w="7018985">
                  <a:extLst>
                    <a:ext uri="{9D8B030D-6E8A-4147-A177-3AD203B41FA5}">
                      <a16:colId xmlns:a16="http://schemas.microsoft.com/office/drawing/2014/main" val="20001"/>
                    </a:ext>
                  </a:extLst>
                </a:gridCol>
              </a:tblGrid>
              <a:tr h="603398">
                <a:tc gridSpan="2">
                  <a:txBody>
                    <a:bodyPr/>
                    <a:lstStyle/>
                    <a:p>
                      <a:pPr marL="0" marR="0" algn="ctr">
                        <a:lnSpc>
                          <a:spcPct val="107000"/>
                        </a:lnSpc>
                        <a:spcBef>
                          <a:spcPts val="0"/>
                        </a:spcBef>
                        <a:spcAft>
                          <a:spcPts val="0"/>
                        </a:spcAft>
                      </a:pPr>
                      <a:r>
                        <a:rPr lang="en-US" sz="2400" dirty="0">
                          <a:effectLst/>
                        </a:rPr>
                        <a:t>Internal Electrification &amp; Temporary Supply</a:t>
                      </a:r>
                      <a:endParaRPr lang="en-US" sz="2400" dirty="0">
                        <a:effectLst/>
                        <a:latin typeface="Times New Roman" panose="02020603050405020304" pitchFamily="18" charset="0"/>
                        <a:ea typeface="Times New Roman" panose="02020603050405020304" pitchFamily="18" charset="0"/>
                      </a:endParaRPr>
                    </a:p>
                  </a:txBody>
                  <a:tcPr/>
                </a:tc>
                <a:tc hMerge="1">
                  <a:txBody>
                    <a:bodyPr/>
                    <a:lstStyle/>
                    <a:p>
                      <a:pPr marL="0" marR="0" algn="ctr">
                        <a:lnSpc>
                          <a:spcPct val="107000"/>
                        </a:lnSpc>
                        <a:spcBef>
                          <a:spcPts val="0"/>
                        </a:spcBef>
                        <a:spcAft>
                          <a:spcPts val="0"/>
                        </a:spcAft>
                      </a:pPr>
                      <a:endParaRPr lang="en-US" sz="2400" dirty="0">
                        <a:effectLst/>
                        <a:latin typeface="Times New Roman" panose="02020603050405020304" pitchFamily="18" charset="0"/>
                        <a:ea typeface="Times New Roman" panose="02020603050405020304" pitchFamily="18" charset="0"/>
                      </a:endParaRPr>
                    </a:p>
                  </a:txBody>
                  <a:tcPr/>
                </a:tc>
                <a:extLst>
                  <a:ext uri="{0D108BD9-81ED-4DB2-BD59-A6C34878D82A}">
                    <a16:rowId xmlns:a16="http://schemas.microsoft.com/office/drawing/2014/main" val="10000"/>
                  </a:ext>
                </a:extLst>
              </a:tr>
              <a:tr h="425464">
                <a:tc>
                  <a:txBody>
                    <a:bodyPr/>
                    <a:lstStyle/>
                    <a:p>
                      <a:pPr marL="0" marR="0" algn="l">
                        <a:lnSpc>
                          <a:spcPct val="107000"/>
                        </a:lnSpc>
                        <a:spcBef>
                          <a:spcPts val="0"/>
                        </a:spcBef>
                        <a:spcAft>
                          <a:spcPts val="0"/>
                        </a:spcAft>
                      </a:pPr>
                      <a:r>
                        <a:rPr lang="en-US" sz="2000" b="1" dirty="0">
                          <a:solidFill>
                            <a:schemeClr val="bg1"/>
                          </a:solidFill>
                          <a:effectLst/>
                          <a:latin typeface="Times New Roman" panose="02020603050405020304" pitchFamily="18" charset="0"/>
                          <a:ea typeface="Times New Roman" panose="02020603050405020304" pitchFamily="18" charset="0"/>
                        </a:rPr>
                        <a:t>Internal Electrification</a:t>
                      </a:r>
                      <a:r>
                        <a:rPr lang="en-US" sz="2000" b="1" baseline="0" dirty="0">
                          <a:solidFill>
                            <a:schemeClr val="bg1"/>
                          </a:solidFill>
                          <a:effectLst/>
                          <a:latin typeface="Times New Roman" panose="02020603050405020304" pitchFamily="18" charset="0"/>
                          <a:ea typeface="Times New Roman" panose="02020603050405020304" pitchFamily="18" charset="0"/>
                        </a:rPr>
                        <a:t> &amp; Temporary Supply of 5 MW </a:t>
                      </a:r>
                      <a:endParaRPr lang="en-US" sz="2000" b="1"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400" b="1" dirty="0">
                          <a:solidFill>
                            <a:srgbClr val="FF0000"/>
                          </a:solidFill>
                          <a:effectLst/>
                        </a:rPr>
                        <a:t>100% Completed</a:t>
                      </a:r>
                      <a:endParaRPr lang="en-US" sz="2400" b="1" dirty="0">
                        <a:solidFill>
                          <a:srgbClr val="FF0000"/>
                        </a:solidFill>
                        <a:effectLst/>
                        <a:latin typeface="Times New Roman" panose="02020603050405020304" pitchFamily="18" charset="0"/>
                        <a:ea typeface="Times New Roman" panose="02020603050405020304" pitchFamily="18" charset="0"/>
                      </a:endParaRPr>
                    </a:p>
                  </a:txBody>
                  <a:tcPr marL="0" marR="0" marT="0" marB="0"/>
                </a:tc>
                <a:extLst>
                  <a:ext uri="{0D108BD9-81ED-4DB2-BD59-A6C34878D82A}">
                    <a16:rowId xmlns:a16="http://schemas.microsoft.com/office/drawing/2014/main" val="10001"/>
                  </a:ext>
                </a:extLst>
              </a:tr>
              <a:tr h="628421">
                <a:tc>
                  <a:txBody>
                    <a:bodyPr/>
                    <a:lstStyle/>
                    <a:p>
                      <a:pPr marL="0" marR="0" algn="just">
                        <a:lnSpc>
                          <a:spcPct val="107000"/>
                        </a:lnSpc>
                        <a:spcBef>
                          <a:spcPts val="0"/>
                        </a:spcBef>
                        <a:spcAft>
                          <a:spcPts val="0"/>
                        </a:spcAft>
                        <a:tabLst>
                          <a:tab pos="647700" algn="l"/>
                        </a:tabLst>
                      </a:pPr>
                      <a:r>
                        <a:rPr lang="en-US" sz="2000" dirty="0">
                          <a:solidFill>
                            <a:schemeClr val="tx1"/>
                          </a:solidFill>
                          <a:effectLst/>
                          <a:latin typeface="Times New Roman" panose="02020603050405020304" pitchFamily="18" charset="0"/>
                          <a:ea typeface="Times New Roman" panose="02020603050405020304" pitchFamily="18" charset="0"/>
                        </a:rPr>
                        <a:t>Electric Cable &amp; Connectors installation</a:t>
                      </a:r>
                    </a:p>
                    <a:p>
                      <a:pPr marL="0" marR="0" algn="just">
                        <a:lnSpc>
                          <a:spcPct val="107000"/>
                        </a:lnSpc>
                        <a:spcBef>
                          <a:spcPts val="0"/>
                        </a:spcBef>
                        <a:spcAft>
                          <a:spcPts val="0"/>
                        </a:spcAft>
                        <a:tabLst>
                          <a:tab pos="647700" algn="l"/>
                        </a:tabLst>
                      </a:pPr>
                      <a:r>
                        <a:rPr lang="en-US" sz="2400" dirty="0">
                          <a:solidFill>
                            <a:srgbClr val="FFFF00"/>
                          </a:solidFill>
                          <a:effectLst/>
                          <a:latin typeface="Times New Roman" panose="02020603050405020304" pitchFamily="18" charset="0"/>
                          <a:ea typeface="Times New Roman" panose="02020603050405020304" pitchFamily="18" charset="0"/>
                        </a:rPr>
                        <a:t>Investment</a:t>
                      </a:r>
                      <a:r>
                        <a:rPr lang="en-US" sz="2400" baseline="0" dirty="0">
                          <a:solidFill>
                            <a:srgbClr val="FFFF00"/>
                          </a:solidFill>
                          <a:effectLst/>
                          <a:latin typeface="Times New Roman" panose="02020603050405020304" pitchFamily="18" charset="0"/>
                          <a:ea typeface="Times New Roman" panose="02020603050405020304" pitchFamily="18" charset="0"/>
                        </a:rPr>
                        <a:t> of </a:t>
                      </a:r>
                      <a:r>
                        <a:rPr lang="en-US" sz="2400" baseline="0" dirty="0" err="1">
                          <a:solidFill>
                            <a:srgbClr val="FFFF00"/>
                          </a:solidFill>
                          <a:effectLst/>
                          <a:latin typeface="Times New Roman" panose="02020603050405020304" pitchFamily="18" charset="0"/>
                          <a:ea typeface="Times New Roman" panose="02020603050405020304" pitchFamily="18" charset="0"/>
                        </a:rPr>
                        <a:t>Rs</a:t>
                      </a:r>
                      <a:r>
                        <a:rPr lang="en-US" sz="2400" baseline="0" dirty="0">
                          <a:solidFill>
                            <a:srgbClr val="FFFF00"/>
                          </a:solidFill>
                          <a:effectLst/>
                          <a:latin typeface="Times New Roman" panose="02020603050405020304" pitchFamily="18" charset="0"/>
                          <a:ea typeface="Times New Roman" panose="02020603050405020304" pitchFamily="18" charset="0"/>
                        </a:rPr>
                        <a:t> 66 Million By tanners (Private Sector)</a:t>
                      </a:r>
                      <a:r>
                        <a:rPr lang="en-US" sz="1800" baseline="0" dirty="0">
                          <a:solidFill>
                            <a:srgbClr val="FFFF00"/>
                          </a:solidFill>
                          <a:effectLst/>
                          <a:latin typeface="Times New Roman" panose="02020603050405020304" pitchFamily="18" charset="0"/>
                          <a:ea typeface="Times New Roman" panose="02020603050405020304" pitchFamily="18" charset="0"/>
                        </a:rPr>
                        <a:t> </a:t>
                      </a:r>
                      <a:endParaRPr lang="en-US" sz="1800" dirty="0">
                        <a:solidFill>
                          <a:srgbClr val="FFFF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just">
                        <a:lnSpc>
                          <a:spcPct val="107000"/>
                        </a:lnSpc>
                        <a:spcBef>
                          <a:spcPts val="0"/>
                        </a:spcBef>
                        <a:spcAft>
                          <a:spcPts val="0"/>
                        </a:spcAft>
                      </a:pPr>
                      <a:r>
                        <a:rPr lang="en-US" sz="2200" b="1" dirty="0">
                          <a:solidFill>
                            <a:schemeClr val="tx1"/>
                          </a:solidFill>
                          <a:effectLst/>
                          <a:latin typeface="+mn-lt"/>
                          <a:ea typeface="+mn-ea"/>
                        </a:rPr>
                        <a:t>Temporary Supply of 5 MW by </a:t>
                      </a:r>
                      <a:r>
                        <a:rPr lang="en-US" sz="2200" b="1" baseline="0" dirty="0">
                          <a:solidFill>
                            <a:schemeClr val="tx1"/>
                          </a:solidFill>
                          <a:effectLst/>
                          <a:latin typeface="+mn-lt"/>
                          <a:ea typeface="+mn-ea"/>
                        </a:rPr>
                        <a:t>GEPCO has been energized</a:t>
                      </a:r>
                      <a:r>
                        <a:rPr lang="en-US" sz="2200" baseline="0" dirty="0">
                          <a:solidFill>
                            <a:schemeClr val="tx1"/>
                          </a:solidFill>
                          <a:effectLst/>
                          <a:latin typeface="+mn-lt"/>
                          <a:ea typeface="+mn-ea"/>
                        </a:rPr>
                        <a:t>. </a:t>
                      </a:r>
                      <a:r>
                        <a:rPr lang="en-US" sz="2200" b="1" baseline="0" dirty="0">
                          <a:solidFill>
                            <a:srgbClr val="FF0000"/>
                          </a:solidFill>
                          <a:effectLst/>
                          <a:latin typeface="+mn-lt"/>
                          <a:ea typeface="+mn-ea"/>
                        </a:rPr>
                        <a:t>For Construction of 21 MW Grid Station. GEPCO has issues Demand Notice. EDF has approved </a:t>
                      </a:r>
                      <a:r>
                        <a:rPr lang="en-US" sz="2200" b="1" baseline="0" dirty="0" err="1">
                          <a:solidFill>
                            <a:srgbClr val="FF0000"/>
                          </a:solidFill>
                          <a:effectLst/>
                          <a:latin typeface="+mn-lt"/>
                          <a:ea typeface="+mn-ea"/>
                        </a:rPr>
                        <a:t>Rs</a:t>
                      </a:r>
                      <a:r>
                        <a:rPr lang="en-US" sz="2200" b="1" baseline="0" dirty="0">
                          <a:solidFill>
                            <a:srgbClr val="FF0000"/>
                          </a:solidFill>
                          <a:effectLst/>
                          <a:latin typeface="+mn-lt"/>
                          <a:ea typeface="+mn-ea"/>
                        </a:rPr>
                        <a:t>. 330 million &amp; 1</a:t>
                      </a:r>
                      <a:r>
                        <a:rPr lang="en-US" sz="2200" b="1" baseline="30000" dirty="0">
                          <a:solidFill>
                            <a:srgbClr val="FF0000"/>
                          </a:solidFill>
                          <a:effectLst/>
                          <a:latin typeface="+mn-lt"/>
                          <a:ea typeface="+mn-ea"/>
                        </a:rPr>
                        <a:t>st</a:t>
                      </a:r>
                      <a:r>
                        <a:rPr lang="en-US" sz="2200" b="1" baseline="0" dirty="0">
                          <a:solidFill>
                            <a:srgbClr val="FF0000"/>
                          </a:solidFill>
                          <a:effectLst/>
                          <a:latin typeface="+mn-lt"/>
                          <a:ea typeface="+mn-ea"/>
                        </a:rPr>
                        <a:t> instalment of </a:t>
                      </a:r>
                      <a:r>
                        <a:rPr lang="en-US" sz="2200" b="1" baseline="0" dirty="0" err="1">
                          <a:solidFill>
                            <a:srgbClr val="FF0000"/>
                          </a:solidFill>
                          <a:effectLst/>
                          <a:latin typeface="+mn-lt"/>
                          <a:ea typeface="+mn-ea"/>
                        </a:rPr>
                        <a:t>Rs</a:t>
                      </a:r>
                      <a:r>
                        <a:rPr lang="en-US" sz="2200" b="1" baseline="0" dirty="0">
                          <a:solidFill>
                            <a:srgbClr val="FF0000"/>
                          </a:solidFill>
                          <a:effectLst/>
                          <a:latin typeface="+mn-lt"/>
                          <a:ea typeface="+mn-ea"/>
                        </a:rPr>
                        <a:t>. 131 million has been released to GEPCO.  </a:t>
                      </a:r>
                      <a:endParaRPr lang="en-US" sz="2200" dirty="0">
                        <a:effectLst/>
                        <a:latin typeface="Times New Roman" panose="02020603050405020304" pitchFamily="18" charset="0"/>
                        <a:ea typeface="Times New Roman" panose="02020603050405020304" pitchFamily="18" charset="0"/>
                      </a:endParaRPr>
                    </a:p>
                  </a:txBody>
                  <a:tcPr marL="0" marR="0" marT="0" marB="0"/>
                </a:tc>
                <a:extLst>
                  <a:ext uri="{0D108BD9-81ED-4DB2-BD59-A6C34878D82A}">
                    <a16:rowId xmlns:a16="http://schemas.microsoft.com/office/drawing/2014/main" val="10002"/>
                  </a:ext>
                </a:extLst>
              </a:tr>
            </a:tbl>
          </a:graphicData>
        </a:graphic>
      </p:graphicFrame>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53648" y="3721994"/>
            <a:ext cx="5055899" cy="3118177"/>
          </a:xfrm>
          <a:prstGeom prst="rect">
            <a:avLst/>
          </a:prstGeom>
        </p:spPr>
      </p:pic>
      <p:pic>
        <p:nvPicPr>
          <p:cNvPr id="16" name="Picture 15"/>
          <p:cNvPicPr>
            <a:picLocks noChangeAspect="1"/>
          </p:cNvPicPr>
          <p:nvPr/>
        </p:nvPicPr>
        <p:blipFill rotWithShape="1">
          <a:blip r:embed="rId4" cstate="print">
            <a:extLst>
              <a:ext uri="{28A0092B-C50C-407E-A947-70E740481C1C}">
                <a14:useLocalDpi xmlns:a14="http://schemas.microsoft.com/office/drawing/2010/main" val="0"/>
              </a:ext>
            </a:extLst>
          </a:blip>
          <a:srcRect b="31042"/>
          <a:stretch/>
        </p:blipFill>
        <p:spPr>
          <a:xfrm>
            <a:off x="114373" y="3721995"/>
            <a:ext cx="5375149" cy="3136006"/>
          </a:xfrm>
          <a:prstGeom prst="rect">
            <a:avLst/>
          </a:prstGeom>
        </p:spPr>
      </p:pic>
      <p:grpSp>
        <p:nvGrpSpPr>
          <p:cNvPr id="8" name="Group 7"/>
          <p:cNvGrpSpPr/>
          <p:nvPr/>
        </p:nvGrpSpPr>
        <p:grpSpPr>
          <a:xfrm>
            <a:off x="114373" y="49813"/>
            <a:ext cx="11774943" cy="855964"/>
            <a:chOff x="484019" y="0"/>
            <a:chExt cx="11614201" cy="1518777"/>
          </a:xfrm>
        </p:grpSpPr>
        <p:pic>
          <p:nvPicPr>
            <p:cNvPr id="9" name="Picture 8"/>
            <p:cNvPicPr/>
            <p:nvPr/>
          </p:nvPicPr>
          <p:blipFill>
            <a:blip r:embed="rId5" cstate="print">
              <a:extLst>
                <a:ext uri="{28A0092B-C50C-407E-A947-70E740481C1C}">
                  <a14:useLocalDpi xmlns:a14="http://schemas.microsoft.com/office/drawing/2010/main" val="0"/>
                </a:ext>
              </a:extLst>
            </a:blip>
            <a:stretch>
              <a:fillRect/>
            </a:stretch>
          </p:blipFill>
          <p:spPr>
            <a:xfrm>
              <a:off x="2321170" y="64662"/>
              <a:ext cx="1251633" cy="1327142"/>
            </a:xfrm>
            <a:prstGeom prst="rect">
              <a:avLst/>
            </a:prstGeom>
          </p:spPr>
        </p:pic>
        <p:pic>
          <p:nvPicPr>
            <p:cNvPr id="10" name="Picture 9"/>
            <p:cNvPicPr/>
            <p:nvPr/>
          </p:nvPicPr>
          <p:blipFill>
            <a:blip r:embed="rId6" cstate="print">
              <a:extLst>
                <a:ext uri="{28A0092B-C50C-407E-A947-70E740481C1C}">
                  <a14:useLocalDpi xmlns:a14="http://schemas.microsoft.com/office/drawing/2010/main" val="0"/>
                </a:ext>
              </a:extLst>
            </a:blip>
            <a:stretch>
              <a:fillRect/>
            </a:stretch>
          </p:blipFill>
          <p:spPr>
            <a:xfrm>
              <a:off x="8934291" y="72450"/>
              <a:ext cx="1447051" cy="1446327"/>
            </a:xfrm>
            <a:prstGeom prst="rect">
              <a:avLst/>
            </a:prstGeom>
          </p:spPr>
        </p:pic>
        <p:pic>
          <p:nvPicPr>
            <p:cNvPr id="11" name="Picture 10"/>
            <p:cNvPicPr/>
            <p:nvPr/>
          </p:nvPicPr>
          <p:blipFill>
            <a:blip r:embed="rId7" cstate="print">
              <a:extLst>
                <a:ext uri="{28A0092B-C50C-407E-A947-70E740481C1C}">
                  <a14:useLocalDpi xmlns:a14="http://schemas.microsoft.com/office/drawing/2010/main" val="0"/>
                </a:ext>
              </a:extLst>
            </a:blip>
            <a:stretch>
              <a:fillRect/>
            </a:stretch>
          </p:blipFill>
          <p:spPr>
            <a:xfrm>
              <a:off x="10668000" y="58802"/>
              <a:ext cx="1430220" cy="1193220"/>
            </a:xfrm>
            <a:prstGeom prst="rect">
              <a:avLst/>
            </a:prstGeom>
          </p:spPr>
        </p:pic>
        <p:pic>
          <p:nvPicPr>
            <p:cNvPr id="14" name="Picture 13"/>
            <p:cNvPicPr/>
            <p:nvPr/>
          </p:nvPicPr>
          <p:blipFill>
            <a:blip r:embed="rId8" cstate="print">
              <a:extLst>
                <a:ext uri="{28A0092B-C50C-407E-A947-70E740481C1C}">
                  <a14:useLocalDpi xmlns:a14="http://schemas.microsoft.com/office/drawing/2010/main" val="0"/>
                </a:ext>
              </a:extLst>
            </a:blip>
            <a:stretch>
              <a:fillRect/>
            </a:stretch>
          </p:blipFill>
          <p:spPr>
            <a:xfrm>
              <a:off x="3899553" y="153241"/>
              <a:ext cx="1654682" cy="1193220"/>
            </a:xfrm>
            <a:prstGeom prst="rect">
              <a:avLst/>
            </a:prstGeom>
          </p:spPr>
        </p:pic>
        <p:pic>
          <p:nvPicPr>
            <p:cNvPr id="17" name="Picture 16"/>
            <p:cNvPicPr/>
            <p:nvPr/>
          </p:nvPicPr>
          <p:blipFill>
            <a:blip r:embed="rId9" cstate="print">
              <a:extLst>
                <a:ext uri="{28A0092B-C50C-407E-A947-70E740481C1C}">
                  <a14:useLocalDpi xmlns:a14="http://schemas.microsoft.com/office/drawing/2010/main" val="0"/>
                </a:ext>
              </a:extLst>
            </a:blip>
            <a:stretch>
              <a:fillRect/>
            </a:stretch>
          </p:blipFill>
          <p:spPr>
            <a:xfrm>
              <a:off x="484019" y="226675"/>
              <a:ext cx="1431888" cy="1221748"/>
            </a:xfrm>
            <a:prstGeom prst="rect">
              <a:avLst/>
            </a:prstGeom>
          </p:spPr>
        </p:pic>
        <p:pic>
          <p:nvPicPr>
            <p:cNvPr id="18" name="Picture 17"/>
            <p:cNvPicPr/>
            <p:nvPr/>
          </p:nvPicPr>
          <p:blipFill>
            <a:blip r:embed="rId10" cstate="print">
              <a:extLst>
                <a:ext uri="{28A0092B-C50C-407E-A947-70E740481C1C}">
                  <a14:useLocalDpi xmlns:a14="http://schemas.microsoft.com/office/drawing/2010/main" val="0"/>
                </a:ext>
              </a:extLst>
            </a:blip>
            <a:stretch>
              <a:fillRect/>
            </a:stretch>
          </p:blipFill>
          <p:spPr>
            <a:xfrm>
              <a:off x="5799296" y="0"/>
              <a:ext cx="1305805" cy="1448423"/>
            </a:xfrm>
            <a:prstGeom prst="rect">
              <a:avLst/>
            </a:prstGeom>
          </p:spPr>
        </p:pic>
        <p:pic>
          <p:nvPicPr>
            <p:cNvPr id="19" name="Picture 18"/>
            <p:cNvPicPr/>
            <p:nvPr/>
          </p:nvPicPr>
          <p:blipFill>
            <a:blip r:embed="rId11" cstate="print">
              <a:extLst>
                <a:ext uri="{28A0092B-C50C-407E-A947-70E740481C1C}">
                  <a14:useLocalDpi xmlns:a14="http://schemas.microsoft.com/office/drawing/2010/main" val="0"/>
                </a:ext>
              </a:extLst>
            </a:blip>
            <a:stretch>
              <a:fillRect/>
            </a:stretch>
          </p:blipFill>
          <p:spPr>
            <a:xfrm>
              <a:off x="7391759" y="58802"/>
              <a:ext cx="1255874" cy="1319832"/>
            </a:xfrm>
            <a:prstGeom prst="rect">
              <a:avLst/>
            </a:prstGeom>
          </p:spPr>
        </p:pic>
      </p:grpSp>
    </p:spTree>
    <p:extLst>
      <p:ext uri="{BB962C8B-B14F-4D97-AF65-F5344CB8AC3E}">
        <p14:creationId xmlns:p14="http://schemas.microsoft.com/office/powerpoint/2010/main" val="25522330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Connector 12"/>
          <p:cNvCxnSpPr/>
          <p:nvPr/>
        </p:nvCxnSpPr>
        <p:spPr>
          <a:xfrm>
            <a:off x="0" y="6231988"/>
            <a:ext cx="12192000" cy="14067"/>
          </a:xfrm>
          <a:prstGeom prst="line">
            <a:avLst/>
          </a:prstGeom>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6003634" y="1151235"/>
            <a:ext cx="184731" cy="923330"/>
          </a:xfrm>
          <a:prstGeom prst="rect">
            <a:avLst/>
          </a:prstGeom>
          <a:noFill/>
        </p:spPr>
        <p:txBody>
          <a:bodyPr wrap="none" lIns="91440" tIns="45720" rIns="91440" bIns="45720">
            <a:spAutoFit/>
          </a:bodyPr>
          <a:lstStyle/>
          <a:p>
            <a:pPr algn="ctr"/>
            <a:endParaRPr lang="en-US" sz="5400" dirty="0">
              <a:ln w="0"/>
              <a:solidFill>
                <a:prstClr val="black">
                  <a:lumMod val="50000"/>
                  <a:lumOff val="50000"/>
                </a:prstClr>
              </a:solidFill>
              <a:effectLst>
                <a:reflection blurRad="6350" stA="53000" endA="300" endPos="35500" dir="5400000" sy="-90000" algn="bl" rotWithShape="0"/>
              </a:effectLst>
            </a:endParaRP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58058" y="4387090"/>
            <a:ext cx="3089152" cy="237138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97940" y="4362791"/>
            <a:ext cx="2889530" cy="235868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aphicFrame>
        <p:nvGraphicFramePr>
          <p:cNvPr id="2" name="Table 1"/>
          <p:cNvGraphicFramePr>
            <a:graphicFrameLocks noGrp="1"/>
          </p:cNvGraphicFramePr>
          <p:nvPr>
            <p:extLst>
              <p:ext uri="{D42A27DB-BD31-4B8C-83A1-F6EECF244321}">
                <p14:modId xmlns:p14="http://schemas.microsoft.com/office/powerpoint/2010/main" val="1907697452"/>
              </p:ext>
            </p:extLst>
          </p:nvPr>
        </p:nvGraphicFramePr>
        <p:xfrm>
          <a:off x="161193" y="1230789"/>
          <a:ext cx="8626723" cy="2875122"/>
        </p:xfrm>
        <a:graphic>
          <a:graphicData uri="http://schemas.openxmlformats.org/drawingml/2006/table">
            <a:tbl>
              <a:tblPr firstRow="1" firstCol="1" bandRow="1">
                <a:tableStyleId>{5C22544A-7EE6-4342-B048-85BDC9FD1C3A}</a:tableStyleId>
              </a:tblPr>
              <a:tblGrid>
                <a:gridCol w="2664163">
                  <a:extLst>
                    <a:ext uri="{9D8B030D-6E8A-4147-A177-3AD203B41FA5}">
                      <a16:colId xmlns:a16="http://schemas.microsoft.com/office/drawing/2014/main" val="20000"/>
                    </a:ext>
                  </a:extLst>
                </a:gridCol>
                <a:gridCol w="2066281">
                  <a:extLst>
                    <a:ext uri="{9D8B030D-6E8A-4147-A177-3AD203B41FA5}">
                      <a16:colId xmlns:a16="http://schemas.microsoft.com/office/drawing/2014/main" val="20001"/>
                    </a:ext>
                  </a:extLst>
                </a:gridCol>
                <a:gridCol w="2152376">
                  <a:extLst>
                    <a:ext uri="{9D8B030D-6E8A-4147-A177-3AD203B41FA5}">
                      <a16:colId xmlns:a16="http://schemas.microsoft.com/office/drawing/2014/main" val="20002"/>
                    </a:ext>
                  </a:extLst>
                </a:gridCol>
                <a:gridCol w="1743903">
                  <a:extLst>
                    <a:ext uri="{9D8B030D-6E8A-4147-A177-3AD203B41FA5}">
                      <a16:colId xmlns:a16="http://schemas.microsoft.com/office/drawing/2014/main" val="20003"/>
                    </a:ext>
                  </a:extLst>
                </a:gridCol>
              </a:tblGrid>
              <a:tr h="594987">
                <a:tc>
                  <a:txBody>
                    <a:bodyPr/>
                    <a:lstStyle/>
                    <a:p>
                      <a:pPr marL="0" marR="0" algn="ctr">
                        <a:spcBef>
                          <a:spcPts val="0"/>
                        </a:spcBef>
                        <a:spcAft>
                          <a:spcPts val="600"/>
                        </a:spcAft>
                      </a:pPr>
                      <a:r>
                        <a:rPr lang="en-GB" sz="2500" dirty="0">
                          <a:effectLst/>
                        </a:rPr>
                        <a:t>Conveyance Channels </a:t>
                      </a:r>
                      <a:endParaRPr lang="en-US" sz="25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600"/>
                        </a:spcAft>
                      </a:pPr>
                      <a:r>
                        <a:rPr lang="en-GB" sz="2000">
                          <a:effectLst/>
                        </a:rPr>
                        <a:t>Planned (km)</a:t>
                      </a:r>
                      <a:endParaRPr lang="en-US" sz="18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just">
                        <a:spcBef>
                          <a:spcPts val="0"/>
                        </a:spcBef>
                        <a:spcAft>
                          <a:spcPts val="600"/>
                        </a:spcAft>
                      </a:pPr>
                      <a:r>
                        <a:rPr lang="en-GB" sz="2000">
                          <a:effectLst/>
                        </a:rPr>
                        <a:t>Completed (km)</a:t>
                      </a:r>
                      <a:endParaRPr lang="en-US" sz="1800">
                        <a:effectLst/>
                      </a:endParaRPr>
                    </a:p>
                    <a:p>
                      <a:pPr marL="0" marR="0" algn="just">
                        <a:spcBef>
                          <a:spcPts val="0"/>
                        </a:spcBef>
                        <a:spcAft>
                          <a:spcPts val="600"/>
                        </a:spcAft>
                      </a:pPr>
                      <a:r>
                        <a:rPr lang="en-GB" sz="2000">
                          <a:effectLst/>
                        </a:rPr>
                        <a:t>(Bed/Walls)</a:t>
                      </a:r>
                      <a:endParaRPr lang="en-US" sz="18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just">
                        <a:spcBef>
                          <a:spcPts val="0"/>
                        </a:spcBef>
                        <a:spcAft>
                          <a:spcPts val="600"/>
                        </a:spcAft>
                      </a:pPr>
                      <a:r>
                        <a:rPr lang="en-GB" sz="2000" dirty="0">
                          <a:effectLst/>
                        </a:rPr>
                        <a:t>Progress (%)</a:t>
                      </a:r>
                      <a:endParaRPr lang="en-US" sz="18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308916">
                <a:tc>
                  <a:txBody>
                    <a:bodyPr/>
                    <a:lstStyle/>
                    <a:p>
                      <a:pPr marL="0" marR="0" algn="just">
                        <a:spcBef>
                          <a:spcPts val="0"/>
                        </a:spcBef>
                        <a:spcAft>
                          <a:spcPts val="600"/>
                        </a:spcAft>
                      </a:pPr>
                      <a:r>
                        <a:rPr lang="en-GB" sz="2400" b="1" dirty="0">
                          <a:effectLst/>
                        </a:rPr>
                        <a:t>Storm water</a:t>
                      </a:r>
                      <a:endParaRPr lang="en-US" sz="2000" b="1"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600"/>
                        </a:spcAft>
                      </a:pPr>
                      <a:r>
                        <a:rPr lang="en-GB" sz="2400" b="1">
                          <a:effectLst/>
                        </a:rPr>
                        <a:t>11.82 Km</a:t>
                      </a:r>
                      <a:endParaRPr lang="en-US" sz="2000" b="1">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600"/>
                        </a:spcAft>
                      </a:pPr>
                      <a:r>
                        <a:rPr lang="en-GB" sz="2400" b="1" dirty="0">
                          <a:effectLst/>
                        </a:rPr>
                        <a:t>11.82 Km</a:t>
                      </a:r>
                      <a:endParaRPr lang="en-US" sz="2000" b="1"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600"/>
                        </a:spcAft>
                      </a:pPr>
                      <a:r>
                        <a:rPr lang="en-US" sz="2000" b="1" dirty="0">
                          <a:effectLst/>
                          <a:latin typeface="Times New Roman" panose="02020603050405020304" pitchFamily="18" charset="0"/>
                          <a:ea typeface="Times New Roman" panose="02020603050405020304" pitchFamily="18" charset="0"/>
                        </a:rPr>
                        <a:t>100%</a:t>
                      </a:r>
                    </a:p>
                  </a:txBody>
                  <a:tcPr marL="68580" marR="68580" marT="0" marB="0"/>
                </a:tc>
                <a:extLst>
                  <a:ext uri="{0D108BD9-81ED-4DB2-BD59-A6C34878D82A}">
                    <a16:rowId xmlns:a16="http://schemas.microsoft.com/office/drawing/2014/main" val="10001"/>
                  </a:ext>
                </a:extLst>
              </a:tr>
              <a:tr h="257430">
                <a:tc>
                  <a:txBody>
                    <a:bodyPr/>
                    <a:lstStyle/>
                    <a:p>
                      <a:pPr marL="0" marR="0" algn="just">
                        <a:spcBef>
                          <a:spcPts val="0"/>
                        </a:spcBef>
                        <a:spcAft>
                          <a:spcPts val="600"/>
                        </a:spcAft>
                      </a:pPr>
                      <a:endParaRPr lang="en-US" sz="2000" b="1"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600"/>
                        </a:spcAft>
                      </a:pPr>
                      <a:endParaRPr lang="en-US" sz="2000" b="1"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600"/>
                        </a:spcAft>
                      </a:pPr>
                      <a:endParaRPr lang="en-US" sz="2000" b="1">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600"/>
                        </a:spcAft>
                      </a:pPr>
                      <a:endParaRPr lang="en-US" sz="2000" b="1"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0002"/>
                  </a:ext>
                </a:extLst>
              </a:tr>
              <a:tr h="308916">
                <a:tc>
                  <a:txBody>
                    <a:bodyPr/>
                    <a:lstStyle/>
                    <a:p>
                      <a:pPr marL="0" marR="0" algn="just">
                        <a:spcBef>
                          <a:spcPts val="0"/>
                        </a:spcBef>
                        <a:spcAft>
                          <a:spcPts val="600"/>
                        </a:spcAft>
                      </a:pPr>
                      <a:r>
                        <a:rPr lang="en-GB" sz="2400" b="1" dirty="0">
                          <a:effectLst/>
                        </a:rPr>
                        <a:t>Effluent</a:t>
                      </a:r>
                      <a:r>
                        <a:rPr lang="en-GB" sz="2400" b="1" baseline="0" dirty="0">
                          <a:effectLst/>
                        </a:rPr>
                        <a:t> </a:t>
                      </a:r>
                      <a:r>
                        <a:rPr lang="en-GB" sz="2400" b="1" dirty="0">
                          <a:effectLst/>
                        </a:rPr>
                        <a:t>streams</a:t>
                      </a:r>
                      <a:endParaRPr lang="en-US" sz="2000" b="1"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600"/>
                        </a:spcAft>
                      </a:pPr>
                      <a:r>
                        <a:rPr lang="en-GB" sz="2400" b="1" dirty="0">
                          <a:effectLst/>
                        </a:rPr>
                        <a:t>18.95 Km</a:t>
                      </a:r>
                      <a:endParaRPr lang="en-US" sz="2000" b="1"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600"/>
                        </a:spcAft>
                      </a:pPr>
                      <a:r>
                        <a:rPr lang="en-GB" sz="2400" b="1" dirty="0">
                          <a:effectLst/>
                        </a:rPr>
                        <a:t>18.95 Km</a:t>
                      </a:r>
                      <a:endParaRPr lang="en-US" sz="2000" b="1"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600"/>
                        </a:spcAft>
                      </a:pPr>
                      <a:r>
                        <a:rPr lang="en-US" sz="2000" b="1" dirty="0">
                          <a:effectLst/>
                          <a:latin typeface="Times New Roman" panose="02020603050405020304" pitchFamily="18" charset="0"/>
                          <a:ea typeface="Times New Roman" panose="02020603050405020304" pitchFamily="18" charset="0"/>
                        </a:rPr>
                        <a:t>100%</a:t>
                      </a:r>
                    </a:p>
                  </a:txBody>
                  <a:tcPr marL="68580" marR="68580" marT="0" marB="0"/>
                </a:tc>
                <a:extLst>
                  <a:ext uri="{0D108BD9-81ED-4DB2-BD59-A6C34878D82A}">
                    <a16:rowId xmlns:a16="http://schemas.microsoft.com/office/drawing/2014/main" val="10003"/>
                  </a:ext>
                </a:extLst>
              </a:tr>
              <a:tr h="1076802">
                <a:tc gridSpan="2">
                  <a:txBody>
                    <a:bodyPr/>
                    <a:lstStyle/>
                    <a:p>
                      <a:pPr marL="0" marR="0" lvl="0" indent="0" algn="just" defTabSz="914400" rtl="0" eaLnBrk="1" fontAlgn="auto" latinLnBrk="0" hangingPunct="1">
                        <a:lnSpc>
                          <a:spcPct val="107000"/>
                        </a:lnSpc>
                        <a:spcBef>
                          <a:spcPts val="0"/>
                        </a:spcBef>
                        <a:spcAft>
                          <a:spcPts val="0"/>
                        </a:spcAft>
                        <a:buClrTx/>
                        <a:buSzTx/>
                        <a:buFontTx/>
                        <a:buNone/>
                        <a:tabLst>
                          <a:tab pos="647700" algn="l"/>
                        </a:tabLst>
                        <a:defRPr/>
                      </a:pPr>
                      <a:r>
                        <a:rPr kumimoji="0" lang="en-US" sz="2000" b="1" i="0" u="none" strike="noStrike" kern="1200" cap="none" spc="0" normalizeH="0" baseline="0" noProof="0" dirty="0">
                          <a:ln>
                            <a:noFill/>
                          </a:ln>
                          <a:solidFill>
                            <a:srgbClr val="FFFF00"/>
                          </a:solidFill>
                          <a:effectLst/>
                          <a:uLnTx/>
                          <a:uFillTx/>
                          <a:latin typeface="Times New Roman" panose="02020603050405020304" pitchFamily="18" charset="0"/>
                          <a:ea typeface="Times New Roman" panose="02020603050405020304" pitchFamily="18" charset="0"/>
                        </a:rPr>
                        <a:t>Investment of </a:t>
                      </a:r>
                      <a:r>
                        <a:rPr kumimoji="0" lang="en-US" sz="2000" b="1" i="0" u="none" strike="noStrike" kern="1200" cap="none" spc="0" normalizeH="0" baseline="0" noProof="0" dirty="0" err="1">
                          <a:ln>
                            <a:noFill/>
                          </a:ln>
                          <a:solidFill>
                            <a:srgbClr val="FFFF00"/>
                          </a:solidFill>
                          <a:effectLst/>
                          <a:uLnTx/>
                          <a:uFillTx/>
                          <a:latin typeface="Times New Roman" panose="02020603050405020304" pitchFamily="18" charset="0"/>
                          <a:ea typeface="Times New Roman" panose="02020603050405020304" pitchFamily="18" charset="0"/>
                        </a:rPr>
                        <a:t>Rs</a:t>
                      </a:r>
                      <a:r>
                        <a:rPr kumimoji="0" lang="en-US" sz="2000" b="1" i="0" u="none" strike="noStrike" kern="1200" cap="none" spc="0" normalizeH="0" baseline="0" noProof="0" dirty="0">
                          <a:ln>
                            <a:noFill/>
                          </a:ln>
                          <a:solidFill>
                            <a:srgbClr val="FFFF00"/>
                          </a:solidFill>
                          <a:effectLst/>
                          <a:uLnTx/>
                          <a:uFillTx/>
                          <a:latin typeface="Times New Roman" panose="02020603050405020304" pitchFamily="18" charset="0"/>
                          <a:ea typeface="Times New Roman" panose="02020603050405020304" pitchFamily="18" charset="0"/>
                        </a:rPr>
                        <a:t> 700 Million </a:t>
                      </a:r>
                    </a:p>
                    <a:p>
                      <a:pPr marL="0" marR="0" lvl="0" indent="0" algn="just" defTabSz="914400" rtl="0" eaLnBrk="1" fontAlgn="auto" latinLnBrk="0" hangingPunct="1">
                        <a:lnSpc>
                          <a:spcPct val="107000"/>
                        </a:lnSpc>
                        <a:spcBef>
                          <a:spcPts val="0"/>
                        </a:spcBef>
                        <a:spcAft>
                          <a:spcPts val="0"/>
                        </a:spcAft>
                        <a:buClrTx/>
                        <a:buSzTx/>
                        <a:buFontTx/>
                        <a:buNone/>
                        <a:tabLst>
                          <a:tab pos="647700" algn="l"/>
                        </a:tabLst>
                        <a:defRPr/>
                      </a:pPr>
                      <a:r>
                        <a:rPr lang="en-US" sz="2000" baseline="0" dirty="0">
                          <a:solidFill>
                            <a:srgbClr val="FFFF00"/>
                          </a:solidFill>
                          <a:effectLst/>
                          <a:latin typeface="Times New Roman" panose="02020603050405020304" pitchFamily="18" charset="0"/>
                          <a:ea typeface="Times New Roman" panose="02020603050405020304" pitchFamily="18" charset="0"/>
                        </a:rPr>
                        <a:t>(Private Sector: 620 million + EDF : 80 million) </a:t>
                      </a:r>
                      <a:endParaRPr kumimoji="0" lang="en-US" sz="2000" b="1" i="0" u="none" strike="noStrike" kern="1200" cap="none" spc="0" normalizeH="0" baseline="0" noProof="0" dirty="0">
                        <a:ln>
                          <a:noFill/>
                        </a:ln>
                        <a:solidFill>
                          <a:srgbClr val="FFFF00"/>
                        </a:solidFill>
                        <a:effectLst/>
                        <a:uLnTx/>
                        <a:uFillTx/>
                        <a:latin typeface="Times New Roman" panose="02020603050405020304" pitchFamily="18" charset="0"/>
                        <a:ea typeface="Times New Roman" panose="02020603050405020304" pitchFamily="18" charset="0"/>
                      </a:endParaRPr>
                    </a:p>
                  </a:txBody>
                  <a:tcPr marL="68580" marR="68580" marT="0" marB="0"/>
                </a:tc>
                <a:tc hMerge="1">
                  <a:txBody>
                    <a:bodyPr/>
                    <a:lstStyle/>
                    <a:p>
                      <a:endParaRPr lang="en-US"/>
                    </a:p>
                  </a:txBody>
                  <a:tcPr/>
                </a:tc>
                <a:tc>
                  <a:txBody>
                    <a:bodyPr/>
                    <a:lstStyle/>
                    <a:p>
                      <a:pPr marL="0" marR="0" algn="ctr">
                        <a:spcBef>
                          <a:spcPts val="0"/>
                        </a:spcBef>
                        <a:spcAft>
                          <a:spcPts val="600"/>
                        </a:spcAft>
                      </a:pPr>
                      <a:r>
                        <a:rPr lang="en-US" sz="2000" b="1" dirty="0">
                          <a:effectLst/>
                          <a:latin typeface="Times New Roman" panose="02020603050405020304" pitchFamily="18" charset="0"/>
                          <a:ea typeface="Times New Roman" panose="02020603050405020304" pitchFamily="18" charset="0"/>
                        </a:rPr>
                        <a:t>Progress</a:t>
                      </a:r>
                    </a:p>
                  </a:txBody>
                  <a:tcPr marL="68580" marR="68580" marT="0" marB="0" anchor="ctr" anchorCtr="1"/>
                </a:tc>
                <a:tc>
                  <a:txBody>
                    <a:bodyPr/>
                    <a:lstStyle/>
                    <a:p>
                      <a:pPr marL="0" marR="0" algn="ctr">
                        <a:spcBef>
                          <a:spcPts val="0"/>
                        </a:spcBef>
                        <a:spcAft>
                          <a:spcPts val="600"/>
                        </a:spcAft>
                      </a:pPr>
                      <a:r>
                        <a:rPr lang="en-GB" sz="5400" b="1" dirty="0">
                          <a:solidFill>
                            <a:srgbClr val="FF0000"/>
                          </a:solidFill>
                          <a:effectLst/>
                        </a:rPr>
                        <a:t>100%</a:t>
                      </a:r>
                      <a:endParaRPr lang="en-US" sz="5400" b="1" dirty="0">
                        <a:solidFill>
                          <a:srgbClr val="FF0000"/>
                        </a:solidFill>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0004"/>
                  </a:ext>
                </a:extLst>
              </a:tr>
            </a:tbl>
          </a:graphicData>
        </a:graphic>
      </p:graphicFrame>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070" y="4387090"/>
            <a:ext cx="2743800" cy="233438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4" name="Picture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915400" y="1151104"/>
            <a:ext cx="3182820" cy="272356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7" name="Picture 2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040990" y="4387090"/>
            <a:ext cx="3057230" cy="237138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11" name="Group 10"/>
          <p:cNvGrpSpPr/>
          <p:nvPr/>
        </p:nvGrpSpPr>
        <p:grpSpPr>
          <a:xfrm>
            <a:off x="163772" y="122830"/>
            <a:ext cx="11846257" cy="1028274"/>
            <a:chOff x="484019" y="0"/>
            <a:chExt cx="11614201" cy="1518777"/>
          </a:xfrm>
        </p:grpSpPr>
        <p:pic>
          <p:nvPicPr>
            <p:cNvPr id="14" name="Picture 13"/>
            <p:cNvPicPr/>
            <p:nvPr/>
          </p:nvPicPr>
          <p:blipFill>
            <a:blip r:embed="rId8" cstate="print">
              <a:extLst>
                <a:ext uri="{28A0092B-C50C-407E-A947-70E740481C1C}">
                  <a14:useLocalDpi xmlns:a14="http://schemas.microsoft.com/office/drawing/2010/main" val="0"/>
                </a:ext>
              </a:extLst>
            </a:blip>
            <a:stretch>
              <a:fillRect/>
            </a:stretch>
          </p:blipFill>
          <p:spPr>
            <a:xfrm>
              <a:off x="2321170" y="64662"/>
              <a:ext cx="1251633" cy="1327142"/>
            </a:xfrm>
            <a:prstGeom prst="rect">
              <a:avLst/>
            </a:prstGeom>
          </p:spPr>
        </p:pic>
        <p:pic>
          <p:nvPicPr>
            <p:cNvPr id="16" name="Picture 15"/>
            <p:cNvPicPr/>
            <p:nvPr/>
          </p:nvPicPr>
          <p:blipFill>
            <a:blip r:embed="rId9" cstate="print">
              <a:extLst>
                <a:ext uri="{28A0092B-C50C-407E-A947-70E740481C1C}">
                  <a14:useLocalDpi xmlns:a14="http://schemas.microsoft.com/office/drawing/2010/main" val="0"/>
                </a:ext>
              </a:extLst>
            </a:blip>
            <a:stretch>
              <a:fillRect/>
            </a:stretch>
          </p:blipFill>
          <p:spPr>
            <a:xfrm>
              <a:off x="8934291" y="72450"/>
              <a:ext cx="1447051" cy="1446327"/>
            </a:xfrm>
            <a:prstGeom prst="rect">
              <a:avLst/>
            </a:prstGeom>
          </p:spPr>
        </p:pic>
        <p:pic>
          <p:nvPicPr>
            <p:cNvPr id="18" name="Picture 17"/>
            <p:cNvPicPr/>
            <p:nvPr/>
          </p:nvPicPr>
          <p:blipFill>
            <a:blip r:embed="rId10" cstate="print">
              <a:extLst>
                <a:ext uri="{28A0092B-C50C-407E-A947-70E740481C1C}">
                  <a14:useLocalDpi xmlns:a14="http://schemas.microsoft.com/office/drawing/2010/main" val="0"/>
                </a:ext>
              </a:extLst>
            </a:blip>
            <a:stretch>
              <a:fillRect/>
            </a:stretch>
          </p:blipFill>
          <p:spPr>
            <a:xfrm>
              <a:off x="10668000" y="58802"/>
              <a:ext cx="1430220" cy="1193220"/>
            </a:xfrm>
            <a:prstGeom prst="rect">
              <a:avLst/>
            </a:prstGeom>
          </p:spPr>
        </p:pic>
        <p:pic>
          <p:nvPicPr>
            <p:cNvPr id="19" name="Picture 18"/>
            <p:cNvPicPr/>
            <p:nvPr/>
          </p:nvPicPr>
          <p:blipFill>
            <a:blip r:embed="rId11" cstate="print">
              <a:extLst>
                <a:ext uri="{28A0092B-C50C-407E-A947-70E740481C1C}">
                  <a14:useLocalDpi xmlns:a14="http://schemas.microsoft.com/office/drawing/2010/main" val="0"/>
                </a:ext>
              </a:extLst>
            </a:blip>
            <a:stretch>
              <a:fillRect/>
            </a:stretch>
          </p:blipFill>
          <p:spPr>
            <a:xfrm>
              <a:off x="3899553" y="153241"/>
              <a:ext cx="1654682" cy="1193220"/>
            </a:xfrm>
            <a:prstGeom prst="rect">
              <a:avLst/>
            </a:prstGeom>
          </p:spPr>
        </p:pic>
        <p:pic>
          <p:nvPicPr>
            <p:cNvPr id="20" name="Picture 19"/>
            <p:cNvPicPr/>
            <p:nvPr/>
          </p:nvPicPr>
          <p:blipFill>
            <a:blip r:embed="rId12" cstate="print">
              <a:extLst>
                <a:ext uri="{28A0092B-C50C-407E-A947-70E740481C1C}">
                  <a14:useLocalDpi xmlns:a14="http://schemas.microsoft.com/office/drawing/2010/main" val="0"/>
                </a:ext>
              </a:extLst>
            </a:blip>
            <a:stretch>
              <a:fillRect/>
            </a:stretch>
          </p:blipFill>
          <p:spPr>
            <a:xfrm>
              <a:off x="484019" y="226675"/>
              <a:ext cx="1431888" cy="1221748"/>
            </a:xfrm>
            <a:prstGeom prst="rect">
              <a:avLst/>
            </a:prstGeom>
          </p:spPr>
        </p:pic>
        <p:pic>
          <p:nvPicPr>
            <p:cNvPr id="21" name="Picture 20"/>
            <p:cNvPicPr/>
            <p:nvPr/>
          </p:nvPicPr>
          <p:blipFill>
            <a:blip r:embed="rId13" cstate="print">
              <a:extLst>
                <a:ext uri="{28A0092B-C50C-407E-A947-70E740481C1C}">
                  <a14:useLocalDpi xmlns:a14="http://schemas.microsoft.com/office/drawing/2010/main" val="0"/>
                </a:ext>
              </a:extLst>
            </a:blip>
            <a:stretch>
              <a:fillRect/>
            </a:stretch>
          </p:blipFill>
          <p:spPr>
            <a:xfrm>
              <a:off x="5799296" y="0"/>
              <a:ext cx="1305805" cy="1448423"/>
            </a:xfrm>
            <a:prstGeom prst="rect">
              <a:avLst/>
            </a:prstGeom>
          </p:spPr>
        </p:pic>
        <p:pic>
          <p:nvPicPr>
            <p:cNvPr id="22" name="Picture 21"/>
            <p:cNvPicPr/>
            <p:nvPr/>
          </p:nvPicPr>
          <p:blipFill>
            <a:blip r:embed="rId14" cstate="print">
              <a:extLst>
                <a:ext uri="{28A0092B-C50C-407E-A947-70E740481C1C}">
                  <a14:useLocalDpi xmlns:a14="http://schemas.microsoft.com/office/drawing/2010/main" val="0"/>
                </a:ext>
              </a:extLst>
            </a:blip>
            <a:stretch>
              <a:fillRect/>
            </a:stretch>
          </p:blipFill>
          <p:spPr>
            <a:xfrm>
              <a:off x="7391759" y="58802"/>
              <a:ext cx="1255874" cy="1319832"/>
            </a:xfrm>
            <a:prstGeom prst="rect">
              <a:avLst/>
            </a:prstGeom>
          </p:spPr>
        </p:pic>
      </p:grpSp>
    </p:spTree>
    <p:extLst>
      <p:ext uri="{BB962C8B-B14F-4D97-AF65-F5344CB8AC3E}">
        <p14:creationId xmlns:p14="http://schemas.microsoft.com/office/powerpoint/2010/main" val="7385155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589697" y="1151104"/>
            <a:ext cx="10994408" cy="737762"/>
          </a:xfrm>
          <a:solidFill>
            <a:schemeClr val="accent1">
              <a:lumMod val="20000"/>
              <a:lumOff val="80000"/>
            </a:schemeClr>
          </a:solidFill>
        </p:spPr>
        <p:txBody>
          <a:bodyPr>
            <a:normAutofit/>
          </a:bodyPr>
          <a:lstStyle/>
          <a:p>
            <a:pPr algn="ctr" eaLnBrk="1" hangingPunct="1"/>
            <a:r>
              <a:rPr lang="en-US" altLang="en-US" sz="4000" b="1" u="sng" cap="all" dirty="0"/>
              <a:t>Leather sector of </a:t>
            </a:r>
            <a:r>
              <a:rPr lang="en-US" altLang="en-US" sz="4000" b="1" u="sng" cap="all" dirty="0" err="1"/>
              <a:t>pakistan</a:t>
            </a:r>
            <a:endParaRPr lang="en-US" altLang="en-US" sz="4000" b="1" cap="all" dirty="0"/>
          </a:p>
        </p:txBody>
      </p:sp>
      <p:sp>
        <p:nvSpPr>
          <p:cNvPr id="7" name="Content Placeholder 2"/>
          <p:cNvSpPr>
            <a:spLocks noGrp="1"/>
          </p:cNvSpPr>
          <p:nvPr>
            <p:ph idx="1"/>
          </p:nvPr>
        </p:nvSpPr>
        <p:spPr>
          <a:xfrm>
            <a:off x="163773" y="1897822"/>
            <a:ext cx="11846257" cy="4954587"/>
          </a:xfrm>
        </p:spPr>
        <p:txBody>
          <a:bodyPr rtlCol="0">
            <a:normAutofit fontScale="92500" lnSpcReduction="10000"/>
          </a:bodyPr>
          <a:lstStyle/>
          <a:p>
            <a:pPr algn="just" eaLnBrk="1" fontAlgn="auto" hangingPunct="1">
              <a:spcAft>
                <a:spcPts val="0"/>
              </a:spcAft>
              <a:defRPr/>
            </a:pPr>
            <a:r>
              <a:rPr lang="en-US" dirty="0">
                <a:solidFill>
                  <a:schemeClr val="accent5"/>
                </a:solidFill>
              </a:rPr>
              <a:t>Amongst the manufacturing sector, after textile, leather industry is the 2</a:t>
            </a:r>
            <a:r>
              <a:rPr lang="en-US" baseline="30000" dirty="0">
                <a:solidFill>
                  <a:schemeClr val="accent5"/>
                </a:solidFill>
              </a:rPr>
              <a:t>nd</a:t>
            </a:r>
            <a:r>
              <a:rPr lang="en-US" dirty="0">
                <a:solidFill>
                  <a:schemeClr val="accent5"/>
                </a:solidFill>
              </a:rPr>
              <a:t> largest foreign exchange contributor. </a:t>
            </a:r>
          </a:p>
          <a:p>
            <a:pPr algn="just" eaLnBrk="1" fontAlgn="auto" hangingPunct="1">
              <a:spcAft>
                <a:spcPts val="0"/>
              </a:spcAft>
              <a:defRPr/>
            </a:pPr>
            <a:r>
              <a:rPr lang="en-US" dirty="0"/>
              <a:t>Contribution of leather sector exports has been hovering around </a:t>
            </a:r>
            <a:r>
              <a:rPr lang="en-US" u="sng" dirty="0"/>
              <a:t>01 billion US Dollars per annum</a:t>
            </a:r>
            <a:r>
              <a:rPr lang="en-US" dirty="0"/>
              <a:t>. </a:t>
            </a:r>
          </a:p>
          <a:p>
            <a:pPr algn="just">
              <a:defRPr/>
            </a:pPr>
            <a:r>
              <a:rPr lang="en-US" dirty="0">
                <a:solidFill>
                  <a:srgbClr val="FF0000"/>
                </a:solidFill>
              </a:rPr>
              <a:t>The exports of leather sector which were US$ 1.275 Billion during 2013-14 declined to US$ 948 Million during 2017-18. One of the major issue is the compliance of international environment standards.</a:t>
            </a:r>
          </a:p>
          <a:p>
            <a:pPr algn="just" eaLnBrk="1" fontAlgn="auto" hangingPunct="1">
              <a:spcAft>
                <a:spcPts val="0"/>
              </a:spcAft>
              <a:defRPr/>
            </a:pPr>
            <a:r>
              <a:rPr lang="en-US" dirty="0"/>
              <a:t>Pakistan is an agro based Country and rich in livestock having Buffalo 35.6 </a:t>
            </a:r>
            <a:r>
              <a:rPr lang="en-US" dirty="0" err="1"/>
              <a:t>Mn</a:t>
            </a:r>
            <a:r>
              <a:rPr lang="en-US" dirty="0"/>
              <a:t> </a:t>
            </a:r>
            <a:r>
              <a:rPr lang="en-US" dirty="0" err="1"/>
              <a:t>Nos</a:t>
            </a:r>
            <a:r>
              <a:rPr lang="en-US" dirty="0"/>
              <a:t>, Cattle41.2 </a:t>
            </a:r>
            <a:r>
              <a:rPr lang="en-US" dirty="0" err="1"/>
              <a:t>Mn</a:t>
            </a:r>
            <a:r>
              <a:rPr lang="en-US" dirty="0"/>
              <a:t> </a:t>
            </a:r>
            <a:r>
              <a:rPr lang="en-US" dirty="0" err="1"/>
              <a:t>Nos</a:t>
            </a:r>
            <a:r>
              <a:rPr lang="en-US" dirty="0"/>
              <a:t>, Goat 68.4 </a:t>
            </a:r>
            <a:r>
              <a:rPr lang="en-US" dirty="0" err="1"/>
              <a:t>Mn</a:t>
            </a:r>
            <a:r>
              <a:rPr lang="en-US" dirty="0"/>
              <a:t> </a:t>
            </a:r>
            <a:r>
              <a:rPr lang="en-US" dirty="0" err="1"/>
              <a:t>Nos</a:t>
            </a:r>
            <a:r>
              <a:rPr lang="en-US" dirty="0"/>
              <a:t> &amp; Sheep 29.4 </a:t>
            </a:r>
            <a:r>
              <a:rPr lang="en-US" dirty="0" err="1"/>
              <a:t>Mn</a:t>
            </a:r>
            <a:r>
              <a:rPr lang="en-US" dirty="0"/>
              <a:t> Nos. </a:t>
            </a:r>
          </a:p>
          <a:p>
            <a:pPr algn="just" eaLnBrk="1" fontAlgn="auto" hangingPunct="1">
              <a:spcAft>
                <a:spcPts val="0"/>
              </a:spcAft>
              <a:defRPr/>
            </a:pPr>
            <a:r>
              <a:rPr lang="en-US" dirty="0">
                <a:solidFill>
                  <a:schemeClr val="accent6">
                    <a:lumMod val="75000"/>
                  </a:schemeClr>
                </a:solidFill>
              </a:rPr>
              <a:t>The present government has introduced various livestock and dairy development programs which would ultimately result in availability of raw hides and skins in sufficient quantities to keep the tanneries running at optimum capacity as well as expansion of the tanning capacity. </a:t>
            </a:r>
          </a:p>
        </p:txBody>
      </p:sp>
      <p:grpSp>
        <p:nvGrpSpPr>
          <p:cNvPr id="6" name="Group 5"/>
          <p:cNvGrpSpPr/>
          <p:nvPr/>
        </p:nvGrpSpPr>
        <p:grpSpPr>
          <a:xfrm>
            <a:off x="163772" y="122830"/>
            <a:ext cx="11846257" cy="1028274"/>
            <a:chOff x="484019" y="0"/>
            <a:chExt cx="11614201" cy="1518777"/>
          </a:xfrm>
        </p:grpSpPr>
        <p:pic>
          <p:nvPicPr>
            <p:cNvPr id="9" name="Picture 8"/>
            <p:cNvPicPr/>
            <p:nvPr/>
          </p:nvPicPr>
          <p:blipFill>
            <a:blip r:embed="rId3" cstate="print">
              <a:extLst>
                <a:ext uri="{28A0092B-C50C-407E-A947-70E740481C1C}">
                  <a14:useLocalDpi xmlns:a14="http://schemas.microsoft.com/office/drawing/2010/main" val="0"/>
                </a:ext>
              </a:extLst>
            </a:blip>
            <a:stretch>
              <a:fillRect/>
            </a:stretch>
          </p:blipFill>
          <p:spPr>
            <a:xfrm>
              <a:off x="2321170" y="64662"/>
              <a:ext cx="1251633" cy="1327142"/>
            </a:xfrm>
            <a:prstGeom prst="rect">
              <a:avLst/>
            </a:prstGeom>
          </p:spPr>
        </p:pic>
        <p:pic>
          <p:nvPicPr>
            <p:cNvPr id="10" name="Picture 9"/>
            <p:cNvPicPr/>
            <p:nvPr/>
          </p:nvPicPr>
          <p:blipFill>
            <a:blip r:embed="rId4" cstate="print">
              <a:extLst>
                <a:ext uri="{28A0092B-C50C-407E-A947-70E740481C1C}">
                  <a14:useLocalDpi xmlns:a14="http://schemas.microsoft.com/office/drawing/2010/main" val="0"/>
                </a:ext>
              </a:extLst>
            </a:blip>
            <a:stretch>
              <a:fillRect/>
            </a:stretch>
          </p:blipFill>
          <p:spPr>
            <a:xfrm>
              <a:off x="8934291" y="72450"/>
              <a:ext cx="1447051" cy="1446327"/>
            </a:xfrm>
            <a:prstGeom prst="rect">
              <a:avLst/>
            </a:prstGeom>
          </p:spPr>
        </p:pic>
        <p:pic>
          <p:nvPicPr>
            <p:cNvPr id="11" name="Picture 10"/>
            <p:cNvPicPr/>
            <p:nvPr/>
          </p:nvPicPr>
          <p:blipFill>
            <a:blip r:embed="rId5" cstate="print">
              <a:extLst>
                <a:ext uri="{28A0092B-C50C-407E-A947-70E740481C1C}">
                  <a14:useLocalDpi xmlns:a14="http://schemas.microsoft.com/office/drawing/2010/main" val="0"/>
                </a:ext>
              </a:extLst>
            </a:blip>
            <a:stretch>
              <a:fillRect/>
            </a:stretch>
          </p:blipFill>
          <p:spPr>
            <a:xfrm>
              <a:off x="10668000" y="58802"/>
              <a:ext cx="1430220" cy="1193220"/>
            </a:xfrm>
            <a:prstGeom prst="rect">
              <a:avLst/>
            </a:prstGeom>
          </p:spPr>
        </p:pic>
        <p:pic>
          <p:nvPicPr>
            <p:cNvPr id="12" name="Picture 11"/>
            <p:cNvPicPr/>
            <p:nvPr/>
          </p:nvPicPr>
          <p:blipFill>
            <a:blip r:embed="rId6" cstate="print">
              <a:extLst>
                <a:ext uri="{28A0092B-C50C-407E-A947-70E740481C1C}">
                  <a14:useLocalDpi xmlns:a14="http://schemas.microsoft.com/office/drawing/2010/main" val="0"/>
                </a:ext>
              </a:extLst>
            </a:blip>
            <a:stretch>
              <a:fillRect/>
            </a:stretch>
          </p:blipFill>
          <p:spPr>
            <a:xfrm>
              <a:off x="3899553" y="153241"/>
              <a:ext cx="1654682" cy="1193220"/>
            </a:xfrm>
            <a:prstGeom prst="rect">
              <a:avLst/>
            </a:prstGeom>
          </p:spPr>
        </p:pic>
        <p:pic>
          <p:nvPicPr>
            <p:cNvPr id="13" name="Picture 12"/>
            <p:cNvPicPr/>
            <p:nvPr/>
          </p:nvPicPr>
          <p:blipFill>
            <a:blip r:embed="rId7" cstate="print">
              <a:extLst>
                <a:ext uri="{28A0092B-C50C-407E-A947-70E740481C1C}">
                  <a14:useLocalDpi xmlns:a14="http://schemas.microsoft.com/office/drawing/2010/main" val="0"/>
                </a:ext>
              </a:extLst>
            </a:blip>
            <a:stretch>
              <a:fillRect/>
            </a:stretch>
          </p:blipFill>
          <p:spPr>
            <a:xfrm>
              <a:off x="484019" y="226675"/>
              <a:ext cx="1431888" cy="1221748"/>
            </a:xfrm>
            <a:prstGeom prst="rect">
              <a:avLst/>
            </a:prstGeom>
          </p:spPr>
        </p:pic>
        <p:pic>
          <p:nvPicPr>
            <p:cNvPr id="14" name="Picture 13"/>
            <p:cNvPicPr/>
            <p:nvPr/>
          </p:nvPicPr>
          <p:blipFill>
            <a:blip r:embed="rId8" cstate="print">
              <a:extLst>
                <a:ext uri="{28A0092B-C50C-407E-A947-70E740481C1C}">
                  <a14:useLocalDpi xmlns:a14="http://schemas.microsoft.com/office/drawing/2010/main" val="0"/>
                </a:ext>
              </a:extLst>
            </a:blip>
            <a:stretch>
              <a:fillRect/>
            </a:stretch>
          </p:blipFill>
          <p:spPr>
            <a:xfrm>
              <a:off x="5799296" y="0"/>
              <a:ext cx="1305805" cy="1448423"/>
            </a:xfrm>
            <a:prstGeom prst="rect">
              <a:avLst/>
            </a:prstGeom>
          </p:spPr>
        </p:pic>
        <p:pic>
          <p:nvPicPr>
            <p:cNvPr id="15" name="Picture 14"/>
            <p:cNvPicPr/>
            <p:nvPr/>
          </p:nvPicPr>
          <p:blipFill>
            <a:blip r:embed="rId9" cstate="print">
              <a:extLst>
                <a:ext uri="{28A0092B-C50C-407E-A947-70E740481C1C}">
                  <a14:useLocalDpi xmlns:a14="http://schemas.microsoft.com/office/drawing/2010/main" val="0"/>
                </a:ext>
              </a:extLst>
            </a:blip>
            <a:stretch>
              <a:fillRect/>
            </a:stretch>
          </p:blipFill>
          <p:spPr>
            <a:xfrm>
              <a:off x="7391759" y="58802"/>
              <a:ext cx="1255874" cy="1319832"/>
            </a:xfrm>
            <a:prstGeom prst="rect">
              <a:avLst/>
            </a:prstGeom>
          </p:spPr>
        </p:pic>
      </p:grpSp>
    </p:spTree>
    <p:extLst>
      <p:ext uri="{BB962C8B-B14F-4D97-AF65-F5344CB8AC3E}">
        <p14:creationId xmlns:p14="http://schemas.microsoft.com/office/powerpoint/2010/main" val="38298827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3114531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6219" y="0"/>
            <a:ext cx="9994005" cy="6858000"/>
          </a:xfrm>
          <a:prstGeom prst="rect">
            <a:avLst/>
          </a:prstGeom>
        </p:spPr>
      </p:pic>
    </p:spTree>
    <p:extLst>
      <p:ext uri="{BB962C8B-B14F-4D97-AF65-F5344CB8AC3E}">
        <p14:creationId xmlns:p14="http://schemas.microsoft.com/office/powerpoint/2010/main" val="22019754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Connector 12"/>
          <p:cNvCxnSpPr/>
          <p:nvPr/>
        </p:nvCxnSpPr>
        <p:spPr>
          <a:xfrm>
            <a:off x="0" y="6231988"/>
            <a:ext cx="12192000" cy="14067"/>
          </a:xfrm>
          <a:prstGeom prst="line">
            <a:avLst/>
          </a:prstGeom>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6003634" y="1151235"/>
            <a:ext cx="184731" cy="923330"/>
          </a:xfrm>
          <a:prstGeom prst="rect">
            <a:avLst/>
          </a:prstGeom>
          <a:noFill/>
        </p:spPr>
        <p:txBody>
          <a:bodyPr wrap="none" lIns="91440" tIns="45720" rIns="91440" bIns="45720">
            <a:spAutoFit/>
          </a:bodyPr>
          <a:lstStyle/>
          <a:p>
            <a:pPr algn="ctr"/>
            <a:endParaRPr lang="en-US" sz="5400" dirty="0">
              <a:ln w="0"/>
              <a:solidFill>
                <a:prstClr val="black">
                  <a:lumMod val="50000"/>
                  <a:lumOff val="50000"/>
                </a:prstClr>
              </a:solidFill>
              <a:effectLst>
                <a:reflection blurRad="6350" stA="53000" endA="300" endPos="35500" dir="5400000" sy="-90000" algn="bl" rotWithShape="0"/>
              </a:effectLst>
            </a:endParaRPr>
          </a:p>
        </p:txBody>
      </p:sp>
      <p:pic>
        <p:nvPicPr>
          <p:cNvPr id="16" name="Picture 12" descr="CROSS SECTIN OF 120FT WIDE ROAD.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4565502"/>
            <a:ext cx="6088480" cy="1953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30636" y="4467907"/>
            <a:ext cx="3082488" cy="205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3"/>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213124" y="1508102"/>
            <a:ext cx="2978875" cy="2609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bwMode="auto">
          <a:xfrm>
            <a:off x="6112312" y="1502099"/>
            <a:ext cx="3082488" cy="26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bwMode="auto">
          <a:xfrm>
            <a:off x="9207200" y="4382931"/>
            <a:ext cx="2997200" cy="2136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Table 1"/>
          <p:cNvGraphicFramePr>
            <a:graphicFrameLocks noGrp="1"/>
          </p:cNvGraphicFramePr>
          <p:nvPr>
            <p:extLst>
              <p:ext uri="{D42A27DB-BD31-4B8C-83A1-F6EECF244321}">
                <p14:modId xmlns:p14="http://schemas.microsoft.com/office/powerpoint/2010/main" val="2470393435"/>
              </p:ext>
            </p:extLst>
          </p:nvPr>
        </p:nvGraphicFramePr>
        <p:xfrm>
          <a:off x="25400" y="1296808"/>
          <a:ext cx="6032573" cy="2645702"/>
        </p:xfrm>
        <a:graphic>
          <a:graphicData uri="http://schemas.openxmlformats.org/drawingml/2006/table">
            <a:tbl>
              <a:tblPr firstRow="1" firstCol="1" bandRow="1">
                <a:tableStyleId>{5C22544A-7EE6-4342-B048-85BDC9FD1C3A}</a:tableStyleId>
              </a:tblPr>
              <a:tblGrid>
                <a:gridCol w="2473101">
                  <a:extLst>
                    <a:ext uri="{9D8B030D-6E8A-4147-A177-3AD203B41FA5}">
                      <a16:colId xmlns:a16="http://schemas.microsoft.com/office/drawing/2014/main" val="20000"/>
                    </a:ext>
                  </a:extLst>
                </a:gridCol>
                <a:gridCol w="2317139">
                  <a:extLst>
                    <a:ext uri="{9D8B030D-6E8A-4147-A177-3AD203B41FA5}">
                      <a16:colId xmlns:a16="http://schemas.microsoft.com/office/drawing/2014/main" val="20001"/>
                    </a:ext>
                  </a:extLst>
                </a:gridCol>
                <a:gridCol w="1242333">
                  <a:extLst>
                    <a:ext uri="{9D8B030D-6E8A-4147-A177-3AD203B41FA5}">
                      <a16:colId xmlns:a16="http://schemas.microsoft.com/office/drawing/2014/main" val="20002"/>
                    </a:ext>
                  </a:extLst>
                </a:gridCol>
              </a:tblGrid>
              <a:tr h="1039993">
                <a:tc gridSpan="3">
                  <a:txBody>
                    <a:bodyPr/>
                    <a:lstStyle/>
                    <a:p>
                      <a:pPr marL="0" marR="0" algn="ctr">
                        <a:spcBef>
                          <a:spcPts val="0"/>
                        </a:spcBef>
                        <a:spcAft>
                          <a:spcPts val="600"/>
                        </a:spcAft>
                      </a:pPr>
                      <a:r>
                        <a:rPr lang="en-GB" sz="2600" dirty="0">
                          <a:effectLst/>
                        </a:rPr>
                        <a:t>Internal Road Network</a:t>
                      </a:r>
                      <a:endParaRPr lang="en-US" sz="2600" dirty="0">
                        <a:effectLst/>
                        <a:latin typeface="Times New Roman" panose="02020603050405020304" pitchFamily="18" charset="0"/>
                        <a:ea typeface="Times New Roman" panose="02020603050405020304" pitchFamily="18" charset="0"/>
                      </a:endParaRPr>
                    </a:p>
                  </a:txBody>
                  <a:tcPr marL="68580" marR="68580" marT="0" marB="0"/>
                </a:tc>
                <a:tc hMerge="1">
                  <a:txBody>
                    <a:bodyPr/>
                    <a:lstStyle/>
                    <a:p>
                      <a:pPr marL="0" marR="0" algn="just">
                        <a:spcBef>
                          <a:spcPts val="0"/>
                        </a:spcBef>
                        <a:spcAft>
                          <a:spcPts val="600"/>
                        </a:spcAft>
                      </a:pPr>
                      <a:endParaRPr lang="en-US" sz="1800" dirty="0">
                        <a:effectLst/>
                        <a:latin typeface="Times New Roman" panose="02020603050405020304" pitchFamily="18" charset="0"/>
                        <a:ea typeface="Times New Roman" panose="02020603050405020304" pitchFamily="18" charset="0"/>
                      </a:endParaRPr>
                    </a:p>
                  </a:txBody>
                  <a:tcPr marL="68580" marR="68580" marT="0" marB="0"/>
                </a:tc>
                <a:tc hMerge="1">
                  <a:txBody>
                    <a:bodyPr/>
                    <a:lstStyle/>
                    <a:p>
                      <a:pPr marL="0" marR="0" algn="ctr">
                        <a:spcBef>
                          <a:spcPts val="0"/>
                        </a:spcBef>
                        <a:spcAft>
                          <a:spcPts val="600"/>
                        </a:spcAft>
                      </a:pPr>
                      <a:endParaRPr lang="en-US" sz="24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782749">
                <a:tc rowSpan="2">
                  <a:txBody>
                    <a:bodyPr/>
                    <a:lstStyle/>
                    <a:p>
                      <a:pPr marL="0" marR="0" lvl="0" indent="0" algn="just" defTabSz="914400" rtl="0" eaLnBrk="1" fontAlgn="auto" latinLnBrk="0" hangingPunct="1">
                        <a:lnSpc>
                          <a:spcPct val="107000"/>
                        </a:lnSpc>
                        <a:spcBef>
                          <a:spcPts val="0"/>
                        </a:spcBef>
                        <a:spcAft>
                          <a:spcPts val="0"/>
                        </a:spcAft>
                        <a:buClrTx/>
                        <a:buSzTx/>
                        <a:buFontTx/>
                        <a:buNone/>
                        <a:tabLst>
                          <a:tab pos="647700" algn="l"/>
                        </a:tabLst>
                        <a:defRPr/>
                      </a:pPr>
                      <a:r>
                        <a:rPr kumimoji="0" lang="en-US" sz="2200" b="1" i="0" u="none" strike="noStrike" kern="1200" cap="none" spc="0" normalizeH="0" baseline="0" noProof="0" dirty="0">
                          <a:ln>
                            <a:noFill/>
                          </a:ln>
                          <a:solidFill>
                            <a:srgbClr val="FFFF00"/>
                          </a:solidFill>
                          <a:effectLst/>
                          <a:uLnTx/>
                          <a:uFillTx/>
                          <a:latin typeface="Times New Roman" panose="02020603050405020304" pitchFamily="18" charset="0"/>
                          <a:ea typeface="Times New Roman" panose="02020603050405020304" pitchFamily="18" charset="0"/>
                        </a:rPr>
                        <a:t>Investment </a:t>
                      </a:r>
                      <a:r>
                        <a:rPr kumimoji="0" lang="en-US" sz="2200" b="1" i="0" u="none" strike="noStrike" kern="1200" cap="none" spc="0" normalizeH="0" baseline="0" noProof="0" dirty="0" err="1">
                          <a:ln>
                            <a:noFill/>
                          </a:ln>
                          <a:solidFill>
                            <a:srgbClr val="FFFF00"/>
                          </a:solidFill>
                          <a:effectLst/>
                          <a:uLnTx/>
                          <a:uFillTx/>
                          <a:latin typeface="Times New Roman" panose="02020603050405020304" pitchFamily="18" charset="0"/>
                          <a:ea typeface="Times New Roman" panose="02020603050405020304" pitchFamily="18" charset="0"/>
                        </a:rPr>
                        <a:t>Rs</a:t>
                      </a:r>
                      <a:r>
                        <a:rPr kumimoji="0" lang="en-US" sz="2200" b="1" i="0" u="none" strike="noStrike" kern="1200" cap="none" spc="0" normalizeH="0" baseline="0" noProof="0" dirty="0">
                          <a:ln>
                            <a:noFill/>
                          </a:ln>
                          <a:solidFill>
                            <a:srgbClr val="FFFF00"/>
                          </a:solidFill>
                          <a:effectLst/>
                          <a:uLnTx/>
                          <a:uFillTx/>
                          <a:latin typeface="Times New Roman" panose="02020603050405020304" pitchFamily="18" charset="0"/>
                          <a:ea typeface="Times New Roman" panose="02020603050405020304" pitchFamily="18" charset="0"/>
                        </a:rPr>
                        <a:t>. 320 Million By tanners </a:t>
                      </a:r>
                    </a:p>
                    <a:p>
                      <a:pPr marL="0" marR="0" algn="just">
                        <a:spcBef>
                          <a:spcPts val="0"/>
                        </a:spcBef>
                        <a:spcAft>
                          <a:spcPts val="600"/>
                        </a:spcAft>
                      </a:pPr>
                      <a:r>
                        <a:rPr lang="en-US" sz="2200" baseline="0" dirty="0">
                          <a:solidFill>
                            <a:srgbClr val="FFFF00"/>
                          </a:solidFill>
                          <a:effectLst/>
                          <a:latin typeface="Times New Roman" panose="02020603050405020304" pitchFamily="18" charset="0"/>
                          <a:ea typeface="Times New Roman" panose="02020603050405020304" pitchFamily="18" charset="0"/>
                        </a:rPr>
                        <a:t>(Private Sector) </a:t>
                      </a:r>
                      <a:endParaRPr lang="en-US" sz="2200" dirty="0">
                        <a:solidFill>
                          <a:srgbClr val="FFFF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just">
                        <a:spcBef>
                          <a:spcPts val="0"/>
                        </a:spcBef>
                        <a:spcAft>
                          <a:spcPts val="600"/>
                        </a:spcAft>
                      </a:pPr>
                      <a:r>
                        <a:rPr lang="en-GB" sz="20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Progress</a:t>
                      </a:r>
                      <a:r>
                        <a:rPr lang="en-GB" sz="2000" b="1" baseline="0"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800" dirty="0">
                        <a:solidFill>
                          <a:srgbClr val="FF0000"/>
                        </a:solidFill>
                        <a:effectLst/>
                        <a:latin typeface="Times New Roman" panose="02020603050405020304" pitchFamily="18" charset="0"/>
                        <a:ea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600"/>
                        </a:spcAft>
                      </a:pPr>
                      <a:r>
                        <a:rPr lang="en-GB" sz="2800"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80% </a:t>
                      </a:r>
                      <a:endParaRPr lang="en-US" sz="2400" dirty="0">
                        <a:solidFill>
                          <a:srgbClr val="FF0000"/>
                        </a:solidFill>
                        <a:effectLst/>
                        <a:latin typeface="Times New Roman" panose="02020603050405020304" pitchFamily="18" charset="0"/>
                        <a:ea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782749">
                <a:tc vMerge="1">
                  <a:txBody>
                    <a:bodyPr/>
                    <a:lstStyle/>
                    <a:p>
                      <a:endParaRPr lang="en-US"/>
                    </a:p>
                  </a:txBody>
                  <a:tcPr/>
                </a:tc>
                <a:tc gridSpan="2">
                  <a:txBody>
                    <a:bodyPr/>
                    <a:lstStyle/>
                    <a:p>
                      <a:pPr marL="0" marR="0" algn="just">
                        <a:spcBef>
                          <a:spcPts val="0"/>
                        </a:spcBef>
                        <a:spcAft>
                          <a:spcPts val="600"/>
                        </a:spcAft>
                      </a:pPr>
                      <a:r>
                        <a:rPr lang="en-US" sz="1800" dirty="0">
                          <a:solidFill>
                            <a:srgbClr val="FF0000"/>
                          </a:solidFill>
                          <a:effectLst/>
                          <a:latin typeface="Times New Roman" panose="02020603050405020304" pitchFamily="18" charset="0"/>
                          <a:ea typeface="Times New Roman" panose="02020603050405020304" pitchFamily="18" charset="0"/>
                        </a:rPr>
                        <a:t>Only top layer</a:t>
                      </a:r>
                      <a:r>
                        <a:rPr lang="en-US" sz="1800" baseline="0" dirty="0">
                          <a:solidFill>
                            <a:srgbClr val="FF0000"/>
                          </a:solidFill>
                          <a:effectLst/>
                          <a:latin typeface="Times New Roman" panose="02020603050405020304" pitchFamily="18" charset="0"/>
                          <a:ea typeface="Times New Roman" panose="02020603050405020304" pitchFamily="18" charset="0"/>
                        </a:rPr>
                        <a:t> left, which will be completed after heavy construction works at site.  </a:t>
                      </a:r>
                      <a:endParaRPr lang="en-US" sz="1800" dirty="0">
                        <a:solidFill>
                          <a:srgbClr val="FF0000"/>
                        </a:solidFill>
                        <a:effectLst/>
                        <a:latin typeface="Times New Roman" panose="02020603050405020304" pitchFamily="18" charset="0"/>
                        <a:ea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tcPr>
                </a:tc>
                <a:tc hMerge="1">
                  <a:txBody>
                    <a:bodyPr/>
                    <a:lstStyle/>
                    <a:p>
                      <a:pPr marL="0" marR="0" algn="ctr">
                        <a:spcBef>
                          <a:spcPts val="0"/>
                        </a:spcBef>
                        <a:spcAft>
                          <a:spcPts val="600"/>
                        </a:spcAft>
                      </a:pPr>
                      <a:endParaRPr lang="en-US" sz="2400" dirty="0">
                        <a:solidFill>
                          <a:srgbClr val="FF00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2"/>
                  </a:ext>
                </a:extLst>
              </a:tr>
            </a:tbl>
          </a:graphicData>
        </a:graphic>
      </p:graphicFrame>
      <p:grpSp>
        <p:nvGrpSpPr>
          <p:cNvPr id="11" name="Group 10"/>
          <p:cNvGrpSpPr/>
          <p:nvPr/>
        </p:nvGrpSpPr>
        <p:grpSpPr>
          <a:xfrm>
            <a:off x="163772" y="122830"/>
            <a:ext cx="11846257" cy="1028274"/>
            <a:chOff x="484019" y="0"/>
            <a:chExt cx="11614201" cy="1518777"/>
          </a:xfrm>
        </p:grpSpPr>
        <p:pic>
          <p:nvPicPr>
            <p:cNvPr id="12" name="Picture 11"/>
            <p:cNvPicPr/>
            <p:nvPr/>
          </p:nvPicPr>
          <p:blipFill>
            <a:blip r:embed="rId8" cstate="print">
              <a:extLst>
                <a:ext uri="{28A0092B-C50C-407E-A947-70E740481C1C}">
                  <a14:useLocalDpi xmlns:a14="http://schemas.microsoft.com/office/drawing/2010/main" val="0"/>
                </a:ext>
              </a:extLst>
            </a:blip>
            <a:stretch>
              <a:fillRect/>
            </a:stretch>
          </p:blipFill>
          <p:spPr>
            <a:xfrm>
              <a:off x="2321170" y="64662"/>
              <a:ext cx="1251633" cy="1327142"/>
            </a:xfrm>
            <a:prstGeom prst="rect">
              <a:avLst/>
            </a:prstGeom>
          </p:spPr>
        </p:pic>
        <p:pic>
          <p:nvPicPr>
            <p:cNvPr id="14" name="Picture 13"/>
            <p:cNvPicPr/>
            <p:nvPr/>
          </p:nvPicPr>
          <p:blipFill>
            <a:blip r:embed="rId9" cstate="print">
              <a:extLst>
                <a:ext uri="{28A0092B-C50C-407E-A947-70E740481C1C}">
                  <a14:useLocalDpi xmlns:a14="http://schemas.microsoft.com/office/drawing/2010/main" val="0"/>
                </a:ext>
              </a:extLst>
            </a:blip>
            <a:stretch>
              <a:fillRect/>
            </a:stretch>
          </p:blipFill>
          <p:spPr>
            <a:xfrm>
              <a:off x="8934291" y="72450"/>
              <a:ext cx="1447051" cy="1446327"/>
            </a:xfrm>
            <a:prstGeom prst="rect">
              <a:avLst/>
            </a:prstGeom>
          </p:spPr>
        </p:pic>
        <p:pic>
          <p:nvPicPr>
            <p:cNvPr id="15" name="Picture 14"/>
            <p:cNvPicPr/>
            <p:nvPr/>
          </p:nvPicPr>
          <p:blipFill>
            <a:blip r:embed="rId10" cstate="print">
              <a:extLst>
                <a:ext uri="{28A0092B-C50C-407E-A947-70E740481C1C}">
                  <a14:useLocalDpi xmlns:a14="http://schemas.microsoft.com/office/drawing/2010/main" val="0"/>
                </a:ext>
              </a:extLst>
            </a:blip>
            <a:stretch>
              <a:fillRect/>
            </a:stretch>
          </p:blipFill>
          <p:spPr>
            <a:xfrm>
              <a:off x="10668000" y="58802"/>
              <a:ext cx="1430220" cy="1193220"/>
            </a:xfrm>
            <a:prstGeom prst="rect">
              <a:avLst/>
            </a:prstGeom>
          </p:spPr>
        </p:pic>
        <p:pic>
          <p:nvPicPr>
            <p:cNvPr id="22" name="Picture 21"/>
            <p:cNvPicPr/>
            <p:nvPr/>
          </p:nvPicPr>
          <p:blipFill>
            <a:blip r:embed="rId11" cstate="print">
              <a:extLst>
                <a:ext uri="{28A0092B-C50C-407E-A947-70E740481C1C}">
                  <a14:useLocalDpi xmlns:a14="http://schemas.microsoft.com/office/drawing/2010/main" val="0"/>
                </a:ext>
              </a:extLst>
            </a:blip>
            <a:stretch>
              <a:fillRect/>
            </a:stretch>
          </p:blipFill>
          <p:spPr>
            <a:xfrm>
              <a:off x="3899553" y="153241"/>
              <a:ext cx="1654682" cy="1193220"/>
            </a:xfrm>
            <a:prstGeom prst="rect">
              <a:avLst/>
            </a:prstGeom>
          </p:spPr>
        </p:pic>
        <p:pic>
          <p:nvPicPr>
            <p:cNvPr id="23" name="Picture 22"/>
            <p:cNvPicPr/>
            <p:nvPr/>
          </p:nvPicPr>
          <p:blipFill>
            <a:blip r:embed="rId12" cstate="print">
              <a:extLst>
                <a:ext uri="{28A0092B-C50C-407E-A947-70E740481C1C}">
                  <a14:useLocalDpi xmlns:a14="http://schemas.microsoft.com/office/drawing/2010/main" val="0"/>
                </a:ext>
              </a:extLst>
            </a:blip>
            <a:stretch>
              <a:fillRect/>
            </a:stretch>
          </p:blipFill>
          <p:spPr>
            <a:xfrm>
              <a:off x="484019" y="226675"/>
              <a:ext cx="1431888" cy="1221748"/>
            </a:xfrm>
            <a:prstGeom prst="rect">
              <a:avLst/>
            </a:prstGeom>
          </p:spPr>
        </p:pic>
        <p:pic>
          <p:nvPicPr>
            <p:cNvPr id="24" name="Picture 23"/>
            <p:cNvPicPr/>
            <p:nvPr/>
          </p:nvPicPr>
          <p:blipFill>
            <a:blip r:embed="rId13" cstate="print">
              <a:extLst>
                <a:ext uri="{28A0092B-C50C-407E-A947-70E740481C1C}">
                  <a14:useLocalDpi xmlns:a14="http://schemas.microsoft.com/office/drawing/2010/main" val="0"/>
                </a:ext>
              </a:extLst>
            </a:blip>
            <a:stretch>
              <a:fillRect/>
            </a:stretch>
          </p:blipFill>
          <p:spPr>
            <a:xfrm>
              <a:off x="5799296" y="0"/>
              <a:ext cx="1305805" cy="1448423"/>
            </a:xfrm>
            <a:prstGeom prst="rect">
              <a:avLst/>
            </a:prstGeom>
          </p:spPr>
        </p:pic>
        <p:pic>
          <p:nvPicPr>
            <p:cNvPr id="26" name="Picture 25"/>
            <p:cNvPicPr/>
            <p:nvPr/>
          </p:nvPicPr>
          <p:blipFill>
            <a:blip r:embed="rId14" cstate="print">
              <a:extLst>
                <a:ext uri="{28A0092B-C50C-407E-A947-70E740481C1C}">
                  <a14:useLocalDpi xmlns:a14="http://schemas.microsoft.com/office/drawing/2010/main" val="0"/>
                </a:ext>
              </a:extLst>
            </a:blip>
            <a:stretch>
              <a:fillRect/>
            </a:stretch>
          </p:blipFill>
          <p:spPr>
            <a:xfrm>
              <a:off x="7391759" y="58802"/>
              <a:ext cx="1255874" cy="1319832"/>
            </a:xfrm>
            <a:prstGeom prst="rect">
              <a:avLst/>
            </a:prstGeom>
          </p:spPr>
        </p:pic>
      </p:grpSp>
    </p:spTree>
    <p:extLst>
      <p:ext uri="{BB962C8B-B14F-4D97-AF65-F5344CB8AC3E}">
        <p14:creationId xmlns:p14="http://schemas.microsoft.com/office/powerpoint/2010/main" val="37396027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35487993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Connector 12"/>
          <p:cNvCxnSpPr/>
          <p:nvPr/>
        </p:nvCxnSpPr>
        <p:spPr>
          <a:xfrm>
            <a:off x="0" y="6231988"/>
            <a:ext cx="12192000" cy="14067"/>
          </a:xfrm>
          <a:prstGeom prst="line">
            <a:avLst/>
          </a:prstGeom>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6003634" y="1151235"/>
            <a:ext cx="184731" cy="923330"/>
          </a:xfrm>
          <a:prstGeom prst="rect">
            <a:avLst/>
          </a:prstGeom>
          <a:noFill/>
        </p:spPr>
        <p:txBody>
          <a:bodyPr wrap="none" lIns="91440" tIns="45720" rIns="91440" bIns="45720">
            <a:spAutoFit/>
          </a:bodyPr>
          <a:lstStyle/>
          <a:p>
            <a:pPr algn="ctr"/>
            <a:endParaRPr lang="en-US" sz="5400" dirty="0">
              <a:ln w="0"/>
              <a:solidFill>
                <a:prstClr val="black">
                  <a:lumMod val="50000"/>
                  <a:lumOff val="50000"/>
                </a:prstClr>
              </a:solidFill>
              <a:effectLst>
                <a:reflection blurRad="6350" stA="53000" endA="300" endPos="35500" dir="5400000" sy="-90000" algn="bl" rotWithShape="0"/>
              </a:effectLst>
            </a:endParaRPr>
          </a:p>
        </p:txBody>
      </p:sp>
      <p:sp>
        <p:nvSpPr>
          <p:cNvPr id="2" name="TextBox 1"/>
          <p:cNvSpPr txBox="1"/>
          <p:nvPr/>
        </p:nvSpPr>
        <p:spPr>
          <a:xfrm>
            <a:off x="405588" y="858847"/>
            <a:ext cx="10824790" cy="584775"/>
          </a:xfrm>
          <a:prstGeom prst="rect">
            <a:avLst/>
          </a:prstGeom>
          <a:noFill/>
        </p:spPr>
        <p:txBody>
          <a:bodyPr wrap="square" rtlCol="0">
            <a:spAutoFit/>
          </a:bodyPr>
          <a:lstStyle/>
          <a:p>
            <a:pPr algn="ctr"/>
            <a:r>
              <a:rPr lang="en-US" sz="3200" b="1" dirty="0">
                <a:solidFill>
                  <a:prstClr val="black"/>
                </a:solidFill>
              </a:rPr>
              <a:t>ESTABLISHMENT OF COMMON EFFLUENT TREATMENT PLANT</a:t>
            </a:r>
          </a:p>
        </p:txBody>
      </p:sp>
      <p:sp>
        <p:nvSpPr>
          <p:cNvPr id="3" name="TextBox 2"/>
          <p:cNvSpPr txBox="1"/>
          <p:nvPr/>
        </p:nvSpPr>
        <p:spPr>
          <a:xfrm>
            <a:off x="24722" y="1178180"/>
            <a:ext cx="6248682" cy="6157070"/>
          </a:xfrm>
          <a:prstGeom prst="rect">
            <a:avLst/>
          </a:prstGeom>
          <a:noFill/>
        </p:spPr>
        <p:txBody>
          <a:bodyPr wrap="square" rtlCol="0">
            <a:spAutoFit/>
          </a:bodyPr>
          <a:lstStyle/>
          <a:p>
            <a:pPr algn="just"/>
            <a:endParaRPr lang="en-US" altLang="en-US" sz="1000" b="1" dirty="0">
              <a:solidFill>
                <a:prstClr val="black"/>
              </a:solidFill>
              <a:cs typeface="Times New Roman" panose="02020603050405020304" pitchFamily="18" charset="0"/>
            </a:endParaRPr>
          </a:p>
          <a:p>
            <a:pPr marL="285750" indent="-285750" algn="just">
              <a:lnSpc>
                <a:spcPct val="130000"/>
              </a:lnSpc>
              <a:buFont typeface="Wingdings" panose="05000000000000000000" pitchFamily="2" charset="2"/>
              <a:buChar char="v"/>
            </a:pPr>
            <a:r>
              <a:rPr lang="en-US" altLang="en-US" sz="1900" b="1" dirty="0">
                <a:solidFill>
                  <a:schemeClr val="accent1">
                    <a:lumMod val="75000"/>
                  </a:schemeClr>
                </a:solidFill>
                <a:cs typeface="Times New Roman" panose="02020603050405020304" pitchFamily="18" charset="0"/>
              </a:rPr>
              <a:t>Detail Designing Completed. </a:t>
            </a:r>
          </a:p>
          <a:p>
            <a:pPr marL="285750" indent="-285750" algn="just">
              <a:lnSpc>
                <a:spcPct val="130000"/>
              </a:lnSpc>
              <a:buFont typeface="Wingdings" panose="05000000000000000000" pitchFamily="2" charset="2"/>
              <a:buChar char="v"/>
            </a:pPr>
            <a:r>
              <a:rPr lang="en-US" altLang="en-US" sz="1900" b="1" dirty="0">
                <a:solidFill>
                  <a:schemeClr val="accent6">
                    <a:lumMod val="75000"/>
                  </a:schemeClr>
                </a:solidFill>
                <a:cs typeface="Times New Roman" panose="02020603050405020304" pitchFamily="18" charset="0"/>
              </a:rPr>
              <a:t>EIA for construction of CETP has also been completed along with public hearing. </a:t>
            </a:r>
            <a:endParaRPr lang="en-US" altLang="en-US" sz="1900" b="1" dirty="0">
              <a:solidFill>
                <a:schemeClr val="accent1">
                  <a:lumMod val="75000"/>
                </a:schemeClr>
              </a:solidFill>
              <a:cs typeface="Times New Roman" panose="02020603050405020304" pitchFamily="18" charset="0"/>
            </a:endParaRPr>
          </a:p>
          <a:p>
            <a:pPr marL="285750" indent="-285750" algn="just">
              <a:lnSpc>
                <a:spcPct val="130000"/>
              </a:lnSpc>
              <a:buFont typeface="Wingdings" panose="05000000000000000000" pitchFamily="2" charset="2"/>
              <a:buChar char="v"/>
            </a:pPr>
            <a:r>
              <a:rPr lang="en-US" altLang="en-US" sz="1900" b="1" dirty="0">
                <a:solidFill>
                  <a:srgbClr val="FF0000"/>
                </a:solidFill>
                <a:cs typeface="Times New Roman" panose="02020603050405020304" pitchFamily="18" charset="0"/>
              </a:rPr>
              <a:t>The Civil works of CETP to be undertaken with EDF approved funds. Through open competitive bidding process the contract of </a:t>
            </a:r>
            <a:r>
              <a:rPr lang="en-US" altLang="en-US" sz="1900" b="1" u="sng" dirty="0" err="1">
                <a:solidFill>
                  <a:srgbClr val="FF0000"/>
                </a:solidFill>
                <a:cs typeface="Times New Roman" panose="02020603050405020304" pitchFamily="18" charset="0"/>
              </a:rPr>
              <a:t>Rs</a:t>
            </a:r>
            <a:r>
              <a:rPr lang="en-US" altLang="en-US" sz="1900" b="1" u="sng" dirty="0">
                <a:solidFill>
                  <a:srgbClr val="FF0000"/>
                </a:solidFill>
                <a:cs typeface="Times New Roman" panose="02020603050405020304" pitchFamily="18" charset="0"/>
              </a:rPr>
              <a:t>. 387,717,589 </a:t>
            </a:r>
            <a:r>
              <a:rPr lang="en-US" altLang="en-US" sz="1900" b="1" dirty="0">
                <a:solidFill>
                  <a:srgbClr val="FF0000"/>
                </a:solidFill>
                <a:cs typeface="Times New Roman" panose="02020603050405020304" pitchFamily="18" charset="0"/>
              </a:rPr>
              <a:t>has been awarded to lowest bidder. The contractor is in mobilization phase. </a:t>
            </a:r>
            <a:endParaRPr lang="en-US" altLang="en-US" sz="1900" b="1" u="sng" dirty="0">
              <a:solidFill>
                <a:srgbClr val="FF0000"/>
              </a:solidFill>
              <a:cs typeface="Times New Roman" panose="02020603050405020304" pitchFamily="18" charset="0"/>
            </a:endParaRPr>
          </a:p>
          <a:p>
            <a:pPr marL="285750" indent="-285750" algn="just">
              <a:lnSpc>
                <a:spcPct val="130000"/>
              </a:lnSpc>
              <a:buFont typeface="Wingdings" panose="05000000000000000000" pitchFamily="2" charset="2"/>
              <a:buChar char="v"/>
            </a:pPr>
            <a:r>
              <a:rPr lang="en-US" altLang="en-US" sz="1900" b="1" dirty="0">
                <a:solidFill>
                  <a:schemeClr val="accent1">
                    <a:lumMod val="75000"/>
                  </a:schemeClr>
                </a:solidFill>
                <a:cs typeface="Times New Roman" panose="02020603050405020304" pitchFamily="18" charset="0"/>
              </a:rPr>
              <a:t>Tendering Process  for Purchase of Mechanical &amp; Electrical  Machinery / Equipment, with the approved funding of GEF-UNIDO is under process. The technical &amp; financial bids have been submitted by five companies and are under technical evaluation. </a:t>
            </a:r>
            <a:endParaRPr lang="en-US" altLang="en-US" sz="1900" b="1" dirty="0">
              <a:solidFill>
                <a:srgbClr val="FF0000"/>
              </a:solidFill>
              <a:cs typeface="Times New Roman" panose="02020603050405020304" pitchFamily="18" charset="0"/>
            </a:endParaRPr>
          </a:p>
          <a:p>
            <a:pPr marL="285750" indent="-285750" algn="just">
              <a:lnSpc>
                <a:spcPct val="150000"/>
              </a:lnSpc>
              <a:buFont typeface="Wingdings" panose="05000000000000000000" pitchFamily="2" charset="2"/>
              <a:buChar char="v"/>
            </a:pPr>
            <a:endParaRPr lang="en-US" altLang="en-US" b="1" dirty="0">
              <a:solidFill>
                <a:schemeClr val="accent1">
                  <a:lumMod val="75000"/>
                </a:schemeClr>
              </a:solidFill>
              <a:cs typeface="Times New Roman" panose="02020603050405020304" pitchFamily="18" charset="0"/>
            </a:endParaRPr>
          </a:p>
          <a:p>
            <a:pPr marL="285750" indent="-285750" algn="just">
              <a:buFontTx/>
              <a:buChar char="-"/>
            </a:pPr>
            <a:endParaRPr lang="en-US" altLang="en-US" b="1" dirty="0">
              <a:solidFill>
                <a:srgbClr val="FF0000"/>
              </a:solidFill>
              <a:cs typeface="Times New Roman" panose="02020603050405020304" pitchFamily="18" charset="0"/>
            </a:endParaRPr>
          </a:p>
          <a:p>
            <a:endParaRPr lang="en-US" dirty="0">
              <a:solidFill>
                <a:prstClr val="black"/>
              </a:solidFill>
            </a:endParaRPr>
          </a:p>
        </p:txBody>
      </p:sp>
      <p:pic>
        <p:nvPicPr>
          <p:cNvPr id="4" name="Picture 3"/>
          <p:cNvPicPr>
            <a:picLocks noChangeAspect="1"/>
          </p:cNvPicPr>
          <p:nvPr/>
        </p:nvPicPr>
        <p:blipFill rotWithShape="1">
          <a:blip r:embed="rId3"/>
          <a:srcRect t="20672" b="14153"/>
          <a:stretch/>
        </p:blipFill>
        <p:spPr>
          <a:xfrm>
            <a:off x="6373504" y="1460175"/>
            <a:ext cx="5809926" cy="4771813"/>
          </a:xfrm>
          <a:prstGeom prst="rect">
            <a:avLst/>
          </a:prstGeom>
        </p:spPr>
      </p:pic>
      <p:grpSp>
        <p:nvGrpSpPr>
          <p:cNvPr id="9" name="Group 8"/>
          <p:cNvGrpSpPr/>
          <p:nvPr/>
        </p:nvGrpSpPr>
        <p:grpSpPr>
          <a:xfrm>
            <a:off x="163772" y="122830"/>
            <a:ext cx="11671913" cy="890706"/>
            <a:chOff x="484019" y="0"/>
            <a:chExt cx="11614201" cy="1518777"/>
          </a:xfrm>
        </p:grpSpPr>
        <p:pic>
          <p:nvPicPr>
            <p:cNvPr id="10" name="Picture 9"/>
            <p:cNvPicPr/>
            <p:nvPr/>
          </p:nvPicPr>
          <p:blipFill>
            <a:blip r:embed="rId4" cstate="print">
              <a:extLst>
                <a:ext uri="{28A0092B-C50C-407E-A947-70E740481C1C}">
                  <a14:useLocalDpi xmlns:a14="http://schemas.microsoft.com/office/drawing/2010/main" val="0"/>
                </a:ext>
              </a:extLst>
            </a:blip>
            <a:stretch>
              <a:fillRect/>
            </a:stretch>
          </p:blipFill>
          <p:spPr>
            <a:xfrm>
              <a:off x="2321170" y="64662"/>
              <a:ext cx="1251633" cy="1327142"/>
            </a:xfrm>
            <a:prstGeom prst="rect">
              <a:avLst/>
            </a:prstGeom>
          </p:spPr>
        </p:pic>
        <p:pic>
          <p:nvPicPr>
            <p:cNvPr id="11" name="Picture 10"/>
            <p:cNvPicPr/>
            <p:nvPr/>
          </p:nvPicPr>
          <p:blipFill>
            <a:blip r:embed="rId5" cstate="print">
              <a:extLst>
                <a:ext uri="{28A0092B-C50C-407E-A947-70E740481C1C}">
                  <a14:useLocalDpi xmlns:a14="http://schemas.microsoft.com/office/drawing/2010/main" val="0"/>
                </a:ext>
              </a:extLst>
            </a:blip>
            <a:stretch>
              <a:fillRect/>
            </a:stretch>
          </p:blipFill>
          <p:spPr>
            <a:xfrm>
              <a:off x="8934291" y="72450"/>
              <a:ext cx="1447051" cy="1446327"/>
            </a:xfrm>
            <a:prstGeom prst="rect">
              <a:avLst/>
            </a:prstGeom>
          </p:spPr>
        </p:pic>
        <p:pic>
          <p:nvPicPr>
            <p:cNvPr id="12" name="Picture 11"/>
            <p:cNvPicPr/>
            <p:nvPr/>
          </p:nvPicPr>
          <p:blipFill>
            <a:blip r:embed="rId6" cstate="print">
              <a:extLst>
                <a:ext uri="{28A0092B-C50C-407E-A947-70E740481C1C}">
                  <a14:useLocalDpi xmlns:a14="http://schemas.microsoft.com/office/drawing/2010/main" val="0"/>
                </a:ext>
              </a:extLst>
            </a:blip>
            <a:stretch>
              <a:fillRect/>
            </a:stretch>
          </p:blipFill>
          <p:spPr>
            <a:xfrm>
              <a:off x="10668000" y="58802"/>
              <a:ext cx="1430220" cy="1193220"/>
            </a:xfrm>
            <a:prstGeom prst="rect">
              <a:avLst/>
            </a:prstGeom>
          </p:spPr>
        </p:pic>
        <p:pic>
          <p:nvPicPr>
            <p:cNvPr id="14" name="Picture 13"/>
            <p:cNvPicPr/>
            <p:nvPr/>
          </p:nvPicPr>
          <p:blipFill>
            <a:blip r:embed="rId7" cstate="print">
              <a:extLst>
                <a:ext uri="{28A0092B-C50C-407E-A947-70E740481C1C}">
                  <a14:useLocalDpi xmlns:a14="http://schemas.microsoft.com/office/drawing/2010/main" val="0"/>
                </a:ext>
              </a:extLst>
            </a:blip>
            <a:stretch>
              <a:fillRect/>
            </a:stretch>
          </p:blipFill>
          <p:spPr>
            <a:xfrm>
              <a:off x="3899553" y="153241"/>
              <a:ext cx="1654682" cy="1193220"/>
            </a:xfrm>
            <a:prstGeom prst="rect">
              <a:avLst/>
            </a:prstGeom>
          </p:spPr>
        </p:pic>
        <p:pic>
          <p:nvPicPr>
            <p:cNvPr id="15" name="Picture 14"/>
            <p:cNvPicPr/>
            <p:nvPr/>
          </p:nvPicPr>
          <p:blipFill>
            <a:blip r:embed="rId8" cstate="print">
              <a:extLst>
                <a:ext uri="{28A0092B-C50C-407E-A947-70E740481C1C}">
                  <a14:useLocalDpi xmlns:a14="http://schemas.microsoft.com/office/drawing/2010/main" val="0"/>
                </a:ext>
              </a:extLst>
            </a:blip>
            <a:stretch>
              <a:fillRect/>
            </a:stretch>
          </p:blipFill>
          <p:spPr>
            <a:xfrm>
              <a:off x="484019" y="226675"/>
              <a:ext cx="1431888" cy="1221748"/>
            </a:xfrm>
            <a:prstGeom prst="rect">
              <a:avLst/>
            </a:prstGeom>
          </p:spPr>
        </p:pic>
        <p:pic>
          <p:nvPicPr>
            <p:cNvPr id="17" name="Picture 16"/>
            <p:cNvPicPr/>
            <p:nvPr/>
          </p:nvPicPr>
          <p:blipFill>
            <a:blip r:embed="rId9" cstate="print">
              <a:extLst>
                <a:ext uri="{28A0092B-C50C-407E-A947-70E740481C1C}">
                  <a14:useLocalDpi xmlns:a14="http://schemas.microsoft.com/office/drawing/2010/main" val="0"/>
                </a:ext>
              </a:extLst>
            </a:blip>
            <a:stretch>
              <a:fillRect/>
            </a:stretch>
          </p:blipFill>
          <p:spPr>
            <a:xfrm>
              <a:off x="5799296" y="0"/>
              <a:ext cx="1305805" cy="1448423"/>
            </a:xfrm>
            <a:prstGeom prst="rect">
              <a:avLst/>
            </a:prstGeom>
          </p:spPr>
        </p:pic>
        <p:pic>
          <p:nvPicPr>
            <p:cNvPr id="18" name="Picture 17"/>
            <p:cNvPicPr/>
            <p:nvPr/>
          </p:nvPicPr>
          <p:blipFill>
            <a:blip r:embed="rId10" cstate="print">
              <a:extLst>
                <a:ext uri="{28A0092B-C50C-407E-A947-70E740481C1C}">
                  <a14:useLocalDpi xmlns:a14="http://schemas.microsoft.com/office/drawing/2010/main" val="0"/>
                </a:ext>
              </a:extLst>
            </a:blip>
            <a:stretch>
              <a:fillRect/>
            </a:stretch>
          </p:blipFill>
          <p:spPr>
            <a:xfrm>
              <a:off x="7391759" y="58802"/>
              <a:ext cx="1255874" cy="1319832"/>
            </a:xfrm>
            <a:prstGeom prst="rect">
              <a:avLst/>
            </a:prstGeom>
          </p:spPr>
        </p:pic>
      </p:grpSp>
    </p:spTree>
    <p:extLst>
      <p:ext uri="{BB962C8B-B14F-4D97-AF65-F5344CB8AC3E}">
        <p14:creationId xmlns:p14="http://schemas.microsoft.com/office/powerpoint/2010/main" val="38587156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95534" y="1038298"/>
            <a:ext cx="11955439" cy="690276"/>
          </a:xfrm>
          <a:solidFill>
            <a:schemeClr val="accent1">
              <a:lumMod val="20000"/>
              <a:lumOff val="80000"/>
            </a:schemeClr>
          </a:solidFill>
        </p:spPr>
        <p:txBody>
          <a:bodyPr>
            <a:noAutofit/>
          </a:bodyPr>
          <a:lstStyle/>
          <a:p>
            <a:pPr algn="ctr"/>
            <a:r>
              <a:rPr lang="en-US" altLang="en-US" sz="3200" b="1" dirty="0"/>
              <a:t>Chrome Recovery Plan (CRP)</a:t>
            </a:r>
            <a:endParaRPr lang="en-US" altLang="en-US" sz="3200" b="1" cap="all" dirty="0"/>
          </a:p>
        </p:txBody>
      </p:sp>
      <p:sp>
        <p:nvSpPr>
          <p:cNvPr id="3" name="TextBox 2"/>
          <p:cNvSpPr txBox="1"/>
          <p:nvPr/>
        </p:nvSpPr>
        <p:spPr>
          <a:xfrm>
            <a:off x="0" y="1792220"/>
            <a:ext cx="7701566" cy="5041380"/>
          </a:xfrm>
          <a:prstGeom prst="rect">
            <a:avLst/>
          </a:prstGeom>
          <a:noFill/>
        </p:spPr>
        <p:txBody>
          <a:bodyPr wrap="square" rtlCol="0">
            <a:spAutoFit/>
          </a:bodyPr>
          <a:lstStyle/>
          <a:p>
            <a:pPr marL="342900" indent="-342900" algn="just">
              <a:lnSpc>
                <a:spcPct val="110000"/>
              </a:lnSpc>
              <a:buFont typeface="Arial" panose="020B0604020202020204" pitchFamily="34" charset="0"/>
              <a:buChar char="•"/>
            </a:pPr>
            <a:r>
              <a:rPr lang="en-US" altLang="en-US" sz="2400" dirty="0">
                <a:solidFill>
                  <a:schemeClr val="accent6">
                    <a:lumMod val="75000"/>
                  </a:schemeClr>
                </a:solidFill>
              </a:rPr>
              <a:t>CRP is necessary to recover and reuse the chrome so that the environment could be saved and the product could be competitive. </a:t>
            </a:r>
            <a:r>
              <a:rPr lang="en-US" altLang="en-US" sz="2400" u="sng" dirty="0">
                <a:solidFill>
                  <a:schemeClr val="accent5"/>
                </a:solidFill>
              </a:rPr>
              <a:t>It is planned to establish CRP having capacity of 60m3/day with estimated cost of </a:t>
            </a:r>
            <a:r>
              <a:rPr lang="en-US" altLang="en-US" sz="2400" u="sng" dirty="0" err="1">
                <a:solidFill>
                  <a:schemeClr val="accent5"/>
                </a:solidFill>
              </a:rPr>
              <a:t>Rs</a:t>
            </a:r>
            <a:r>
              <a:rPr lang="en-US" altLang="en-US" sz="2400" u="sng" dirty="0">
                <a:solidFill>
                  <a:schemeClr val="accent5"/>
                </a:solidFill>
              </a:rPr>
              <a:t>. 80 million </a:t>
            </a:r>
            <a:endParaRPr lang="en-US" sz="2400" dirty="0"/>
          </a:p>
          <a:p>
            <a:pPr marL="342900" indent="-342900" algn="just">
              <a:lnSpc>
                <a:spcPct val="150000"/>
              </a:lnSpc>
              <a:buFont typeface="Arial" panose="020B0604020202020204" pitchFamily="34" charset="0"/>
              <a:buChar char="•"/>
            </a:pPr>
            <a:r>
              <a:rPr lang="en-US" sz="2400" b="1" dirty="0" err="1">
                <a:solidFill>
                  <a:srgbClr val="FF0000"/>
                </a:solidFill>
              </a:rPr>
              <a:t>ToRs</a:t>
            </a:r>
            <a:r>
              <a:rPr lang="en-US" sz="2400" b="1" dirty="0">
                <a:solidFill>
                  <a:srgbClr val="FF0000"/>
                </a:solidFill>
              </a:rPr>
              <a:t> for Consultant 	: Completed </a:t>
            </a:r>
          </a:p>
          <a:p>
            <a:pPr marL="342900" indent="-342900" algn="just">
              <a:lnSpc>
                <a:spcPct val="150000"/>
              </a:lnSpc>
              <a:buFont typeface="Arial" panose="020B0604020202020204" pitchFamily="34" charset="0"/>
              <a:buChar char="•"/>
            </a:pPr>
            <a:r>
              <a:rPr lang="en-US" sz="2400" b="1" dirty="0">
                <a:solidFill>
                  <a:srgbClr val="FF0000"/>
                </a:solidFill>
              </a:rPr>
              <a:t>Hiring of Consultant 	: Completed</a:t>
            </a:r>
          </a:p>
          <a:p>
            <a:pPr marL="342900" indent="-342900" algn="just">
              <a:lnSpc>
                <a:spcPct val="150000"/>
              </a:lnSpc>
              <a:buFont typeface="Arial" panose="020B0604020202020204" pitchFamily="34" charset="0"/>
              <a:buChar char="•"/>
            </a:pPr>
            <a:r>
              <a:rPr lang="en-US" sz="2400" b="1" dirty="0">
                <a:solidFill>
                  <a:srgbClr val="FF0000"/>
                </a:solidFill>
              </a:rPr>
              <a:t>Techno-Economic Study 	: Completed </a:t>
            </a:r>
          </a:p>
          <a:p>
            <a:pPr marL="342900" indent="-342900" algn="just">
              <a:lnSpc>
                <a:spcPct val="150000"/>
              </a:lnSpc>
              <a:buFont typeface="Arial" panose="020B0604020202020204" pitchFamily="34" charset="0"/>
              <a:buChar char="•"/>
            </a:pPr>
            <a:r>
              <a:rPr lang="en-US" sz="2400" b="1" dirty="0">
                <a:solidFill>
                  <a:srgbClr val="FF0000"/>
                </a:solidFill>
              </a:rPr>
              <a:t>Detail Design 		: Completed </a:t>
            </a:r>
          </a:p>
          <a:p>
            <a:pPr marL="342900" indent="-342900" algn="just">
              <a:lnSpc>
                <a:spcPct val="150000"/>
              </a:lnSpc>
              <a:buFont typeface="Arial" panose="020B0604020202020204" pitchFamily="34" charset="0"/>
              <a:buChar char="•"/>
            </a:pPr>
            <a:r>
              <a:rPr lang="en-US" sz="2400" b="1" dirty="0">
                <a:solidFill>
                  <a:srgbClr val="FF0000"/>
                </a:solidFill>
              </a:rPr>
              <a:t>Tender Documents 	: Completed </a:t>
            </a:r>
          </a:p>
          <a:p>
            <a:pPr marL="342900" indent="-342900" algn="just">
              <a:lnSpc>
                <a:spcPct val="150000"/>
              </a:lnSpc>
              <a:buFont typeface="Arial" panose="020B0604020202020204" pitchFamily="34" charset="0"/>
              <a:buChar char="•"/>
            </a:pPr>
            <a:r>
              <a:rPr lang="en-US" sz="2400" b="1" dirty="0">
                <a:solidFill>
                  <a:srgbClr val="FF0000"/>
                </a:solidFill>
              </a:rPr>
              <a:t>Tendering Process		: under TDAP approval process</a:t>
            </a:r>
            <a:endParaRPr lang="en-US" b="1" dirty="0">
              <a:solidFill>
                <a:srgbClr val="FF0000"/>
              </a:solidFill>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01566" y="1792220"/>
            <a:ext cx="4423605" cy="4778304"/>
          </a:xfrm>
          <a:prstGeom prst="rect">
            <a:avLst/>
          </a:prstGeom>
        </p:spPr>
      </p:pic>
      <p:grpSp>
        <p:nvGrpSpPr>
          <p:cNvPr id="10" name="Group 9"/>
          <p:cNvGrpSpPr/>
          <p:nvPr/>
        </p:nvGrpSpPr>
        <p:grpSpPr>
          <a:xfrm>
            <a:off x="150124" y="-5989"/>
            <a:ext cx="11846257" cy="1028274"/>
            <a:chOff x="484019" y="0"/>
            <a:chExt cx="11614201" cy="1518777"/>
          </a:xfrm>
        </p:grpSpPr>
        <p:pic>
          <p:nvPicPr>
            <p:cNvPr id="11" name="Picture 10"/>
            <p:cNvPicPr/>
            <p:nvPr/>
          </p:nvPicPr>
          <p:blipFill>
            <a:blip r:embed="rId4" cstate="print">
              <a:extLst>
                <a:ext uri="{28A0092B-C50C-407E-A947-70E740481C1C}">
                  <a14:useLocalDpi xmlns:a14="http://schemas.microsoft.com/office/drawing/2010/main" val="0"/>
                </a:ext>
              </a:extLst>
            </a:blip>
            <a:stretch>
              <a:fillRect/>
            </a:stretch>
          </p:blipFill>
          <p:spPr>
            <a:xfrm>
              <a:off x="2321170" y="64662"/>
              <a:ext cx="1251633" cy="1327142"/>
            </a:xfrm>
            <a:prstGeom prst="rect">
              <a:avLst/>
            </a:prstGeom>
          </p:spPr>
        </p:pic>
        <p:pic>
          <p:nvPicPr>
            <p:cNvPr id="12" name="Picture 11"/>
            <p:cNvPicPr/>
            <p:nvPr/>
          </p:nvPicPr>
          <p:blipFill>
            <a:blip r:embed="rId5" cstate="print">
              <a:extLst>
                <a:ext uri="{28A0092B-C50C-407E-A947-70E740481C1C}">
                  <a14:useLocalDpi xmlns:a14="http://schemas.microsoft.com/office/drawing/2010/main" val="0"/>
                </a:ext>
              </a:extLst>
            </a:blip>
            <a:stretch>
              <a:fillRect/>
            </a:stretch>
          </p:blipFill>
          <p:spPr>
            <a:xfrm>
              <a:off x="8934291" y="72450"/>
              <a:ext cx="1447051" cy="1446327"/>
            </a:xfrm>
            <a:prstGeom prst="rect">
              <a:avLst/>
            </a:prstGeom>
          </p:spPr>
        </p:pic>
        <p:pic>
          <p:nvPicPr>
            <p:cNvPr id="13" name="Picture 12"/>
            <p:cNvPicPr/>
            <p:nvPr/>
          </p:nvPicPr>
          <p:blipFill>
            <a:blip r:embed="rId6" cstate="print">
              <a:extLst>
                <a:ext uri="{28A0092B-C50C-407E-A947-70E740481C1C}">
                  <a14:useLocalDpi xmlns:a14="http://schemas.microsoft.com/office/drawing/2010/main" val="0"/>
                </a:ext>
              </a:extLst>
            </a:blip>
            <a:stretch>
              <a:fillRect/>
            </a:stretch>
          </p:blipFill>
          <p:spPr>
            <a:xfrm>
              <a:off x="10668000" y="58802"/>
              <a:ext cx="1430220" cy="1193220"/>
            </a:xfrm>
            <a:prstGeom prst="rect">
              <a:avLst/>
            </a:prstGeom>
          </p:spPr>
        </p:pic>
        <p:pic>
          <p:nvPicPr>
            <p:cNvPr id="14" name="Picture 13"/>
            <p:cNvPicPr/>
            <p:nvPr/>
          </p:nvPicPr>
          <p:blipFill>
            <a:blip r:embed="rId7" cstate="print">
              <a:extLst>
                <a:ext uri="{28A0092B-C50C-407E-A947-70E740481C1C}">
                  <a14:useLocalDpi xmlns:a14="http://schemas.microsoft.com/office/drawing/2010/main" val="0"/>
                </a:ext>
              </a:extLst>
            </a:blip>
            <a:stretch>
              <a:fillRect/>
            </a:stretch>
          </p:blipFill>
          <p:spPr>
            <a:xfrm>
              <a:off x="3899553" y="153241"/>
              <a:ext cx="1654682" cy="1193220"/>
            </a:xfrm>
            <a:prstGeom prst="rect">
              <a:avLst/>
            </a:prstGeom>
          </p:spPr>
        </p:pic>
        <p:pic>
          <p:nvPicPr>
            <p:cNvPr id="15" name="Picture 14"/>
            <p:cNvPicPr/>
            <p:nvPr/>
          </p:nvPicPr>
          <p:blipFill>
            <a:blip r:embed="rId8" cstate="print">
              <a:extLst>
                <a:ext uri="{28A0092B-C50C-407E-A947-70E740481C1C}">
                  <a14:useLocalDpi xmlns:a14="http://schemas.microsoft.com/office/drawing/2010/main" val="0"/>
                </a:ext>
              </a:extLst>
            </a:blip>
            <a:stretch>
              <a:fillRect/>
            </a:stretch>
          </p:blipFill>
          <p:spPr>
            <a:xfrm>
              <a:off x="484019" y="226675"/>
              <a:ext cx="1431888" cy="1221748"/>
            </a:xfrm>
            <a:prstGeom prst="rect">
              <a:avLst/>
            </a:prstGeom>
          </p:spPr>
        </p:pic>
        <p:pic>
          <p:nvPicPr>
            <p:cNvPr id="16" name="Picture 15"/>
            <p:cNvPicPr/>
            <p:nvPr/>
          </p:nvPicPr>
          <p:blipFill>
            <a:blip r:embed="rId9" cstate="print">
              <a:extLst>
                <a:ext uri="{28A0092B-C50C-407E-A947-70E740481C1C}">
                  <a14:useLocalDpi xmlns:a14="http://schemas.microsoft.com/office/drawing/2010/main" val="0"/>
                </a:ext>
              </a:extLst>
            </a:blip>
            <a:stretch>
              <a:fillRect/>
            </a:stretch>
          </p:blipFill>
          <p:spPr>
            <a:xfrm>
              <a:off x="5799296" y="0"/>
              <a:ext cx="1305805" cy="1448423"/>
            </a:xfrm>
            <a:prstGeom prst="rect">
              <a:avLst/>
            </a:prstGeom>
          </p:spPr>
        </p:pic>
        <p:pic>
          <p:nvPicPr>
            <p:cNvPr id="17" name="Picture 16"/>
            <p:cNvPicPr/>
            <p:nvPr/>
          </p:nvPicPr>
          <p:blipFill>
            <a:blip r:embed="rId10" cstate="print">
              <a:extLst>
                <a:ext uri="{28A0092B-C50C-407E-A947-70E740481C1C}">
                  <a14:useLocalDpi xmlns:a14="http://schemas.microsoft.com/office/drawing/2010/main" val="0"/>
                </a:ext>
              </a:extLst>
            </a:blip>
            <a:stretch>
              <a:fillRect/>
            </a:stretch>
          </p:blipFill>
          <p:spPr>
            <a:xfrm>
              <a:off x="7391759" y="58802"/>
              <a:ext cx="1255874" cy="1319832"/>
            </a:xfrm>
            <a:prstGeom prst="rect">
              <a:avLst/>
            </a:prstGeom>
          </p:spPr>
        </p:pic>
      </p:grpSp>
    </p:spTree>
    <p:extLst>
      <p:ext uri="{BB962C8B-B14F-4D97-AF65-F5344CB8AC3E}">
        <p14:creationId xmlns:p14="http://schemas.microsoft.com/office/powerpoint/2010/main" val="13470192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18998" y="908334"/>
            <a:ext cx="12032057" cy="783987"/>
          </a:xfrm>
          <a:solidFill>
            <a:schemeClr val="accent1">
              <a:lumMod val="20000"/>
              <a:lumOff val="80000"/>
            </a:schemeClr>
          </a:solidFill>
        </p:spPr>
        <p:txBody>
          <a:bodyPr>
            <a:noAutofit/>
          </a:bodyPr>
          <a:lstStyle/>
          <a:p>
            <a:pPr algn="ctr"/>
            <a:r>
              <a:rPr lang="en-US" altLang="en-US" sz="2900" b="1" dirty="0"/>
              <a:t>Common Facility Center </a:t>
            </a:r>
            <a:endParaRPr lang="en-US" altLang="en-US" sz="2900" b="1" cap="all" dirty="0"/>
          </a:p>
        </p:txBody>
      </p:sp>
      <p:pic>
        <p:nvPicPr>
          <p:cNvPr id="8" name="Picture 7"/>
          <p:cNvPicPr>
            <a:picLocks noChangeAspect="1"/>
          </p:cNvPicPr>
          <p:nvPr/>
        </p:nvPicPr>
        <p:blipFill>
          <a:blip r:embed="rId3"/>
          <a:stretch>
            <a:fillRect/>
          </a:stretch>
        </p:blipFill>
        <p:spPr>
          <a:xfrm>
            <a:off x="589697" y="99797"/>
            <a:ext cx="10464990" cy="808537"/>
          </a:xfrm>
          <a:prstGeom prst="rect">
            <a:avLst/>
          </a:prstGeom>
        </p:spPr>
      </p:pic>
      <p:sp>
        <p:nvSpPr>
          <p:cNvPr id="6" name="Content Placeholder 2"/>
          <p:cNvSpPr>
            <a:spLocks noGrp="1"/>
          </p:cNvSpPr>
          <p:nvPr>
            <p:ph idx="1"/>
          </p:nvPr>
        </p:nvSpPr>
        <p:spPr>
          <a:xfrm>
            <a:off x="68238" y="1716871"/>
            <a:ext cx="7260610" cy="3022554"/>
          </a:xfrm>
        </p:spPr>
        <p:txBody>
          <a:bodyPr>
            <a:normAutofit fontScale="92500"/>
          </a:bodyPr>
          <a:lstStyle/>
          <a:p>
            <a:pPr marL="0" indent="0" algn="just">
              <a:lnSpc>
                <a:spcPct val="160000"/>
              </a:lnSpc>
              <a:buNone/>
            </a:pPr>
            <a:r>
              <a:rPr lang="en-US" sz="2200" dirty="0"/>
              <a:t>The tanning industry of Sialkot is considered as SMES. They  are looking at STAGL for provision of technical assistance on modern techniques of finishing. Hence it has been planned to establish a common facility cum training center where training to the workers on modern Eco-friendly technique of leather finishing could be implemented according to latest trends &amp; fashion.  </a:t>
            </a:r>
          </a:p>
        </p:txBody>
      </p:sp>
      <p:sp>
        <p:nvSpPr>
          <p:cNvPr id="3" name="TextBox 2"/>
          <p:cNvSpPr txBox="1"/>
          <p:nvPr/>
        </p:nvSpPr>
        <p:spPr>
          <a:xfrm>
            <a:off x="68238" y="4421060"/>
            <a:ext cx="7397087" cy="2529923"/>
          </a:xfrm>
          <a:prstGeom prst="rect">
            <a:avLst/>
          </a:prstGeom>
          <a:noFill/>
        </p:spPr>
        <p:txBody>
          <a:bodyPr wrap="square" rtlCol="0">
            <a:spAutoFit/>
          </a:bodyPr>
          <a:lstStyle/>
          <a:p>
            <a:pPr algn="just">
              <a:lnSpc>
                <a:spcPct val="90000"/>
              </a:lnSpc>
            </a:pPr>
            <a:endParaRPr lang="en-US" sz="2200" dirty="0"/>
          </a:p>
          <a:p>
            <a:pPr marL="342900" indent="-342900" algn="just">
              <a:lnSpc>
                <a:spcPct val="150000"/>
              </a:lnSpc>
              <a:buFont typeface="Arial" panose="020B0604020202020204" pitchFamily="34" charset="0"/>
              <a:buChar char="•"/>
            </a:pPr>
            <a:r>
              <a:rPr lang="en-US" sz="2200" dirty="0">
                <a:solidFill>
                  <a:srgbClr val="FF0000"/>
                </a:solidFill>
              </a:rPr>
              <a:t>Pre-Qualification		: Completed </a:t>
            </a:r>
          </a:p>
          <a:p>
            <a:pPr marL="342900" indent="-342900" algn="just">
              <a:lnSpc>
                <a:spcPct val="150000"/>
              </a:lnSpc>
              <a:buFont typeface="Arial" panose="020B0604020202020204" pitchFamily="34" charset="0"/>
              <a:buChar char="•"/>
            </a:pPr>
            <a:r>
              <a:rPr lang="en-US" sz="2200" dirty="0">
                <a:solidFill>
                  <a:srgbClr val="FF0000"/>
                </a:solidFill>
              </a:rPr>
              <a:t>Hiring of Consultant 		: Completed </a:t>
            </a:r>
          </a:p>
          <a:p>
            <a:pPr marL="342900" indent="-342900" algn="just">
              <a:lnSpc>
                <a:spcPct val="150000"/>
              </a:lnSpc>
              <a:buFont typeface="Arial" panose="020B0604020202020204" pitchFamily="34" charset="0"/>
              <a:buChar char="•"/>
            </a:pPr>
            <a:r>
              <a:rPr lang="en-US" sz="2200" b="1" dirty="0">
                <a:solidFill>
                  <a:srgbClr val="FF0000"/>
                </a:solidFill>
              </a:rPr>
              <a:t>Detail Design		: Underway</a:t>
            </a:r>
          </a:p>
          <a:p>
            <a:pPr algn="just">
              <a:lnSpc>
                <a:spcPct val="90000"/>
              </a:lnSpc>
            </a:pPr>
            <a:r>
              <a:rPr lang="en-US" sz="2200" dirty="0"/>
              <a:t> </a:t>
            </a:r>
          </a:p>
          <a:p>
            <a:pPr algn="just">
              <a:lnSpc>
                <a:spcPct val="90000"/>
              </a:lnSpc>
            </a:pPr>
            <a:endParaRPr lang="en-US" sz="2200" dirty="0"/>
          </a:p>
        </p:txBody>
      </p:sp>
      <p:grpSp>
        <p:nvGrpSpPr>
          <p:cNvPr id="7" name="Group 6"/>
          <p:cNvGrpSpPr/>
          <p:nvPr/>
        </p:nvGrpSpPr>
        <p:grpSpPr>
          <a:xfrm>
            <a:off x="7397087" y="1906073"/>
            <a:ext cx="4753968" cy="4533364"/>
            <a:chOff x="7397087" y="2726697"/>
            <a:chExt cx="4753968" cy="2959326"/>
          </a:xfrm>
        </p:grpSpPr>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b="29559"/>
            <a:stretch/>
          </p:blipFill>
          <p:spPr>
            <a:xfrm>
              <a:off x="7397087" y="2726697"/>
              <a:ext cx="2197289" cy="1271427"/>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03556" y="2726697"/>
              <a:ext cx="2447499" cy="1271427"/>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97088" y="4116361"/>
              <a:ext cx="2197288" cy="1569661"/>
            </a:xfrm>
            <a:prstGeom prst="rect">
              <a:avLst/>
            </a:prstGeom>
          </p:spPr>
        </p:pic>
        <p:pic>
          <p:nvPicPr>
            <p:cNvPr id="11" name="Picture 10"/>
            <p:cNvPicPr>
              <a:picLocks noChangeAspect="1"/>
            </p:cNvPicPr>
            <p:nvPr/>
          </p:nvPicPr>
          <p:blipFill rotWithShape="1">
            <a:blip r:embed="rId7" cstate="print">
              <a:extLst>
                <a:ext uri="{28A0092B-C50C-407E-A947-70E740481C1C}">
                  <a14:useLocalDpi xmlns:a14="http://schemas.microsoft.com/office/drawing/2010/main" val="0"/>
                </a:ext>
              </a:extLst>
            </a:blip>
            <a:srcRect r="27622" b="24941"/>
            <a:stretch/>
          </p:blipFill>
          <p:spPr>
            <a:xfrm>
              <a:off x="9703556" y="4116362"/>
              <a:ext cx="2447499" cy="1569661"/>
            </a:xfrm>
            <a:prstGeom prst="rect">
              <a:avLst/>
            </a:prstGeom>
          </p:spPr>
        </p:pic>
      </p:grpSp>
    </p:spTree>
    <p:extLst>
      <p:ext uri="{BB962C8B-B14F-4D97-AF65-F5344CB8AC3E}">
        <p14:creationId xmlns:p14="http://schemas.microsoft.com/office/powerpoint/2010/main" val="29622396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95534" y="1191726"/>
            <a:ext cx="11955439" cy="536847"/>
          </a:xfrm>
          <a:solidFill>
            <a:schemeClr val="accent1">
              <a:lumMod val="20000"/>
              <a:lumOff val="80000"/>
            </a:schemeClr>
          </a:solidFill>
        </p:spPr>
        <p:txBody>
          <a:bodyPr>
            <a:noAutofit/>
          </a:bodyPr>
          <a:lstStyle/>
          <a:p>
            <a:pPr algn="ctr"/>
            <a:r>
              <a:rPr lang="en-US" altLang="en-US" sz="3200" b="1" dirty="0"/>
              <a:t>Landfill Site/Waste To Energy </a:t>
            </a:r>
            <a:r>
              <a:rPr lang="en-US" altLang="en-US" sz="2800" b="1" baseline="-18000" dirty="0">
                <a:solidFill>
                  <a:srgbClr val="FF0000"/>
                </a:solidFill>
              </a:rPr>
              <a:t>(Pakistan’s 1st W to E) </a:t>
            </a:r>
            <a:endParaRPr lang="en-US" altLang="en-US" sz="2800" b="1" cap="all" baseline="-18000" dirty="0">
              <a:solidFill>
                <a:srgbClr val="FF0000"/>
              </a:solidFill>
            </a:endParaRPr>
          </a:p>
        </p:txBody>
      </p:sp>
      <p:sp>
        <p:nvSpPr>
          <p:cNvPr id="6" name="Content Placeholder 2"/>
          <p:cNvSpPr>
            <a:spLocks noGrp="1"/>
          </p:cNvSpPr>
          <p:nvPr>
            <p:ph idx="1"/>
          </p:nvPr>
        </p:nvSpPr>
        <p:spPr>
          <a:xfrm>
            <a:off x="-109182" y="1728574"/>
            <a:ext cx="7424382" cy="2214110"/>
          </a:xfrm>
        </p:spPr>
        <p:txBody>
          <a:bodyPr>
            <a:normAutofit/>
          </a:bodyPr>
          <a:lstStyle/>
          <a:p>
            <a:pPr algn="just"/>
            <a:r>
              <a:rPr lang="en-US" altLang="en-US" sz="2200" dirty="0"/>
              <a:t>The Waste generated by leather sector is </a:t>
            </a:r>
            <a:r>
              <a:rPr lang="en-US" altLang="en-US" sz="2200" b="1" dirty="0"/>
              <a:t>rich in organic contents.</a:t>
            </a:r>
            <a:r>
              <a:rPr lang="en-US" altLang="en-US" sz="2200" dirty="0"/>
              <a:t> In addition sufficient quantity of </a:t>
            </a:r>
            <a:r>
              <a:rPr lang="en-US" altLang="en-US" sz="2200" dirty="0" err="1"/>
              <a:t>fleshings</a:t>
            </a:r>
            <a:r>
              <a:rPr lang="en-US" altLang="en-US" sz="2200" dirty="0"/>
              <a:t> / trimmings from hides and skins is also generated by tanneries. To take cater this issue STAGL plans to establish  scientific land fill site &amp; solid waste to energy plant, leading towards production of electricity, fuel oils and </a:t>
            </a:r>
            <a:r>
              <a:rPr lang="en-US" altLang="en-US" sz="2200" dirty="0" err="1"/>
              <a:t>syn</a:t>
            </a:r>
            <a:r>
              <a:rPr lang="en-US" altLang="en-US" sz="2200" dirty="0"/>
              <a:t> gas.</a:t>
            </a:r>
          </a:p>
          <a:p>
            <a:pPr algn="just"/>
            <a:endParaRPr lang="en-US" altLang="en-US" sz="2200" dirty="0"/>
          </a:p>
        </p:txBody>
      </p:sp>
      <p:sp>
        <p:nvSpPr>
          <p:cNvPr id="3" name="TextBox 2"/>
          <p:cNvSpPr txBox="1"/>
          <p:nvPr/>
        </p:nvSpPr>
        <p:spPr>
          <a:xfrm>
            <a:off x="95534" y="3577819"/>
            <a:ext cx="7219665" cy="2948499"/>
          </a:xfrm>
          <a:prstGeom prst="rect">
            <a:avLst/>
          </a:prstGeom>
          <a:noFill/>
        </p:spPr>
        <p:txBody>
          <a:bodyPr wrap="square" rtlCol="0">
            <a:spAutoFit/>
          </a:bodyPr>
          <a:lstStyle/>
          <a:p>
            <a:pPr algn="just"/>
            <a:r>
              <a:rPr lang="en-US" altLang="en-US" sz="2200" dirty="0"/>
              <a:t>Such facility based on </a:t>
            </a:r>
            <a:r>
              <a:rPr lang="en-US" altLang="en-US" sz="2600" b="1" u="sng" dirty="0">
                <a:solidFill>
                  <a:srgbClr val="0070C0"/>
                </a:solidFill>
              </a:rPr>
              <a:t>advance thermal technology </a:t>
            </a:r>
            <a:r>
              <a:rPr lang="en-US" altLang="en-US" sz="2200" dirty="0"/>
              <a:t>has been </a:t>
            </a:r>
            <a:r>
              <a:rPr lang="en-US" altLang="en-US" sz="2200" dirty="0">
                <a:solidFill>
                  <a:srgbClr val="FF0000"/>
                </a:solidFill>
              </a:rPr>
              <a:t>developed and utilized by British Leather Confederation (BLC) UK. </a:t>
            </a:r>
          </a:p>
          <a:p>
            <a:pPr algn="just"/>
            <a:endParaRPr lang="en-US" altLang="en-US" sz="2200" dirty="0">
              <a:solidFill>
                <a:srgbClr val="00B050"/>
              </a:solidFill>
            </a:endParaRPr>
          </a:p>
          <a:p>
            <a:pPr marL="285750" indent="-285750">
              <a:lnSpc>
                <a:spcPct val="130000"/>
              </a:lnSpc>
              <a:buFontTx/>
              <a:buChar char="-"/>
            </a:pPr>
            <a:r>
              <a:rPr lang="en-US" b="1" dirty="0">
                <a:solidFill>
                  <a:srgbClr val="FF0000"/>
                </a:solidFill>
              </a:rPr>
              <a:t>Initial Selection of Technology 		: Completed </a:t>
            </a:r>
          </a:p>
          <a:p>
            <a:pPr marL="285750" indent="-285750">
              <a:lnSpc>
                <a:spcPct val="130000"/>
              </a:lnSpc>
              <a:buFontTx/>
              <a:buChar char="-"/>
            </a:pPr>
            <a:r>
              <a:rPr lang="en-US" b="1" dirty="0" err="1">
                <a:solidFill>
                  <a:srgbClr val="FF0000"/>
                </a:solidFill>
              </a:rPr>
              <a:t>ToR</a:t>
            </a:r>
            <a:r>
              <a:rPr lang="en-US" b="1" dirty="0">
                <a:solidFill>
                  <a:srgbClr val="FF0000"/>
                </a:solidFill>
              </a:rPr>
              <a:t> for Consultant </a:t>
            </a:r>
            <a:r>
              <a:rPr lang="en-US" sz="1500" b="1" dirty="0">
                <a:solidFill>
                  <a:srgbClr val="FF0000"/>
                </a:solidFill>
              </a:rPr>
              <a:t>(Waste Generation)</a:t>
            </a:r>
            <a:r>
              <a:rPr lang="en-US" b="1" dirty="0">
                <a:solidFill>
                  <a:srgbClr val="FF0000"/>
                </a:solidFill>
              </a:rPr>
              <a:t>		: Under Review by </a:t>
            </a:r>
            <a:r>
              <a:rPr lang="en-US" b="1" dirty="0" err="1">
                <a:solidFill>
                  <a:srgbClr val="FF0000"/>
                </a:solidFill>
              </a:rPr>
              <a:t>BoD</a:t>
            </a:r>
            <a:r>
              <a:rPr lang="en-US" b="1" dirty="0">
                <a:solidFill>
                  <a:srgbClr val="FF0000"/>
                </a:solidFill>
              </a:rPr>
              <a:t> </a:t>
            </a:r>
          </a:p>
          <a:p>
            <a:pPr marL="285750" indent="-285750">
              <a:lnSpc>
                <a:spcPct val="130000"/>
              </a:lnSpc>
              <a:buFontTx/>
              <a:buChar char="-"/>
            </a:pPr>
            <a:r>
              <a:rPr lang="en-US" b="1" dirty="0">
                <a:solidFill>
                  <a:srgbClr val="FF0000"/>
                </a:solidFill>
              </a:rPr>
              <a:t>Approval for EOI From EDF		</a:t>
            </a:r>
          </a:p>
          <a:p>
            <a:pPr>
              <a:lnSpc>
                <a:spcPct val="130000"/>
              </a:lnSpc>
            </a:pPr>
            <a:r>
              <a:rPr lang="en-US" b="1" dirty="0">
                <a:solidFill>
                  <a:srgbClr val="FF0000"/>
                </a:solidFill>
              </a:rPr>
              <a:t>		</a:t>
            </a:r>
          </a:p>
        </p:txBody>
      </p:sp>
      <p:pic>
        <p:nvPicPr>
          <p:cNvPr id="10" name="Picture 9" descr="A factory next to a building&#10;&#10;Description automatically generated"/>
          <p:cNvPicPr/>
          <p:nvPr/>
        </p:nvPicPr>
        <p:blipFill>
          <a:blip r:embed="rId3" cstate="print">
            <a:alphaModFix amt="70000"/>
            <a:extLst>
              <a:ext uri="{28A0092B-C50C-407E-A947-70E740481C1C}">
                <a14:useLocalDpi xmlns:a14="http://schemas.microsoft.com/office/drawing/2010/main" val="0"/>
              </a:ext>
            </a:extLst>
          </a:blip>
          <a:stretch>
            <a:fillRect/>
          </a:stretch>
        </p:blipFill>
        <p:spPr>
          <a:xfrm>
            <a:off x="7907627" y="4421844"/>
            <a:ext cx="4002835" cy="2436156"/>
          </a:xfrm>
          <a:prstGeom prst="rect">
            <a:avLst/>
          </a:prstGeom>
        </p:spPr>
      </p:pic>
      <p:pic>
        <p:nvPicPr>
          <p:cNvPr id="3075" name="Object 5"/>
          <p:cNvPicPr>
            <a:picLocks noChangeArrowheads="1"/>
          </p:cNvPicPr>
          <p:nvPr/>
        </p:nvPicPr>
        <p:blipFill rotWithShape="1">
          <a:blip r:embed="rId4" cstate="print">
            <a:extLst>
              <a:ext uri="{28A0092B-C50C-407E-A947-70E740481C1C}">
                <a14:useLocalDpi xmlns:a14="http://schemas.microsoft.com/office/drawing/2010/main" val="0"/>
              </a:ext>
            </a:extLst>
          </a:blip>
          <a:srcRect t="17372" b="-214"/>
          <a:stretch/>
        </p:blipFill>
        <p:spPr bwMode="auto">
          <a:xfrm>
            <a:off x="7907628" y="1764460"/>
            <a:ext cx="4002835" cy="2436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8"/>
          <p:cNvGrpSpPr/>
          <p:nvPr/>
        </p:nvGrpSpPr>
        <p:grpSpPr>
          <a:xfrm>
            <a:off x="163772" y="122830"/>
            <a:ext cx="11846257" cy="1028274"/>
            <a:chOff x="484019" y="0"/>
            <a:chExt cx="11614201" cy="1518777"/>
          </a:xfrm>
        </p:grpSpPr>
        <p:pic>
          <p:nvPicPr>
            <p:cNvPr id="11" name="Picture 10"/>
            <p:cNvPicPr/>
            <p:nvPr/>
          </p:nvPicPr>
          <p:blipFill>
            <a:blip r:embed="rId5" cstate="print">
              <a:extLst>
                <a:ext uri="{28A0092B-C50C-407E-A947-70E740481C1C}">
                  <a14:useLocalDpi xmlns:a14="http://schemas.microsoft.com/office/drawing/2010/main" val="0"/>
                </a:ext>
              </a:extLst>
            </a:blip>
            <a:stretch>
              <a:fillRect/>
            </a:stretch>
          </p:blipFill>
          <p:spPr>
            <a:xfrm>
              <a:off x="2321170" y="64662"/>
              <a:ext cx="1251633" cy="1327142"/>
            </a:xfrm>
            <a:prstGeom prst="rect">
              <a:avLst/>
            </a:prstGeom>
          </p:spPr>
        </p:pic>
        <p:pic>
          <p:nvPicPr>
            <p:cNvPr id="12" name="Picture 11"/>
            <p:cNvPicPr/>
            <p:nvPr/>
          </p:nvPicPr>
          <p:blipFill>
            <a:blip r:embed="rId6" cstate="print">
              <a:extLst>
                <a:ext uri="{28A0092B-C50C-407E-A947-70E740481C1C}">
                  <a14:useLocalDpi xmlns:a14="http://schemas.microsoft.com/office/drawing/2010/main" val="0"/>
                </a:ext>
              </a:extLst>
            </a:blip>
            <a:stretch>
              <a:fillRect/>
            </a:stretch>
          </p:blipFill>
          <p:spPr>
            <a:xfrm>
              <a:off x="8934291" y="72450"/>
              <a:ext cx="1447051" cy="1446327"/>
            </a:xfrm>
            <a:prstGeom prst="rect">
              <a:avLst/>
            </a:prstGeom>
          </p:spPr>
        </p:pic>
        <p:pic>
          <p:nvPicPr>
            <p:cNvPr id="13" name="Picture 12"/>
            <p:cNvPicPr/>
            <p:nvPr/>
          </p:nvPicPr>
          <p:blipFill>
            <a:blip r:embed="rId7" cstate="print">
              <a:extLst>
                <a:ext uri="{28A0092B-C50C-407E-A947-70E740481C1C}">
                  <a14:useLocalDpi xmlns:a14="http://schemas.microsoft.com/office/drawing/2010/main" val="0"/>
                </a:ext>
              </a:extLst>
            </a:blip>
            <a:stretch>
              <a:fillRect/>
            </a:stretch>
          </p:blipFill>
          <p:spPr>
            <a:xfrm>
              <a:off x="10668000" y="58802"/>
              <a:ext cx="1430220" cy="1193220"/>
            </a:xfrm>
            <a:prstGeom prst="rect">
              <a:avLst/>
            </a:prstGeom>
          </p:spPr>
        </p:pic>
        <p:pic>
          <p:nvPicPr>
            <p:cNvPr id="14" name="Picture 13"/>
            <p:cNvPicPr/>
            <p:nvPr/>
          </p:nvPicPr>
          <p:blipFill>
            <a:blip r:embed="rId8" cstate="print">
              <a:extLst>
                <a:ext uri="{28A0092B-C50C-407E-A947-70E740481C1C}">
                  <a14:useLocalDpi xmlns:a14="http://schemas.microsoft.com/office/drawing/2010/main" val="0"/>
                </a:ext>
              </a:extLst>
            </a:blip>
            <a:stretch>
              <a:fillRect/>
            </a:stretch>
          </p:blipFill>
          <p:spPr>
            <a:xfrm>
              <a:off x="3899553" y="153241"/>
              <a:ext cx="1654682" cy="1193220"/>
            </a:xfrm>
            <a:prstGeom prst="rect">
              <a:avLst/>
            </a:prstGeom>
          </p:spPr>
        </p:pic>
        <p:pic>
          <p:nvPicPr>
            <p:cNvPr id="15" name="Picture 14"/>
            <p:cNvPicPr/>
            <p:nvPr/>
          </p:nvPicPr>
          <p:blipFill>
            <a:blip r:embed="rId9" cstate="print">
              <a:extLst>
                <a:ext uri="{28A0092B-C50C-407E-A947-70E740481C1C}">
                  <a14:useLocalDpi xmlns:a14="http://schemas.microsoft.com/office/drawing/2010/main" val="0"/>
                </a:ext>
              </a:extLst>
            </a:blip>
            <a:stretch>
              <a:fillRect/>
            </a:stretch>
          </p:blipFill>
          <p:spPr>
            <a:xfrm>
              <a:off x="484019" y="226675"/>
              <a:ext cx="1431888" cy="1221748"/>
            </a:xfrm>
            <a:prstGeom prst="rect">
              <a:avLst/>
            </a:prstGeom>
          </p:spPr>
        </p:pic>
        <p:pic>
          <p:nvPicPr>
            <p:cNvPr id="16" name="Picture 15"/>
            <p:cNvPicPr/>
            <p:nvPr/>
          </p:nvPicPr>
          <p:blipFill>
            <a:blip r:embed="rId10" cstate="print">
              <a:extLst>
                <a:ext uri="{28A0092B-C50C-407E-A947-70E740481C1C}">
                  <a14:useLocalDpi xmlns:a14="http://schemas.microsoft.com/office/drawing/2010/main" val="0"/>
                </a:ext>
              </a:extLst>
            </a:blip>
            <a:stretch>
              <a:fillRect/>
            </a:stretch>
          </p:blipFill>
          <p:spPr>
            <a:xfrm>
              <a:off x="5799296" y="0"/>
              <a:ext cx="1305805" cy="1448423"/>
            </a:xfrm>
            <a:prstGeom prst="rect">
              <a:avLst/>
            </a:prstGeom>
          </p:spPr>
        </p:pic>
        <p:pic>
          <p:nvPicPr>
            <p:cNvPr id="17" name="Picture 16"/>
            <p:cNvPicPr/>
            <p:nvPr/>
          </p:nvPicPr>
          <p:blipFill>
            <a:blip r:embed="rId11" cstate="print">
              <a:extLst>
                <a:ext uri="{28A0092B-C50C-407E-A947-70E740481C1C}">
                  <a14:useLocalDpi xmlns:a14="http://schemas.microsoft.com/office/drawing/2010/main" val="0"/>
                </a:ext>
              </a:extLst>
            </a:blip>
            <a:stretch>
              <a:fillRect/>
            </a:stretch>
          </p:blipFill>
          <p:spPr>
            <a:xfrm>
              <a:off x="7391759" y="58802"/>
              <a:ext cx="1255874" cy="1319832"/>
            </a:xfrm>
            <a:prstGeom prst="rect">
              <a:avLst/>
            </a:prstGeom>
          </p:spPr>
        </p:pic>
      </p:grpSp>
    </p:spTree>
    <p:extLst>
      <p:ext uri="{BB962C8B-B14F-4D97-AF65-F5344CB8AC3E}">
        <p14:creationId xmlns:p14="http://schemas.microsoft.com/office/powerpoint/2010/main" val="37780753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95534" y="1175660"/>
            <a:ext cx="11955439" cy="552913"/>
          </a:xfrm>
          <a:solidFill>
            <a:schemeClr val="accent1">
              <a:lumMod val="20000"/>
              <a:lumOff val="80000"/>
            </a:schemeClr>
          </a:solidFill>
        </p:spPr>
        <p:txBody>
          <a:bodyPr>
            <a:noAutofit/>
          </a:bodyPr>
          <a:lstStyle/>
          <a:p>
            <a:pPr algn="ctr"/>
            <a:r>
              <a:rPr lang="en-US" altLang="en-US" sz="3200" b="1" dirty="0"/>
              <a:t>Shifting of Tanneries </a:t>
            </a:r>
            <a:endParaRPr lang="en-US" altLang="en-US" sz="3200" b="1" cap="all" dirty="0"/>
          </a:p>
        </p:txBody>
      </p:sp>
      <p:sp>
        <p:nvSpPr>
          <p:cNvPr id="6" name="Content Placeholder 2"/>
          <p:cNvSpPr>
            <a:spLocks noGrp="1"/>
          </p:cNvSpPr>
          <p:nvPr>
            <p:ph idx="1"/>
          </p:nvPr>
        </p:nvSpPr>
        <p:spPr>
          <a:xfrm>
            <a:off x="-17151" y="1728574"/>
            <a:ext cx="11732655" cy="4018307"/>
          </a:xfrm>
        </p:spPr>
        <p:txBody>
          <a:bodyPr>
            <a:normAutofit/>
          </a:bodyPr>
          <a:lstStyle/>
          <a:p>
            <a:pPr algn="just"/>
            <a:r>
              <a:rPr lang="en-US" altLang="en-US" sz="2400" dirty="0"/>
              <a:t>The STZ Construction By-Laws have been completed and now under Translation &amp; Printing Stage. </a:t>
            </a:r>
          </a:p>
          <a:p>
            <a:pPr algn="just"/>
            <a:r>
              <a:rPr lang="en-US" altLang="en-US" sz="2400" dirty="0"/>
              <a:t>The Typical Tannery Design Guidelines has been prepared. </a:t>
            </a:r>
          </a:p>
          <a:p>
            <a:pPr algn="just"/>
            <a:r>
              <a:rPr lang="en-US" altLang="en-US" sz="2400" dirty="0"/>
              <a:t>The Civil Designs of tanneries is under way. </a:t>
            </a:r>
          </a:p>
          <a:p>
            <a:pPr algn="just"/>
            <a:r>
              <a:rPr lang="en-US" altLang="en-US" sz="2400" b="1" dirty="0">
                <a:solidFill>
                  <a:srgbClr val="FF0000"/>
                </a:solidFill>
              </a:rPr>
              <a:t>It is planned to permit the tanners to shift their units at STZ soon after start of the construction of CETP &amp; completion of civil designs of tanneries .  </a:t>
            </a:r>
          </a:p>
          <a:p>
            <a:pPr algn="just" eaLnBrk="1" hangingPunct="1"/>
            <a:endParaRPr lang="en-US" altLang="en-US" sz="3200" dirty="0"/>
          </a:p>
        </p:txBody>
      </p:sp>
      <p:grpSp>
        <p:nvGrpSpPr>
          <p:cNvPr id="11" name="Group 10"/>
          <p:cNvGrpSpPr/>
          <p:nvPr/>
        </p:nvGrpSpPr>
        <p:grpSpPr>
          <a:xfrm>
            <a:off x="1079328" y="4636393"/>
            <a:ext cx="2642666" cy="1956513"/>
            <a:chOff x="7252652" y="2496264"/>
            <a:chExt cx="4845568" cy="3625429"/>
          </a:xfrm>
        </p:grpSpPr>
        <p:pic>
          <p:nvPicPr>
            <p:cNvPr id="12" name="Picture 5" descr="C:\WINDOWS\Application Data\Microsoft\Media Catalog\Tannereis Map2.jpg"/>
            <p:cNvPicPr>
              <a:picLocks noChangeAspect="1" noChangeArrowheads="1"/>
            </p:cNvPicPr>
            <p:nvPr/>
          </p:nvPicPr>
          <p:blipFill>
            <a:blip r:embed="rId3" cstate="print">
              <a:lum contrast="24000"/>
              <a:extLst>
                <a:ext uri="{28A0092B-C50C-407E-A947-70E740481C1C}">
                  <a14:useLocalDpi xmlns:a14="http://schemas.microsoft.com/office/drawing/2010/main" val="0"/>
                </a:ext>
              </a:extLst>
            </a:blip>
            <a:srcRect l="7304" b="4477"/>
            <a:stretch>
              <a:fillRect/>
            </a:stretch>
          </p:blipFill>
          <p:spPr bwMode="auto">
            <a:xfrm>
              <a:off x="7252652" y="2496264"/>
              <a:ext cx="4845568" cy="3625429"/>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3" name="Oval 12"/>
            <p:cNvSpPr/>
            <p:nvPr/>
          </p:nvSpPr>
          <p:spPr>
            <a:xfrm>
              <a:off x="10309123" y="2757949"/>
              <a:ext cx="206477" cy="1917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8676968" y="3075313"/>
              <a:ext cx="206477" cy="1917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9016181" y="4213113"/>
              <a:ext cx="206477" cy="1917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9468959" y="4857136"/>
              <a:ext cx="206477" cy="1917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7718323" y="4517923"/>
              <a:ext cx="206477" cy="1917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9908271" y="4326194"/>
              <a:ext cx="206477" cy="1917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9262482" y="4473678"/>
              <a:ext cx="206477" cy="1917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9011760" y="5550310"/>
              <a:ext cx="206477" cy="1917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10882072" y="4797825"/>
              <a:ext cx="206477" cy="1917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10675595" y="5616678"/>
              <a:ext cx="206477" cy="1917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3" name="Picture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67525" y="4488194"/>
            <a:ext cx="2964363" cy="2206263"/>
          </a:xfrm>
          <a:prstGeom prst="rect">
            <a:avLst/>
          </a:prstGeom>
        </p:spPr>
      </p:pic>
      <p:sp>
        <p:nvSpPr>
          <p:cNvPr id="24" name="Right Arrow 23"/>
          <p:cNvSpPr/>
          <p:nvPr/>
        </p:nvSpPr>
        <p:spPr>
          <a:xfrm>
            <a:off x="4491421" y="5074528"/>
            <a:ext cx="1906994" cy="65331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p:cNvGrpSpPr/>
          <p:nvPr/>
        </p:nvGrpSpPr>
        <p:grpSpPr>
          <a:xfrm>
            <a:off x="163772" y="122830"/>
            <a:ext cx="11846257" cy="1028274"/>
            <a:chOff x="484019" y="0"/>
            <a:chExt cx="11614201" cy="1518777"/>
          </a:xfrm>
        </p:grpSpPr>
        <p:pic>
          <p:nvPicPr>
            <p:cNvPr id="26" name="Picture 25"/>
            <p:cNvPicPr/>
            <p:nvPr/>
          </p:nvPicPr>
          <p:blipFill>
            <a:blip r:embed="rId5" cstate="print">
              <a:extLst>
                <a:ext uri="{28A0092B-C50C-407E-A947-70E740481C1C}">
                  <a14:useLocalDpi xmlns:a14="http://schemas.microsoft.com/office/drawing/2010/main" val="0"/>
                </a:ext>
              </a:extLst>
            </a:blip>
            <a:stretch>
              <a:fillRect/>
            </a:stretch>
          </p:blipFill>
          <p:spPr>
            <a:xfrm>
              <a:off x="2321170" y="64662"/>
              <a:ext cx="1251633" cy="1327142"/>
            </a:xfrm>
            <a:prstGeom prst="rect">
              <a:avLst/>
            </a:prstGeom>
          </p:spPr>
        </p:pic>
        <p:pic>
          <p:nvPicPr>
            <p:cNvPr id="27" name="Picture 26"/>
            <p:cNvPicPr/>
            <p:nvPr/>
          </p:nvPicPr>
          <p:blipFill>
            <a:blip r:embed="rId6" cstate="print">
              <a:extLst>
                <a:ext uri="{28A0092B-C50C-407E-A947-70E740481C1C}">
                  <a14:useLocalDpi xmlns:a14="http://schemas.microsoft.com/office/drawing/2010/main" val="0"/>
                </a:ext>
              </a:extLst>
            </a:blip>
            <a:stretch>
              <a:fillRect/>
            </a:stretch>
          </p:blipFill>
          <p:spPr>
            <a:xfrm>
              <a:off x="8934291" y="72450"/>
              <a:ext cx="1447051" cy="1446327"/>
            </a:xfrm>
            <a:prstGeom prst="rect">
              <a:avLst/>
            </a:prstGeom>
          </p:spPr>
        </p:pic>
        <p:pic>
          <p:nvPicPr>
            <p:cNvPr id="28" name="Picture 27"/>
            <p:cNvPicPr/>
            <p:nvPr/>
          </p:nvPicPr>
          <p:blipFill>
            <a:blip r:embed="rId7" cstate="print">
              <a:extLst>
                <a:ext uri="{28A0092B-C50C-407E-A947-70E740481C1C}">
                  <a14:useLocalDpi xmlns:a14="http://schemas.microsoft.com/office/drawing/2010/main" val="0"/>
                </a:ext>
              </a:extLst>
            </a:blip>
            <a:stretch>
              <a:fillRect/>
            </a:stretch>
          </p:blipFill>
          <p:spPr>
            <a:xfrm>
              <a:off x="10668000" y="58802"/>
              <a:ext cx="1430220" cy="1193220"/>
            </a:xfrm>
            <a:prstGeom prst="rect">
              <a:avLst/>
            </a:prstGeom>
          </p:spPr>
        </p:pic>
        <p:pic>
          <p:nvPicPr>
            <p:cNvPr id="29" name="Picture 28"/>
            <p:cNvPicPr/>
            <p:nvPr/>
          </p:nvPicPr>
          <p:blipFill>
            <a:blip r:embed="rId8" cstate="print">
              <a:extLst>
                <a:ext uri="{28A0092B-C50C-407E-A947-70E740481C1C}">
                  <a14:useLocalDpi xmlns:a14="http://schemas.microsoft.com/office/drawing/2010/main" val="0"/>
                </a:ext>
              </a:extLst>
            </a:blip>
            <a:stretch>
              <a:fillRect/>
            </a:stretch>
          </p:blipFill>
          <p:spPr>
            <a:xfrm>
              <a:off x="3899553" y="153241"/>
              <a:ext cx="1654682" cy="1193220"/>
            </a:xfrm>
            <a:prstGeom prst="rect">
              <a:avLst/>
            </a:prstGeom>
          </p:spPr>
        </p:pic>
        <p:pic>
          <p:nvPicPr>
            <p:cNvPr id="30" name="Picture 29"/>
            <p:cNvPicPr/>
            <p:nvPr/>
          </p:nvPicPr>
          <p:blipFill>
            <a:blip r:embed="rId9" cstate="print">
              <a:extLst>
                <a:ext uri="{28A0092B-C50C-407E-A947-70E740481C1C}">
                  <a14:useLocalDpi xmlns:a14="http://schemas.microsoft.com/office/drawing/2010/main" val="0"/>
                </a:ext>
              </a:extLst>
            </a:blip>
            <a:stretch>
              <a:fillRect/>
            </a:stretch>
          </p:blipFill>
          <p:spPr>
            <a:xfrm>
              <a:off x="484019" y="226675"/>
              <a:ext cx="1431888" cy="1221748"/>
            </a:xfrm>
            <a:prstGeom prst="rect">
              <a:avLst/>
            </a:prstGeom>
          </p:spPr>
        </p:pic>
        <p:pic>
          <p:nvPicPr>
            <p:cNvPr id="31" name="Picture 30"/>
            <p:cNvPicPr/>
            <p:nvPr/>
          </p:nvPicPr>
          <p:blipFill>
            <a:blip r:embed="rId10" cstate="print">
              <a:extLst>
                <a:ext uri="{28A0092B-C50C-407E-A947-70E740481C1C}">
                  <a14:useLocalDpi xmlns:a14="http://schemas.microsoft.com/office/drawing/2010/main" val="0"/>
                </a:ext>
              </a:extLst>
            </a:blip>
            <a:stretch>
              <a:fillRect/>
            </a:stretch>
          </p:blipFill>
          <p:spPr>
            <a:xfrm>
              <a:off x="5799296" y="0"/>
              <a:ext cx="1305805" cy="1448423"/>
            </a:xfrm>
            <a:prstGeom prst="rect">
              <a:avLst/>
            </a:prstGeom>
          </p:spPr>
        </p:pic>
        <p:pic>
          <p:nvPicPr>
            <p:cNvPr id="32" name="Picture 31"/>
            <p:cNvPicPr/>
            <p:nvPr/>
          </p:nvPicPr>
          <p:blipFill>
            <a:blip r:embed="rId11" cstate="print">
              <a:extLst>
                <a:ext uri="{28A0092B-C50C-407E-A947-70E740481C1C}">
                  <a14:useLocalDpi xmlns:a14="http://schemas.microsoft.com/office/drawing/2010/main" val="0"/>
                </a:ext>
              </a:extLst>
            </a:blip>
            <a:stretch>
              <a:fillRect/>
            </a:stretch>
          </p:blipFill>
          <p:spPr>
            <a:xfrm>
              <a:off x="7391759" y="58802"/>
              <a:ext cx="1255874" cy="1319832"/>
            </a:xfrm>
            <a:prstGeom prst="rect">
              <a:avLst/>
            </a:prstGeom>
          </p:spPr>
        </p:pic>
      </p:grpSp>
    </p:spTree>
    <p:extLst>
      <p:ext uri="{BB962C8B-B14F-4D97-AF65-F5344CB8AC3E}">
        <p14:creationId xmlns:p14="http://schemas.microsoft.com/office/powerpoint/2010/main" val="32537747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95534" y="1296338"/>
            <a:ext cx="12096466" cy="613137"/>
          </a:xfrm>
          <a:solidFill>
            <a:schemeClr val="accent1">
              <a:lumMod val="20000"/>
              <a:lumOff val="80000"/>
            </a:schemeClr>
          </a:solidFill>
        </p:spPr>
        <p:txBody>
          <a:bodyPr>
            <a:noAutofit/>
          </a:bodyPr>
          <a:lstStyle/>
          <a:p>
            <a:pPr algn="ctr"/>
            <a:r>
              <a:rPr lang="en-GB" sz="3200" b="1" dirty="0"/>
              <a:t>Other Initiatives on Climate Change Adaptation</a:t>
            </a:r>
            <a:endParaRPr lang="en-US" altLang="en-US" sz="2800" b="1" cap="all" baseline="-18000" dirty="0">
              <a:solidFill>
                <a:srgbClr val="FF0000"/>
              </a:solidFill>
            </a:endParaRPr>
          </a:p>
        </p:txBody>
      </p:sp>
      <p:sp>
        <p:nvSpPr>
          <p:cNvPr id="6" name="TextBox 5"/>
          <p:cNvSpPr txBox="1"/>
          <p:nvPr/>
        </p:nvSpPr>
        <p:spPr>
          <a:xfrm>
            <a:off x="110410" y="2213816"/>
            <a:ext cx="7155273" cy="2492990"/>
          </a:xfrm>
          <a:prstGeom prst="rect">
            <a:avLst/>
          </a:prstGeom>
          <a:noFill/>
        </p:spPr>
        <p:txBody>
          <a:bodyPr wrap="square" rtlCol="0">
            <a:spAutoFit/>
          </a:bodyPr>
          <a:lstStyle/>
          <a:p>
            <a:pPr algn="just">
              <a:lnSpc>
                <a:spcPct val="130000"/>
              </a:lnSpc>
            </a:pPr>
            <a:r>
              <a:rPr lang="en-GB" sz="2000" b="1" u="sng" dirty="0">
                <a:solidFill>
                  <a:srgbClr val="0070C0"/>
                </a:solidFill>
              </a:rPr>
              <a:t>Plantation </a:t>
            </a:r>
          </a:p>
          <a:p>
            <a:pPr algn="just">
              <a:lnSpc>
                <a:spcPct val="130000"/>
              </a:lnSpc>
            </a:pPr>
            <a:r>
              <a:rPr lang="en-GB" sz="2000" dirty="0"/>
              <a:t>In order to reduce effects of climate changes and revitalize Sialkot Tannery Zone to a site with a greener, healthier, and more beautiful environment, STAGL along UNIDO-GEF launched various Tree Plantation Drive at Sialkot Tannery Zone (STZ). So far under this project </a:t>
            </a:r>
            <a:r>
              <a:rPr lang="en-GB" sz="2000" b="1" dirty="0"/>
              <a:t>10,000 trees were planted</a:t>
            </a:r>
            <a:r>
              <a:rPr lang="en-GB" sz="2000" dirty="0"/>
              <a:t>. </a:t>
            </a:r>
            <a:endParaRPr lang="en-US" sz="2000" dirty="0"/>
          </a:p>
        </p:txBody>
      </p:sp>
      <p:pic>
        <p:nvPicPr>
          <p:cNvPr id="13" name="Picture 12"/>
          <p:cNvPicPr/>
          <p:nvPr/>
        </p:nvPicPr>
        <p:blipFill>
          <a:blip r:embed="rId3" cstate="email">
            <a:extLst>
              <a:ext uri="{28A0092B-C50C-407E-A947-70E740481C1C}">
                <a14:useLocalDpi xmlns:a14="http://schemas.microsoft.com/office/drawing/2010/main" val="0"/>
              </a:ext>
            </a:extLst>
          </a:blip>
          <a:stretch>
            <a:fillRect/>
          </a:stretch>
        </p:blipFill>
        <p:spPr>
          <a:xfrm>
            <a:off x="9689121" y="2125462"/>
            <a:ext cx="2326967" cy="1996888"/>
          </a:xfrm>
          <a:prstGeom prst="roundRect">
            <a:avLst/>
          </a:prstGeom>
        </p:spPr>
      </p:pic>
      <p:pic>
        <p:nvPicPr>
          <p:cNvPr id="20" name="Picture 19"/>
          <p:cNvPicPr/>
          <p:nvPr/>
        </p:nvPicPr>
        <p:blipFill>
          <a:blip r:embed="rId4" cstate="print">
            <a:extLst>
              <a:ext uri="{28A0092B-C50C-407E-A947-70E740481C1C}">
                <a14:useLocalDpi xmlns:a14="http://schemas.microsoft.com/office/drawing/2010/main" val="0"/>
              </a:ext>
            </a:extLst>
          </a:blip>
          <a:stretch>
            <a:fillRect/>
          </a:stretch>
        </p:blipFill>
        <p:spPr>
          <a:xfrm>
            <a:off x="8477402" y="4357271"/>
            <a:ext cx="2333931" cy="2017846"/>
          </a:xfrm>
          <a:prstGeom prst="roundRect">
            <a:avLst/>
          </a:prstGeom>
        </p:spPr>
      </p:pic>
      <p:pic>
        <p:nvPicPr>
          <p:cNvPr id="21" name="Picture 20"/>
          <p:cNvPicPr/>
          <p:nvPr/>
        </p:nvPicPr>
        <p:blipFill>
          <a:blip r:embed="rId5" cstate="email">
            <a:extLst>
              <a:ext uri="{28A0092B-C50C-407E-A947-70E740481C1C}">
                <a14:useLocalDpi xmlns:a14="http://schemas.microsoft.com/office/drawing/2010/main" val="0"/>
              </a:ext>
            </a:extLst>
          </a:blip>
          <a:stretch>
            <a:fillRect/>
          </a:stretch>
        </p:blipFill>
        <p:spPr>
          <a:xfrm>
            <a:off x="7432480" y="2134929"/>
            <a:ext cx="2089844" cy="1996888"/>
          </a:xfrm>
          <a:prstGeom prst="roundRect">
            <a:avLst/>
          </a:prstGeom>
        </p:spPr>
      </p:pic>
      <p:grpSp>
        <p:nvGrpSpPr>
          <p:cNvPr id="22" name="Group 21"/>
          <p:cNvGrpSpPr/>
          <p:nvPr/>
        </p:nvGrpSpPr>
        <p:grpSpPr>
          <a:xfrm>
            <a:off x="163772" y="122830"/>
            <a:ext cx="11595091" cy="957521"/>
            <a:chOff x="484019" y="0"/>
            <a:chExt cx="11614201" cy="1518777"/>
          </a:xfrm>
        </p:grpSpPr>
        <p:pic>
          <p:nvPicPr>
            <p:cNvPr id="23" name="Picture 22"/>
            <p:cNvPicPr/>
            <p:nvPr/>
          </p:nvPicPr>
          <p:blipFill>
            <a:blip r:embed="rId6" cstate="print">
              <a:extLst>
                <a:ext uri="{28A0092B-C50C-407E-A947-70E740481C1C}">
                  <a14:useLocalDpi xmlns:a14="http://schemas.microsoft.com/office/drawing/2010/main" val="0"/>
                </a:ext>
              </a:extLst>
            </a:blip>
            <a:stretch>
              <a:fillRect/>
            </a:stretch>
          </p:blipFill>
          <p:spPr>
            <a:xfrm>
              <a:off x="2321170" y="64662"/>
              <a:ext cx="1251633" cy="1327142"/>
            </a:xfrm>
            <a:prstGeom prst="rect">
              <a:avLst/>
            </a:prstGeom>
          </p:spPr>
        </p:pic>
        <p:pic>
          <p:nvPicPr>
            <p:cNvPr id="24" name="Picture 23"/>
            <p:cNvPicPr/>
            <p:nvPr/>
          </p:nvPicPr>
          <p:blipFill>
            <a:blip r:embed="rId7" cstate="print">
              <a:extLst>
                <a:ext uri="{28A0092B-C50C-407E-A947-70E740481C1C}">
                  <a14:useLocalDpi xmlns:a14="http://schemas.microsoft.com/office/drawing/2010/main" val="0"/>
                </a:ext>
              </a:extLst>
            </a:blip>
            <a:stretch>
              <a:fillRect/>
            </a:stretch>
          </p:blipFill>
          <p:spPr>
            <a:xfrm>
              <a:off x="8934291" y="72450"/>
              <a:ext cx="1447051" cy="1446327"/>
            </a:xfrm>
            <a:prstGeom prst="rect">
              <a:avLst/>
            </a:prstGeom>
          </p:spPr>
        </p:pic>
        <p:pic>
          <p:nvPicPr>
            <p:cNvPr id="25" name="Picture 24"/>
            <p:cNvPicPr/>
            <p:nvPr/>
          </p:nvPicPr>
          <p:blipFill>
            <a:blip r:embed="rId8" cstate="print">
              <a:extLst>
                <a:ext uri="{28A0092B-C50C-407E-A947-70E740481C1C}">
                  <a14:useLocalDpi xmlns:a14="http://schemas.microsoft.com/office/drawing/2010/main" val="0"/>
                </a:ext>
              </a:extLst>
            </a:blip>
            <a:stretch>
              <a:fillRect/>
            </a:stretch>
          </p:blipFill>
          <p:spPr>
            <a:xfrm>
              <a:off x="10668000" y="58802"/>
              <a:ext cx="1430220" cy="1193220"/>
            </a:xfrm>
            <a:prstGeom prst="rect">
              <a:avLst/>
            </a:prstGeom>
          </p:spPr>
        </p:pic>
        <p:pic>
          <p:nvPicPr>
            <p:cNvPr id="26" name="Picture 25"/>
            <p:cNvPicPr/>
            <p:nvPr/>
          </p:nvPicPr>
          <p:blipFill>
            <a:blip r:embed="rId9" cstate="print">
              <a:extLst>
                <a:ext uri="{28A0092B-C50C-407E-A947-70E740481C1C}">
                  <a14:useLocalDpi xmlns:a14="http://schemas.microsoft.com/office/drawing/2010/main" val="0"/>
                </a:ext>
              </a:extLst>
            </a:blip>
            <a:stretch>
              <a:fillRect/>
            </a:stretch>
          </p:blipFill>
          <p:spPr>
            <a:xfrm>
              <a:off x="3899553" y="153241"/>
              <a:ext cx="1654682" cy="1193220"/>
            </a:xfrm>
            <a:prstGeom prst="rect">
              <a:avLst/>
            </a:prstGeom>
          </p:spPr>
        </p:pic>
        <p:pic>
          <p:nvPicPr>
            <p:cNvPr id="27" name="Picture 26"/>
            <p:cNvPicPr/>
            <p:nvPr/>
          </p:nvPicPr>
          <p:blipFill>
            <a:blip r:embed="rId10" cstate="print">
              <a:extLst>
                <a:ext uri="{28A0092B-C50C-407E-A947-70E740481C1C}">
                  <a14:useLocalDpi xmlns:a14="http://schemas.microsoft.com/office/drawing/2010/main" val="0"/>
                </a:ext>
              </a:extLst>
            </a:blip>
            <a:stretch>
              <a:fillRect/>
            </a:stretch>
          </p:blipFill>
          <p:spPr>
            <a:xfrm>
              <a:off x="484019" y="226675"/>
              <a:ext cx="1431888" cy="1221748"/>
            </a:xfrm>
            <a:prstGeom prst="rect">
              <a:avLst/>
            </a:prstGeom>
          </p:spPr>
        </p:pic>
        <p:pic>
          <p:nvPicPr>
            <p:cNvPr id="28" name="Picture 27"/>
            <p:cNvPicPr/>
            <p:nvPr/>
          </p:nvPicPr>
          <p:blipFill>
            <a:blip r:embed="rId11" cstate="print">
              <a:extLst>
                <a:ext uri="{28A0092B-C50C-407E-A947-70E740481C1C}">
                  <a14:useLocalDpi xmlns:a14="http://schemas.microsoft.com/office/drawing/2010/main" val="0"/>
                </a:ext>
              </a:extLst>
            </a:blip>
            <a:stretch>
              <a:fillRect/>
            </a:stretch>
          </p:blipFill>
          <p:spPr>
            <a:xfrm>
              <a:off x="5799296" y="0"/>
              <a:ext cx="1305805" cy="1448423"/>
            </a:xfrm>
            <a:prstGeom prst="rect">
              <a:avLst/>
            </a:prstGeom>
          </p:spPr>
        </p:pic>
        <p:pic>
          <p:nvPicPr>
            <p:cNvPr id="29" name="Picture 28"/>
            <p:cNvPicPr/>
            <p:nvPr/>
          </p:nvPicPr>
          <p:blipFill>
            <a:blip r:embed="rId12" cstate="print">
              <a:extLst>
                <a:ext uri="{28A0092B-C50C-407E-A947-70E740481C1C}">
                  <a14:useLocalDpi xmlns:a14="http://schemas.microsoft.com/office/drawing/2010/main" val="0"/>
                </a:ext>
              </a:extLst>
            </a:blip>
            <a:stretch>
              <a:fillRect/>
            </a:stretch>
          </p:blipFill>
          <p:spPr>
            <a:xfrm>
              <a:off x="7391759" y="58802"/>
              <a:ext cx="1255874" cy="1319832"/>
            </a:xfrm>
            <a:prstGeom prst="rect">
              <a:avLst/>
            </a:prstGeom>
          </p:spPr>
        </p:pic>
      </p:grpSp>
      <p:sp>
        <p:nvSpPr>
          <p:cNvPr id="15" name="TextBox 14"/>
          <p:cNvSpPr txBox="1"/>
          <p:nvPr/>
        </p:nvSpPr>
        <p:spPr>
          <a:xfrm>
            <a:off x="95534" y="4736776"/>
            <a:ext cx="7155273" cy="1260345"/>
          </a:xfrm>
          <a:prstGeom prst="rect">
            <a:avLst/>
          </a:prstGeom>
          <a:noFill/>
        </p:spPr>
        <p:txBody>
          <a:bodyPr wrap="square" rtlCol="0">
            <a:spAutoFit/>
          </a:bodyPr>
          <a:lstStyle/>
          <a:p>
            <a:pPr algn="just">
              <a:lnSpc>
                <a:spcPct val="130000"/>
              </a:lnSpc>
            </a:pPr>
            <a:r>
              <a:rPr lang="en-GB" sz="2000" b="1" u="sng" dirty="0">
                <a:solidFill>
                  <a:srgbClr val="0070C0"/>
                </a:solidFill>
              </a:rPr>
              <a:t>Wetland </a:t>
            </a:r>
          </a:p>
          <a:p>
            <a:pPr algn="just">
              <a:lnSpc>
                <a:spcPct val="130000"/>
              </a:lnSpc>
            </a:pPr>
            <a:r>
              <a:rPr lang="en-GB" sz="2000" dirty="0"/>
              <a:t>STAGL has planed to develop a wetland further polishing of treated effluent from CETP and to re-use it for horticulture purpose. </a:t>
            </a:r>
          </a:p>
        </p:txBody>
      </p:sp>
    </p:spTree>
    <p:extLst>
      <p:ext uri="{BB962C8B-B14F-4D97-AF65-F5344CB8AC3E}">
        <p14:creationId xmlns:p14="http://schemas.microsoft.com/office/powerpoint/2010/main" val="24220780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94163" y="1410411"/>
            <a:ext cx="4705634" cy="737762"/>
          </a:xfrm>
          <a:solidFill>
            <a:srgbClr val="0070C0"/>
          </a:solidFill>
        </p:spPr>
        <p:txBody>
          <a:bodyPr>
            <a:normAutofit/>
          </a:bodyPr>
          <a:lstStyle/>
          <a:p>
            <a:pPr algn="ctr" eaLnBrk="1" hangingPunct="1"/>
            <a:r>
              <a:rPr lang="en-US" altLang="en-US" sz="2400" b="1" u="sng" cap="all" dirty="0">
                <a:solidFill>
                  <a:schemeClr val="bg1"/>
                </a:solidFill>
              </a:rPr>
              <a:t>Global Leather Sector Outlook </a:t>
            </a:r>
            <a:endParaRPr lang="en-US" altLang="en-US" sz="2400" b="1" cap="all" dirty="0">
              <a:solidFill>
                <a:schemeClr val="bg1"/>
              </a:solidFill>
            </a:endParaRPr>
          </a:p>
        </p:txBody>
      </p:sp>
      <p:sp>
        <p:nvSpPr>
          <p:cNvPr id="6" name="Title 1"/>
          <p:cNvSpPr txBox="1">
            <a:spLocks/>
          </p:cNvSpPr>
          <p:nvPr/>
        </p:nvSpPr>
        <p:spPr>
          <a:xfrm>
            <a:off x="7101955" y="1410411"/>
            <a:ext cx="4705634" cy="737762"/>
          </a:xfrm>
          <a:prstGeom prst="rect">
            <a:avLst/>
          </a:prstGeom>
          <a:solidFill>
            <a:srgbClr val="00B050"/>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2400" b="1" u="sng" cap="all" dirty="0">
                <a:solidFill>
                  <a:prstClr val="white"/>
                </a:solidFill>
              </a:rPr>
              <a:t>Pakistan Leather Sector Outlook </a:t>
            </a:r>
            <a:endParaRPr lang="en-US" altLang="en-US" sz="2400" b="1" cap="all" dirty="0">
              <a:solidFill>
                <a:prstClr val="white"/>
              </a:solidFill>
            </a:endParaRPr>
          </a:p>
        </p:txBody>
      </p:sp>
      <p:graphicFrame>
        <p:nvGraphicFramePr>
          <p:cNvPr id="10" name="Chart 9"/>
          <p:cNvGraphicFramePr>
            <a:graphicFrameLocks/>
          </p:cNvGraphicFramePr>
          <p:nvPr>
            <p:extLst>
              <p:ext uri="{D42A27DB-BD31-4B8C-83A1-F6EECF244321}">
                <p14:modId xmlns:p14="http://schemas.microsoft.com/office/powerpoint/2010/main" val="1963005528"/>
              </p:ext>
            </p:extLst>
          </p:nvPr>
        </p:nvGraphicFramePr>
        <p:xfrm>
          <a:off x="199917" y="2148173"/>
          <a:ext cx="5982519" cy="3343701"/>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Box 10"/>
          <p:cNvSpPr txBox="1"/>
          <p:nvPr/>
        </p:nvSpPr>
        <p:spPr>
          <a:xfrm>
            <a:off x="1551295" y="5320573"/>
            <a:ext cx="3168352" cy="830997"/>
          </a:xfrm>
          <a:prstGeom prst="rect">
            <a:avLst/>
          </a:prstGeom>
          <a:solidFill>
            <a:srgbClr val="0070C0"/>
          </a:solid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400" b="1" dirty="0">
                <a:solidFill>
                  <a:prstClr val="white"/>
                </a:solidFill>
                <a:latin typeface="Times New Roman" panose="02020603050405020304" pitchFamily="18" charset="0"/>
                <a:cs typeface="Times New Roman" panose="02020603050405020304" pitchFamily="18" charset="0"/>
              </a:rPr>
              <a:t>US$ 123 Billion Global Leather Market</a:t>
            </a:r>
          </a:p>
        </p:txBody>
      </p:sp>
      <p:graphicFrame>
        <p:nvGraphicFramePr>
          <p:cNvPr id="12" name="Chart 11"/>
          <p:cNvGraphicFramePr>
            <a:graphicFrameLocks/>
          </p:cNvGraphicFramePr>
          <p:nvPr/>
        </p:nvGraphicFramePr>
        <p:xfrm>
          <a:off x="6430422" y="2036006"/>
          <a:ext cx="5656803" cy="3507545"/>
        </p:xfrm>
        <a:graphic>
          <a:graphicData uri="http://schemas.openxmlformats.org/drawingml/2006/chart">
            <c:chart xmlns:c="http://schemas.openxmlformats.org/drawingml/2006/chart" xmlns:r="http://schemas.openxmlformats.org/officeDocument/2006/relationships" r:id="rId4"/>
          </a:graphicData>
        </a:graphic>
      </p:graphicFrame>
      <p:sp>
        <p:nvSpPr>
          <p:cNvPr id="14" name="TextBox 13"/>
          <p:cNvSpPr txBox="1"/>
          <p:nvPr/>
        </p:nvSpPr>
        <p:spPr>
          <a:xfrm>
            <a:off x="7804561" y="5326196"/>
            <a:ext cx="3300422" cy="830997"/>
          </a:xfrm>
          <a:prstGeom prst="rect">
            <a:avLst/>
          </a:prstGeom>
          <a:solidFill>
            <a:schemeClr val="accent6"/>
          </a:solid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400" b="1" dirty="0">
                <a:solidFill>
                  <a:prstClr val="white"/>
                </a:solidFill>
                <a:latin typeface="Times New Roman" panose="02020603050405020304" pitchFamily="18" charset="0"/>
                <a:cs typeface="Times New Roman" panose="02020603050405020304" pitchFamily="18" charset="0"/>
              </a:rPr>
              <a:t>Total Value: Around US$-1.00 Billion </a:t>
            </a:r>
          </a:p>
        </p:txBody>
      </p:sp>
      <p:sp>
        <p:nvSpPr>
          <p:cNvPr id="15" name="Text Box 3"/>
          <p:cNvSpPr txBox="1">
            <a:spLocks noChangeArrowheads="1"/>
          </p:cNvSpPr>
          <p:nvPr/>
        </p:nvSpPr>
        <p:spPr bwMode="auto">
          <a:xfrm>
            <a:off x="4829175" y="6420767"/>
            <a:ext cx="2771775" cy="276999"/>
          </a:xfrm>
          <a:prstGeom prst="rect">
            <a:avLst/>
          </a:prstGeom>
          <a:ln/>
        </p:spPr>
        <p:style>
          <a:lnRef idx="2">
            <a:schemeClr val="dk1"/>
          </a:lnRef>
          <a:fillRef idx="1">
            <a:schemeClr val="lt1"/>
          </a:fillRef>
          <a:effectRef idx="0">
            <a:schemeClr val="dk1"/>
          </a:effectRef>
          <a:fontRef idx="minor">
            <a:schemeClr val="dk1"/>
          </a:fontRef>
        </p:style>
        <p:txBody>
          <a:bodyPr wrap="square">
            <a:spAutoFit/>
          </a:bodyPr>
          <a:lstStyle>
            <a:defPPr>
              <a:defRPr lang="en-US"/>
            </a:defPPr>
            <a:lvl1pPr algn="ctr" rtl="0" eaLnBrk="0" fontAlgn="base" hangingPunct="0">
              <a:spcBef>
                <a:spcPct val="50000"/>
              </a:spcBef>
              <a:spcAft>
                <a:spcPct val="0"/>
              </a:spcAft>
              <a:defRPr sz="1600" b="1" kern="1200">
                <a:solidFill>
                  <a:schemeClr val="bg2"/>
                </a:solidFill>
                <a:latin typeface="Arial" charset="0"/>
                <a:ea typeface="+mn-ea"/>
                <a:cs typeface="+mn-cs"/>
              </a:defRPr>
            </a:lvl1pPr>
            <a:lvl2pPr marL="457200" algn="ctr" rtl="0" eaLnBrk="0" fontAlgn="base" hangingPunct="0">
              <a:spcBef>
                <a:spcPct val="50000"/>
              </a:spcBef>
              <a:spcAft>
                <a:spcPct val="0"/>
              </a:spcAft>
              <a:defRPr sz="1600" b="1" kern="1200">
                <a:solidFill>
                  <a:schemeClr val="bg2"/>
                </a:solidFill>
                <a:latin typeface="Arial" charset="0"/>
                <a:ea typeface="+mn-ea"/>
                <a:cs typeface="+mn-cs"/>
              </a:defRPr>
            </a:lvl2pPr>
            <a:lvl3pPr marL="914400" algn="ctr" rtl="0" eaLnBrk="0" fontAlgn="base" hangingPunct="0">
              <a:spcBef>
                <a:spcPct val="50000"/>
              </a:spcBef>
              <a:spcAft>
                <a:spcPct val="0"/>
              </a:spcAft>
              <a:defRPr sz="1600" b="1" kern="1200">
                <a:solidFill>
                  <a:schemeClr val="bg2"/>
                </a:solidFill>
                <a:latin typeface="Arial" charset="0"/>
                <a:ea typeface="+mn-ea"/>
                <a:cs typeface="+mn-cs"/>
              </a:defRPr>
            </a:lvl3pPr>
            <a:lvl4pPr marL="1371600" algn="ctr" rtl="0" eaLnBrk="0" fontAlgn="base" hangingPunct="0">
              <a:spcBef>
                <a:spcPct val="50000"/>
              </a:spcBef>
              <a:spcAft>
                <a:spcPct val="0"/>
              </a:spcAft>
              <a:defRPr sz="1600" b="1" kern="1200">
                <a:solidFill>
                  <a:schemeClr val="bg2"/>
                </a:solidFill>
                <a:latin typeface="Arial" charset="0"/>
                <a:ea typeface="+mn-ea"/>
                <a:cs typeface="+mn-cs"/>
              </a:defRPr>
            </a:lvl4pPr>
            <a:lvl5pPr marL="1828800" algn="ctr" rtl="0" eaLnBrk="0" fontAlgn="base" hangingPunct="0">
              <a:spcBef>
                <a:spcPct val="50000"/>
              </a:spcBef>
              <a:spcAft>
                <a:spcPct val="0"/>
              </a:spcAft>
              <a:defRPr sz="1600" b="1" kern="1200">
                <a:solidFill>
                  <a:schemeClr val="bg2"/>
                </a:solidFill>
                <a:latin typeface="Arial" charset="0"/>
                <a:ea typeface="+mn-ea"/>
                <a:cs typeface="+mn-cs"/>
              </a:defRPr>
            </a:lvl5pPr>
            <a:lvl6pPr marL="2286000" algn="l" defTabSz="914400" rtl="0" eaLnBrk="1" latinLnBrk="0" hangingPunct="1">
              <a:defRPr sz="1600" b="1" kern="1200">
                <a:solidFill>
                  <a:schemeClr val="bg2"/>
                </a:solidFill>
                <a:latin typeface="Arial" charset="0"/>
                <a:ea typeface="+mn-ea"/>
                <a:cs typeface="+mn-cs"/>
              </a:defRPr>
            </a:lvl6pPr>
            <a:lvl7pPr marL="2743200" algn="l" defTabSz="914400" rtl="0" eaLnBrk="1" latinLnBrk="0" hangingPunct="1">
              <a:defRPr sz="1600" b="1" kern="1200">
                <a:solidFill>
                  <a:schemeClr val="bg2"/>
                </a:solidFill>
                <a:latin typeface="Arial" charset="0"/>
                <a:ea typeface="+mn-ea"/>
                <a:cs typeface="+mn-cs"/>
              </a:defRPr>
            </a:lvl7pPr>
            <a:lvl8pPr marL="3200400" algn="l" defTabSz="914400" rtl="0" eaLnBrk="1" latinLnBrk="0" hangingPunct="1">
              <a:defRPr sz="1600" b="1" kern="1200">
                <a:solidFill>
                  <a:schemeClr val="bg2"/>
                </a:solidFill>
                <a:latin typeface="Arial" charset="0"/>
                <a:ea typeface="+mn-ea"/>
                <a:cs typeface="+mn-cs"/>
              </a:defRPr>
            </a:lvl8pPr>
            <a:lvl9pPr marL="3657600" algn="l" defTabSz="914400" rtl="0" eaLnBrk="1" latinLnBrk="0" hangingPunct="1">
              <a:defRPr sz="1600" b="1" kern="1200">
                <a:solidFill>
                  <a:schemeClr val="bg2"/>
                </a:solidFill>
                <a:latin typeface="Arial" charset="0"/>
                <a:ea typeface="+mn-ea"/>
                <a:cs typeface="+mn-cs"/>
              </a:defRPr>
            </a:lvl9pPr>
          </a:lstStyle>
          <a:p>
            <a:r>
              <a:rPr lang="en-US" sz="1200" dirty="0">
                <a:solidFill>
                  <a:prstClr val="black"/>
                </a:solidFill>
                <a:latin typeface="Times New Roman" panose="02020603050405020304" pitchFamily="18" charset="0"/>
                <a:cs typeface="Times New Roman" panose="02020603050405020304" pitchFamily="18" charset="0"/>
              </a:rPr>
              <a:t>Source: International Trade Center</a:t>
            </a:r>
          </a:p>
        </p:txBody>
      </p:sp>
      <p:grpSp>
        <p:nvGrpSpPr>
          <p:cNvPr id="23" name="Group 22"/>
          <p:cNvGrpSpPr/>
          <p:nvPr/>
        </p:nvGrpSpPr>
        <p:grpSpPr>
          <a:xfrm>
            <a:off x="163772" y="122830"/>
            <a:ext cx="11846257" cy="1028274"/>
            <a:chOff x="484019" y="0"/>
            <a:chExt cx="11614201" cy="1518777"/>
          </a:xfrm>
        </p:grpSpPr>
        <p:pic>
          <p:nvPicPr>
            <p:cNvPr id="24" name="Picture 23"/>
            <p:cNvPicPr/>
            <p:nvPr/>
          </p:nvPicPr>
          <p:blipFill>
            <a:blip r:embed="rId5" cstate="print">
              <a:extLst>
                <a:ext uri="{28A0092B-C50C-407E-A947-70E740481C1C}">
                  <a14:useLocalDpi xmlns:a14="http://schemas.microsoft.com/office/drawing/2010/main" val="0"/>
                </a:ext>
              </a:extLst>
            </a:blip>
            <a:stretch>
              <a:fillRect/>
            </a:stretch>
          </p:blipFill>
          <p:spPr>
            <a:xfrm>
              <a:off x="2321170" y="64662"/>
              <a:ext cx="1251633" cy="1327142"/>
            </a:xfrm>
            <a:prstGeom prst="rect">
              <a:avLst/>
            </a:prstGeom>
          </p:spPr>
        </p:pic>
        <p:pic>
          <p:nvPicPr>
            <p:cNvPr id="25" name="Picture 24"/>
            <p:cNvPicPr/>
            <p:nvPr/>
          </p:nvPicPr>
          <p:blipFill>
            <a:blip r:embed="rId6" cstate="print">
              <a:extLst>
                <a:ext uri="{28A0092B-C50C-407E-A947-70E740481C1C}">
                  <a14:useLocalDpi xmlns:a14="http://schemas.microsoft.com/office/drawing/2010/main" val="0"/>
                </a:ext>
              </a:extLst>
            </a:blip>
            <a:stretch>
              <a:fillRect/>
            </a:stretch>
          </p:blipFill>
          <p:spPr>
            <a:xfrm>
              <a:off x="8934291" y="72450"/>
              <a:ext cx="1447051" cy="1446327"/>
            </a:xfrm>
            <a:prstGeom prst="rect">
              <a:avLst/>
            </a:prstGeom>
          </p:spPr>
        </p:pic>
        <p:pic>
          <p:nvPicPr>
            <p:cNvPr id="26" name="Picture 25"/>
            <p:cNvPicPr/>
            <p:nvPr/>
          </p:nvPicPr>
          <p:blipFill>
            <a:blip r:embed="rId7" cstate="print">
              <a:extLst>
                <a:ext uri="{28A0092B-C50C-407E-A947-70E740481C1C}">
                  <a14:useLocalDpi xmlns:a14="http://schemas.microsoft.com/office/drawing/2010/main" val="0"/>
                </a:ext>
              </a:extLst>
            </a:blip>
            <a:stretch>
              <a:fillRect/>
            </a:stretch>
          </p:blipFill>
          <p:spPr>
            <a:xfrm>
              <a:off x="10668000" y="58802"/>
              <a:ext cx="1430220" cy="1193220"/>
            </a:xfrm>
            <a:prstGeom prst="rect">
              <a:avLst/>
            </a:prstGeom>
          </p:spPr>
        </p:pic>
        <p:pic>
          <p:nvPicPr>
            <p:cNvPr id="27" name="Picture 26"/>
            <p:cNvPicPr/>
            <p:nvPr/>
          </p:nvPicPr>
          <p:blipFill>
            <a:blip r:embed="rId8" cstate="print">
              <a:extLst>
                <a:ext uri="{28A0092B-C50C-407E-A947-70E740481C1C}">
                  <a14:useLocalDpi xmlns:a14="http://schemas.microsoft.com/office/drawing/2010/main" val="0"/>
                </a:ext>
              </a:extLst>
            </a:blip>
            <a:stretch>
              <a:fillRect/>
            </a:stretch>
          </p:blipFill>
          <p:spPr>
            <a:xfrm>
              <a:off x="3899553" y="153241"/>
              <a:ext cx="1654682" cy="1193220"/>
            </a:xfrm>
            <a:prstGeom prst="rect">
              <a:avLst/>
            </a:prstGeom>
          </p:spPr>
        </p:pic>
        <p:pic>
          <p:nvPicPr>
            <p:cNvPr id="28" name="Picture 27"/>
            <p:cNvPicPr/>
            <p:nvPr/>
          </p:nvPicPr>
          <p:blipFill>
            <a:blip r:embed="rId9" cstate="print">
              <a:extLst>
                <a:ext uri="{28A0092B-C50C-407E-A947-70E740481C1C}">
                  <a14:useLocalDpi xmlns:a14="http://schemas.microsoft.com/office/drawing/2010/main" val="0"/>
                </a:ext>
              </a:extLst>
            </a:blip>
            <a:stretch>
              <a:fillRect/>
            </a:stretch>
          </p:blipFill>
          <p:spPr>
            <a:xfrm>
              <a:off x="484019" y="226675"/>
              <a:ext cx="1431888" cy="1221748"/>
            </a:xfrm>
            <a:prstGeom prst="rect">
              <a:avLst/>
            </a:prstGeom>
          </p:spPr>
        </p:pic>
        <p:pic>
          <p:nvPicPr>
            <p:cNvPr id="29" name="Picture 28"/>
            <p:cNvPicPr/>
            <p:nvPr/>
          </p:nvPicPr>
          <p:blipFill>
            <a:blip r:embed="rId10" cstate="print">
              <a:extLst>
                <a:ext uri="{28A0092B-C50C-407E-A947-70E740481C1C}">
                  <a14:useLocalDpi xmlns:a14="http://schemas.microsoft.com/office/drawing/2010/main" val="0"/>
                </a:ext>
              </a:extLst>
            </a:blip>
            <a:stretch>
              <a:fillRect/>
            </a:stretch>
          </p:blipFill>
          <p:spPr>
            <a:xfrm>
              <a:off x="5799296" y="0"/>
              <a:ext cx="1305805" cy="1448423"/>
            </a:xfrm>
            <a:prstGeom prst="rect">
              <a:avLst/>
            </a:prstGeom>
          </p:spPr>
        </p:pic>
        <p:pic>
          <p:nvPicPr>
            <p:cNvPr id="30" name="Picture 29"/>
            <p:cNvPicPr/>
            <p:nvPr/>
          </p:nvPicPr>
          <p:blipFill>
            <a:blip r:embed="rId11" cstate="print">
              <a:extLst>
                <a:ext uri="{28A0092B-C50C-407E-A947-70E740481C1C}">
                  <a14:useLocalDpi xmlns:a14="http://schemas.microsoft.com/office/drawing/2010/main" val="0"/>
                </a:ext>
              </a:extLst>
            </a:blip>
            <a:stretch>
              <a:fillRect/>
            </a:stretch>
          </p:blipFill>
          <p:spPr>
            <a:xfrm>
              <a:off x="7391759" y="58802"/>
              <a:ext cx="1255874" cy="1319832"/>
            </a:xfrm>
            <a:prstGeom prst="rect">
              <a:avLst/>
            </a:prstGeom>
          </p:spPr>
        </p:pic>
      </p:grpSp>
    </p:spTree>
    <p:extLst>
      <p:ext uri="{BB962C8B-B14F-4D97-AF65-F5344CB8AC3E}">
        <p14:creationId xmlns:p14="http://schemas.microsoft.com/office/powerpoint/2010/main" val="15268256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95534" y="781928"/>
            <a:ext cx="12096466" cy="663723"/>
          </a:xfrm>
          <a:solidFill>
            <a:schemeClr val="accent1">
              <a:lumMod val="20000"/>
              <a:lumOff val="80000"/>
            </a:schemeClr>
          </a:solidFill>
        </p:spPr>
        <p:txBody>
          <a:bodyPr>
            <a:noAutofit/>
          </a:bodyPr>
          <a:lstStyle/>
          <a:p>
            <a:pPr algn="ctr"/>
            <a:r>
              <a:rPr lang="en-US" altLang="en-US" sz="3200" b="1" dirty="0"/>
              <a:t>Other than Construction Activities </a:t>
            </a:r>
            <a:endParaRPr lang="en-US" altLang="en-US" sz="2800" b="1" cap="all" baseline="-18000" dirty="0">
              <a:solidFill>
                <a:srgbClr val="FF0000"/>
              </a:solidFill>
            </a:endParaRPr>
          </a:p>
        </p:txBody>
      </p:sp>
      <p:sp>
        <p:nvSpPr>
          <p:cNvPr id="2" name="Content Placeholder 1"/>
          <p:cNvSpPr>
            <a:spLocks noGrp="1"/>
          </p:cNvSpPr>
          <p:nvPr>
            <p:ph idx="1"/>
          </p:nvPr>
        </p:nvSpPr>
        <p:spPr>
          <a:xfrm>
            <a:off x="9677" y="1876538"/>
            <a:ext cx="7000724" cy="4861777"/>
          </a:xfrm>
        </p:spPr>
        <p:txBody>
          <a:bodyPr>
            <a:normAutofit fontScale="62500" lnSpcReduction="20000"/>
          </a:bodyPr>
          <a:lstStyle/>
          <a:p>
            <a:pPr>
              <a:lnSpc>
                <a:spcPct val="145000"/>
              </a:lnSpc>
              <a:spcBef>
                <a:spcPts val="0"/>
              </a:spcBef>
              <a:spcAft>
                <a:spcPts val="400"/>
              </a:spcAft>
            </a:pPr>
            <a:r>
              <a:rPr lang="en-US" sz="3400" dirty="0"/>
              <a:t>Consultative Session on Common Chrome Recovery Plant </a:t>
            </a:r>
          </a:p>
          <a:p>
            <a:pPr>
              <a:lnSpc>
                <a:spcPct val="145000"/>
              </a:lnSpc>
              <a:spcBef>
                <a:spcPts val="0"/>
              </a:spcBef>
              <a:spcAft>
                <a:spcPts val="400"/>
              </a:spcAft>
            </a:pPr>
            <a:r>
              <a:rPr lang="en-US" sz="3400" dirty="0"/>
              <a:t>Occupational Health &amp; Safety Measures in Sialkot Tanneries </a:t>
            </a:r>
          </a:p>
          <a:p>
            <a:pPr>
              <a:lnSpc>
                <a:spcPct val="145000"/>
              </a:lnSpc>
              <a:spcBef>
                <a:spcPts val="0"/>
              </a:spcBef>
              <a:spcAft>
                <a:spcPts val="400"/>
              </a:spcAft>
            </a:pPr>
            <a:r>
              <a:rPr lang="en-US" sz="3400" dirty="0"/>
              <a:t>Consultative Session on EIA Report for construction of CETP at STZ </a:t>
            </a:r>
          </a:p>
          <a:p>
            <a:pPr>
              <a:lnSpc>
                <a:spcPct val="145000"/>
              </a:lnSpc>
              <a:spcBef>
                <a:spcPts val="0"/>
              </a:spcBef>
              <a:spcAft>
                <a:spcPts val="400"/>
              </a:spcAft>
            </a:pPr>
            <a:r>
              <a:rPr lang="en-US" sz="3400" dirty="0"/>
              <a:t> Consultative Session on Typical Tannery Design</a:t>
            </a:r>
          </a:p>
          <a:p>
            <a:pPr>
              <a:lnSpc>
                <a:spcPct val="145000"/>
              </a:lnSpc>
              <a:spcBef>
                <a:spcPts val="0"/>
              </a:spcBef>
              <a:spcAft>
                <a:spcPts val="400"/>
              </a:spcAft>
            </a:pPr>
            <a:r>
              <a:rPr lang="en-US" sz="3400" dirty="0"/>
              <a:t>Workshop on Best Available Techniques / Smart Environmental Management Practices Leading towards Compliance of LWG Standards in Sialkot</a:t>
            </a:r>
          </a:p>
          <a:p>
            <a:pPr>
              <a:lnSpc>
                <a:spcPct val="145000"/>
              </a:lnSpc>
              <a:spcBef>
                <a:spcPts val="0"/>
              </a:spcBef>
              <a:spcAft>
                <a:spcPts val="400"/>
              </a:spcAft>
            </a:pPr>
            <a:r>
              <a:rPr lang="en-US" sz="3400" dirty="0"/>
              <a:t>Workshop of Climate Change: Emerging Issues, Adaptation Challenges and Recommendations for Leather Sector in Sialkot </a:t>
            </a:r>
            <a:endParaRPr lang="en-US" dirty="0"/>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00239" y="1493947"/>
            <a:ext cx="2648754" cy="1986565"/>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48475" y="1493947"/>
            <a:ext cx="2463119" cy="1938269"/>
          </a:xfrm>
          <a:prstGeom prst="rect">
            <a:avLst/>
          </a:prstGeom>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00239" y="3480513"/>
            <a:ext cx="2658916" cy="1709674"/>
          </a:xfrm>
          <a:prstGeom prst="rect">
            <a:avLst/>
          </a:prstGeom>
        </p:spPr>
      </p:pic>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748475" y="3432216"/>
            <a:ext cx="2463119" cy="1757971"/>
          </a:xfrm>
          <a:prstGeom prst="rect">
            <a:avLst/>
          </a:prstGeom>
        </p:spPr>
      </p:pic>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13118" y="5190187"/>
            <a:ext cx="2648754" cy="1667813"/>
          </a:xfrm>
          <a:prstGeom prst="rect">
            <a:avLst/>
          </a:prstGeom>
        </p:spPr>
      </p:pic>
      <p:pic>
        <p:nvPicPr>
          <p:cNvPr id="16" name="Picture 1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748475" y="5238483"/>
            <a:ext cx="2443525" cy="1619517"/>
          </a:xfrm>
          <a:prstGeom prst="rect">
            <a:avLst/>
          </a:prstGeom>
        </p:spPr>
      </p:pic>
      <p:sp>
        <p:nvSpPr>
          <p:cNvPr id="17" name="TextBox 16"/>
          <p:cNvSpPr txBox="1"/>
          <p:nvPr/>
        </p:nvSpPr>
        <p:spPr>
          <a:xfrm>
            <a:off x="95534" y="1445651"/>
            <a:ext cx="6395418" cy="430887"/>
          </a:xfrm>
          <a:prstGeom prst="rect">
            <a:avLst/>
          </a:prstGeom>
          <a:noFill/>
        </p:spPr>
        <p:txBody>
          <a:bodyPr wrap="square" rtlCol="0">
            <a:spAutoFit/>
          </a:bodyPr>
          <a:lstStyle/>
          <a:p>
            <a:r>
              <a:rPr lang="en-US" sz="2200" b="1" u="sng" dirty="0">
                <a:solidFill>
                  <a:srgbClr val="FF0000"/>
                </a:solidFill>
              </a:rPr>
              <a:t>Human Resource – Capacity Raising Activities</a:t>
            </a:r>
          </a:p>
        </p:txBody>
      </p:sp>
      <p:grpSp>
        <p:nvGrpSpPr>
          <p:cNvPr id="18" name="Group 17"/>
          <p:cNvGrpSpPr/>
          <p:nvPr/>
        </p:nvGrpSpPr>
        <p:grpSpPr>
          <a:xfrm>
            <a:off x="95534" y="0"/>
            <a:ext cx="11846257" cy="733632"/>
            <a:chOff x="484019" y="0"/>
            <a:chExt cx="11614201" cy="1518777"/>
          </a:xfrm>
        </p:grpSpPr>
        <p:pic>
          <p:nvPicPr>
            <p:cNvPr id="19" name="Picture 18"/>
            <p:cNvPicPr/>
            <p:nvPr/>
          </p:nvPicPr>
          <p:blipFill>
            <a:blip r:embed="rId9" cstate="print">
              <a:extLst>
                <a:ext uri="{28A0092B-C50C-407E-A947-70E740481C1C}">
                  <a14:useLocalDpi xmlns:a14="http://schemas.microsoft.com/office/drawing/2010/main" val="0"/>
                </a:ext>
              </a:extLst>
            </a:blip>
            <a:stretch>
              <a:fillRect/>
            </a:stretch>
          </p:blipFill>
          <p:spPr>
            <a:xfrm>
              <a:off x="2321170" y="64662"/>
              <a:ext cx="1251633" cy="1327142"/>
            </a:xfrm>
            <a:prstGeom prst="rect">
              <a:avLst/>
            </a:prstGeom>
          </p:spPr>
        </p:pic>
        <p:pic>
          <p:nvPicPr>
            <p:cNvPr id="20" name="Picture 19"/>
            <p:cNvPicPr/>
            <p:nvPr/>
          </p:nvPicPr>
          <p:blipFill>
            <a:blip r:embed="rId10" cstate="print">
              <a:extLst>
                <a:ext uri="{28A0092B-C50C-407E-A947-70E740481C1C}">
                  <a14:useLocalDpi xmlns:a14="http://schemas.microsoft.com/office/drawing/2010/main" val="0"/>
                </a:ext>
              </a:extLst>
            </a:blip>
            <a:stretch>
              <a:fillRect/>
            </a:stretch>
          </p:blipFill>
          <p:spPr>
            <a:xfrm>
              <a:off x="8934291" y="72450"/>
              <a:ext cx="1447051" cy="1446327"/>
            </a:xfrm>
            <a:prstGeom prst="rect">
              <a:avLst/>
            </a:prstGeom>
          </p:spPr>
        </p:pic>
        <p:pic>
          <p:nvPicPr>
            <p:cNvPr id="21" name="Picture 20"/>
            <p:cNvPicPr/>
            <p:nvPr/>
          </p:nvPicPr>
          <p:blipFill>
            <a:blip r:embed="rId11" cstate="print">
              <a:extLst>
                <a:ext uri="{28A0092B-C50C-407E-A947-70E740481C1C}">
                  <a14:useLocalDpi xmlns:a14="http://schemas.microsoft.com/office/drawing/2010/main" val="0"/>
                </a:ext>
              </a:extLst>
            </a:blip>
            <a:stretch>
              <a:fillRect/>
            </a:stretch>
          </p:blipFill>
          <p:spPr>
            <a:xfrm>
              <a:off x="10668000" y="58802"/>
              <a:ext cx="1430220" cy="1193220"/>
            </a:xfrm>
            <a:prstGeom prst="rect">
              <a:avLst/>
            </a:prstGeom>
          </p:spPr>
        </p:pic>
        <p:pic>
          <p:nvPicPr>
            <p:cNvPr id="22" name="Picture 21"/>
            <p:cNvPicPr/>
            <p:nvPr/>
          </p:nvPicPr>
          <p:blipFill>
            <a:blip r:embed="rId12" cstate="print">
              <a:extLst>
                <a:ext uri="{28A0092B-C50C-407E-A947-70E740481C1C}">
                  <a14:useLocalDpi xmlns:a14="http://schemas.microsoft.com/office/drawing/2010/main" val="0"/>
                </a:ext>
              </a:extLst>
            </a:blip>
            <a:stretch>
              <a:fillRect/>
            </a:stretch>
          </p:blipFill>
          <p:spPr>
            <a:xfrm>
              <a:off x="3899553" y="153241"/>
              <a:ext cx="1654682" cy="1193220"/>
            </a:xfrm>
            <a:prstGeom prst="rect">
              <a:avLst/>
            </a:prstGeom>
          </p:spPr>
        </p:pic>
        <p:pic>
          <p:nvPicPr>
            <p:cNvPr id="23" name="Picture 22"/>
            <p:cNvPicPr/>
            <p:nvPr/>
          </p:nvPicPr>
          <p:blipFill>
            <a:blip r:embed="rId13" cstate="print">
              <a:extLst>
                <a:ext uri="{28A0092B-C50C-407E-A947-70E740481C1C}">
                  <a14:useLocalDpi xmlns:a14="http://schemas.microsoft.com/office/drawing/2010/main" val="0"/>
                </a:ext>
              </a:extLst>
            </a:blip>
            <a:stretch>
              <a:fillRect/>
            </a:stretch>
          </p:blipFill>
          <p:spPr>
            <a:xfrm>
              <a:off x="484019" y="226675"/>
              <a:ext cx="1431888" cy="1221748"/>
            </a:xfrm>
            <a:prstGeom prst="rect">
              <a:avLst/>
            </a:prstGeom>
          </p:spPr>
        </p:pic>
        <p:pic>
          <p:nvPicPr>
            <p:cNvPr id="24" name="Picture 23"/>
            <p:cNvPicPr/>
            <p:nvPr/>
          </p:nvPicPr>
          <p:blipFill>
            <a:blip r:embed="rId14" cstate="print">
              <a:extLst>
                <a:ext uri="{28A0092B-C50C-407E-A947-70E740481C1C}">
                  <a14:useLocalDpi xmlns:a14="http://schemas.microsoft.com/office/drawing/2010/main" val="0"/>
                </a:ext>
              </a:extLst>
            </a:blip>
            <a:stretch>
              <a:fillRect/>
            </a:stretch>
          </p:blipFill>
          <p:spPr>
            <a:xfrm>
              <a:off x="5799296" y="0"/>
              <a:ext cx="1305805" cy="1448423"/>
            </a:xfrm>
            <a:prstGeom prst="rect">
              <a:avLst/>
            </a:prstGeom>
          </p:spPr>
        </p:pic>
        <p:pic>
          <p:nvPicPr>
            <p:cNvPr id="25" name="Picture 24"/>
            <p:cNvPicPr/>
            <p:nvPr/>
          </p:nvPicPr>
          <p:blipFill>
            <a:blip r:embed="rId15" cstate="print">
              <a:extLst>
                <a:ext uri="{28A0092B-C50C-407E-A947-70E740481C1C}">
                  <a14:useLocalDpi xmlns:a14="http://schemas.microsoft.com/office/drawing/2010/main" val="0"/>
                </a:ext>
              </a:extLst>
            </a:blip>
            <a:stretch>
              <a:fillRect/>
            </a:stretch>
          </p:blipFill>
          <p:spPr>
            <a:xfrm>
              <a:off x="7391759" y="58802"/>
              <a:ext cx="1255874" cy="1319832"/>
            </a:xfrm>
            <a:prstGeom prst="rect">
              <a:avLst/>
            </a:prstGeom>
          </p:spPr>
        </p:pic>
      </p:grpSp>
    </p:spTree>
    <p:extLst>
      <p:ext uri="{BB962C8B-B14F-4D97-AF65-F5344CB8AC3E}">
        <p14:creationId xmlns:p14="http://schemas.microsoft.com/office/powerpoint/2010/main" val="38171333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95534" y="832514"/>
            <a:ext cx="12096466" cy="613137"/>
          </a:xfrm>
          <a:solidFill>
            <a:schemeClr val="accent1">
              <a:lumMod val="20000"/>
              <a:lumOff val="80000"/>
            </a:schemeClr>
          </a:solidFill>
        </p:spPr>
        <p:txBody>
          <a:bodyPr>
            <a:noAutofit/>
          </a:bodyPr>
          <a:lstStyle/>
          <a:p>
            <a:pPr algn="ctr"/>
            <a:r>
              <a:rPr lang="en-US" altLang="en-US" sz="3200" b="1" dirty="0"/>
              <a:t>Other than Construction Activities </a:t>
            </a:r>
            <a:endParaRPr lang="en-US" altLang="en-US" sz="2800" b="1" cap="all" baseline="-18000" dirty="0">
              <a:solidFill>
                <a:srgbClr val="FF0000"/>
              </a:solidFill>
            </a:endParaRPr>
          </a:p>
        </p:txBody>
      </p:sp>
      <p:pic>
        <p:nvPicPr>
          <p:cNvPr id="8" name="Picture 7"/>
          <p:cNvPicPr>
            <a:picLocks noChangeAspect="1"/>
          </p:cNvPicPr>
          <p:nvPr/>
        </p:nvPicPr>
        <p:blipFill>
          <a:blip r:embed="rId3"/>
          <a:stretch>
            <a:fillRect/>
          </a:stretch>
        </p:blipFill>
        <p:spPr>
          <a:xfrm>
            <a:off x="589697" y="99798"/>
            <a:ext cx="10302922" cy="732716"/>
          </a:xfrm>
          <a:prstGeom prst="rect">
            <a:avLst/>
          </a:prstGeom>
        </p:spPr>
      </p:pic>
      <p:sp>
        <p:nvSpPr>
          <p:cNvPr id="2" name="Content Placeholder 1"/>
          <p:cNvSpPr>
            <a:spLocks noGrp="1"/>
          </p:cNvSpPr>
          <p:nvPr>
            <p:ph idx="1"/>
          </p:nvPr>
        </p:nvSpPr>
        <p:spPr>
          <a:xfrm>
            <a:off x="0" y="1445651"/>
            <a:ext cx="5898524" cy="5670858"/>
          </a:xfrm>
        </p:spPr>
        <p:txBody>
          <a:bodyPr>
            <a:normAutofit/>
          </a:bodyPr>
          <a:lstStyle/>
          <a:p>
            <a:pPr marL="0" indent="0">
              <a:lnSpc>
                <a:spcPct val="145000"/>
              </a:lnSpc>
              <a:spcBef>
                <a:spcPts val="0"/>
              </a:spcBef>
              <a:spcAft>
                <a:spcPts val="400"/>
              </a:spcAft>
              <a:buNone/>
            </a:pPr>
            <a:r>
              <a:rPr lang="en-US" sz="2500" b="1" u="sng" dirty="0">
                <a:solidFill>
                  <a:srgbClr val="FF0000"/>
                </a:solidFill>
              </a:rPr>
              <a:t>Human Resource – Training </a:t>
            </a:r>
          </a:p>
          <a:p>
            <a:r>
              <a:rPr lang="en-US" sz="2200" dirty="0"/>
              <a:t>Topics </a:t>
            </a:r>
          </a:p>
          <a:p>
            <a:pPr lvl="1"/>
            <a:r>
              <a:rPr lang="en-US" sz="2200" dirty="0"/>
              <a:t>H2S Gas Safety</a:t>
            </a:r>
          </a:p>
          <a:p>
            <a:pPr lvl="1"/>
            <a:r>
              <a:rPr lang="en-US" sz="2200" dirty="0"/>
              <a:t>OSH Aspects in Leather manufacturing </a:t>
            </a:r>
          </a:p>
          <a:p>
            <a:pPr lvl="1"/>
            <a:r>
              <a:rPr lang="en-US" sz="2200" dirty="0"/>
              <a:t>Internship Program </a:t>
            </a:r>
          </a:p>
          <a:p>
            <a:pPr lvl="1"/>
            <a:r>
              <a:rPr lang="en-US" sz="2200" dirty="0"/>
              <a:t>Fire Protection </a:t>
            </a:r>
          </a:p>
          <a:p>
            <a:r>
              <a:rPr lang="en-US" sz="2200" dirty="0"/>
              <a:t>To Communities</a:t>
            </a:r>
          </a:p>
          <a:p>
            <a:pPr lvl="1"/>
            <a:r>
              <a:rPr lang="en-US" sz="2200" dirty="0"/>
              <a:t>Workforce of Tanneries </a:t>
            </a:r>
          </a:p>
          <a:p>
            <a:pPr lvl="1"/>
            <a:r>
              <a:rPr lang="en-US" sz="2200" dirty="0"/>
              <a:t>Rescue 1122</a:t>
            </a:r>
          </a:p>
          <a:p>
            <a:pPr lvl="1"/>
            <a:r>
              <a:rPr lang="en-US" sz="2200" dirty="0"/>
              <a:t>Leather Tech Institute  </a:t>
            </a:r>
          </a:p>
          <a:p>
            <a:pPr lvl="1">
              <a:spcAft>
                <a:spcPts val="600"/>
              </a:spcAft>
            </a:pPr>
            <a:r>
              <a:rPr lang="en-US" sz="2200" dirty="0"/>
              <a:t>Female Students of GCWU- Sialkot </a:t>
            </a:r>
          </a:p>
          <a:p>
            <a:pPr marL="457200" lvl="1" indent="0">
              <a:spcAft>
                <a:spcPts val="600"/>
              </a:spcAft>
              <a:buNone/>
            </a:pPr>
            <a:r>
              <a:rPr lang="en-US" sz="2200" dirty="0">
                <a:solidFill>
                  <a:srgbClr val="FF0000"/>
                </a:solidFill>
              </a:rPr>
              <a:t>More than 150 persons get trained under this program. </a:t>
            </a: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98546" y="1565230"/>
            <a:ext cx="2674513" cy="2166422"/>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53614" y="4175972"/>
            <a:ext cx="2841938" cy="2184580"/>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53614" y="1571225"/>
            <a:ext cx="2880569" cy="2160427"/>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270372" y="4175972"/>
            <a:ext cx="2730860" cy="2184580"/>
          </a:xfrm>
          <a:prstGeom prst="rect">
            <a:avLst/>
          </a:prstGeom>
        </p:spPr>
      </p:pic>
    </p:spTree>
    <p:extLst>
      <p:ext uri="{BB962C8B-B14F-4D97-AF65-F5344CB8AC3E}">
        <p14:creationId xmlns:p14="http://schemas.microsoft.com/office/powerpoint/2010/main" val="4514114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399" y="1043190"/>
            <a:ext cx="11887199" cy="795916"/>
          </a:xfrm>
          <a:solidFill>
            <a:schemeClr val="accent1">
              <a:lumMod val="20000"/>
              <a:lumOff val="80000"/>
            </a:schemeClr>
          </a:solidFill>
        </p:spPr>
        <p:txBody>
          <a:bodyPr>
            <a:normAutofit fontScale="90000"/>
          </a:bodyPr>
          <a:lstStyle/>
          <a:p>
            <a:r>
              <a:rPr lang="en-US" sz="5300" dirty="0">
                <a:latin typeface="+mn-lt"/>
              </a:rPr>
              <a:t>Project Beneficiaries </a:t>
            </a:r>
            <a:endParaRPr lang="en-US" dirty="0">
              <a:latin typeface="+mn-lt"/>
            </a:endParaRPr>
          </a:p>
        </p:txBody>
      </p:sp>
      <p:grpSp>
        <p:nvGrpSpPr>
          <p:cNvPr id="3" name="Group 2"/>
          <p:cNvGrpSpPr/>
          <p:nvPr/>
        </p:nvGrpSpPr>
        <p:grpSpPr>
          <a:xfrm>
            <a:off x="152399" y="128790"/>
            <a:ext cx="11760559" cy="914400"/>
            <a:chOff x="484019" y="0"/>
            <a:chExt cx="11614201" cy="1518777"/>
          </a:xfrm>
        </p:grpSpPr>
        <p:pic>
          <p:nvPicPr>
            <p:cNvPr id="5" name="Picture 4"/>
            <p:cNvPicPr/>
            <p:nvPr/>
          </p:nvPicPr>
          <p:blipFill>
            <a:blip r:embed="rId3" cstate="print">
              <a:extLst>
                <a:ext uri="{28A0092B-C50C-407E-A947-70E740481C1C}">
                  <a14:useLocalDpi xmlns:a14="http://schemas.microsoft.com/office/drawing/2010/main" val="0"/>
                </a:ext>
              </a:extLst>
            </a:blip>
            <a:stretch>
              <a:fillRect/>
            </a:stretch>
          </p:blipFill>
          <p:spPr>
            <a:xfrm>
              <a:off x="2321170" y="64662"/>
              <a:ext cx="1251633" cy="1327142"/>
            </a:xfrm>
            <a:prstGeom prst="rect">
              <a:avLst/>
            </a:prstGeom>
          </p:spPr>
        </p:pic>
        <p:pic>
          <p:nvPicPr>
            <p:cNvPr id="6" name="Picture 5"/>
            <p:cNvPicPr/>
            <p:nvPr/>
          </p:nvPicPr>
          <p:blipFill>
            <a:blip r:embed="rId4" cstate="print">
              <a:extLst>
                <a:ext uri="{28A0092B-C50C-407E-A947-70E740481C1C}">
                  <a14:useLocalDpi xmlns:a14="http://schemas.microsoft.com/office/drawing/2010/main" val="0"/>
                </a:ext>
              </a:extLst>
            </a:blip>
            <a:stretch>
              <a:fillRect/>
            </a:stretch>
          </p:blipFill>
          <p:spPr>
            <a:xfrm>
              <a:off x="8934291" y="72450"/>
              <a:ext cx="1447051" cy="1446327"/>
            </a:xfrm>
            <a:prstGeom prst="rect">
              <a:avLst/>
            </a:prstGeom>
          </p:spPr>
        </p:pic>
        <p:pic>
          <p:nvPicPr>
            <p:cNvPr id="7" name="Picture 6"/>
            <p:cNvPicPr/>
            <p:nvPr/>
          </p:nvPicPr>
          <p:blipFill>
            <a:blip r:embed="rId5" cstate="print">
              <a:extLst>
                <a:ext uri="{28A0092B-C50C-407E-A947-70E740481C1C}">
                  <a14:useLocalDpi xmlns:a14="http://schemas.microsoft.com/office/drawing/2010/main" val="0"/>
                </a:ext>
              </a:extLst>
            </a:blip>
            <a:stretch>
              <a:fillRect/>
            </a:stretch>
          </p:blipFill>
          <p:spPr>
            <a:xfrm>
              <a:off x="10668000" y="58802"/>
              <a:ext cx="1430220" cy="1193220"/>
            </a:xfrm>
            <a:prstGeom prst="rect">
              <a:avLst/>
            </a:prstGeom>
          </p:spPr>
        </p:pic>
        <p:pic>
          <p:nvPicPr>
            <p:cNvPr id="8" name="Picture 7"/>
            <p:cNvPicPr/>
            <p:nvPr/>
          </p:nvPicPr>
          <p:blipFill>
            <a:blip r:embed="rId6" cstate="print">
              <a:extLst>
                <a:ext uri="{28A0092B-C50C-407E-A947-70E740481C1C}">
                  <a14:useLocalDpi xmlns:a14="http://schemas.microsoft.com/office/drawing/2010/main" val="0"/>
                </a:ext>
              </a:extLst>
            </a:blip>
            <a:stretch>
              <a:fillRect/>
            </a:stretch>
          </p:blipFill>
          <p:spPr>
            <a:xfrm>
              <a:off x="3899553" y="153241"/>
              <a:ext cx="1654682" cy="1193220"/>
            </a:xfrm>
            <a:prstGeom prst="rect">
              <a:avLst/>
            </a:prstGeom>
          </p:spPr>
        </p:pic>
        <p:pic>
          <p:nvPicPr>
            <p:cNvPr id="9" name="Picture 8"/>
            <p:cNvPicPr/>
            <p:nvPr/>
          </p:nvPicPr>
          <p:blipFill>
            <a:blip r:embed="rId7" cstate="print">
              <a:extLst>
                <a:ext uri="{28A0092B-C50C-407E-A947-70E740481C1C}">
                  <a14:useLocalDpi xmlns:a14="http://schemas.microsoft.com/office/drawing/2010/main" val="0"/>
                </a:ext>
              </a:extLst>
            </a:blip>
            <a:stretch>
              <a:fillRect/>
            </a:stretch>
          </p:blipFill>
          <p:spPr>
            <a:xfrm>
              <a:off x="484019" y="226675"/>
              <a:ext cx="1431888" cy="1221748"/>
            </a:xfrm>
            <a:prstGeom prst="rect">
              <a:avLst/>
            </a:prstGeom>
          </p:spPr>
        </p:pic>
        <p:pic>
          <p:nvPicPr>
            <p:cNvPr id="10" name="Picture 9"/>
            <p:cNvPicPr/>
            <p:nvPr/>
          </p:nvPicPr>
          <p:blipFill>
            <a:blip r:embed="rId8" cstate="print">
              <a:extLst>
                <a:ext uri="{28A0092B-C50C-407E-A947-70E740481C1C}">
                  <a14:useLocalDpi xmlns:a14="http://schemas.microsoft.com/office/drawing/2010/main" val="0"/>
                </a:ext>
              </a:extLst>
            </a:blip>
            <a:stretch>
              <a:fillRect/>
            </a:stretch>
          </p:blipFill>
          <p:spPr>
            <a:xfrm>
              <a:off x="5799296" y="0"/>
              <a:ext cx="1305805" cy="1448423"/>
            </a:xfrm>
            <a:prstGeom prst="rect">
              <a:avLst/>
            </a:prstGeom>
          </p:spPr>
        </p:pic>
        <p:pic>
          <p:nvPicPr>
            <p:cNvPr id="11" name="Picture 10"/>
            <p:cNvPicPr/>
            <p:nvPr/>
          </p:nvPicPr>
          <p:blipFill>
            <a:blip r:embed="rId9" cstate="print">
              <a:extLst>
                <a:ext uri="{28A0092B-C50C-407E-A947-70E740481C1C}">
                  <a14:useLocalDpi xmlns:a14="http://schemas.microsoft.com/office/drawing/2010/main" val="0"/>
                </a:ext>
              </a:extLst>
            </a:blip>
            <a:stretch>
              <a:fillRect/>
            </a:stretch>
          </p:blipFill>
          <p:spPr>
            <a:xfrm>
              <a:off x="7391759" y="58802"/>
              <a:ext cx="1255874" cy="1319832"/>
            </a:xfrm>
            <a:prstGeom prst="rect">
              <a:avLst/>
            </a:prstGeom>
          </p:spPr>
        </p:pic>
      </p:grpSp>
      <p:cxnSp>
        <p:nvCxnSpPr>
          <p:cNvPr id="13" name="Straight Connector 12"/>
          <p:cNvCxnSpPr/>
          <p:nvPr/>
        </p:nvCxnSpPr>
        <p:spPr>
          <a:xfrm>
            <a:off x="0" y="6541484"/>
            <a:ext cx="12192000" cy="14067"/>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16" name="Diagram 15"/>
          <p:cNvGraphicFramePr/>
          <p:nvPr/>
        </p:nvGraphicFramePr>
        <p:xfrm>
          <a:off x="148180" y="1881463"/>
          <a:ext cx="5737465" cy="4839095"/>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graphicFrame>
        <p:nvGraphicFramePr>
          <p:cNvPr id="17" name="Diagram 16"/>
          <p:cNvGraphicFramePr/>
          <p:nvPr/>
        </p:nvGraphicFramePr>
        <p:xfrm>
          <a:off x="6095999" y="1942851"/>
          <a:ext cx="5943600" cy="4777707"/>
        </p:xfrm>
        <a:graphic>
          <a:graphicData uri="http://schemas.openxmlformats.org/drawingml/2006/diagram">
            <dgm:relIds xmlns:dgm="http://schemas.openxmlformats.org/drawingml/2006/diagram" xmlns:r="http://schemas.openxmlformats.org/officeDocument/2006/relationships" r:dm="rId15" r:lo="rId16" r:qs="rId17" r:cs="rId18"/>
          </a:graphicData>
        </a:graphic>
      </p:graphicFrame>
    </p:spTree>
    <p:extLst>
      <p:ext uri="{BB962C8B-B14F-4D97-AF65-F5344CB8AC3E}">
        <p14:creationId xmlns:p14="http://schemas.microsoft.com/office/powerpoint/2010/main" val="123614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95534" y="832514"/>
            <a:ext cx="11955439" cy="709683"/>
          </a:xfrm>
          <a:solidFill>
            <a:schemeClr val="accent1">
              <a:lumMod val="20000"/>
              <a:lumOff val="80000"/>
            </a:schemeClr>
          </a:solidFill>
        </p:spPr>
        <p:txBody>
          <a:bodyPr>
            <a:noAutofit/>
          </a:bodyPr>
          <a:lstStyle/>
          <a:p>
            <a:pPr algn="ctr"/>
            <a:r>
              <a:rPr lang="en-US" altLang="en-US" sz="3200" b="1" dirty="0"/>
              <a:t>Project MISSION </a:t>
            </a:r>
            <a:endParaRPr lang="en-US" altLang="en-US" sz="3200" b="1" cap="all" dirty="0"/>
          </a:p>
        </p:txBody>
      </p:sp>
      <p:sp>
        <p:nvSpPr>
          <p:cNvPr id="6" name="Content Placeholder 2"/>
          <p:cNvSpPr>
            <a:spLocks noGrp="1"/>
          </p:cNvSpPr>
          <p:nvPr>
            <p:ph idx="1"/>
          </p:nvPr>
        </p:nvSpPr>
        <p:spPr>
          <a:xfrm>
            <a:off x="0" y="1473371"/>
            <a:ext cx="12160155" cy="1804677"/>
          </a:xfrm>
        </p:spPr>
        <p:txBody>
          <a:bodyPr>
            <a:normAutofit/>
          </a:bodyPr>
          <a:lstStyle/>
          <a:p>
            <a:pPr>
              <a:lnSpc>
                <a:spcPct val="100000"/>
              </a:lnSpc>
              <a:spcBef>
                <a:spcPts val="0"/>
              </a:spcBef>
            </a:pPr>
            <a:r>
              <a:rPr lang="en-US" sz="2400" b="1" dirty="0">
                <a:solidFill>
                  <a:srgbClr val="FF0000"/>
                </a:solidFill>
              </a:rPr>
              <a:t>Our MISSION is to successfully complete this mega project having great National Importance. </a:t>
            </a:r>
          </a:p>
          <a:p>
            <a:pPr>
              <a:lnSpc>
                <a:spcPct val="100000"/>
              </a:lnSpc>
              <a:spcBef>
                <a:spcPts val="0"/>
              </a:spcBef>
            </a:pPr>
            <a:endParaRPr lang="en-US" sz="1000" dirty="0">
              <a:solidFill>
                <a:srgbClr val="ED7D31">
                  <a:lumMod val="75000"/>
                </a:srgbClr>
              </a:solidFill>
            </a:endParaRPr>
          </a:p>
          <a:p>
            <a:pPr>
              <a:lnSpc>
                <a:spcPct val="100000"/>
              </a:lnSpc>
              <a:spcBef>
                <a:spcPts val="0"/>
              </a:spcBef>
            </a:pPr>
            <a:r>
              <a:rPr lang="en-US" sz="2400" dirty="0">
                <a:solidFill>
                  <a:srgbClr val="ED7D31">
                    <a:lumMod val="75000"/>
                  </a:srgbClr>
                </a:solidFill>
              </a:rPr>
              <a:t>The Same did by </a:t>
            </a:r>
            <a:r>
              <a:rPr lang="en-US" sz="2400" dirty="0">
                <a:solidFill>
                  <a:srgbClr val="7030A0"/>
                </a:solidFill>
              </a:rPr>
              <a:t>Govt. of India in Kolkata</a:t>
            </a:r>
            <a:r>
              <a:rPr lang="en-US" sz="2400" dirty="0">
                <a:solidFill>
                  <a:srgbClr val="ED7D31">
                    <a:lumMod val="75000"/>
                  </a:srgbClr>
                </a:solidFill>
              </a:rPr>
              <a:t> Leather Complex, </a:t>
            </a:r>
            <a:r>
              <a:rPr lang="en-US" sz="2400" dirty="0">
                <a:solidFill>
                  <a:srgbClr val="7030A0"/>
                </a:solidFill>
              </a:rPr>
              <a:t>Govt. of Egypt in Cairo </a:t>
            </a:r>
            <a:r>
              <a:rPr lang="en-US" sz="2400" dirty="0">
                <a:solidFill>
                  <a:srgbClr val="ED7D31">
                    <a:lumMod val="75000"/>
                  </a:srgbClr>
                </a:solidFill>
              </a:rPr>
              <a:t>Leather Complex, </a:t>
            </a:r>
            <a:r>
              <a:rPr lang="en-US" sz="2400" dirty="0">
                <a:solidFill>
                  <a:srgbClr val="7030A0"/>
                </a:solidFill>
              </a:rPr>
              <a:t>Govt. of Turkey in Bursa </a:t>
            </a:r>
            <a:r>
              <a:rPr lang="en-US" sz="2400" dirty="0">
                <a:solidFill>
                  <a:srgbClr val="ED7D31">
                    <a:lumMod val="75000"/>
                  </a:srgbClr>
                </a:solidFill>
              </a:rPr>
              <a:t>tannery Zone and </a:t>
            </a:r>
            <a:r>
              <a:rPr lang="en-US" sz="2400" dirty="0">
                <a:solidFill>
                  <a:srgbClr val="7030A0"/>
                </a:solidFill>
              </a:rPr>
              <a:t>Govt. of China in </a:t>
            </a:r>
            <a:r>
              <a:rPr lang="en-US" sz="2400" dirty="0" err="1">
                <a:solidFill>
                  <a:srgbClr val="7030A0"/>
                </a:solidFill>
              </a:rPr>
              <a:t>Hinning</a:t>
            </a:r>
            <a:r>
              <a:rPr lang="en-US" sz="2400" dirty="0">
                <a:solidFill>
                  <a:srgbClr val="7030A0"/>
                </a:solidFill>
              </a:rPr>
              <a:t> Leather City</a:t>
            </a:r>
            <a:r>
              <a:rPr lang="en-US" sz="2400" dirty="0">
                <a:solidFill>
                  <a:srgbClr val="ED7D31">
                    <a:lumMod val="75000"/>
                  </a:srgbClr>
                </a:solidFill>
              </a:rPr>
              <a:t>.  </a:t>
            </a:r>
          </a:p>
        </p:txBody>
      </p:sp>
      <p:pic>
        <p:nvPicPr>
          <p:cNvPr id="2050" name="Picture 2" descr="Related im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3702" y="3430898"/>
            <a:ext cx="2594815" cy="171355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Related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3702" y="5144449"/>
            <a:ext cx="2594815" cy="171355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5186" y="3136541"/>
            <a:ext cx="2838734" cy="369332"/>
          </a:xfrm>
          <a:prstGeom prst="rect">
            <a:avLst/>
          </a:prstGeom>
          <a:noFill/>
        </p:spPr>
        <p:txBody>
          <a:bodyPr wrap="square" rtlCol="0">
            <a:spAutoFit/>
          </a:bodyPr>
          <a:lstStyle/>
          <a:p>
            <a:r>
              <a:rPr lang="en-US" b="1" dirty="0" err="1">
                <a:solidFill>
                  <a:srgbClr val="FF0000"/>
                </a:solidFill>
              </a:rPr>
              <a:t>Robiki</a:t>
            </a:r>
            <a:r>
              <a:rPr lang="en-US" b="1" dirty="0">
                <a:solidFill>
                  <a:srgbClr val="FF0000"/>
                </a:solidFill>
              </a:rPr>
              <a:t> Leather City - Egypt</a:t>
            </a:r>
          </a:p>
        </p:txBody>
      </p:sp>
      <p:pic>
        <p:nvPicPr>
          <p:cNvPr id="2054" name="Picture 6" descr="Related ima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51327" y="3463400"/>
            <a:ext cx="2909116" cy="1699332"/>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ct.zj.gov.cn/upload/image/20160822/6360746162864430516527404.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51327" y="5129705"/>
            <a:ext cx="2909116" cy="1713551"/>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2906894" y="3136541"/>
            <a:ext cx="2838734" cy="369332"/>
          </a:xfrm>
          <a:prstGeom prst="rect">
            <a:avLst/>
          </a:prstGeom>
          <a:noFill/>
        </p:spPr>
        <p:txBody>
          <a:bodyPr wrap="square" rtlCol="0">
            <a:spAutoFit/>
          </a:bodyPr>
          <a:lstStyle/>
          <a:p>
            <a:r>
              <a:rPr lang="en-US" b="1" dirty="0" err="1">
                <a:solidFill>
                  <a:srgbClr val="FF0000"/>
                </a:solidFill>
              </a:rPr>
              <a:t>Haining</a:t>
            </a:r>
            <a:r>
              <a:rPr lang="en-US" b="1" dirty="0">
                <a:solidFill>
                  <a:srgbClr val="FF0000"/>
                </a:solidFill>
              </a:rPr>
              <a:t> Leather City - China</a:t>
            </a:r>
          </a:p>
        </p:txBody>
      </p:sp>
      <p:pic>
        <p:nvPicPr>
          <p:cNvPr id="2058" name="Picture 10" descr="http://www.btso.org.tr/investment/image/bosb.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51636" y="3393807"/>
            <a:ext cx="2911181" cy="1717615"/>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http://www.btso.org.tr/investment/image/buseb.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51636" y="5090553"/>
            <a:ext cx="2889564" cy="1728295"/>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6009268" y="3108065"/>
            <a:ext cx="2838734" cy="369332"/>
          </a:xfrm>
          <a:prstGeom prst="rect">
            <a:avLst/>
          </a:prstGeom>
          <a:noFill/>
        </p:spPr>
        <p:txBody>
          <a:bodyPr wrap="square" rtlCol="0">
            <a:spAutoFit/>
          </a:bodyPr>
          <a:lstStyle/>
          <a:p>
            <a:r>
              <a:rPr lang="en-US" b="1" dirty="0">
                <a:solidFill>
                  <a:srgbClr val="FF0000"/>
                </a:solidFill>
              </a:rPr>
              <a:t>Bursa Leather Zone - Turkey</a:t>
            </a:r>
          </a:p>
        </p:txBody>
      </p:sp>
      <p:pic>
        <p:nvPicPr>
          <p:cNvPr id="2062" name="Picture 14" descr="Related imag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248319" y="3412090"/>
            <a:ext cx="2550391" cy="1678463"/>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http://calcuttaleathercomplex.in/new_website/wp-content/uploads/2019/02/calcutta_leather_complex_modern_cnc_machine-1.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248319" y="5111422"/>
            <a:ext cx="2550392" cy="1713551"/>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8962817" y="3103817"/>
            <a:ext cx="3445194" cy="369332"/>
          </a:xfrm>
          <a:prstGeom prst="rect">
            <a:avLst/>
          </a:prstGeom>
          <a:noFill/>
        </p:spPr>
        <p:txBody>
          <a:bodyPr wrap="square" rtlCol="0">
            <a:spAutoFit/>
          </a:bodyPr>
          <a:lstStyle/>
          <a:p>
            <a:r>
              <a:rPr lang="en-US" b="1" dirty="0">
                <a:solidFill>
                  <a:srgbClr val="FF0000"/>
                </a:solidFill>
              </a:rPr>
              <a:t>Calcutta Leather Complex - India</a:t>
            </a:r>
          </a:p>
        </p:txBody>
      </p:sp>
      <p:grpSp>
        <p:nvGrpSpPr>
          <p:cNvPr id="17" name="Group 16"/>
          <p:cNvGrpSpPr/>
          <p:nvPr/>
        </p:nvGrpSpPr>
        <p:grpSpPr>
          <a:xfrm>
            <a:off x="156948" y="0"/>
            <a:ext cx="11846257" cy="832514"/>
            <a:chOff x="484019" y="0"/>
            <a:chExt cx="11614201" cy="1518777"/>
          </a:xfrm>
        </p:grpSpPr>
        <p:pic>
          <p:nvPicPr>
            <p:cNvPr id="18" name="Picture 17"/>
            <p:cNvPicPr/>
            <p:nvPr/>
          </p:nvPicPr>
          <p:blipFill>
            <a:blip r:embed="rId11" cstate="print">
              <a:extLst>
                <a:ext uri="{28A0092B-C50C-407E-A947-70E740481C1C}">
                  <a14:useLocalDpi xmlns:a14="http://schemas.microsoft.com/office/drawing/2010/main" val="0"/>
                </a:ext>
              </a:extLst>
            </a:blip>
            <a:stretch>
              <a:fillRect/>
            </a:stretch>
          </p:blipFill>
          <p:spPr>
            <a:xfrm>
              <a:off x="2321170" y="64662"/>
              <a:ext cx="1251633" cy="1327142"/>
            </a:xfrm>
            <a:prstGeom prst="rect">
              <a:avLst/>
            </a:prstGeom>
          </p:spPr>
        </p:pic>
        <p:pic>
          <p:nvPicPr>
            <p:cNvPr id="20" name="Picture 19"/>
            <p:cNvPicPr/>
            <p:nvPr/>
          </p:nvPicPr>
          <p:blipFill>
            <a:blip r:embed="rId12" cstate="print">
              <a:extLst>
                <a:ext uri="{28A0092B-C50C-407E-A947-70E740481C1C}">
                  <a14:useLocalDpi xmlns:a14="http://schemas.microsoft.com/office/drawing/2010/main" val="0"/>
                </a:ext>
              </a:extLst>
            </a:blip>
            <a:stretch>
              <a:fillRect/>
            </a:stretch>
          </p:blipFill>
          <p:spPr>
            <a:xfrm>
              <a:off x="8934291" y="72450"/>
              <a:ext cx="1447051" cy="1446327"/>
            </a:xfrm>
            <a:prstGeom prst="rect">
              <a:avLst/>
            </a:prstGeom>
          </p:spPr>
        </p:pic>
        <p:pic>
          <p:nvPicPr>
            <p:cNvPr id="21" name="Picture 20"/>
            <p:cNvPicPr/>
            <p:nvPr/>
          </p:nvPicPr>
          <p:blipFill>
            <a:blip r:embed="rId13" cstate="print">
              <a:extLst>
                <a:ext uri="{28A0092B-C50C-407E-A947-70E740481C1C}">
                  <a14:useLocalDpi xmlns:a14="http://schemas.microsoft.com/office/drawing/2010/main" val="0"/>
                </a:ext>
              </a:extLst>
            </a:blip>
            <a:stretch>
              <a:fillRect/>
            </a:stretch>
          </p:blipFill>
          <p:spPr>
            <a:xfrm>
              <a:off x="10668000" y="58802"/>
              <a:ext cx="1430220" cy="1193220"/>
            </a:xfrm>
            <a:prstGeom prst="rect">
              <a:avLst/>
            </a:prstGeom>
          </p:spPr>
        </p:pic>
        <p:pic>
          <p:nvPicPr>
            <p:cNvPr id="22" name="Picture 21"/>
            <p:cNvPicPr/>
            <p:nvPr/>
          </p:nvPicPr>
          <p:blipFill>
            <a:blip r:embed="rId14" cstate="print">
              <a:extLst>
                <a:ext uri="{28A0092B-C50C-407E-A947-70E740481C1C}">
                  <a14:useLocalDpi xmlns:a14="http://schemas.microsoft.com/office/drawing/2010/main" val="0"/>
                </a:ext>
              </a:extLst>
            </a:blip>
            <a:stretch>
              <a:fillRect/>
            </a:stretch>
          </p:blipFill>
          <p:spPr>
            <a:xfrm>
              <a:off x="3899553" y="153241"/>
              <a:ext cx="1654682" cy="1193220"/>
            </a:xfrm>
            <a:prstGeom prst="rect">
              <a:avLst/>
            </a:prstGeom>
          </p:spPr>
        </p:pic>
        <p:pic>
          <p:nvPicPr>
            <p:cNvPr id="23" name="Picture 22"/>
            <p:cNvPicPr/>
            <p:nvPr/>
          </p:nvPicPr>
          <p:blipFill>
            <a:blip r:embed="rId15" cstate="print">
              <a:extLst>
                <a:ext uri="{28A0092B-C50C-407E-A947-70E740481C1C}">
                  <a14:useLocalDpi xmlns:a14="http://schemas.microsoft.com/office/drawing/2010/main" val="0"/>
                </a:ext>
              </a:extLst>
            </a:blip>
            <a:stretch>
              <a:fillRect/>
            </a:stretch>
          </p:blipFill>
          <p:spPr>
            <a:xfrm>
              <a:off x="484019" y="226675"/>
              <a:ext cx="1431888" cy="1221748"/>
            </a:xfrm>
            <a:prstGeom prst="rect">
              <a:avLst/>
            </a:prstGeom>
          </p:spPr>
        </p:pic>
        <p:pic>
          <p:nvPicPr>
            <p:cNvPr id="24" name="Picture 23"/>
            <p:cNvPicPr/>
            <p:nvPr/>
          </p:nvPicPr>
          <p:blipFill>
            <a:blip r:embed="rId16" cstate="print">
              <a:extLst>
                <a:ext uri="{28A0092B-C50C-407E-A947-70E740481C1C}">
                  <a14:useLocalDpi xmlns:a14="http://schemas.microsoft.com/office/drawing/2010/main" val="0"/>
                </a:ext>
              </a:extLst>
            </a:blip>
            <a:stretch>
              <a:fillRect/>
            </a:stretch>
          </p:blipFill>
          <p:spPr>
            <a:xfrm>
              <a:off x="5799296" y="0"/>
              <a:ext cx="1305805" cy="1448423"/>
            </a:xfrm>
            <a:prstGeom prst="rect">
              <a:avLst/>
            </a:prstGeom>
          </p:spPr>
        </p:pic>
        <p:pic>
          <p:nvPicPr>
            <p:cNvPr id="25" name="Picture 24"/>
            <p:cNvPicPr/>
            <p:nvPr/>
          </p:nvPicPr>
          <p:blipFill>
            <a:blip r:embed="rId17" cstate="print">
              <a:extLst>
                <a:ext uri="{28A0092B-C50C-407E-A947-70E740481C1C}">
                  <a14:useLocalDpi xmlns:a14="http://schemas.microsoft.com/office/drawing/2010/main" val="0"/>
                </a:ext>
              </a:extLst>
            </a:blip>
            <a:stretch>
              <a:fillRect/>
            </a:stretch>
          </p:blipFill>
          <p:spPr>
            <a:xfrm>
              <a:off x="7391759" y="58802"/>
              <a:ext cx="1255874" cy="1319832"/>
            </a:xfrm>
            <a:prstGeom prst="rect">
              <a:avLst/>
            </a:prstGeom>
          </p:spPr>
        </p:pic>
      </p:grpSp>
    </p:spTree>
    <p:extLst>
      <p:ext uri="{BB962C8B-B14F-4D97-AF65-F5344CB8AC3E}">
        <p14:creationId xmlns:p14="http://schemas.microsoft.com/office/powerpoint/2010/main" val="10996574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2849" y="2601698"/>
            <a:ext cx="10515600" cy="1325563"/>
          </a:xfrm>
          <a:solidFill>
            <a:schemeClr val="accent1">
              <a:lumMod val="20000"/>
              <a:lumOff val="80000"/>
            </a:schemeClr>
          </a:solidFill>
        </p:spPr>
        <p:txBody>
          <a:bodyPr/>
          <a:lstStyle/>
          <a:p>
            <a:pPr algn="ctr"/>
            <a:r>
              <a:rPr lang="en-US" b="1" u="sng" dirty="0"/>
              <a:t>Thank You </a:t>
            </a:r>
          </a:p>
        </p:txBody>
      </p:sp>
      <p:grpSp>
        <p:nvGrpSpPr>
          <p:cNvPr id="4" name="Group 3"/>
          <p:cNvGrpSpPr/>
          <p:nvPr/>
        </p:nvGrpSpPr>
        <p:grpSpPr>
          <a:xfrm>
            <a:off x="163772" y="122830"/>
            <a:ext cx="11846257" cy="1028274"/>
            <a:chOff x="484019" y="0"/>
            <a:chExt cx="11614201" cy="1518777"/>
          </a:xfrm>
        </p:grpSpPr>
        <p:pic>
          <p:nvPicPr>
            <p:cNvPr id="5" name="Picture 4"/>
            <p:cNvPicPr/>
            <p:nvPr/>
          </p:nvPicPr>
          <p:blipFill>
            <a:blip r:embed="rId2" cstate="print">
              <a:extLst>
                <a:ext uri="{28A0092B-C50C-407E-A947-70E740481C1C}">
                  <a14:useLocalDpi xmlns:a14="http://schemas.microsoft.com/office/drawing/2010/main" val="0"/>
                </a:ext>
              </a:extLst>
            </a:blip>
            <a:stretch>
              <a:fillRect/>
            </a:stretch>
          </p:blipFill>
          <p:spPr>
            <a:xfrm>
              <a:off x="2321170" y="64662"/>
              <a:ext cx="1251633" cy="1327142"/>
            </a:xfrm>
            <a:prstGeom prst="rect">
              <a:avLst/>
            </a:prstGeom>
          </p:spPr>
        </p:pic>
        <p:pic>
          <p:nvPicPr>
            <p:cNvPr id="6" name="Picture 5"/>
            <p:cNvPicPr/>
            <p:nvPr/>
          </p:nvPicPr>
          <p:blipFill>
            <a:blip r:embed="rId3" cstate="print">
              <a:extLst>
                <a:ext uri="{28A0092B-C50C-407E-A947-70E740481C1C}">
                  <a14:useLocalDpi xmlns:a14="http://schemas.microsoft.com/office/drawing/2010/main" val="0"/>
                </a:ext>
              </a:extLst>
            </a:blip>
            <a:stretch>
              <a:fillRect/>
            </a:stretch>
          </p:blipFill>
          <p:spPr>
            <a:xfrm>
              <a:off x="8934291" y="72450"/>
              <a:ext cx="1447051" cy="1446327"/>
            </a:xfrm>
            <a:prstGeom prst="rect">
              <a:avLst/>
            </a:prstGeom>
          </p:spPr>
        </p:pic>
        <p:pic>
          <p:nvPicPr>
            <p:cNvPr id="7" name="Picture 6"/>
            <p:cNvPicPr/>
            <p:nvPr/>
          </p:nvPicPr>
          <p:blipFill>
            <a:blip r:embed="rId4" cstate="print">
              <a:extLst>
                <a:ext uri="{28A0092B-C50C-407E-A947-70E740481C1C}">
                  <a14:useLocalDpi xmlns:a14="http://schemas.microsoft.com/office/drawing/2010/main" val="0"/>
                </a:ext>
              </a:extLst>
            </a:blip>
            <a:stretch>
              <a:fillRect/>
            </a:stretch>
          </p:blipFill>
          <p:spPr>
            <a:xfrm>
              <a:off x="10668000" y="58802"/>
              <a:ext cx="1430220" cy="1193220"/>
            </a:xfrm>
            <a:prstGeom prst="rect">
              <a:avLst/>
            </a:prstGeom>
          </p:spPr>
        </p:pic>
        <p:pic>
          <p:nvPicPr>
            <p:cNvPr id="8" name="Picture 7"/>
            <p:cNvPicPr/>
            <p:nvPr/>
          </p:nvPicPr>
          <p:blipFill>
            <a:blip r:embed="rId5" cstate="print">
              <a:extLst>
                <a:ext uri="{28A0092B-C50C-407E-A947-70E740481C1C}">
                  <a14:useLocalDpi xmlns:a14="http://schemas.microsoft.com/office/drawing/2010/main" val="0"/>
                </a:ext>
              </a:extLst>
            </a:blip>
            <a:stretch>
              <a:fillRect/>
            </a:stretch>
          </p:blipFill>
          <p:spPr>
            <a:xfrm>
              <a:off x="3899553" y="153241"/>
              <a:ext cx="1654682" cy="1193220"/>
            </a:xfrm>
            <a:prstGeom prst="rect">
              <a:avLst/>
            </a:prstGeom>
          </p:spPr>
        </p:pic>
        <p:pic>
          <p:nvPicPr>
            <p:cNvPr id="9" name="Picture 8"/>
            <p:cNvPicPr/>
            <p:nvPr/>
          </p:nvPicPr>
          <p:blipFill>
            <a:blip r:embed="rId6" cstate="print">
              <a:extLst>
                <a:ext uri="{28A0092B-C50C-407E-A947-70E740481C1C}">
                  <a14:useLocalDpi xmlns:a14="http://schemas.microsoft.com/office/drawing/2010/main" val="0"/>
                </a:ext>
              </a:extLst>
            </a:blip>
            <a:stretch>
              <a:fillRect/>
            </a:stretch>
          </p:blipFill>
          <p:spPr>
            <a:xfrm>
              <a:off x="484019" y="226675"/>
              <a:ext cx="1431888" cy="1221748"/>
            </a:xfrm>
            <a:prstGeom prst="rect">
              <a:avLst/>
            </a:prstGeom>
          </p:spPr>
        </p:pic>
        <p:pic>
          <p:nvPicPr>
            <p:cNvPr id="10" name="Picture 9"/>
            <p:cNvPicPr/>
            <p:nvPr/>
          </p:nvPicPr>
          <p:blipFill>
            <a:blip r:embed="rId7" cstate="print">
              <a:extLst>
                <a:ext uri="{28A0092B-C50C-407E-A947-70E740481C1C}">
                  <a14:useLocalDpi xmlns:a14="http://schemas.microsoft.com/office/drawing/2010/main" val="0"/>
                </a:ext>
              </a:extLst>
            </a:blip>
            <a:stretch>
              <a:fillRect/>
            </a:stretch>
          </p:blipFill>
          <p:spPr>
            <a:xfrm>
              <a:off x="5799296" y="0"/>
              <a:ext cx="1305805" cy="1448423"/>
            </a:xfrm>
            <a:prstGeom prst="rect">
              <a:avLst/>
            </a:prstGeom>
          </p:spPr>
        </p:pic>
        <p:pic>
          <p:nvPicPr>
            <p:cNvPr id="11" name="Picture 10"/>
            <p:cNvPicPr/>
            <p:nvPr/>
          </p:nvPicPr>
          <p:blipFill>
            <a:blip r:embed="rId8" cstate="print">
              <a:extLst>
                <a:ext uri="{28A0092B-C50C-407E-A947-70E740481C1C}">
                  <a14:useLocalDpi xmlns:a14="http://schemas.microsoft.com/office/drawing/2010/main" val="0"/>
                </a:ext>
              </a:extLst>
            </a:blip>
            <a:stretch>
              <a:fillRect/>
            </a:stretch>
          </p:blipFill>
          <p:spPr>
            <a:xfrm>
              <a:off x="7391759" y="58802"/>
              <a:ext cx="1255874" cy="1319832"/>
            </a:xfrm>
            <a:prstGeom prst="rect">
              <a:avLst/>
            </a:prstGeom>
          </p:spPr>
        </p:pic>
      </p:grpSp>
    </p:spTree>
    <p:extLst>
      <p:ext uri="{BB962C8B-B14F-4D97-AF65-F5344CB8AC3E}">
        <p14:creationId xmlns:p14="http://schemas.microsoft.com/office/powerpoint/2010/main" val="36772435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589697" y="1151104"/>
            <a:ext cx="10994408" cy="737762"/>
          </a:xfrm>
          <a:solidFill>
            <a:schemeClr val="accent1">
              <a:lumMod val="20000"/>
              <a:lumOff val="80000"/>
            </a:schemeClr>
          </a:solidFill>
        </p:spPr>
        <p:txBody>
          <a:bodyPr>
            <a:normAutofit/>
          </a:bodyPr>
          <a:lstStyle/>
          <a:p>
            <a:pPr algn="ctr"/>
            <a:r>
              <a:rPr lang="en-US" altLang="en-US" sz="4000" b="1" dirty="0"/>
              <a:t>Constraints </a:t>
            </a:r>
            <a:r>
              <a:rPr lang="en-US" altLang="en-US" sz="4000" b="1" dirty="0" err="1"/>
              <a:t>viz</a:t>
            </a:r>
            <a:r>
              <a:rPr lang="en-US" altLang="en-US" sz="4000" b="1" dirty="0"/>
              <a:t> a </a:t>
            </a:r>
            <a:r>
              <a:rPr lang="en-US" altLang="en-US" sz="4000" b="1" dirty="0" err="1"/>
              <a:t>viz</a:t>
            </a:r>
            <a:r>
              <a:rPr lang="en-US" altLang="en-US" sz="4000" b="1" dirty="0"/>
              <a:t> Opportunities</a:t>
            </a:r>
            <a:endParaRPr lang="en-US" altLang="en-US" sz="4000" b="1" cap="all" dirty="0"/>
          </a:p>
        </p:txBody>
      </p:sp>
      <p:sp>
        <p:nvSpPr>
          <p:cNvPr id="6" name="Content Placeholder 2"/>
          <p:cNvSpPr>
            <a:spLocks noGrp="1"/>
          </p:cNvSpPr>
          <p:nvPr>
            <p:ph idx="1"/>
          </p:nvPr>
        </p:nvSpPr>
        <p:spPr>
          <a:xfrm>
            <a:off x="829101" y="2139950"/>
            <a:ext cx="10515600" cy="4718050"/>
          </a:xfrm>
        </p:spPr>
        <p:txBody>
          <a:bodyPr>
            <a:normAutofit fontScale="92500" lnSpcReduction="10000"/>
          </a:bodyPr>
          <a:lstStyle/>
          <a:p>
            <a:pPr algn="just" eaLnBrk="1" hangingPunct="1"/>
            <a:r>
              <a:rPr lang="en-US" altLang="en-US" dirty="0">
                <a:solidFill>
                  <a:srgbClr val="FF0000"/>
                </a:solidFill>
              </a:rPr>
              <a:t>The growth of leather sector has however been restrained by an inability of the leather industry to meet rigorous customer requirements and compliance regulations of the importing countries. </a:t>
            </a:r>
          </a:p>
          <a:p>
            <a:pPr algn="just" eaLnBrk="1" hangingPunct="1"/>
            <a:r>
              <a:rPr lang="en-US" altLang="en-US" dirty="0"/>
              <a:t>Meeting environmental compliance standards has always been challenging for tanners as they produce waste in three forms solid, liquid and gas. </a:t>
            </a:r>
          </a:p>
          <a:p>
            <a:pPr algn="just" eaLnBrk="1" hangingPunct="1"/>
            <a:r>
              <a:rPr lang="en-US" altLang="en-US" dirty="0"/>
              <a:t>The major environmental concern for leather goods manufacture is the chemical and residues retained in the leather and managing solid waste materials.</a:t>
            </a:r>
          </a:p>
          <a:p>
            <a:pPr algn="just"/>
            <a:r>
              <a:rPr lang="en-US" dirty="0">
                <a:solidFill>
                  <a:srgbClr val="FF0000"/>
                </a:solidFill>
              </a:rPr>
              <a:t>The compliance of environmental &amp; social compliance standards are mandatory for the EU markets as Pakistan has granted </a:t>
            </a:r>
            <a:r>
              <a:rPr lang="en-US" b="1" dirty="0">
                <a:solidFill>
                  <a:schemeClr val="accent1">
                    <a:lumMod val="50000"/>
                  </a:schemeClr>
                </a:solidFill>
              </a:rPr>
              <a:t>GSP</a:t>
            </a:r>
            <a:r>
              <a:rPr lang="en-US" sz="3600" b="1" dirty="0">
                <a:solidFill>
                  <a:schemeClr val="accent1">
                    <a:lumMod val="50000"/>
                  </a:schemeClr>
                </a:solidFill>
              </a:rPr>
              <a:t>+</a:t>
            </a:r>
            <a:r>
              <a:rPr lang="en-US" b="1" dirty="0">
                <a:solidFill>
                  <a:schemeClr val="accent1">
                    <a:lumMod val="50000"/>
                  </a:schemeClr>
                </a:solidFill>
              </a:rPr>
              <a:t> status</a:t>
            </a:r>
            <a:r>
              <a:rPr lang="en-US" dirty="0">
                <a:solidFill>
                  <a:srgbClr val="FF0000"/>
                </a:solidFill>
              </a:rPr>
              <a:t>. Now a New requirement from the Brands of EU has also been introduced that is compliance of </a:t>
            </a:r>
            <a:r>
              <a:rPr lang="en-US" b="1" dirty="0">
                <a:solidFill>
                  <a:schemeClr val="accent1">
                    <a:lumMod val="50000"/>
                  </a:schemeClr>
                </a:solidFill>
              </a:rPr>
              <a:t>Leather Working Group (LWG). </a:t>
            </a:r>
          </a:p>
          <a:p>
            <a:pPr algn="just" eaLnBrk="1" hangingPunct="1"/>
            <a:endParaRPr lang="en-US" altLang="en-US" dirty="0"/>
          </a:p>
          <a:p>
            <a:pPr algn="just" eaLnBrk="1" hangingPunct="1"/>
            <a:endParaRPr lang="en-US" altLang="en-US" dirty="0"/>
          </a:p>
        </p:txBody>
      </p:sp>
      <p:grpSp>
        <p:nvGrpSpPr>
          <p:cNvPr id="7" name="Group 6"/>
          <p:cNvGrpSpPr/>
          <p:nvPr/>
        </p:nvGrpSpPr>
        <p:grpSpPr>
          <a:xfrm>
            <a:off x="163772" y="122830"/>
            <a:ext cx="11846257" cy="1028274"/>
            <a:chOff x="484019" y="0"/>
            <a:chExt cx="11614201" cy="1518777"/>
          </a:xfrm>
        </p:grpSpPr>
        <p:pic>
          <p:nvPicPr>
            <p:cNvPr id="9" name="Picture 8"/>
            <p:cNvPicPr/>
            <p:nvPr/>
          </p:nvPicPr>
          <p:blipFill>
            <a:blip r:embed="rId3" cstate="print">
              <a:extLst>
                <a:ext uri="{28A0092B-C50C-407E-A947-70E740481C1C}">
                  <a14:useLocalDpi xmlns:a14="http://schemas.microsoft.com/office/drawing/2010/main" val="0"/>
                </a:ext>
              </a:extLst>
            </a:blip>
            <a:stretch>
              <a:fillRect/>
            </a:stretch>
          </p:blipFill>
          <p:spPr>
            <a:xfrm>
              <a:off x="2321170" y="64662"/>
              <a:ext cx="1251633" cy="1327142"/>
            </a:xfrm>
            <a:prstGeom prst="rect">
              <a:avLst/>
            </a:prstGeom>
          </p:spPr>
        </p:pic>
        <p:pic>
          <p:nvPicPr>
            <p:cNvPr id="10" name="Picture 9"/>
            <p:cNvPicPr/>
            <p:nvPr/>
          </p:nvPicPr>
          <p:blipFill>
            <a:blip r:embed="rId4" cstate="print">
              <a:extLst>
                <a:ext uri="{28A0092B-C50C-407E-A947-70E740481C1C}">
                  <a14:useLocalDpi xmlns:a14="http://schemas.microsoft.com/office/drawing/2010/main" val="0"/>
                </a:ext>
              </a:extLst>
            </a:blip>
            <a:stretch>
              <a:fillRect/>
            </a:stretch>
          </p:blipFill>
          <p:spPr>
            <a:xfrm>
              <a:off x="8934291" y="72450"/>
              <a:ext cx="1447051" cy="1446327"/>
            </a:xfrm>
            <a:prstGeom prst="rect">
              <a:avLst/>
            </a:prstGeom>
          </p:spPr>
        </p:pic>
        <p:pic>
          <p:nvPicPr>
            <p:cNvPr id="11" name="Picture 10"/>
            <p:cNvPicPr/>
            <p:nvPr/>
          </p:nvPicPr>
          <p:blipFill>
            <a:blip r:embed="rId5" cstate="print">
              <a:extLst>
                <a:ext uri="{28A0092B-C50C-407E-A947-70E740481C1C}">
                  <a14:useLocalDpi xmlns:a14="http://schemas.microsoft.com/office/drawing/2010/main" val="0"/>
                </a:ext>
              </a:extLst>
            </a:blip>
            <a:stretch>
              <a:fillRect/>
            </a:stretch>
          </p:blipFill>
          <p:spPr>
            <a:xfrm>
              <a:off x="10668000" y="58802"/>
              <a:ext cx="1430220" cy="1193220"/>
            </a:xfrm>
            <a:prstGeom prst="rect">
              <a:avLst/>
            </a:prstGeom>
          </p:spPr>
        </p:pic>
        <p:pic>
          <p:nvPicPr>
            <p:cNvPr id="12" name="Picture 11"/>
            <p:cNvPicPr/>
            <p:nvPr/>
          </p:nvPicPr>
          <p:blipFill>
            <a:blip r:embed="rId6" cstate="print">
              <a:extLst>
                <a:ext uri="{28A0092B-C50C-407E-A947-70E740481C1C}">
                  <a14:useLocalDpi xmlns:a14="http://schemas.microsoft.com/office/drawing/2010/main" val="0"/>
                </a:ext>
              </a:extLst>
            </a:blip>
            <a:stretch>
              <a:fillRect/>
            </a:stretch>
          </p:blipFill>
          <p:spPr>
            <a:xfrm>
              <a:off x="3899553" y="153241"/>
              <a:ext cx="1654682" cy="1193220"/>
            </a:xfrm>
            <a:prstGeom prst="rect">
              <a:avLst/>
            </a:prstGeom>
          </p:spPr>
        </p:pic>
        <p:pic>
          <p:nvPicPr>
            <p:cNvPr id="13" name="Picture 12"/>
            <p:cNvPicPr/>
            <p:nvPr/>
          </p:nvPicPr>
          <p:blipFill>
            <a:blip r:embed="rId7" cstate="print">
              <a:extLst>
                <a:ext uri="{28A0092B-C50C-407E-A947-70E740481C1C}">
                  <a14:useLocalDpi xmlns:a14="http://schemas.microsoft.com/office/drawing/2010/main" val="0"/>
                </a:ext>
              </a:extLst>
            </a:blip>
            <a:stretch>
              <a:fillRect/>
            </a:stretch>
          </p:blipFill>
          <p:spPr>
            <a:xfrm>
              <a:off x="484019" y="226675"/>
              <a:ext cx="1431888" cy="1221748"/>
            </a:xfrm>
            <a:prstGeom prst="rect">
              <a:avLst/>
            </a:prstGeom>
          </p:spPr>
        </p:pic>
        <p:pic>
          <p:nvPicPr>
            <p:cNvPr id="14" name="Picture 13"/>
            <p:cNvPicPr/>
            <p:nvPr/>
          </p:nvPicPr>
          <p:blipFill>
            <a:blip r:embed="rId8" cstate="print">
              <a:extLst>
                <a:ext uri="{28A0092B-C50C-407E-A947-70E740481C1C}">
                  <a14:useLocalDpi xmlns:a14="http://schemas.microsoft.com/office/drawing/2010/main" val="0"/>
                </a:ext>
              </a:extLst>
            </a:blip>
            <a:stretch>
              <a:fillRect/>
            </a:stretch>
          </p:blipFill>
          <p:spPr>
            <a:xfrm>
              <a:off x="5799296" y="0"/>
              <a:ext cx="1305805" cy="1448423"/>
            </a:xfrm>
            <a:prstGeom prst="rect">
              <a:avLst/>
            </a:prstGeom>
          </p:spPr>
        </p:pic>
        <p:pic>
          <p:nvPicPr>
            <p:cNvPr id="15" name="Picture 14"/>
            <p:cNvPicPr/>
            <p:nvPr/>
          </p:nvPicPr>
          <p:blipFill>
            <a:blip r:embed="rId9" cstate="print">
              <a:extLst>
                <a:ext uri="{28A0092B-C50C-407E-A947-70E740481C1C}">
                  <a14:useLocalDpi xmlns:a14="http://schemas.microsoft.com/office/drawing/2010/main" val="0"/>
                </a:ext>
              </a:extLst>
            </a:blip>
            <a:stretch>
              <a:fillRect/>
            </a:stretch>
          </p:blipFill>
          <p:spPr>
            <a:xfrm>
              <a:off x="7391759" y="58802"/>
              <a:ext cx="1255874" cy="1319832"/>
            </a:xfrm>
            <a:prstGeom prst="rect">
              <a:avLst/>
            </a:prstGeom>
          </p:spPr>
        </p:pic>
      </p:grpSp>
    </p:spTree>
    <p:extLst>
      <p:ext uri="{BB962C8B-B14F-4D97-AF65-F5344CB8AC3E}">
        <p14:creationId xmlns:p14="http://schemas.microsoft.com/office/powerpoint/2010/main" val="21932178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Connector 12"/>
          <p:cNvCxnSpPr/>
          <p:nvPr/>
        </p:nvCxnSpPr>
        <p:spPr>
          <a:xfrm>
            <a:off x="0" y="6231988"/>
            <a:ext cx="12192000" cy="14067"/>
          </a:xfrm>
          <a:prstGeom prst="line">
            <a:avLst/>
          </a:prstGeom>
        </p:spPr>
        <p:style>
          <a:lnRef idx="1">
            <a:schemeClr val="accent1"/>
          </a:lnRef>
          <a:fillRef idx="0">
            <a:schemeClr val="accent1"/>
          </a:fillRef>
          <a:effectRef idx="0">
            <a:schemeClr val="accent1"/>
          </a:effectRef>
          <a:fontRef idx="minor">
            <a:schemeClr val="tx1"/>
          </a:fontRef>
        </p:style>
      </p:cxnSp>
      <p:sp>
        <p:nvSpPr>
          <p:cNvPr id="14" name="Footer Placeholder 13"/>
          <p:cNvSpPr>
            <a:spLocks noGrp="1"/>
          </p:cNvSpPr>
          <p:nvPr>
            <p:ph type="ftr" sz="quarter" idx="11"/>
          </p:nvPr>
        </p:nvSpPr>
        <p:spPr>
          <a:xfrm>
            <a:off x="211015" y="6356350"/>
            <a:ext cx="11887205" cy="365125"/>
          </a:xfrm>
        </p:spPr>
        <p:txBody>
          <a:bodyPr/>
          <a:lstStyle/>
          <a:p>
            <a:r>
              <a:rPr lang="en-US" sz="2800" dirty="0">
                <a:solidFill>
                  <a:prstClr val="black">
                    <a:tint val="75000"/>
                  </a:prstClr>
                </a:solidFill>
              </a:rPr>
              <a:t>Sialkot Tannery Association Guarantee Limited</a:t>
            </a:r>
            <a:r>
              <a:rPr lang="en-US" dirty="0">
                <a:solidFill>
                  <a:prstClr val="black">
                    <a:tint val="75000"/>
                  </a:prstClr>
                </a:solidFill>
              </a:rPr>
              <a:t> </a:t>
            </a:r>
          </a:p>
        </p:txBody>
      </p:sp>
      <p:pic>
        <p:nvPicPr>
          <p:cNvPr id="19" name="Picture 29"/>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8339754" y="2083197"/>
            <a:ext cx="3758466" cy="2029094"/>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9"/>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5400" y="2235953"/>
            <a:ext cx="2687392" cy="396812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4" name="Diagram 23"/>
          <p:cNvGraphicFramePr/>
          <p:nvPr/>
        </p:nvGraphicFramePr>
        <p:xfrm>
          <a:off x="2712792" y="2208046"/>
          <a:ext cx="5542208" cy="382445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5" name="Rectangle 24"/>
          <p:cNvSpPr/>
          <p:nvPr/>
        </p:nvSpPr>
        <p:spPr>
          <a:xfrm>
            <a:off x="6003634" y="1151235"/>
            <a:ext cx="184731" cy="923330"/>
          </a:xfrm>
          <a:prstGeom prst="rect">
            <a:avLst/>
          </a:prstGeom>
          <a:noFill/>
        </p:spPr>
        <p:txBody>
          <a:bodyPr wrap="none" lIns="91440" tIns="45720" rIns="91440" bIns="45720">
            <a:spAutoFit/>
          </a:bodyPr>
          <a:lstStyle/>
          <a:p>
            <a:pPr algn="ctr"/>
            <a:endParaRPr lang="en-US" sz="5400" dirty="0">
              <a:ln w="0"/>
              <a:solidFill>
                <a:prstClr val="black">
                  <a:lumMod val="50000"/>
                  <a:lumOff val="50000"/>
                </a:prstClr>
              </a:solidFill>
              <a:effectLst>
                <a:reflection blurRad="6350" stA="53000" endA="300" endPos="35500" dir="5400000" sy="-90000" algn="bl" rotWithShape="0"/>
              </a:effectLst>
            </a:endParaRPr>
          </a:p>
        </p:txBody>
      </p:sp>
      <p:sp>
        <p:nvSpPr>
          <p:cNvPr id="26" name="Rectangle 25"/>
          <p:cNvSpPr/>
          <p:nvPr/>
        </p:nvSpPr>
        <p:spPr>
          <a:xfrm>
            <a:off x="488022" y="1241925"/>
            <a:ext cx="11215956" cy="923330"/>
          </a:xfrm>
          <a:prstGeom prst="rect">
            <a:avLst/>
          </a:prstGeom>
          <a:noFill/>
        </p:spPr>
        <p:txBody>
          <a:bodyPr wrap="none" lIns="91440" tIns="45720" rIns="91440" bIns="45720">
            <a:spAutoFit/>
          </a:bodyPr>
          <a:lstStyle/>
          <a:p>
            <a:pPr algn="ctr"/>
            <a:r>
              <a:rPr lang="en-US" altLang="en-US" sz="5400" b="1" dirty="0">
                <a:ln w="9525">
                  <a:solidFill>
                    <a:prstClr val="white"/>
                  </a:solidFill>
                  <a:prstDash val="solid"/>
                </a:ln>
                <a:solidFill>
                  <a:prstClr val="black"/>
                </a:solidFill>
              </a:rPr>
              <a:t>TANNING INDUSTRY &amp; ENVIRONMENT</a:t>
            </a:r>
            <a:endParaRPr lang="en-US" sz="5400" dirty="0">
              <a:ln w="0"/>
              <a:solidFill>
                <a:srgbClr val="5B9BD5"/>
              </a:solidFill>
            </a:endParaRPr>
          </a:p>
        </p:txBody>
      </p:sp>
      <p:pic>
        <p:nvPicPr>
          <p:cNvPr id="21" name="Picture 2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339754" y="4112292"/>
            <a:ext cx="3758466" cy="2133764"/>
          </a:xfrm>
          <a:prstGeom prst="rect">
            <a:avLst/>
          </a:prstGeom>
        </p:spPr>
      </p:pic>
      <p:grpSp>
        <p:nvGrpSpPr>
          <p:cNvPr id="22" name="Group 21"/>
          <p:cNvGrpSpPr/>
          <p:nvPr/>
        </p:nvGrpSpPr>
        <p:grpSpPr>
          <a:xfrm>
            <a:off x="163772" y="122830"/>
            <a:ext cx="11846257" cy="1028274"/>
            <a:chOff x="484019" y="0"/>
            <a:chExt cx="11614201" cy="1518777"/>
          </a:xfrm>
        </p:grpSpPr>
        <p:pic>
          <p:nvPicPr>
            <p:cNvPr id="23" name="Picture 22"/>
            <p:cNvPicPr/>
            <p:nvPr/>
          </p:nvPicPr>
          <p:blipFill>
            <a:blip r:embed="rId11" cstate="print">
              <a:extLst>
                <a:ext uri="{28A0092B-C50C-407E-A947-70E740481C1C}">
                  <a14:useLocalDpi xmlns:a14="http://schemas.microsoft.com/office/drawing/2010/main" val="0"/>
                </a:ext>
              </a:extLst>
            </a:blip>
            <a:stretch>
              <a:fillRect/>
            </a:stretch>
          </p:blipFill>
          <p:spPr>
            <a:xfrm>
              <a:off x="2321170" y="64662"/>
              <a:ext cx="1251633" cy="1327142"/>
            </a:xfrm>
            <a:prstGeom prst="rect">
              <a:avLst/>
            </a:prstGeom>
          </p:spPr>
        </p:pic>
        <p:pic>
          <p:nvPicPr>
            <p:cNvPr id="27" name="Picture 26"/>
            <p:cNvPicPr/>
            <p:nvPr/>
          </p:nvPicPr>
          <p:blipFill>
            <a:blip r:embed="rId12" cstate="print">
              <a:extLst>
                <a:ext uri="{28A0092B-C50C-407E-A947-70E740481C1C}">
                  <a14:useLocalDpi xmlns:a14="http://schemas.microsoft.com/office/drawing/2010/main" val="0"/>
                </a:ext>
              </a:extLst>
            </a:blip>
            <a:stretch>
              <a:fillRect/>
            </a:stretch>
          </p:blipFill>
          <p:spPr>
            <a:xfrm>
              <a:off x="8934291" y="72450"/>
              <a:ext cx="1447051" cy="1446327"/>
            </a:xfrm>
            <a:prstGeom prst="rect">
              <a:avLst/>
            </a:prstGeom>
          </p:spPr>
        </p:pic>
        <p:pic>
          <p:nvPicPr>
            <p:cNvPr id="28" name="Picture 27"/>
            <p:cNvPicPr/>
            <p:nvPr/>
          </p:nvPicPr>
          <p:blipFill>
            <a:blip r:embed="rId13" cstate="print">
              <a:extLst>
                <a:ext uri="{28A0092B-C50C-407E-A947-70E740481C1C}">
                  <a14:useLocalDpi xmlns:a14="http://schemas.microsoft.com/office/drawing/2010/main" val="0"/>
                </a:ext>
              </a:extLst>
            </a:blip>
            <a:stretch>
              <a:fillRect/>
            </a:stretch>
          </p:blipFill>
          <p:spPr>
            <a:xfrm>
              <a:off x="10668000" y="58802"/>
              <a:ext cx="1430220" cy="1193220"/>
            </a:xfrm>
            <a:prstGeom prst="rect">
              <a:avLst/>
            </a:prstGeom>
          </p:spPr>
        </p:pic>
        <p:pic>
          <p:nvPicPr>
            <p:cNvPr id="29" name="Picture 28"/>
            <p:cNvPicPr/>
            <p:nvPr/>
          </p:nvPicPr>
          <p:blipFill>
            <a:blip r:embed="rId14" cstate="print">
              <a:extLst>
                <a:ext uri="{28A0092B-C50C-407E-A947-70E740481C1C}">
                  <a14:useLocalDpi xmlns:a14="http://schemas.microsoft.com/office/drawing/2010/main" val="0"/>
                </a:ext>
              </a:extLst>
            </a:blip>
            <a:stretch>
              <a:fillRect/>
            </a:stretch>
          </p:blipFill>
          <p:spPr>
            <a:xfrm>
              <a:off x="3899553" y="153241"/>
              <a:ext cx="1654682" cy="1193220"/>
            </a:xfrm>
            <a:prstGeom prst="rect">
              <a:avLst/>
            </a:prstGeom>
          </p:spPr>
        </p:pic>
        <p:pic>
          <p:nvPicPr>
            <p:cNvPr id="30" name="Picture 29"/>
            <p:cNvPicPr/>
            <p:nvPr/>
          </p:nvPicPr>
          <p:blipFill>
            <a:blip r:embed="rId15" cstate="print">
              <a:extLst>
                <a:ext uri="{28A0092B-C50C-407E-A947-70E740481C1C}">
                  <a14:useLocalDpi xmlns:a14="http://schemas.microsoft.com/office/drawing/2010/main" val="0"/>
                </a:ext>
              </a:extLst>
            </a:blip>
            <a:stretch>
              <a:fillRect/>
            </a:stretch>
          </p:blipFill>
          <p:spPr>
            <a:xfrm>
              <a:off x="484019" y="226675"/>
              <a:ext cx="1431888" cy="1221748"/>
            </a:xfrm>
            <a:prstGeom prst="rect">
              <a:avLst/>
            </a:prstGeom>
          </p:spPr>
        </p:pic>
        <p:pic>
          <p:nvPicPr>
            <p:cNvPr id="31" name="Picture 30"/>
            <p:cNvPicPr/>
            <p:nvPr/>
          </p:nvPicPr>
          <p:blipFill>
            <a:blip r:embed="rId16" cstate="print">
              <a:extLst>
                <a:ext uri="{28A0092B-C50C-407E-A947-70E740481C1C}">
                  <a14:useLocalDpi xmlns:a14="http://schemas.microsoft.com/office/drawing/2010/main" val="0"/>
                </a:ext>
              </a:extLst>
            </a:blip>
            <a:stretch>
              <a:fillRect/>
            </a:stretch>
          </p:blipFill>
          <p:spPr>
            <a:xfrm>
              <a:off x="5799296" y="0"/>
              <a:ext cx="1305805" cy="1448423"/>
            </a:xfrm>
            <a:prstGeom prst="rect">
              <a:avLst/>
            </a:prstGeom>
          </p:spPr>
        </p:pic>
        <p:pic>
          <p:nvPicPr>
            <p:cNvPr id="32" name="Picture 31"/>
            <p:cNvPicPr/>
            <p:nvPr/>
          </p:nvPicPr>
          <p:blipFill>
            <a:blip r:embed="rId17" cstate="print">
              <a:extLst>
                <a:ext uri="{28A0092B-C50C-407E-A947-70E740481C1C}">
                  <a14:useLocalDpi xmlns:a14="http://schemas.microsoft.com/office/drawing/2010/main" val="0"/>
                </a:ext>
              </a:extLst>
            </a:blip>
            <a:stretch>
              <a:fillRect/>
            </a:stretch>
          </p:blipFill>
          <p:spPr>
            <a:xfrm>
              <a:off x="7391759" y="58802"/>
              <a:ext cx="1255874" cy="1319832"/>
            </a:xfrm>
            <a:prstGeom prst="rect">
              <a:avLst/>
            </a:prstGeom>
          </p:spPr>
        </p:pic>
      </p:grpSp>
    </p:spTree>
    <p:extLst>
      <p:ext uri="{BB962C8B-B14F-4D97-AF65-F5344CB8AC3E}">
        <p14:creationId xmlns:p14="http://schemas.microsoft.com/office/powerpoint/2010/main" val="8160575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Connector 12"/>
          <p:cNvCxnSpPr/>
          <p:nvPr/>
        </p:nvCxnSpPr>
        <p:spPr>
          <a:xfrm>
            <a:off x="0" y="6231988"/>
            <a:ext cx="12192000" cy="14067"/>
          </a:xfrm>
          <a:prstGeom prst="line">
            <a:avLst/>
          </a:prstGeom>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6003634" y="1151235"/>
            <a:ext cx="184731" cy="923330"/>
          </a:xfrm>
          <a:prstGeom prst="rect">
            <a:avLst/>
          </a:prstGeom>
          <a:noFill/>
        </p:spPr>
        <p:txBody>
          <a:bodyPr wrap="none" lIns="91440" tIns="45720" rIns="91440" bIns="45720">
            <a:spAutoFit/>
          </a:bodyPr>
          <a:lstStyle/>
          <a:p>
            <a:pPr algn="ctr"/>
            <a:endParaRPr lang="en-US" sz="5400" b="0" cap="none" spc="0" dirty="0">
              <a:ln w="0"/>
              <a:solidFill>
                <a:schemeClr val="tx1">
                  <a:lumMod val="50000"/>
                  <a:lumOff val="50000"/>
                </a:schemeClr>
              </a:solidFill>
              <a:effectLst>
                <a:reflection blurRad="6350" stA="53000" endA="300" endPos="35500" dir="5400000" sy="-90000" algn="bl" rotWithShape="0"/>
              </a:effectLst>
            </a:endParaRPr>
          </a:p>
        </p:txBody>
      </p:sp>
      <p:sp>
        <p:nvSpPr>
          <p:cNvPr id="15" name="Rectangle 194"/>
          <p:cNvSpPr>
            <a:spLocks noChangeArrowheads="1"/>
          </p:cNvSpPr>
          <p:nvPr/>
        </p:nvSpPr>
        <p:spPr bwMode="ltGray">
          <a:xfrm>
            <a:off x="46889" y="1100683"/>
            <a:ext cx="1209822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1"/>
              </a:buClr>
              <a:buSzPct val="75000"/>
              <a:buFont typeface="Wingdings" panose="05000000000000000000" pitchFamily="2" charset="2"/>
              <a:buChar char="l"/>
              <a:defRPr sz="2800">
                <a:solidFill>
                  <a:schemeClr val="tx1"/>
                </a:solidFill>
                <a:latin typeface="Arial" panose="020B0604020202020204" pitchFamily="34" charset="0"/>
              </a:defRPr>
            </a:lvl1pPr>
            <a:lvl2pPr marL="742950" indent="-285750">
              <a:spcBef>
                <a:spcPct val="20000"/>
              </a:spcBef>
              <a:buClr>
                <a:schemeClr val="tx1"/>
              </a:buClr>
              <a:buSzPct val="75000"/>
              <a:buChar char="–"/>
              <a:defRPr sz="2400">
                <a:solidFill>
                  <a:schemeClr val="tx1"/>
                </a:solidFill>
                <a:latin typeface="Arial" panose="020B0604020202020204" pitchFamily="34" charset="0"/>
              </a:defRPr>
            </a:lvl2pPr>
            <a:lvl3pPr marL="11430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3pPr>
            <a:lvl4pPr marL="1600200" indent="-228600">
              <a:spcBef>
                <a:spcPct val="20000"/>
              </a:spcBef>
              <a:buClr>
                <a:schemeClr val="tx1"/>
              </a:buClr>
              <a:buSzPct val="80000"/>
              <a:buChar char="–"/>
              <a:defRPr sz="2000">
                <a:solidFill>
                  <a:schemeClr val="tx1"/>
                </a:solidFill>
                <a:latin typeface="Arial" panose="020B0604020202020204" pitchFamily="34" charset="0"/>
              </a:defRPr>
            </a:lvl4pPr>
            <a:lvl5pPr marL="2057400" indent="-228600">
              <a:spcBef>
                <a:spcPct val="20000"/>
              </a:spcBef>
              <a:buClr>
                <a:schemeClr val="tx1"/>
              </a:buClr>
              <a:buSzPct val="65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defRPr sz="2000">
                <a:solidFill>
                  <a:schemeClr val="tx1"/>
                </a:solidFill>
                <a:latin typeface="Arial" panose="020B0604020202020204" pitchFamily="34" charset="0"/>
              </a:defRPr>
            </a:lvl9pPr>
          </a:lstStyle>
          <a:p>
            <a:pPr algn="ctr" eaLnBrk="1" hangingPunct="1">
              <a:spcBef>
                <a:spcPct val="0"/>
              </a:spcBef>
              <a:buClrTx/>
              <a:buSzTx/>
              <a:buFontTx/>
              <a:buNone/>
            </a:pPr>
            <a:r>
              <a:rPr lang="en-US" altLang="en-US" sz="2100" b="1" i="1" dirty="0">
                <a:solidFill>
                  <a:srgbClr val="003366"/>
                </a:solidFill>
                <a:latin typeface="Times New Roman" panose="02020603050405020304" pitchFamily="18" charset="0"/>
                <a:cs typeface="Times New Roman" panose="02020603050405020304" pitchFamily="18" charset="0"/>
              </a:rPr>
              <a:t>    </a:t>
            </a:r>
            <a:r>
              <a:rPr lang="en-US" altLang="en-US" sz="4400" b="1" dirty="0">
                <a:solidFill>
                  <a:srgbClr val="003366"/>
                </a:solidFill>
                <a:latin typeface="+mn-lt"/>
                <a:cs typeface="Aharoni" panose="02010803020104030203" pitchFamily="2" charset="-79"/>
              </a:rPr>
              <a:t>TANNING  UNITS  IN PAKISTAN</a:t>
            </a:r>
            <a:endParaRPr lang="en-US" altLang="en-US" sz="3200" b="1" dirty="0">
              <a:solidFill>
                <a:srgbClr val="003366"/>
              </a:solidFill>
              <a:latin typeface="+mn-lt"/>
            </a:endParaRPr>
          </a:p>
        </p:txBody>
      </p:sp>
      <p:graphicFrame>
        <p:nvGraphicFramePr>
          <p:cNvPr id="222" name="Chart 221"/>
          <p:cNvGraphicFramePr/>
          <p:nvPr>
            <p:extLst>
              <p:ext uri="{D42A27DB-BD31-4B8C-83A1-F6EECF244321}">
                <p14:modId xmlns:p14="http://schemas.microsoft.com/office/powerpoint/2010/main" val="3079815003"/>
              </p:ext>
            </p:extLst>
          </p:nvPr>
        </p:nvGraphicFramePr>
        <p:xfrm>
          <a:off x="-50536" y="1137725"/>
          <a:ext cx="11834282" cy="3290032"/>
        </p:xfrm>
        <a:graphic>
          <a:graphicData uri="http://schemas.openxmlformats.org/drawingml/2006/chart">
            <c:chart xmlns:c="http://schemas.openxmlformats.org/drawingml/2006/chart" xmlns:r="http://schemas.openxmlformats.org/officeDocument/2006/relationships" r:id="rId3"/>
          </a:graphicData>
        </a:graphic>
      </p:graphicFrame>
      <p:grpSp>
        <p:nvGrpSpPr>
          <p:cNvPr id="3" name="Group 2"/>
          <p:cNvGrpSpPr/>
          <p:nvPr/>
        </p:nvGrpSpPr>
        <p:grpSpPr>
          <a:xfrm>
            <a:off x="3268066" y="3912712"/>
            <a:ext cx="3363882" cy="2786345"/>
            <a:chOff x="7252652" y="2496264"/>
            <a:chExt cx="4845568" cy="3625429"/>
          </a:xfrm>
        </p:grpSpPr>
        <p:pic>
          <p:nvPicPr>
            <p:cNvPr id="8" name="Picture 5" descr="C:\WINDOWS\Application Data\Microsoft\Media Catalog\Tannereis Map2.jpg"/>
            <p:cNvPicPr>
              <a:picLocks noChangeAspect="1" noChangeArrowheads="1"/>
            </p:cNvPicPr>
            <p:nvPr/>
          </p:nvPicPr>
          <p:blipFill>
            <a:blip r:embed="rId4" cstate="print">
              <a:lum contrast="24000"/>
              <a:extLst>
                <a:ext uri="{28A0092B-C50C-407E-A947-70E740481C1C}">
                  <a14:useLocalDpi xmlns:a14="http://schemas.microsoft.com/office/drawing/2010/main" val="0"/>
                </a:ext>
              </a:extLst>
            </a:blip>
            <a:srcRect l="7304" b="4477"/>
            <a:stretch>
              <a:fillRect/>
            </a:stretch>
          </p:blipFill>
          <p:spPr bwMode="auto">
            <a:xfrm>
              <a:off x="7252652" y="2496264"/>
              <a:ext cx="4845568" cy="3625429"/>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 name="Oval 1"/>
            <p:cNvSpPr/>
            <p:nvPr/>
          </p:nvSpPr>
          <p:spPr>
            <a:xfrm>
              <a:off x="10309123" y="2757949"/>
              <a:ext cx="206477" cy="1917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8676968" y="3075313"/>
              <a:ext cx="206477" cy="1917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9016181" y="4213113"/>
              <a:ext cx="206477" cy="1917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9468959" y="4857136"/>
              <a:ext cx="206477" cy="1917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7718323" y="4517923"/>
              <a:ext cx="206477" cy="1917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9908271" y="4326194"/>
              <a:ext cx="206477" cy="1917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9262482" y="4473678"/>
              <a:ext cx="206477" cy="1917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9011760" y="5550310"/>
              <a:ext cx="206477" cy="1917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10882072" y="4797825"/>
              <a:ext cx="206477" cy="1917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10675595" y="5616678"/>
              <a:ext cx="206477" cy="1917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 name="Group 32"/>
          <p:cNvGrpSpPr/>
          <p:nvPr/>
        </p:nvGrpSpPr>
        <p:grpSpPr>
          <a:xfrm>
            <a:off x="163772" y="122830"/>
            <a:ext cx="11846257" cy="1028274"/>
            <a:chOff x="484019" y="0"/>
            <a:chExt cx="11614201" cy="1518777"/>
          </a:xfrm>
        </p:grpSpPr>
        <p:pic>
          <p:nvPicPr>
            <p:cNvPr id="34" name="Picture 33"/>
            <p:cNvPicPr/>
            <p:nvPr/>
          </p:nvPicPr>
          <p:blipFill>
            <a:blip r:embed="rId5" cstate="print">
              <a:extLst>
                <a:ext uri="{28A0092B-C50C-407E-A947-70E740481C1C}">
                  <a14:useLocalDpi xmlns:a14="http://schemas.microsoft.com/office/drawing/2010/main" val="0"/>
                </a:ext>
              </a:extLst>
            </a:blip>
            <a:stretch>
              <a:fillRect/>
            </a:stretch>
          </p:blipFill>
          <p:spPr>
            <a:xfrm>
              <a:off x="2321170" y="64662"/>
              <a:ext cx="1251633" cy="1327142"/>
            </a:xfrm>
            <a:prstGeom prst="rect">
              <a:avLst/>
            </a:prstGeom>
          </p:spPr>
        </p:pic>
        <p:pic>
          <p:nvPicPr>
            <p:cNvPr id="35" name="Picture 34"/>
            <p:cNvPicPr/>
            <p:nvPr/>
          </p:nvPicPr>
          <p:blipFill>
            <a:blip r:embed="rId6" cstate="print">
              <a:extLst>
                <a:ext uri="{28A0092B-C50C-407E-A947-70E740481C1C}">
                  <a14:useLocalDpi xmlns:a14="http://schemas.microsoft.com/office/drawing/2010/main" val="0"/>
                </a:ext>
              </a:extLst>
            </a:blip>
            <a:stretch>
              <a:fillRect/>
            </a:stretch>
          </p:blipFill>
          <p:spPr>
            <a:xfrm>
              <a:off x="8934291" y="72450"/>
              <a:ext cx="1447051" cy="1446327"/>
            </a:xfrm>
            <a:prstGeom prst="rect">
              <a:avLst/>
            </a:prstGeom>
          </p:spPr>
        </p:pic>
        <p:pic>
          <p:nvPicPr>
            <p:cNvPr id="36" name="Picture 35"/>
            <p:cNvPicPr/>
            <p:nvPr/>
          </p:nvPicPr>
          <p:blipFill>
            <a:blip r:embed="rId7" cstate="print">
              <a:extLst>
                <a:ext uri="{28A0092B-C50C-407E-A947-70E740481C1C}">
                  <a14:useLocalDpi xmlns:a14="http://schemas.microsoft.com/office/drawing/2010/main" val="0"/>
                </a:ext>
              </a:extLst>
            </a:blip>
            <a:stretch>
              <a:fillRect/>
            </a:stretch>
          </p:blipFill>
          <p:spPr>
            <a:xfrm>
              <a:off x="10668000" y="58802"/>
              <a:ext cx="1430220" cy="1193220"/>
            </a:xfrm>
            <a:prstGeom prst="rect">
              <a:avLst/>
            </a:prstGeom>
          </p:spPr>
        </p:pic>
        <p:pic>
          <p:nvPicPr>
            <p:cNvPr id="37" name="Picture 36"/>
            <p:cNvPicPr/>
            <p:nvPr/>
          </p:nvPicPr>
          <p:blipFill>
            <a:blip r:embed="rId8" cstate="print">
              <a:extLst>
                <a:ext uri="{28A0092B-C50C-407E-A947-70E740481C1C}">
                  <a14:useLocalDpi xmlns:a14="http://schemas.microsoft.com/office/drawing/2010/main" val="0"/>
                </a:ext>
              </a:extLst>
            </a:blip>
            <a:stretch>
              <a:fillRect/>
            </a:stretch>
          </p:blipFill>
          <p:spPr>
            <a:xfrm>
              <a:off x="3899553" y="153241"/>
              <a:ext cx="1654682" cy="1193220"/>
            </a:xfrm>
            <a:prstGeom prst="rect">
              <a:avLst/>
            </a:prstGeom>
          </p:spPr>
        </p:pic>
        <p:pic>
          <p:nvPicPr>
            <p:cNvPr id="38" name="Picture 37"/>
            <p:cNvPicPr/>
            <p:nvPr/>
          </p:nvPicPr>
          <p:blipFill>
            <a:blip r:embed="rId9" cstate="print">
              <a:extLst>
                <a:ext uri="{28A0092B-C50C-407E-A947-70E740481C1C}">
                  <a14:useLocalDpi xmlns:a14="http://schemas.microsoft.com/office/drawing/2010/main" val="0"/>
                </a:ext>
              </a:extLst>
            </a:blip>
            <a:stretch>
              <a:fillRect/>
            </a:stretch>
          </p:blipFill>
          <p:spPr>
            <a:xfrm>
              <a:off x="484019" y="226675"/>
              <a:ext cx="1431888" cy="1221748"/>
            </a:xfrm>
            <a:prstGeom prst="rect">
              <a:avLst/>
            </a:prstGeom>
          </p:spPr>
        </p:pic>
        <p:pic>
          <p:nvPicPr>
            <p:cNvPr id="39" name="Picture 38"/>
            <p:cNvPicPr/>
            <p:nvPr/>
          </p:nvPicPr>
          <p:blipFill>
            <a:blip r:embed="rId10" cstate="print">
              <a:extLst>
                <a:ext uri="{28A0092B-C50C-407E-A947-70E740481C1C}">
                  <a14:useLocalDpi xmlns:a14="http://schemas.microsoft.com/office/drawing/2010/main" val="0"/>
                </a:ext>
              </a:extLst>
            </a:blip>
            <a:stretch>
              <a:fillRect/>
            </a:stretch>
          </p:blipFill>
          <p:spPr>
            <a:xfrm>
              <a:off x="5799296" y="0"/>
              <a:ext cx="1305805" cy="1448423"/>
            </a:xfrm>
            <a:prstGeom prst="rect">
              <a:avLst/>
            </a:prstGeom>
          </p:spPr>
        </p:pic>
        <p:pic>
          <p:nvPicPr>
            <p:cNvPr id="40" name="Picture 39"/>
            <p:cNvPicPr/>
            <p:nvPr/>
          </p:nvPicPr>
          <p:blipFill>
            <a:blip r:embed="rId11" cstate="print">
              <a:extLst>
                <a:ext uri="{28A0092B-C50C-407E-A947-70E740481C1C}">
                  <a14:useLocalDpi xmlns:a14="http://schemas.microsoft.com/office/drawing/2010/main" val="0"/>
                </a:ext>
              </a:extLst>
            </a:blip>
            <a:stretch>
              <a:fillRect/>
            </a:stretch>
          </p:blipFill>
          <p:spPr>
            <a:xfrm>
              <a:off x="7391759" y="58802"/>
              <a:ext cx="1255874" cy="1319832"/>
            </a:xfrm>
            <a:prstGeom prst="rect">
              <a:avLst/>
            </a:prstGeom>
          </p:spPr>
        </p:pic>
      </p:grpSp>
      <p:sp>
        <p:nvSpPr>
          <p:cNvPr id="6" name="Oval 5"/>
          <p:cNvSpPr/>
          <p:nvPr/>
        </p:nvSpPr>
        <p:spPr>
          <a:xfrm>
            <a:off x="9246542" y="1533342"/>
            <a:ext cx="1389813" cy="253116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6798218" y="4951942"/>
            <a:ext cx="3969331" cy="707886"/>
          </a:xfrm>
          <a:prstGeom prst="rect">
            <a:avLst/>
          </a:prstGeom>
          <a:noFill/>
        </p:spPr>
        <p:txBody>
          <a:bodyPr wrap="square" rtlCol="0">
            <a:spAutoFit/>
          </a:bodyPr>
          <a:lstStyle/>
          <a:p>
            <a:pPr algn="just"/>
            <a:r>
              <a:rPr lang="en-US" sz="2000" b="1" dirty="0">
                <a:solidFill>
                  <a:srgbClr val="FF0000"/>
                </a:solidFill>
              </a:rPr>
              <a:t>There are 250 tanneries scattered in 10 clusters in and around Sialkot. </a:t>
            </a:r>
          </a:p>
        </p:txBody>
      </p:sp>
      <p:sp>
        <p:nvSpPr>
          <p:cNvPr id="9" name="TextBox 8"/>
          <p:cNvSpPr txBox="1"/>
          <p:nvPr/>
        </p:nvSpPr>
        <p:spPr>
          <a:xfrm>
            <a:off x="3845649" y="6409796"/>
            <a:ext cx="2157985" cy="369332"/>
          </a:xfrm>
          <a:prstGeom prst="rect">
            <a:avLst/>
          </a:prstGeom>
          <a:noFill/>
        </p:spPr>
        <p:txBody>
          <a:bodyPr wrap="square" rtlCol="0">
            <a:spAutoFit/>
          </a:bodyPr>
          <a:lstStyle/>
          <a:p>
            <a:r>
              <a:rPr lang="en-US" dirty="0">
                <a:solidFill>
                  <a:srgbClr val="FF0000"/>
                </a:solidFill>
              </a:rPr>
              <a:t>Map of Sialkot City</a:t>
            </a:r>
          </a:p>
        </p:txBody>
      </p:sp>
    </p:spTree>
    <p:extLst>
      <p:ext uri="{BB962C8B-B14F-4D97-AF65-F5344CB8AC3E}">
        <p14:creationId xmlns:p14="http://schemas.microsoft.com/office/powerpoint/2010/main" val="11701425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1151104"/>
            <a:ext cx="6837528" cy="5495355"/>
          </a:xfrm>
          <a:prstGeom prst="rect">
            <a:avLst/>
          </a:prstGeom>
        </p:spPr>
      </p:pic>
      <p:graphicFrame>
        <p:nvGraphicFramePr>
          <p:cNvPr id="13" name="Chart 12"/>
          <p:cNvGraphicFramePr/>
          <p:nvPr/>
        </p:nvGraphicFramePr>
        <p:xfrm>
          <a:off x="7014950" y="1500808"/>
          <a:ext cx="5058628" cy="5005112"/>
        </p:xfrm>
        <a:graphic>
          <a:graphicData uri="http://schemas.openxmlformats.org/drawingml/2006/chart">
            <c:chart xmlns:c="http://schemas.openxmlformats.org/drawingml/2006/chart" xmlns:r="http://schemas.openxmlformats.org/officeDocument/2006/relationships" r:id="rId4"/>
          </a:graphicData>
        </a:graphic>
      </p:graphicFrame>
      <p:sp>
        <p:nvSpPr>
          <p:cNvPr id="2" name="Oval 1"/>
          <p:cNvSpPr/>
          <p:nvPr/>
        </p:nvSpPr>
        <p:spPr>
          <a:xfrm>
            <a:off x="9211103" y="5213445"/>
            <a:ext cx="1774208" cy="143301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6" name="Group 5"/>
          <p:cNvGrpSpPr/>
          <p:nvPr/>
        </p:nvGrpSpPr>
        <p:grpSpPr>
          <a:xfrm>
            <a:off x="163772" y="122830"/>
            <a:ext cx="11846257" cy="1028274"/>
            <a:chOff x="484019" y="0"/>
            <a:chExt cx="11614201" cy="1518777"/>
          </a:xfrm>
        </p:grpSpPr>
        <p:pic>
          <p:nvPicPr>
            <p:cNvPr id="7" name="Picture 6"/>
            <p:cNvPicPr/>
            <p:nvPr/>
          </p:nvPicPr>
          <p:blipFill>
            <a:blip r:embed="rId5" cstate="print">
              <a:extLst>
                <a:ext uri="{28A0092B-C50C-407E-A947-70E740481C1C}">
                  <a14:useLocalDpi xmlns:a14="http://schemas.microsoft.com/office/drawing/2010/main" val="0"/>
                </a:ext>
              </a:extLst>
            </a:blip>
            <a:stretch>
              <a:fillRect/>
            </a:stretch>
          </p:blipFill>
          <p:spPr>
            <a:xfrm>
              <a:off x="2321170" y="64662"/>
              <a:ext cx="1251633" cy="1327142"/>
            </a:xfrm>
            <a:prstGeom prst="rect">
              <a:avLst/>
            </a:prstGeom>
          </p:spPr>
        </p:pic>
        <p:pic>
          <p:nvPicPr>
            <p:cNvPr id="9" name="Picture 8"/>
            <p:cNvPicPr/>
            <p:nvPr/>
          </p:nvPicPr>
          <p:blipFill>
            <a:blip r:embed="rId6" cstate="print">
              <a:extLst>
                <a:ext uri="{28A0092B-C50C-407E-A947-70E740481C1C}">
                  <a14:useLocalDpi xmlns:a14="http://schemas.microsoft.com/office/drawing/2010/main" val="0"/>
                </a:ext>
              </a:extLst>
            </a:blip>
            <a:stretch>
              <a:fillRect/>
            </a:stretch>
          </p:blipFill>
          <p:spPr>
            <a:xfrm>
              <a:off x="8934291" y="72450"/>
              <a:ext cx="1447051" cy="1446327"/>
            </a:xfrm>
            <a:prstGeom prst="rect">
              <a:avLst/>
            </a:prstGeom>
          </p:spPr>
        </p:pic>
        <p:pic>
          <p:nvPicPr>
            <p:cNvPr id="10" name="Picture 9"/>
            <p:cNvPicPr/>
            <p:nvPr/>
          </p:nvPicPr>
          <p:blipFill>
            <a:blip r:embed="rId7" cstate="print">
              <a:extLst>
                <a:ext uri="{28A0092B-C50C-407E-A947-70E740481C1C}">
                  <a14:useLocalDpi xmlns:a14="http://schemas.microsoft.com/office/drawing/2010/main" val="0"/>
                </a:ext>
              </a:extLst>
            </a:blip>
            <a:stretch>
              <a:fillRect/>
            </a:stretch>
          </p:blipFill>
          <p:spPr>
            <a:xfrm>
              <a:off x="10668000" y="58802"/>
              <a:ext cx="1430220" cy="1193220"/>
            </a:xfrm>
            <a:prstGeom prst="rect">
              <a:avLst/>
            </a:prstGeom>
          </p:spPr>
        </p:pic>
        <p:pic>
          <p:nvPicPr>
            <p:cNvPr id="11" name="Picture 10"/>
            <p:cNvPicPr/>
            <p:nvPr/>
          </p:nvPicPr>
          <p:blipFill>
            <a:blip r:embed="rId8" cstate="print">
              <a:extLst>
                <a:ext uri="{28A0092B-C50C-407E-A947-70E740481C1C}">
                  <a14:useLocalDpi xmlns:a14="http://schemas.microsoft.com/office/drawing/2010/main" val="0"/>
                </a:ext>
              </a:extLst>
            </a:blip>
            <a:stretch>
              <a:fillRect/>
            </a:stretch>
          </p:blipFill>
          <p:spPr>
            <a:xfrm>
              <a:off x="3899553" y="153241"/>
              <a:ext cx="1654682" cy="1193220"/>
            </a:xfrm>
            <a:prstGeom prst="rect">
              <a:avLst/>
            </a:prstGeom>
          </p:spPr>
        </p:pic>
        <p:pic>
          <p:nvPicPr>
            <p:cNvPr id="12" name="Picture 11"/>
            <p:cNvPicPr/>
            <p:nvPr/>
          </p:nvPicPr>
          <p:blipFill>
            <a:blip r:embed="rId9" cstate="print">
              <a:extLst>
                <a:ext uri="{28A0092B-C50C-407E-A947-70E740481C1C}">
                  <a14:useLocalDpi xmlns:a14="http://schemas.microsoft.com/office/drawing/2010/main" val="0"/>
                </a:ext>
              </a:extLst>
            </a:blip>
            <a:stretch>
              <a:fillRect/>
            </a:stretch>
          </p:blipFill>
          <p:spPr>
            <a:xfrm>
              <a:off x="484019" y="226675"/>
              <a:ext cx="1431888" cy="1221748"/>
            </a:xfrm>
            <a:prstGeom prst="rect">
              <a:avLst/>
            </a:prstGeom>
          </p:spPr>
        </p:pic>
        <p:pic>
          <p:nvPicPr>
            <p:cNvPr id="14" name="Picture 13"/>
            <p:cNvPicPr/>
            <p:nvPr/>
          </p:nvPicPr>
          <p:blipFill>
            <a:blip r:embed="rId10" cstate="print">
              <a:extLst>
                <a:ext uri="{28A0092B-C50C-407E-A947-70E740481C1C}">
                  <a14:useLocalDpi xmlns:a14="http://schemas.microsoft.com/office/drawing/2010/main" val="0"/>
                </a:ext>
              </a:extLst>
            </a:blip>
            <a:stretch>
              <a:fillRect/>
            </a:stretch>
          </p:blipFill>
          <p:spPr>
            <a:xfrm>
              <a:off x="5799296" y="0"/>
              <a:ext cx="1305805" cy="1448423"/>
            </a:xfrm>
            <a:prstGeom prst="rect">
              <a:avLst/>
            </a:prstGeom>
          </p:spPr>
        </p:pic>
        <p:pic>
          <p:nvPicPr>
            <p:cNvPr id="15" name="Picture 14"/>
            <p:cNvPicPr/>
            <p:nvPr/>
          </p:nvPicPr>
          <p:blipFill>
            <a:blip r:embed="rId11" cstate="print">
              <a:extLst>
                <a:ext uri="{28A0092B-C50C-407E-A947-70E740481C1C}">
                  <a14:useLocalDpi xmlns:a14="http://schemas.microsoft.com/office/drawing/2010/main" val="0"/>
                </a:ext>
              </a:extLst>
            </a:blip>
            <a:stretch>
              <a:fillRect/>
            </a:stretch>
          </p:blipFill>
          <p:spPr>
            <a:xfrm>
              <a:off x="7391759" y="58802"/>
              <a:ext cx="1255874" cy="1319832"/>
            </a:xfrm>
            <a:prstGeom prst="rect">
              <a:avLst/>
            </a:prstGeom>
          </p:spPr>
        </p:pic>
      </p:grpSp>
    </p:spTree>
    <p:extLst>
      <p:ext uri="{BB962C8B-B14F-4D97-AF65-F5344CB8AC3E}">
        <p14:creationId xmlns:p14="http://schemas.microsoft.com/office/powerpoint/2010/main" val="7311649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 y="1478361"/>
            <a:ext cx="11887199" cy="795916"/>
          </a:xfrm>
          <a:solidFill>
            <a:schemeClr val="accent1">
              <a:lumMod val="20000"/>
              <a:lumOff val="80000"/>
            </a:schemeClr>
          </a:solidFill>
        </p:spPr>
        <p:txBody>
          <a:bodyPr>
            <a:normAutofit fontScale="90000"/>
          </a:bodyPr>
          <a:lstStyle/>
          <a:p>
            <a:r>
              <a:rPr lang="en-US" sz="5300" dirty="0">
                <a:latin typeface="+mn-lt"/>
              </a:rPr>
              <a:t>SOLUTION</a:t>
            </a:r>
            <a:endParaRPr lang="en-US" dirty="0">
              <a:latin typeface="+mn-lt"/>
            </a:endParaRPr>
          </a:p>
        </p:txBody>
      </p:sp>
      <p:grpSp>
        <p:nvGrpSpPr>
          <p:cNvPr id="3" name="Group 2"/>
          <p:cNvGrpSpPr/>
          <p:nvPr/>
        </p:nvGrpSpPr>
        <p:grpSpPr>
          <a:xfrm>
            <a:off x="484019" y="0"/>
            <a:ext cx="11614201" cy="1448423"/>
            <a:chOff x="484019" y="0"/>
            <a:chExt cx="11614201" cy="1448423"/>
          </a:xfrm>
        </p:grpSpPr>
        <p:pic>
          <p:nvPicPr>
            <p:cNvPr id="5" name="Picture 4"/>
            <p:cNvPicPr/>
            <p:nvPr/>
          </p:nvPicPr>
          <p:blipFill>
            <a:blip r:embed="rId3" cstate="print">
              <a:extLst>
                <a:ext uri="{28A0092B-C50C-407E-A947-70E740481C1C}">
                  <a14:useLocalDpi xmlns:a14="http://schemas.microsoft.com/office/drawing/2010/main" val="0"/>
                </a:ext>
              </a:extLst>
            </a:blip>
            <a:stretch>
              <a:fillRect/>
            </a:stretch>
          </p:blipFill>
          <p:spPr>
            <a:xfrm>
              <a:off x="2321170" y="64662"/>
              <a:ext cx="1251633" cy="1327142"/>
            </a:xfrm>
            <a:prstGeom prst="rect">
              <a:avLst/>
            </a:prstGeom>
          </p:spPr>
        </p:pic>
        <p:pic>
          <p:nvPicPr>
            <p:cNvPr id="6" name="Picture 5"/>
            <p:cNvPicPr/>
            <p:nvPr/>
          </p:nvPicPr>
          <p:blipFill>
            <a:blip r:embed="rId4" cstate="print">
              <a:extLst>
                <a:ext uri="{28A0092B-C50C-407E-A947-70E740481C1C}">
                  <a14:useLocalDpi xmlns:a14="http://schemas.microsoft.com/office/drawing/2010/main" val="0"/>
                </a:ext>
              </a:extLst>
            </a:blip>
            <a:stretch>
              <a:fillRect/>
            </a:stretch>
          </p:blipFill>
          <p:spPr>
            <a:xfrm>
              <a:off x="8934291" y="72450"/>
              <a:ext cx="1447051" cy="1329003"/>
            </a:xfrm>
            <a:prstGeom prst="rect">
              <a:avLst/>
            </a:prstGeom>
          </p:spPr>
        </p:pic>
        <p:pic>
          <p:nvPicPr>
            <p:cNvPr id="7" name="Picture 6"/>
            <p:cNvPicPr/>
            <p:nvPr/>
          </p:nvPicPr>
          <p:blipFill>
            <a:blip r:embed="rId5" cstate="print">
              <a:extLst>
                <a:ext uri="{28A0092B-C50C-407E-A947-70E740481C1C}">
                  <a14:useLocalDpi xmlns:a14="http://schemas.microsoft.com/office/drawing/2010/main" val="0"/>
                </a:ext>
              </a:extLst>
            </a:blip>
            <a:stretch>
              <a:fillRect/>
            </a:stretch>
          </p:blipFill>
          <p:spPr>
            <a:xfrm>
              <a:off x="10668000" y="58802"/>
              <a:ext cx="1430220" cy="1193220"/>
            </a:xfrm>
            <a:prstGeom prst="rect">
              <a:avLst/>
            </a:prstGeom>
          </p:spPr>
        </p:pic>
        <p:pic>
          <p:nvPicPr>
            <p:cNvPr id="8" name="Picture 7"/>
            <p:cNvPicPr/>
            <p:nvPr/>
          </p:nvPicPr>
          <p:blipFill>
            <a:blip r:embed="rId6" cstate="print">
              <a:extLst>
                <a:ext uri="{28A0092B-C50C-407E-A947-70E740481C1C}">
                  <a14:useLocalDpi xmlns:a14="http://schemas.microsoft.com/office/drawing/2010/main" val="0"/>
                </a:ext>
              </a:extLst>
            </a:blip>
            <a:stretch>
              <a:fillRect/>
            </a:stretch>
          </p:blipFill>
          <p:spPr>
            <a:xfrm>
              <a:off x="3899553" y="153241"/>
              <a:ext cx="1654682" cy="1193220"/>
            </a:xfrm>
            <a:prstGeom prst="rect">
              <a:avLst/>
            </a:prstGeom>
          </p:spPr>
        </p:pic>
        <p:pic>
          <p:nvPicPr>
            <p:cNvPr id="9" name="Picture 8"/>
            <p:cNvPicPr/>
            <p:nvPr/>
          </p:nvPicPr>
          <p:blipFill>
            <a:blip r:embed="rId7" cstate="print">
              <a:extLst>
                <a:ext uri="{28A0092B-C50C-407E-A947-70E740481C1C}">
                  <a14:useLocalDpi xmlns:a14="http://schemas.microsoft.com/office/drawing/2010/main" val="0"/>
                </a:ext>
              </a:extLst>
            </a:blip>
            <a:stretch>
              <a:fillRect/>
            </a:stretch>
          </p:blipFill>
          <p:spPr>
            <a:xfrm>
              <a:off x="484019" y="226675"/>
              <a:ext cx="1431888" cy="1221748"/>
            </a:xfrm>
            <a:prstGeom prst="rect">
              <a:avLst/>
            </a:prstGeom>
          </p:spPr>
        </p:pic>
        <p:pic>
          <p:nvPicPr>
            <p:cNvPr id="10" name="Picture 9"/>
            <p:cNvPicPr/>
            <p:nvPr/>
          </p:nvPicPr>
          <p:blipFill>
            <a:blip r:embed="rId8" cstate="print">
              <a:extLst>
                <a:ext uri="{28A0092B-C50C-407E-A947-70E740481C1C}">
                  <a14:useLocalDpi xmlns:a14="http://schemas.microsoft.com/office/drawing/2010/main" val="0"/>
                </a:ext>
              </a:extLst>
            </a:blip>
            <a:stretch>
              <a:fillRect/>
            </a:stretch>
          </p:blipFill>
          <p:spPr>
            <a:xfrm>
              <a:off x="5799296" y="0"/>
              <a:ext cx="1305805" cy="1448423"/>
            </a:xfrm>
            <a:prstGeom prst="rect">
              <a:avLst/>
            </a:prstGeom>
          </p:spPr>
        </p:pic>
        <p:pic>
          <p:nvPicPr>
            <p:cNvPr id="11" name="Picture 10"/>
            <p:cNvPicPr/>
            <p:nvPr/>
          </p:nvPicPr>
          <p:blipFill>
            <a:blip r:embed="rId9" cstate="print">
              <a:extLst>
                <a:ext uri="{28A0092B-C50C-407E-A947-70E740481C1C}">
                  <a14:useLocalDpi xmlns:a14="http://schemas.microsoft.com/office/drawing/2010/main" val="0"/>
                </a:ext>
              </a:extLst>
            </a:blip>
            <a:stretch>
              <a:fillRect/>
            </a:stretch>
          </p:blipFill>
          <p:spPr>
            <a:xfrm>
              <a:off x="7391759" y="58802"/>
              <a:ext cx="1255874" cy="1319832"/>
            </a:xfrm>
            <a:prstGeom prst="rect">
              <a:avLst/>
            </a:prstGeom>
          </p:spPr>
        </p:pic>
      </p:grpSp>
      <p:cxnSp>
        <p:nvCxnSpPr>
          <p:cNvPr id="13" name="Straight Connector 12"/>
          <p:cNvCxnSpPr/>
          <p:nvPr/>
        </p:nvCxnSpPr>
        <p:spPr>
          <a:xfrm>
            <a:off x="0" y="6541484"/>
            <a:ext cx="12192000" cy="14067"/>
          </a:xfrm>
          <a:prstGeom prst="line">
            <a:avLst/>
          </a:prstGeom>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12846" y="2253761"/>
            <a:ext cx="12026753" cy="2246769"/>
          </a:xfrm>
          <a:prstGeom prst="rect">
            <a:avLst/>
          </a:prstGeom>
          <a:noFill/>
        </p:spPr>
        <p:txBody>
          <a:bodyPr wrap="square" rtlCol="0">
            <a:spAutoFit/>
          </a:bodyPr>
          <a:lstStyle/>
          <a:p>
            <a:pPr algn="just"/>
            <a:r>
              <a:rPr lang="en-US" sz="2800" b="1" dirty="0">
                <a:solidFill>
                  <a:srgbClr val="FF0000"/>
                </a:solidFill>
              </a:rPr>
              <a:t>Relocation </a:t>
            </a:r>
            <a:r>
              <a:rPr lang="en-US" sz="2800" b="1" dirty="0"/>
              <a:t>of the </a:t>
            </a:r>
            <a:r>
              <a:rPr lang="en-US" sz="2800" b="1" dirty="0">
                <a:solidFill>
                  <a:srgbClr val="FF0000"/>
                </a:solidFill>
              </a:rPr>
              <a:t>tanneries</a:t>
            </a:r>
            <a:r>
              <a:rPr lang="en-US" sz="2800" b="1" dirty="0"/>
              <a:t> to a </a:t>
            </a:r>
            <a:r>
              <a:rPr lang="en-US" sz="2800" b="1" dirty="0">
                <a:solidFill>
                  <a:srgbClr val="FF0000"/>
                </a:solidFill>
              </a:rPr>
              <a:t>more spacious location </a:t>
            </a:r>
            <a:r>
              <a:rPr lang="en-US" sz="2800" b="1" dirty="0"/>
              <a:t>with </a:t>
            </a:r>
            <a:r>
              <a:rPr lang="en-US" sz="2800" b="1" dirty="0">
                <a:solidFill>
                  <a:srgbClr val="FF0000"/>
                </a:solidFill>
              </a:rPr>
              <a:t>appropriate infrastructure </a:t>
            </a:r>
            <a:r>
              <a:rPr lang="en-US" sz="2800" b="1" dirty="0"/>
              <a:t>for efficient and cost-effective </a:t>
            </a:r>
            <a:r>
              <a:rPr lang="en-US" sz="2800" b="1" dirty="0">
                <a:solidFill>
                  <a:schemeClr val="accent5"/>
                </a:solidFill>
              </a:rPr>
              <a:t>treatment of solid </a:t>
            </a:r>
            <a:r>
              <a:rPr lang="en-US" sz="2800" b="1" dirty="0"/>
              <a:t>and </a:t>
            </a:r>
            <a:r>
              <a:rPr lang="en-US" sz="2800" b="1" dirty="0">
                <a:solidFill>
                  <a:schemeClr val="accent5"/>
                </a:solidFill>
              </a:rPr>
              <a:t>liquid wastes </a:t>
            </a:r>
            <a:r>
              <a:rPr lang="en-US" sz="2800" b="1" dirty="0"/>
              <a:t>has thus become a </a:t>
            </a:r>
            <a:r>
              <a:rPr lang="en-US" sz="2800" b="1" dirty="0">
                <a:solidFill>
                  <a:schemeClr val="accent6"/>
                </a:solidFill>
              </a:rPr>
              <a:t>prerequisite</a:t>
            </a:r>
            <a:r>
              <a:rPr lang="en-US" sz="2800" b="1" dirty="0"/>
              <a:t> for </a:t>
            </a:r>
            <a:r>
              <a:rPr lang="en-US" sz="2800" b="1" dirty="0">
                <a:solidFill>
                  <a:srgbClr val="FF0000"/>
                </a:solidFill>
              </a:rPr>
              <a:t>survival and growth </a:t>
            </a:r>
            <a:r>
              <a:rPr lang="en-US" sz="2800" b="1" dirty="0"/>
              <a:t>of this vital export-oriented sector of the </a:t>
            </a:r>
            <a:r>
              <a:rPr lang="en-US" sz="2800" b="1" dirty="0">
                <a:solidFill>
                  <a:srgbClr val="FF0000"/>
                </a:solidFill>
              </a:rPr>
              <a:t>country’s economy </a:t>
            </a:r>
            <a:r>
              <a:rPr lang="en-US" sz="2800" b="1" dirty="0"/>
              <a:t>and for protecting the region’s agriculture and health.</a:t>
            </a:r>
          </a:p>
        </p:txBody>
      </p:sp>
      <p:grpSp>
        <p:nvGrpSpPr>
          <p:cNvPr id="18" name="Group 17"/>
          <p:cNvGrpSpPr/>
          <p:nvPr/>
        </p:nvGrpSpPr>
        <p:grpSpPr>
          <a:xfrm>
            <a:off x="1380706" y="4500530"/>
            <a:ext cx="3135709" cy="2306670"/>
            <a:chOff x="7252652" y="2496264"/>
            <a:chExt cx="4845568" cy="3625429"/>
          </a:xfrm>
        </p:grpSpPr>
        <p:pic>
          <p:nvPicPr>
            <p:cNvPr id="19" name="Picture 5" descr="C:\WINDOWS\Application Data\Microsoft\Media Catalog\Tannereis Map2.jpg"/>
            <p:cNvPicPr>
              <a:picLocks noChangeAspect="1" noChangeArrowheads="1"/>
            </p:cNvPicPr>
            <p:nvPr/>
          </p:nvPicPr>
          <p:blipFill>
            <a:blip r:embed="rId10" cstate="print">
              <a:lum contrast="24000"/>
              <a:extLst>
                <a:ext uri="{28A0092B-C50C-407E-A947-70E740481C1C}">
                  <a14:useLocalDpi xmlns:a14="http://schemas.microsoft.com/office/drawing/2010/main" val="0"/>
                </a:ext>
              </a:extLst>
            </a:blip>
            <a:srcRect l="7304" b="4477"/>
            <a:stretch>
              <a:fillRect/>
            </a:stretch>
          </p:blipFill>
          <p:spPr bwMode="auto">
            <a:xfrm>
              <a:off x="7252652" y="2496264"/>
              <a:ext cx="4845568" cy="3625429"/>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0" name="Oval 19"/>
            <p:cNvSpPr/>
            <p:nvPr/>
          </p:nvSpPr>
          <p:spPr>
            <a:xfrm>
              <a:off x="10309123" y="2757949"/>
              <a:ext cx="206477" cy="1917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1" name="Oval 20"/>
            <p:cNvSpPr/>
            <p:nvPr/>
          </p:nvSpPr>
          <p:spPr>
            <a:xfrm>
              <a:off x="8676968" y="3075313"/>
              <a:ext cx="206477" cy="1917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2" name="Oval 21"/>
            <p:cNvSpPr/>
            <p:nvPr/>
          </p:nvSpPr>
          <p:spPr>
            <a:xfrm>
              <a:off x="9016181" y="4213113"/>
              <a:ext cx="206477" cy="1917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3" name="Oval 22"/>
            <p:cNvSpPr/>
            <p:nvPr/>
          </p:nvSpPr>
          <p:spPr>
            <a:xfrm>
              <a:off x="9468959" y="4857136"/>
              <a:ext cx="206477" cy="1917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4" name="Oval 23"/>
            <p:cNvSpPr/>
            <p:nvPr/>
          </p:nvSpPr>
          <p:spPr>
            <a:xfrm>
              <a:off x="7718323" y="4517923"/>
              <a:ext cx="206477" cy="1917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 name="Oval 24"/>
            <p:cNvSpPr/>
            <p:nvPr/>
          </p:nvSpPr>
          <p:spPr>
            <a:xfrm>
              <a:off x="9908271" y="4326194"/>
              <a:ext cx="206477" cy="1917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Oval 25"/>
            <p:cNvSpPr/>
            <p:nvPr/>
          </p:nvSpPr>
          <p:spPr>
            <a:xfrm>
              <a:off x="9262482" y="4473678"/>
              <a:ext cx="206477" cy="1917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Oval 26"/>
            <p:cNvSpPr/>
            <p:nvPr/>
          </p:nvSpPr>
          <p:spPr>
            <a:xfrm>
              <a:off x="9011760" y="5550310"/>
              <a:ext cx="206477" cy="1917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Oval 27"/>
            <p:cNvSpPr/>
            <p:nvPr/>
          </p:nvSpPr>
          <p:spPr>
            <a:xfrm>
              <a:off x="10882072" y="4797825"/>
              <a:ext cx="206477" cy="1917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Oval 28"/>
            <p:cNvSpPr/>
            <p:nvPr/>
          </p:nvSpPr>
          <p:spPr>
            <a:xfrm>
              <a:off x="10675595" y="5616678"/>
              <a:ext cx="206477" cy="1917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pic>
        <p:nvPicPr>
          <p:cNvPr id="30" name="Picture 2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358170" y="4419824"/>
            <a:ext cx="3152241" cy="2346094"/>
          </a:xfrm>
          <a:prstGeom prst="rect">
            <a:avLst/>
          </a:prstGeom>
        </p:spPr>
      </p:pic>
      <p:sp>
        <p:nvSpPr>
          <p:cNvPr id="31" name="Right Arrow 30"/>
          <p:cNvSpPr/>
          <p:nvPr/>
        </p:nvSpPr>
        <p:spPr>
          <a:xfrm>
            <a:off x="4777109" y="4981868"/>
            <a:ext cx="1906994" cy="65331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9311033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 y="1235989"/>
            <a:ext cx="11887199" cy="663787"/>
          </a:xfrm>
          <a:solidFill>
            <a:schemeClr val="accent1">
              <a:lumMod val="20000"/>
              <a:lumOff val="80000"/>
            </a:schemeClr>
          </a:solidFill>
        </p:spPr>
        <p:txBody>
          <a:bodyPr>
            <a:normAutofit/>
          </a:bodyPr>
          <a:lstStyle/>
          <a:p>
            <a:r>
              <a:rPr lang="en-US" sz="4000" dirty="0">
                <a:latin typeface="+mn-lt"/>
              </a:rPr>
              <a:t>PROJECT IDEA</a:t>
            </a:r>
          </a:p>
        </p:txBody>
      </p:sp>
      <p:grpSp>
        <p:nvGrpSpPr>
          <p:cNvPr id="3" name="Group 2"/>
          <p:cNvGrpSpPr/>
          <p:nvPr/>
        </p:nvGrpSpPr>
        <p:grpSpPr>
          <a:xfrm>
            <a:off x="484020" y="0"/>
            <a:ext cx="11555580" cy="1159099"/>
            <a:chOff x="484019" y="0"/>
            <a:chExt cx="11614201" cy="1448423"/>
          </a:xfrm>
        </p:grpSpPr>
        <p:pic>
          <p:nvPicPr>
            <p:cNvPr id="5" name="Picture 4"/>
            <p:cNvPicPr/>
            <p:nvPr/>
          </p:nvPicPr>
          <p:blipFill>
            <a:blip r:embed="rId3" cstate="print">
              <a:extLst>
                <a:ext uri="{28A0092B-C50C-407E-A947-70E740481C1C}">
                  <a14:useLocalDpi xmlns:a14="http://schemas.microsoft.com/office/drawing/2010/main" val="0"/>
                </a:ext>
              </a:extLst>
            </a:blip>
            <a:stretch>
              <a:fillRect/>
            </a:stretch>
          </p:blipFill>
          <p:spPr>
            <a:xfrm>
              <a:off x="2321170" y="64662"/>
              <a:ext cx="1251633" cy="1327142"/>
            </a:xfrm>
            <a:prstGeom prst="rect">
              <a:avLst/>
            </a:prstGeom>
          </p:spPr>
        </p:pic>
        <p:pic>
          <p:nvPicPr>
            <p:cNvPr id="6" name="Picture 5"/>
            <p:cNvPicPr/>
            <p:nvPr/>
          </p:nvPicPr>
          <p:blipFill>
            <a:blip r:embed="rId4" cstate="print">
              <a:extLst>
                <a:ext uri="{28A0092B-C50C-407E-A947-70E740481C1C}">
                  <a14:useLocalDpi xmlns:a14="http://schemas.microsoft.com/office/drawing/2010/main" val="0"/>
                </a:ext>
              </a:extLst>
            </a:blip>
            <a:stretch>
              <a:fillRect/>
            </a:stretch>
          </p:blipFill>
          <p:spPr>
            <a:xfrm>
              <a:off x="8934291" y="72450"/>
              <a:ext cx="1447051" cy="1329003"/>
            </a:xfrm>
            <a:prstGeom prst="rect">
              <a:avLst/>
            </a:prstGeom>
          </p:spPr>
        </p:pic>
        <p:pic>
          <p:nvPicPr>
            <p:cNvPr id="7" name="Picture 6"/>
            <p:cNvPicPr/>
            <p:nvPr/>
          </p:nvPicPr>
          <p:blipFill>
            <a:blip r:embed="rId5" cstate="print">
              <a:extLst>
                <a:ext uri="{28A0092B-C50C-407E-A947-70E740481C1C}">
                  <a14:useLocalDpi xmlns:a14="http://schemas.microsoft.com/office/drawing/2010/main" val="0"/>
                </a:ext>
              </a:extLst>
            </a:blip>
            <a:stretch>
              <a:fillRect/>
            </a:stretch>
          </p:blipFill>
          <p:spPr>
            <a:xfrm>
              <a:off x="10668000" y="58802"/>
              <a:ext cx="1430220" cy="1193220"/>
            </a:xfrm>
            <a:prstGeom prst="rect">
              <a:avLst/>
            </a:prstGeom>
          </p:spPr>
        </p:pic>
        <p:pic>
          <p:nvPicPr>
            <p:cNvPr id="8" name="Picture 7"/>
            <p:cNvPicPr/>
            <p:nvPr/>
          </p:nvPicPr>
          <p:blipFill>
            <a:blip r:embed="rId6" cstate="print">
              <a:extLst>
                <a:ext uri="{28A0092B-C50C-407E-A947-70E740481C1C}">
                  <a14:useLocalDpi xmlns:a14="http://schemas.microsoft.com/office/drawing/2010/main" val="0"/>
                </a:ext>
              </a:extLst>
            </a:blip>
            <a:stretch>
              <a:fillRect/>
            </a:stretch>
          </p:blipFill>
          <p:spPr>
            <a:xfrm>
              <a:off x="3899553" y="153241"/>
              <a:ext cx="1654682" cy="1193220"/>
            </a:xfrm>
            <a:prstGeom prst="rect">
              <a:avLst/>
            </a:prstGeom>
          </p:spPr>
        </p:pic>
        <p:pic>
          <p:nvPicPr>
            <p:cNvPr id="9" name="Picture 8"/>
            <p:cNvPicPr/>
            <p:nvPr/>
          </p:nvPicPr>
          <p:blipFill>
            <a:blip r:embed="rId7" cstate="print">
              <a:extLst>
                <a:ext uri="{28A0092B-C50C-407E-A947-70E740481C1C}">
                  <a14:useLocalDpi xmlns:a14="http://schemas.microsoft.com/office/drawing/2010/main" val="0"/>
                </a:ext>
              </a:extLst>
            </a:blip>
            <a:stretch>
              <a:fillRect/>
            </a:stretch>
          </p:blipFill>
          <p:spPr>
            <a:xfrm>
              <a:off x="484019" y="226675"/>
              <a:ext cx="1431888" cy="1221748"/>
            </a:xfrm>
            <a:prstGeom prst="rect">
              <a:avLst/>
            </a:prstGeom>
          </p:spPr>
        </p:pic>
        <p:pic>
          <p:nvPicPr>
            <p:cNvPr id="10" name="Picture 9"/>
            <p:cNvPicPr/>
            <p:nvPr/>
          </p:nvPicPr>
          <p:blipFill>
            <a:blip r:embed="rId8" cstate="print">
              <a:extLst>
                <a:ext uri="{28A0092B-C50C-407E-A947-70E740481C1C}">
                  <a14:useLocalDpi xmlns:a14="http://schemas.microsoft.com/office/drawing/2010/main" val="0"/>
                </a:ext>
              </a:extLst>
            </a:blip>
            <a:stretch>
              <a:fillRect/>
            </a:stretch>
          </p:blipFill>
          <p:spPr>
            <a:xfrm>
              <a:off x="5799296" y="0"/>
              <a:ext cx="1305805" cy="1448423"/>
            </a:xfrm>
            <a:prstGeom prst="rect">
              <a:avLst/>
            </a:prstGeom>
          </p:spPr>
        </p:pic>
        <p:pic>
          <p:nvPicPr>
            <p:cNvPr id="11" name="Picture 10"/>
            <p:cNvPicPr/>
            <p:nvPr/>
          </p:nvPicPr>
          <p:blipFill>
            <a:blip r:embed="rId9" cstate="print">
              <a:extLst>
                <a:ext uri="{28A0092B-C50C-407E-A947-70E740481C1C}">
                  <a14:useLocalDpi xmlns:a14="http://schemas.microsoft.com/office/drawing/2010/main" val="0"/>
                </a:ext>
              </a:extLst>
            </a:blip>
            <a:stretch>
              <a:fillRect/>
            </a:stretch>
          </p:blipFill>
          <p:spPr>
            <a:xfrm>
              <a:off x="7391759" y="58802"/>
              <a:ext cx="1255874" cy="1319832"/>
            </a:xfrm>
            <a:prstGeom prst="rect">
              <a:avLst/>
            </a:prstGeom>
          </p:spPr>
        </p:pic>
      </p:grpSp>
      <p:cxnSp>
        <p:nvCxnSpPr>
          <p:cNvPr id="13" name="Straight Connector 12"/>
          <p:cNvCxnSpPr/>
          <p:nvPr/>
        </p:nvCxnSpPr>
        <p:spPr>
          <a:xfrm>
            <a:off x="0" y="6541484"/>
            <a:ext cx="12192000" cy="14067"/>
          </a:xfrm>
          <a:prstGeom prst="line">
            <a:avLst/>
          </a:prstGeom>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12846" y="1897417"/>
            <a:ext cx="12026753" cy="4493538"/>
          </a:xfrm>
          <a:prstGeom prst="rect">
            <a:avLst/>
          </a:prstGeom>
          <a:noFill/>
        </p:spPr>
        <p:txBody>
          <a:bodyPr wrap="square" rtlCol="0">
            <a:spAutoFit/>
          </a:bodyPr>
          <a:lstStyle/>
          <a:p>
            <a:pPr marL="342900" indent="-342900" algn="just">
              <a:buFont typeface="Wingdings" panose="05000000000000000000" pitchFamily="2" charset="2"/>
              <a:buChar char="q"/>
            </a:pPr>
            <a:r>
              <a:rPr lang="en-US" sz="2600" dirty="0">
                <a:solidFill>
                  <a:srgbClr val="FF0000"/>
                </a:solidFill>
              </a:rPr>
              <a:t>The establishment of Sialkot Tannery Zone was conceived by Sialkot Chamber of Commerce &amp; Industries (SCCI) in 2004. </a:t>
            </a:r>
          </a:p>
          <a:p>
            <a:pPr marL="342900" indent="-342900" algn="just">
              <a:buFont typeface="Wingdings" panose="05000000000000000000" pitchFamily="2" charset="2"/>
              <a:buChar char="q"/>
            </a:pPr>
            <a:r>
              <a:rPr lang="en-US" sz="2600" dirty="0">
                <a:solidFill>
                  <a:schemeClr val="accent6"/>
                </a:solidFill>
              </a:rPr>
              <a:t>The project idea was submitted to Govt. of Punjab, Planning &amp; Development Department through Environment Protection Department.</a:t>
            </a:r>
          </a:p>
          <a:p>
            <a:pPr marL="342900" indent="-342900" algn="just">
              <a:buFont typeface="Wingdings" panose="05000000000000000000" pitchFamily="2" charset="2"/>
              <a:buChar char="q"/>
            </a:pPr>
            <a:r>
              <a:rPr lang="en-US" sz="2600" dirty="0">
                <a:solidFill>
                  <a:schemeClr val="accent5"/>
                </a:solidFill>
              </a:rPr>
              <a:t>The project idea was appreciated by Govt. of Punjab and after various meetings with Planning and Development, Government of the Punjab and Environment Protection Department, Government of the Punjab it was decided </a:t>
            </a:r>
            <a:r>
              <a:rPr lang="en-US" sz="2600" b="1" dirty="0">
                <a:solidFill>
                  <a:srgbClr val="FF0000"/>
                </a:solidFill>
              </a:rPr>
              <a:t>to execute this project by Private Sector with the support of Government(EPD). </a:t>
            </a:r>
          </a:p>
          <a:p>
            <a:pPr marL="342900" indent="-342900" algn="just">
              <a:buFont typeface="Wingdings" panose="05000000000000000000" pitchFamily="2" charset="2"/>
              <a:buChar char="q"/>
            </a:pPr>
            <a:r>
              <a:rPr lang="en-US" sz="2600" dirty="0"/>
              <a:t>It was also decided the private sector </a:t>
            </a:r>
            <a:r>
              <a:rPr lang="en-US" sz="2600" b="1" dirty="0"/>
              <a:t>(Sialkot Chamber of Commerce and Industry) </a:t>
            </a:r>
            <a:r>
              <a:rPr lang="en-US" sz="2600" dirty="0"/>
              <a:t>will play the leading role in execution of this project. And for this purpose </a:t>
            </a:r>
          </a:p>
          <a:p>
            <a:pPr algn="just"/>
            <a:r>
              <a:rPr lang="en-US" sz="2600" b="1" dirty="0"/>
              <a:t>     </a:t>
            </a:r>
            <a:r>
              <a:rPr lang="en-US" sz="2600" b="1" u="sng" dirty="0"/>
              <a:t>Sialkot Tannery Association Guarantee Limited</a:t>
            </a:r>
            <a:r>
              <a:rPr lang="en-US" sz="2600" dirty="0"/>
              <a:t> is formed. </a:t>
            </a:r>
            <a:endParaRPr lang="en-US" sz="2600" b="1" dirty="0"/>
          </a:p>
        </p:txBody>
      </p:sp>
    </p:spTree>
    <p:extLst>
      <p:ext uri="{BB962C8B-B14F-4D97-AF65-F5344CB8AC3E}">
        <p14:creationId xmlns:p14="http://schemas.microsoft.com/office/powerpoint/2010/main" val="2341061834"/>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1188</TotalTime>
  <Words>2333</Words>
  <Application>Microsoft Office PowerPoint</Application>
  <PresentationFormat>Widescreen</PresentationFormat>
  <Paragraphs>337</Paragraphs>
  <Slides>34</Slides>
  <Notes>28</Notes>
  <HiddenSlides>0</HiddenSlides>
  <MMClips>0</MMClips>
  <ScaleCrop>false</ScaleCrop>
  <HeadingPairs>
    <vt:vector size="8" baseType="variant">
      <vt:variant>
        <vt:lpstr>Fonts Used</vt:lpstr>
      </vt:variant>
      <vt:variant>
        <vt:i4>7</vt:i4>
      </vt:variant>
      <vt:variant>
        <vt:lpstr>Theme</vt:lpstr>
      </vt:variant>
      <vt:variant>
        <vt:i4>4</vt:i4>
      </vt:variant>
      <vt:variant>
        <vt:lpstr>Slide Titles</vt:lpstr>
      </vt:variant>
      <vt:variant>
        <vt:i4>34</vt:i4>
      </vt:variant>
      <vt:variant>
        <vt:lpstr>Custom Shows</vt:lpstr>
      </vt:variant>
      <vt:variant>
        <vt:i4>1</vt:i4>
      </vt:variant>
    </vt:vector>
  </HeadingPairs>
  <TitlesOfParts>
    <vt:vector size="46" baseType="lpstr">
      <vt:lpstr>Arial</vt:lpstr>
      <vt:lpstr>Calibri</vt:lpstr>
      <vt:lpstr>Calibri Light</vt:lpstr>
      <vt:lpstr>Courier New</vt:lpstr>
      <vt:lpstr>Times New Roman</vt:lpstr>
      <vt:lpstr>Wingdings</vt:lpstr>
      <vt:lpstr>Wingdings 2</vt:lpstr>
      <vt:lpstr>1_Office Theme</vt:lpstr>
      <vt:lpstr>Office Theme</vt:lpstr>
      <vt:lpstr>3_Office Theme</vt:lpstr>
      <vt:lpstr>4_Office Theme</vt:lpstr>
      <vt:lpstr>PowerPoint Presentation</vt:lpstr>
      <vt:lpstr>Leather sector of pakistan</vt:lpstr>
      <vt:lpstr>Global Leather Sector Outlook </vt:lpstr>
      <vt:lpstr>Constraints viz a viz Opportunities</vt:lpstr>
      <vt:lpstr>PowerPoint Presentation</vt:lpstr>
      <vt:lpstr>PowerPoint Presentation</vt:lpstr>
      <vt:lpstr>PowerPoint Presentation</vt:lpstr>
      <vt:lpstr>SOLUTION</vt:lpstr>
      <vt:lpstr>PROJECT IDEA</vt:lpstr>
      <vt:lpstr>Project Objectives </vt:lpstr>
      <vt:lpstr>Financial arrangements</vt:lpstr>
      <vt:lpstr>Project Partners </vt:lpstr>
      <vt:lpstr>Project Governance</vt:lpstr>
      <vt:lpstr>Major Common Facilities Planned for STZ </vt:lpstr>
      <vt:lpstr>Progress of the Project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Chrome Recovery Plan (CRP)</vt:lpstr>
      <vt:lpstr>Common Facility Center </vt:lpstr>
      <vt:lpstr>Landfill Site/Waste To Energy (Pakistan’s 1st W to E) </vt:lpstr>
      <vt:lpstr>Shifting of Tanneries </vt:lpstr>
      <vt:lpstr>Other Initiatives on Climate Change Adaptation</vt:lpstr>
      <vt:lpstr>Other than Construction Activities </vt:lpstr>
      <vt:lpstr>Other than Construction Activities </vt:lpstr>
      <vt:lpstr>Project Beneficiaries </vt:lpstr>
      <vt:lpstr>Project MISSION </vt:lpstr>
      <vt:lpstr>Thank You </vt:lpstr>
      <vt:lpstr>Custom Show 1</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ESTABLISHMENT OF SIALKOT TANNERY  ZONE</dc:title>
  <dc:creator>Adeel Sohail</dc:creator>
  <cp:lastModifiedBy>Umair Nisar</cp:lastModifiedBy>
  <cp:revision>148</cp:revision>
  <dcterms:created xsi:type="dcterms:W3CDTF">2019-07-26T15:01:19Z</dcterms:created>
  <dcterms:modified xsi:type="dcterms:W3CDTF">2020-11-04T06:43:23Z</dcterms:modified>
</cp:coreProperties>
</file>