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86" r:id="rId2"/>
  </p:sldMasterIdLst>
  <p:notesMasterIdLst>
    <p:notesMasterId r:id="rId54"/>
  </p:notesMasterIdLst>
  <p:handoutMasterIdLst>
    <p:handoutMasterId r:id="rId55"/>
  </p:handoutMasterIdLst>
  <p:sldIdLst>
    <p:sldId id="720" r:id="rId3"/>
    <p:sldId id="721" r:id="rId4"/>
    <p:sldId id="646" r:id="rId5"/>
    <p:sldId id="588" r:id="rId6"/>
    <p:sldId id="647" r:id="rId7"/>
    <p:sldId id="610" r:id="rId8"/>
    <p:sldId id="611" r:id="rId9"/>
    <p:sldId id="648" r:id="rId10"/>
    <p:sldId id="584" r:id="rId11"/>
    <p:sldId id="612" r:id="rId12"/>
    <p:sldId id="649" r:id="rId13"/>
    <p:sldId id="661" r:id="rId14"/>
    <p:sldId id="645" r:id="rId15"/>
    <p:sldId id="582" r:id="rId16"/>
    <p:sldId id="613" r:id="rId17"/>
    <p:sldId id="627" r:id="rId18"/>
    <p:sldId id="643" r:id="rId19"/>
    <p:sldId id="494" r:id="rId20"/>
    <p:sldId id="671" r:id="rId21"/>
    <p:sldId id="675" r:id="rId22"/>
    <p:sldId id="672" r:id="rId23"/>
    <p:sldId id="673" r:id="rId24"/>
    <p:sldId id="617" r:id="rId25"/>
    <p:sldId id="595" r:id="rId26"/>
    <p:sldId id="641" r:id="rId27"/>
    <p:sldId id="578" r:id="rId28"/>
    <p:sldId id="676" r:id="rId29"/>
    <p:sldId id="677" r:id="rId30"/>
    <p:sldId id="732" r:id="rId31"/>
    <p:sldId id="690" r:id="rId32"/>
    <p:sldId id="495" r:id="rId33"/>
    <p:sldId id="723" r:id="rId34"/>
    <p:sldId id="724" r:id="rId35"/>
    <p:sldId id="691" r:id="rId36"/>
    <p:sldId id="692" r:id="rId37"/>
    <p:sldId id="727" r:id="rId38"/>
    <p:sldId id="733" r:id="rId39"/>
    <p:sldId id="740" r:id="rId40"/>
    <p:sldId id="735" r:id="rId41"/>
    <p:sldId id="698" r:id="rId42"/>
    <p:sldId id="699" r:id="rId43"/>
    <p:sldId id="710" r:id="rId44"/>
    <p:sldId id="707" r:id="rId45"/>
    <p:sldId id="737" r:id="rId46"/>
    <p:sldId id="708" r:id="rId47"/>
    <p:sldId id="704" r:id="rId48"/>
    <p:sldId id="705" r:id="rId49"/>
    <p:sldId id="738" r:id="rId50"/>
    <p:sldId id="739" r:id="rId51"/>
    <p:sldId id="715" r:id="rId52"/>
    <p:sldId id="634" r:id="rId53"/>
  </p:sldIdLst>
  <p:sldSz cx="9144000" cy="6858000" type="screen4x3"/>
  <p:notesSz cx="7053263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92">
          <p15:clr>
            <a:srgbClr val="A4A3A4"/>
          </p15:clr>
        </p15:guide>
        <p15:guide id="2" orient="horz" pos="1060">
          <p15:clr>
            <a:srgbClr val="A4A3A4"/>
          </p15:clr>
        </p15:guide>
        <p15:guide id="3" orient="horz" pos="3885">
          <p15:clr>
            <a:srgbClr val="A4A3A4"/>
          </p15:clr>
        </p15:guide>
        <p15:guide id="4" orient="horz" pos="3537">
          <p15:clr>
            <a:srgbClr val="A4A3A4"/>
          </p15:clr>
        </p15:guide>
        <p15:guide id="5" pos="454">
          <p15:clr>
            <a:srgbClr val="A4A3A4"/>
          </p15:clr>
        </p15:guide>
        <p15:guide id="6" pos="4802">
          <p15:clr>
            <a:srgbClr val="A4A3A4"/>
          </p15:clr>
        </p15:guide>
        <p15:guide id="7" pos="2580">
          <p15:clr>
            <a:srgbClr val="A4A3A4"/>
          </p15:clr>
        </p15:guide>
        <p15:guide id="8" pos="3863">
          <p15:clr>
            <a:srgbClr val="A4A3A4"/>
          </p15:clr>
        </p15:guide>
        <p15:guide id="9" pos="52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B00"/>
    <a:srgbClr val="99CC00"/>
    <a:srgbClr val="C2CD6C"/>
    <a:srgbClr val="82CB54"/>
    <a:srgbClr val="FFFF99"/>
    <a:srgbClr val="8BAA27"/>
    <a:srgbClr val="010000"/>
    <a:srgbClr val="F7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1492"/>
        <p:guide orient="horz" pos="1060"/>
        <p:guide orient="horz" pos="3885"/>
        <p:guide orient="horz" pos="3537"/>
        <p:guide pos="454"/>
        <p:guide pos="4802"/>
        <p:guide pos="2580"/>
        <p:guide pos="3863"/>
        <p:guide pos="5276"/>
      </p:guideLst>
    </p:cSldViewPr>
  </p:slideViewPr>
  <p:outlineViewPr>
    <p:cViewPr>
      <p:scale>
        <a:sx n="33" d="100"/>
        <a:sy n="33" d="100"/>
      </p:scale>
      <p:origin x="0" y="13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914" y="-90"/>
      </p:cViewPr>
      <p:guideLst>
        <p:guide orient="horz" pos="2932"/>
        <p:guide pos="222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t" anchorCtr="0" compatLnSpc="1">
            <a:prstTxWarp prst="textNoShape">
              <a:avLst/>
            </a:prstTxWarp>
          </a:bodyPr>
          <a:lstStyle>
            <a:lvl1pPr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t" anchorCtr="0" compatLnSpc="1">
            <a:prstTxWarp prst="textNoShape">
              <a:avLst/>
            </a:prstTxWarp>
          </a:bodyPr>
          <a:lstStyle>
            <a:lvl1pPr algn="r"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57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b" anchorCtr="0" compatLnSpc="1">
            <a:prstTxWarp prst="textNoShape">
              <a:avLst/>
            </a:prstTxWarp>
          </a:bodyPr>
          <a:lstStyle>
            <a:lvl1pPr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8842375"/>
            <a:ext cx="3057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b" anchorCtr="0" compatLnSpc="1">
            <a:prstTxWarp prst="textNoShape">
              <a:avLst/>
            </a:prstTxWarp>
          </a:bodyPr>
          <a:lstStyle>
            <a:lvl1pPr algn="r" defTabSz="918066" eaLnBrk="1" hangingPunct="1">
              <a:defRPr sz="1200"/>
            </a:lvl1pPr>
          </a:lstStyle>
          <a:p>
            <a:pPr>
              <a:defRPr/>
            </a:pPr>
            <a:fld id="{87E2F24C-8D73-42BC-A9B2-350CBEDF25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45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t" anchorCtr="0" compatLnSpc="1">
            <a:prstTxWarp prst="textNoShape">
              <a:avLst/>
            </a:prstTxWarp>
          </a:bodyPr>
          <a:lstStyle>
            <a:lvl1pPr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150" y="0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t" anchorCtr="0" compatLnSpc="1">
            <a:prstTxWarp prst="textNoShape">
              <a:avLst/>
            </a:prstTxWarp>
          </a:bodyPr>
          <a:lstStyle>
            <a:lvl1pPr algn="r"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8500"/>
            <a:ext cx="4656138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850" y="4421188"/>
            <a:ext cx="5643563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b" anchorCtr="0" compatLnSpc="1">
            <a:prstTxWarp prst="textNoShape">
              <a:avLst/>
            </a:prstTxWarp>
          </a:bodyPr>
          <a:lstStyle>
            <a:lvl1pPr defTabSz="918066" eaLnBrk="1" hangingPunct="1">
              <a:defRPr sz="12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150" y="8842375"/>
            <a:ext cx="30575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9" tIns="45957" rIns="91919" bIns="45957" numCol="1" anchor="b" anchorCtr="0" compatLnSpc="1">
            <a:prstTxWarp prst="textNoShape">
              <a:avLst/>
            </a:prstTxWarp>
          </a:bodyPr>
          <a:lstStyle>
            <a:lvl1pPr algn="r" defTabSz="918066" eaLnBrk="1" hangingPunct="1">
              <a:defRPr sz="1200"/>
            </a:lvl1pPr>
          </a:lstStyle>
          <a:p>
            <a:pPr>
              <a:defRPr/>
            </a:pPr>
            <a:fld id="{4BEC9C1A-3EB4-4AB7-B831-715DB20755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53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26531" indent="-279435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17740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564836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11931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459027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06123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353219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00315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fld id="{8C4F313B-8A3C-41FA-A222-B6408CC432F4}" type="slidenum">
              <a:rPr lang="en-GB" altLang="en-US" smtClean="0">
                <a:ea typeface="ＭＳ Ｐゴシック" charset="-128"/>
              </a:rPr>
              <a:pPr/>
              <a:t>1</a:t>
            </a:fld>
            <a:endParaRPr lang="en-GB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09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8956B7-6AAD-45F2-9281-4042659292FD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13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C6CC80-131D-43B4-BCDC-34C94D8E206B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9615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24D5A1-9ADA-4C82-A8F6-1E2F281419B5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1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A5E1DE-6B74-4380-A793-7B061F7B5481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6199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43" tIns="45971" rIns="91943" bIns="45971"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For every million square meters of cellophane produced 180 tonnes of fossil fuel is utilised.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 manufacture the equivalent million square meters in polypropylene only 76 tonnes are used.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Glass bottles compared to PET bottles gives a similar scenario, 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And cast iron pipe compared to PVC piping is really dramatic at nearly a tenth of the amount of fossil fuel required.</a:t>
            </a:r>
          </a:p>
        </p:txBody>
      </p:sp>
    </p:spTree>
    <p:extLst>
      <p:ext uri="{BB962C8B-B14F-4D97-AF65-F5344CB8AC3E}">
        <p14:creationId xmlns:p14="http://schemas.microsoft.com/office/powerpoint/2010/main" val="1794607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6CA690-ABC2-4DAB-BC35-EB9D34DCE263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1397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8C8117-44DC-4E61-B4D3-DB6003C72B86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9914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DEC201-ABE4-4E00-8891-CA90B6B5D1B8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4507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D28663-CBFC-46E9-9E14-9BE5188B59AC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9331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CB1398-C12B-459F-AA58-BCC46D8BB164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587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3BA3C4-85A5-435E-9FEF-A9BDFBFC97EC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1968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D103AB-8A44-4E04-A6EA-AA800D49B33E}" type="slidenum">
              <a:rPr lang="en-GB" altLang="en-US" smtClean="0"/>
              <a:pPr>
                <a:spcBef>
                  <a:spcPct val="0"/>
                </a:spcBef>
              </a:pPr>
              <a:t>21</a:t>
            </a:fld>
            <a:endParaRPr lang="en-GB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703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D5D2A3-752A-4031-9C7B-932FF84DD111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026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519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8049FA0-9C7A-48EB-90DF-4AAD2D1B9381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MSs</a:t>
            </a:r>
            <a:r>
              <a:rPr lang="en-GB" altLang="en-US">
                <a:latin typeface="Verdana" panose="020B060403050404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GB" altLang="en-US">
                <a:latin typeface="Verdana" panose="020B0604030504040204" pitchFamily="34" charset="0"/>
                <a:ea typeface="ＭＳ Ｐゴシック" panose="020B0600070205080204" pitchFamily="34" charset="-128"/>
              </a:rPr>
              <a:t>It is well accepted that polyolefins that have undergone oxidative degradation provide hydrophilic surfaces having greatly reduced molecular masses. </a:t>
            </a:r>
          </a:p>
          <a:p>
            <a:pPr eaLnBrk="1" hangingPunct="1"/>
            <a:r>
              <a:rPr lang="en-GB" altLang="en-US">
                <a:latin typeface="Verdana" panose="020B0604030504040204" pitchFamily="34" charset="0"/>
                <a:ea typeface="ＭＳ Ｐゴシック" panose="020B0600070205080204" pitchFamily="34" charset="-128"/>
              </a:rPr>
              <a:t>Reduction of the molecular weight of the polyolefin to around 40,000 combined with the introduction of oxygen containing functional groups leads to bio-degradation.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These images are taken from a pieces of fragmented oxo-degraded d2w film. They were subjected to immersion in water and a compost mixture.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They were then examined in a Leo variable pressure scanning electron microscope.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 an area of extensive cracking colonies of bacteria have arrived. </a:t>
            </a:r>
          </a:p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 closer look at the area highlighted in blue shows…..</a:t>
            </a:r>
          </a:p>
          <a:p>
            <a:pPr eaLnBrk="1" hangingPunct="1"/>
            <a:endParaRPr lang="en-GB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253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FD8809-545A-4FD9-BF33-6CB9B647B8C6}" type="slidenum">
              <a:rPr lang="en-GB" altLang="en-US" smtClean="0"/>
              <a:pPr>
                <a:spcBef>
                  <a:spcPct val="0"/>
                </a:spcBef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5874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619EEF-B293-4A2B-AFFD-5B75157E8847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6941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A376A0-DE3E-4D92-939A-6945D1226EE8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412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1B9191-F54C-4C5D-9F4A-BD91305BF303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1997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A05DC2-FFC1-4AD9-98A8-B6C48AE4D87B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MNL</a:t>
            </a:r>
          </a:p>
        </p:txBody>
      </p:sp>
    </p:spTree>
    <p:extLst>
      <p:ext uri="{BB962C8B-B14F-4D97-AF65-F5344CB8AC3E}">
        <p14:creationId xmlns:p14="http://schemas.microsoft.com/office/powerpoint/2010/main" val="2882496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994150" y="8842375"/>
            <a:ext cx="30575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9" tIns="45957" rIns="91919" bIns="45957" anchor="b"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EF7611-E373-41D2-BC8F-16070BB920CC}" type="slidenum">
              <a:rPr lang="en-GB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GB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MNL</a:t>
            </a:r>
          </a:p>
        </p:txBody>
      </p:sp>
    </p:spTree>
    <p:extLst>
      <p:ext uri="{BB962C8B-B14F-4D97-AF65-F5344CB8AC3E}">
        <p14:creationId xmlns:p14="http://schemas.microsoft.com/office/powerpoint/2010/main" val="6724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8BD4E4-5958-4A87-A5D7-F9BE79955838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6758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393FA5-32F7-4389-91A7-EE0E56D1F284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761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26531" indent="-279435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17740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564836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11931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459027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06123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353219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00315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fld id="{FC1E7438-798E-4C61-AACA-96F0EDDE131C}" type="slidenum">
              <a:rPr lang="en-GB" altLang="en-US" smtClean="0">
                <a:ea typeface="ＭＳ Ｐゴシック" charset="-128"/>
              </a:rPr>
              <a:pPr/>
              <a:t>32</a:t>
            </a:fld>
            <a:endParaRPr lang="en-GB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6948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26531" indent="-279435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17740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564836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11931" indent="-223548" defTabSz="897297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459027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06123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353219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00315" indent="-223548" defTabSz="897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fld id="{FC1E7438-798E-4C61-AACA-96F0EDDE131C}" type="slidenum">
              <a:rPr lang="en-GB" altLang="en-US" smtClean="0">
                <a:ea typeface="ＭＳ Ｐゴシック" charset="-128"/>
              </a:rPr>
              <a:pPr/>
              <a:t>33</a:t>
            </a:fld>
            <a:endParaRPr lang="en-GB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630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C9C1A-3EB4-4AB7-B831-715DB2075526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220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C9C1A-3EB4-4AB7-B831-715DB2075526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098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C7412-167B-4907-9CEB-7FB7FE41C7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4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C7412-167B-4907-9CEB-7FB7FE41C7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5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C7412-167B-4907-9CEB-7FB7FE41C7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5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C9C1A-3EB4-4AB7-B831-715DB2075526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1372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C1E7D2-CCAF-4A42-ACAD-F5E01A9DB603}" type="slidenum">
              <a:rPr lang="en-GB" altLang="en-US" smtClean="0"/>
              <a:pPr>
                <a:spcBef>
                  <a:spcPct val="0"/>
                </a:spcBef>
              </a:pPr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512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D3D11F-E9CF-4A75-8F66-4CE396B8156A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674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E160C53-4EE1-4129-98CE-C312CC9B75E9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715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98500"/>
            <a:ext cx="4656137" cy="3490913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43" tIns="45971" rIns="91943" bIns="45971"/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For every million square meters of cellophane produced 180 tonnes of fossil fuel is utilised.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 manufacture the equivalent million square meters in polypropylene only 76 tonnes are used.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Glass bottles compared to PET bottles gives a similar scenario, </a:t>
            </a:r>
          </a:p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And cast iron pipe compared to PVC piping is really dramatic at nearly a tenth of the amount of fossil fuel required.</a:t>
            </a:r>
          </a:p>
        </p:txBody>
      </p:sp>
    </p:spTree>
    <p:extLst>
      <p:ext uri="{BB962C8B-B14F-4D97-AF65-F5344CB8AC3E}">
        <p14:creationId xmlns:p14="http://schemas.microsoft.com/office/powerpoint/2010/main" val="66673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3BF992-50CE-42EC-A35E-93784C36EAED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630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8EBC1A-7E0D-4CE4-BCF5-F2DB26A27AB9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952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0888" indent="-288925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7288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925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82800" indent="-230188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00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72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544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11600" indent="-230188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682EB6-5679-45D3-B89D-BBD3193A1139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75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DA9E-CB9D-45FF-9F98-7E5A0F0B00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4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86D7D-E810-4509-86EE-524CE48331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7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E995B-528C-4F8C-AD23-9053D5F831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6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18A3E-1B75-4547-9D0B-8CDECA0A86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8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AFF1C-F9B5-4464-8C08-53A24E30F1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5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552A3-42A9-47E1-AA9B-7E5DE07405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359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ACFF9-6C02-495B-8154-BA0ED44345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60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29EF5-D620-4A1B-BC3B-285C4FA94C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73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7AD15-390C-45BB-A477-0E6B5B23C3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5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1F286-D907-4380-99B4-ECD5508888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95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C6D45-5F2F-45D5-98E0-C98F7755E5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57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36DCF-96D1-4A4F-9740-61D98B72EF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3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F8C17-141F-41F9-AA4F-0EDA61E203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06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808A-C036-4235-9819-5696ED483D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18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4C433-1201-4115-84DA-228ED52FFF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06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58E19-BA86-46D6-8964-8293F7E09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0BFA-3409-412D-B69D-9080E1D6CD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30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95554-81DA-4ED9-AD43-6D6D949783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4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B2869-4AC5-432E-BBA7-C9723B0734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BCB8A-D934-4AFE-9D69-CE8FB2E60F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7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C7C70-1C01-4919-AF39-EF95134C03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65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CCE0F-5552-41E2-AFAE-BD49F37BAB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77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3D0CB-3F4D-46E8-B521-5951ECF640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2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EDDEE-BD1B-49B7-9A52-ACD267C864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35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15DE-BA6E-4A7E-B9CE-B06859216A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7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95616-15B4-46E1-851D-C1A2E4F327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9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6.xml"/><Relationship Id="rId16" Type="http://schemas.openxmlformats.org/officeDocument/2006/relationships/slide" Target="../slides/slide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 descr="Picture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984" r="5545" b="3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1" descr="D2W R 38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141288"/>
            <a:ext cx="77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0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4FCA397C-7183-4811-99A9-E8396D8F8D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9" name="Picture 10" descr="Environmental 38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6208713"/>
            <a:ext cx="952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logo bd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10300"/>
            <a:ext cx="1916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•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6" descr="Picture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984" r="5545" b="3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1" descr="D2W R 38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141288"/>
            <a:ext cx="49847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8891588" y="352425"/>
            <a:ext cx="119062" cy="1031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2053" name="Picture 28" descr="Environmental 383 SMALL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6073775"/>
            <a:ext cx="1206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0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B427BD17-CBFC-4F9A-82F5-C443290BD1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3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47917" r="30469" b="28471"/>
          <a:stretch>
            <a:fillRect/>
          </a:stretch>
        </p:blipFill>
        <p:spPr bwMode="auto">
          <a:xfrm>
            <a:off x="209550" y="6053138"/>
            <a:ext cx="1281113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907463" y="373063"/>
            <a:ext cx="87312" cy="60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">
                <a:solidFill>
                  <a:srgbClr val="8EAA02"/>
                </a:solidFill>
                <a:latin typeface="Helvetica" panose="020B0604020202020204" pitchFamily="34" charset="0"/>
              </a:rPr>
              <a:t>TM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•"/>
        <a:defRPr sz="31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–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imghost.indiamart.com/data/4/7/MY-919231/color-masterbatches_10479824_250x250.jpg&amp;imgrefurl=http://dir.indiamart.com/impcat/black-masterbatches.html&amp;usg=__h5qwaacxGx-_J8_ztXcZ2RZFqYI=&amp;h=240&amp;w=240&amp;sz=18&amp;hl=en&amp;start=21&amp;um=1&amp;tbnid=35pXy42nOxM_5M:&amp;tbnh=110&amp;tbnw=110&amp;prev=/images?q=colour+masterbatch&amp;ndsp=18&amp;hl=en&amp;rlz=1T4GPEA_enAE291AE292&amp;sa=N&amp;start=18&amp;um=1" TargetMode="External"/><Relationship Id="rId3" Type="http://schemas.openxmlformats.org/officeDocument/2006/relationships/hyperlink" Target="http://images.google.com/imgres?imgurl=http://imghost.indiamart.com/data/H/B/MY-81578/Recycle_LDPE_Super_White_A1_grade_250x250.jpg&amp;imgrefurl=http://dir.indiamart.com/foreignexporters/plastic.html&amp;usg=__5NNfupPt_xOryBInRCawva_8WmI=&amp;h=250&amp;w=250&amp;sz=20&amp;hl=en&amp;start=33&amp;um=1&amp;tbnid=2fp-KvzDIsl42M:&amp;tbnh=111&amp;tbnw=111&amp;prev=/images?q=plastic+raw+material&amp;ndsp=18&amp;hl=en&amp;rlz=1T4GPEA_enAE291AE292&amp;sa=N&amp;start=18&amp;um=1" TargetMode="Externa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images.google.com/imgres?imgurl=http://imghost.indiamart.com/data/S/H/MY-1187088/colour-master-batches_10576486_250x250.jpg&amp;imgrefurl=http://www.indiamart.com/hrjgroupofcompanies/pvc-compound-masterbatches.html&amp;usg=__l9oyESnaQcBCkYCKBpgLMPWO1XQ=&amp;h=240&amp;w=240&amp;sz=17&amp;hl=en&amp;start=6&amp;um=1&amp;tbnid=aGnNA1hjHWLhaM:&amp;tbnh=110&amp;tbnw=110&amp;prev=/images?q=colour+masterbatch&amp;ndsp=18&amp;hl=en&amp;rlz=1T4GPEA_enAE291AE292&amp;sa=N&amp;um=1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4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2w.net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2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bin"/><Relationship Id="rId7" Type="http://schemas.openxmlformats.org/officeDocument/2006/relationships/hyperlink" Target="http://www.ows.be/index.ph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jpeg"/><Relationship Id="rId4" Type="http://schemas.openxmlformats.org/officeDocument/2006/relationships/image" Target="../media/image11.wmf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www.biodeg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9.jpe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9.jpe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4.jpeg"/><Relationship Id="rId21" Type="http://schemas.openxmlformats.org/officeDocument/2006/relationships/image" Target="../media/image119.png"/><Relationship Id="rId42" Type="http://schemas.openxmlformats.org/officeDocument/2006/relationships/image" Target="../media/image140.png"/><Relationship Id="rId47" Type="http://schemas.openxmlformats.org/officeDocument/2006/relationships/image" Target="../media/image145.png"/><Relationship Id="rId63" Type="http://schemas.openxmlformats.org/officeDocument/2006/relationships/image" Target="../media/image161.png"/><Relationship Id="rId68" Type="http://schemas.openxmlformats.org/officeDocument/2006/relationships/image" Target="../media/image166.jpeg"/><Relationship Id="rId7" Type="http://schemas.openxmlformats.org/officeDocument/2006/relationships/image" Target="../media/image108.wm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15.png"/><Relationship Id="rId29" Type="http://schemas.openxmlformats.org/officeDocument/2006/relationships/image" Target="../media/image127.jpeg"/><Relationship Id="rId11" Type="http://schemas.openxmlformats.org/officeDocument/2006/relationships/hyperlink" Target="http://www.sncf.co.uk/" TargetMode="External"/><Relationship Id="rId24" Type="http://schemas.openxmlformats.org/officeDocument/2006/relationships/image" Target="../media/image122.png"/><Relationship Id="rId32" Type="http://schemas.openxmlformats.org/officeDocument/2006/relationships/image" Target="../media/image130.jpeg"/><Relationship Id="rId37" Type="http://schemas.openxmlformats.org/officeDocument/2006/relationships/image" Target="../media/image135.jpeg"/><Relationship Id="rId40" Type="http://schemas.openxmlformats.org/officeDocument/2006/relationships/image" Target="../media/image138.jpeg"/><Relationship Id="rId45" Type="http://schemas.openxmlformats.org/officeDocument/2006/relationships/image" Target="../media/image143.jpeg"/><Relationship Id="rId53" Type="http://schemas.openxmlformats.org/officeDocument/2006/relationships/image" Target="../media/image151.jpeg"/><Relationship Id="rId58" Type="http://schemas.openxmlformats.org/officeDocument/2006/relationships/image" Target="../media/image156.png"/><Relationship Id="rId66" Type="http://schemas.openxmlformats.org/officeDocument/2006/relationships/image" Target="../media/image164.png"/><Relationship Id="rId5" Type="http://schemas.openxmlformats.org/officeDocument/2006/relationships/image" Target="../media/image106.png"/><Relationship Id="rId61" Type="http://schemas.openxmlformats.org/officeDocument/2006/relationships/image" Target="../media/image159.png"/><Relationship Id="rId19" Type="http://schemas.openxmlformats.org/officeDocument/2006/relationships/image" Target="../media/image117.png"/><Relationship Id="rId14" Type="http://schemas.openxmlformats.org/officeDocument/2006/relationships/image" Target="../media/image113.png"/><Relationship Id="rId22" Type="http://schemas.openxmlformats.org/officeDocument/2006/relationships/image" Target="../media/image120.jpeg"/><Relationship Id="rId27" Type="http://schemas.openxmlformats.org/officeDocument/2006/relationships/image" Target="../media/image125.jpeg"/><Relationship Id="rId30" Type="http://schemas.openxmlformats.org/officeDocument/2006/relationships/image" Target="../media/image128.jpeg"/><Relationship Id="rId35" Type="http://schemas.openxmlformats.org/officeDocument/2006/relationships/image" Target="../media/image133.jpeg"/><Relationship Id="rId43" Type="http://schemas.openxmlformats.org/officeDocument/2006/relationships/image" Target="../media/image141.jpeg"/><Relationship Id="rId48" Type="http://schemas.openxmlformats.org/officeDocument/2006/relationships/image" Target="../media/image146.png"/><Relationship Id="rId56" Type="http://schemas.openxmlformats.org/officeDocument/2006/relationships/image" Target="../media/image154.jpeg"/><Relationship Id="rId64" Type="http://schemas.openxmlformats.org/officeDocument/2006/relationships/image" Target="../media/image162.png"/><Relationship Id="rId69" Type="http://schemas.openxmlformats.org/officeDocument/2006/relationships/image" Target="../media/image167.png"/><Relationship Id="rId8" Type="http://schemas.openxmlformats.org/officeDocument/2006/relationships/image" Target="../media/image109.png"/><Relationship Id="rId51" Type="http://schemas.openxmlformats.org/officeDocument/2006/relationships/image" Target="../media/image149.jpeg"/><Relationship Id="rId3" Type="http://schemas.openxmlformats.org/officeDocument/2006/relationships/image" Target="../media/image104.jpeg"/><Relationship Id="rId12" Type="http://schemas.openxmlformats.org/officeDocument/2006/relationships/image" Target="../media/image112.jpeg"/><Relationship Id="rId17" Type="http://schemas.openxmlformats.org/officeDocument/2006/relationships/image" Target="../media/image116.png"/><Relationship Id="rId25" Type="http://schemas.openxmlformats.org/officeDocument/2006/relationships/image" Target="../media/image123.png"/><Relationship Id="rId33" Type="http://schemas.openxmlformats.org/officeDocument/2006/relationships/image" Target="../media/image131.jpeg"/><Relationship Id="rId38" Type="http://schemas.openxmlformats.org/officeDocument/2006/relationships/image" Target="../media/image136.jpeg"/><Relationship Id="rId46" Type="http://schemas.openxmlformats.org/officeDocument/2006/relationships/image" Target="../media/image144.png"/><Relationship Id="rId59" Type="http://schemas.openxmlformats.org/officeDocument/2006/relationships/image" Target="../media/image157.png"/><Relationship Id="rId67" Type="http://schemas.openxmlformats.org/officeDocument/2006/relationships/image" Target="../media/image165.jpeg"/><Relationship Id="rId20" Type="http://schemas.openxmlformats.org/officeDocument/2006/relationships/image" Target="../media/image118.png"/><Relationship Id="rId41" Type="http://schemas.openxmlformats.org/officeDocument/2006/relationships/image" Target="../media/image139.jpeg"/><Relationship Id="rId54" Type="http://schemas.openxmlformats.org/officeDocument/2006/relationships/image" Target="../media/image152.jpeg"/><Relationship Id="rId62" Type="http://schemas.openxmlformats.org/officeDocument/2006/relationships/image" Target="../media/image160.jpeg"/><Relationship Id="rId70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5" Type="http://schemas.openxmlformats.org/officeDocument/2006/relationships/image" Target="../media/image114.png"/><Relationship Id="rId23" Type="http://schemas.openxmlformats.org/officeDocument/2006/relationships/image" Target="../media/image121.jpeg"/><Relationship Id="rId28" Type="http://schemas.openxmlformats.org/officeDocument/2006/relationships/image" Target="../media/image126.jpeg"/><Relationship Id="rId36" Type="http://schemas.openxmlformats.org/officeDocument/2006/relationships/image" Target="../media/image134.png"/><Relationship Id="rId49" Type="http://schemas.openxmlformats.org/officeDocument/2006/relationships/image" Target="../media/image147.jpeg"/><Relationship Id="rId57" Type="http://schemas.openxmlformats.org/officeDocument/2006/relationships/image" Target="../media/image155.jpeg"/><Relationship Id="rId10" Type="http://schemas.openxmlformats.org/officeDocument/2006/relationships/image" Target="../media/image111.jpeg"/><Relationship Id="rId31" Type="http://schemas.openxmlformats.org/officeDocument/2006/relationships/image" Target="../media/image129.jpeg"/><Relationship Id="rId44" Type="http://schemas.openxmlformats.org/officeDocument/2006/relationships/image" Target="../media/image142.jpeg"/><Relationship Id="rId52" Type="http://schemas.openxmlformats.org/officeDocument/2006/relationships/image" Target="../media/image150.png"/><Relationship Id="rId60" Type="http://schemas.openxmlformats.org/officeDocument/2006/relationships/image" Target="../media/image158.jpeg"/><Relationship Id="rId65" Type="http://schemas.openxmlformats.org/officeDocument/2006/relationships/image" Target="../media/image163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3" Type="http://schemas.openxmlformats.org/officeDocument/2006/relationships/hyperlink" Target="http://www.brittany-ferries.co.uk/index.cfm?articleid=1" TargetMode="External"/><Relationship Id="rId18" Type="http://schemas.openxmlformats.org/officeDocument/2006/relationships/hyperlink" Target="http://www.renaultretail.co.uk/default.aspx" TargetMode="External"/><Relationship Id="rId39" Type="http://schemas.openxmlformats.org/officeDocument/2006/relationships/image" Target="../media/image137.jpeg"/><Relationship Id="rId34" Type="http://schemas.openxmlformats.org/officeDocument/2006/relationships/image" Target="../media/image132.jpeg"/><Relationship Id="rId50" Type="http://schemas.openxmlformats.org/officeDocument/2006/relationships/image" Target="../media/image148.jpeg"/><Relationship Id="rId55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2.png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2.png"/><Relationship Id="rId4" Type="http://schemas.openxmlformats.org/officeDocument/2006/relationships/image" Target="../media/image1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0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0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.jpeg"/><Relationship Id="rId7" Type="http://schemas.openxmlformats.org/officeDocument/2006/relationships/image" Target="../media/image183.jpe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2.png"/><Relationship Id="rId11" Type="http://schemas.openxmlformats.org/officeDocument/2006/relationships/image" Target="../media/image169.png"/><Relationship Id="rId5" Type="http://schemas.openxmlformats.org/officeDocument/2006/relationships/image" Target="../media/image181.png"/><Relationship Id="rId10" Type="http://schemas.openxmlformats.org/officeDocument/2006/relationships/image" Target="../media/image186.jpe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10" Type="http://schemas.openxmlformats.org/officeDocument/2006/relationships/image" Target="../media/image172.png"/><Relationship Id="rId4" Type="http://schemas.openxmlformats.org/officeDocument/2006/relationships/image" Target="../media/image188.png"/><Relationship Id="rId9" Type="http://schemas.openxmlformats.org/officeDocument/2006/relationships/image" Target="../media/image16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0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8.png"/><Relationship Id="rId5" Type="http://schemas.openxmlformats.org/officeDocument/2006/relationships/image" Target="../media/image10.jpeg"/><Relationship Id="rId4" Type="http://schemas.openxmlformats.org/officeDocument/2006/relationships/image" Target="../media/image1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1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C66C36-82BC-440B-B566-272E3C290AEE}" type="slidenum">
              <a:rPr lang="en-US" smtClean="0"/>
              <a:pPr/>
              <a:t>1</a:t>
            </a:fld>
            <a:endParaRPr lang="en-GB" altLang="en-US">
              <a:latin typeface="Helvetica" charset="0"/>
            </a:endParaRPr>
          </a:p>
        </p:txBody>
      </p:sp>
      <p:pic>
        <p:nvPicPr>
          <p:cNvPr id="3075" name="Picture 9" descr="nature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8"/>
          <p:cNvSpPr txBox="1">
            <a:spLocks noChangeArrowheads="1"/>
          </p:cNvSpPr>
          <p:nvPr/>
        </p:nvSpPr>
        <p:spPr bwMode="auto">
          <a:xfrm>
            <a:off x="381000" y="1400461"/>
            <a:ext cx="84582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3600" b="1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  <a:cs typeface="Helvetica" charset="0"/>
              </a:rPr>
              <a:t>Bio-degradable Plastics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3600" b="1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  <a:cs typeface="Helvetica" charset="0"/>
              </a:rPr>
              <a:t>Environmental &amp; Commercial Aspects</a:t>
            </a:r>
            <a:endParaRPr lang="en-GB" altLang="en-US" sz="3600" b="1" dirty="0">
              <a:ln w="0"/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anose="02040604050505020304" pitchFamily="18" charset="0"/>
              <a:cs typeface="Helvetica" charset="0"/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2098675" y="3579813"/>
            <a:ext cx="36671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i="1">
              <a:solidFill>
                <a:schemeClr val="bg1"/>
              </a:solidFill>
              <a:latin typeface="Helvetica" charset="0"/>
            </a:endParaRPr>
          </a:p>
          <a:p>
            <a:pPr eaLnBrk="1" hangingPunct="1"/>
            <a:endParaRPr lang="en-US" altLang="en-US" i="1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3079" name="Picture 6" descr="D2W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7800"/>
            <a:ext cx="100171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177800" y="4521958"/>
            <a:ext cx="5232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2000" b="1" spc="50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" panose="02040604050505020304" pitchFamily="18" charset="0"/>
                <a:cs typeface="Helvetica" charset="0"/>
              </a:rPr>
              <a:t>Presented By: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2000" b="1" spc="50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" panose="02040604050505020304" pitchFamily="18" charset="0"/>
                <a:cs typeface="Helvetica" charset="0"/>
              </a:rPr>
              <a:t>Muhammad Amin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2000" b="1" spc="50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" panose="02040604050505020304" pitchFamily="18" charset="0"/>
                <a:cs typeface="Helvetica" charset="0"/>
              </a:rPr>
              <a:t>National Sales Manager – d2w Pakistan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2000" b="1" spc="50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" panose="02040604050505020304" pitchFamily="18" charset="0"/>
                <a:cs typeface="Helvetica" charset="0"/>
              </a:rPr>
              <a:t>0334-4072383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r>
              <a:rPr lang="en-US" altLang="en-US" sz="2000" b="1" spc="50" dirty="0">
                <a:ln w="0"/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" panose="02040604050505020304" pitchFamily="18" charset="0"/>
                <a:cs typeface="Helvetica" charset="0"/>
              </a:rPr>
              <a:t>amin@businessdynamics.com.pk</a:t>
            </a:r>
            <a:endParaRPr lang="en-GB" altLang="en-US" sz="2000" b="1" spc="50" dirty="0">
              <a:ln w="0"/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" panose="02040604050505020304" pitchFamily="18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258888" y="946647"/>
            <a:ext cx="5634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Plastic Disposal Issue</a:t>
            </a:r>
            <a:r>
              <a:rPr lang="en-GB" altLang="en-US" sz="2200" dirty="0">
                <a:solidFill>
                  <a:srgbClr val="92A907"/>
                </a:solidFill>
              </a:rPr>
              <a:t/>
            </a:r>
            <a:br>
              <a:rPr lang="en-GB" altLang="en-US" sz="2200" dirty="0">
                <a:solidFill>
                  <a:srgbClr val="92A907"/>
                </a:solidFill>
              </a:rPr>
            </a:br>
            <a:endParaRPr lang="en-GB" altLang="en-US" sz="2200" dirty="0">
              <a:solidFill>
                <a:srgbClr val="92A907"/>
              </a:solidFill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258888" y="2365375"/>
            <a:ext cx="738028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182563" indent="-180975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just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  <a:buSzPct val="125000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Current options on disposal of plastic waste: </a:t>
            </a:r>
          </a:p>
          <a:p>
            <a:pPr lvl="1" algn="just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Traditional landfill</a:t>
            </a:r>
          </a:p>
          <a:p>
            <a:pPr lvl="1" algn="just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Incineration</a:t>
            </a:r>
          </a:p>
          <a:p>
            <a:pPr lvl="1" algn="just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Recycle</a:t>
            </a:r>
          </a:p>
          <a:p>
            <a:pPr lvl="1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Composting</a:t>
            </a:r>
          </a:p>
          <a:p>
            <a:pPr lvl="1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</a:pPr>
            <a:r>
              <a:rPr lang="en-GB" altLang="en-US" sz="1600" b="1" dirty="0">
                <a:solidFill>
                  <a:srgbClr val="E1481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ONLY IF IT CAN BE COLLECTED</a:t>
            </a:r>
            <a:endParaRPr lang="en-GB" altLang="en-US" sz="1600" b="1" dirty="0">
              <a:solidFill>
                <a:srgbClr val="E148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  <a:buSzPct val="125000"/>
            </a:pPr>
            <a:endParaRPr lang="en-GB" altLang="en-US" sz="1600" dirty="0">
              <a:solidFill>
                <a:srgbClr val="E14813"/>
              </a:solidFill>
            </a:endParaRPr>
          </a:p>
        </p:txBody>
      </p:sp>
      <p:pic>
        <p:nvPicPr>
          <p:cNvPr id="21508" name="Picture 5" descr="children-recyc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450975"/>
            <a:ext cx="2960687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B14ECEB-271F-44FA-BC7C-24BDAE251BF7}" type="slidenum">
              <a:rPr lang="en-GB" altLang="en-US" smtClean="0">
                <a:latin typeface="Helvetica" panose="020B0604020202020204" pitchFamily="34" charset="0"/>
              </a:rPr>
              <a:pPr/>
              <a:t>11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217613" y="369888"/>
            <a:ext cx="7758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</a:rPr>
              <a:t>    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Disadvantages of        	Commercial Packaging Plastics</a:t>
            </a:r>
            <a:r>
              <a:rPr lang="en-GB" altLang="en-US" sz="2400" dirty="0">
                <a:solidFill>
                  <a:srgbClr val="92A907"/>
                </a:solidFill>
              </a:rPr>
              <a:t/>
            </a:r>
            <a:br>
              <a:rPr lang="en-GB" altLang="en-US" sz="2400" dirty="0">
                <a:solidFill>
                  <a:srgbClr val="92A907"/>
                </a:solidFill>
              </a:rPr>
            </a:br>
            <a:endParaRPr lang="en-GB" altLang="en-US" sz="2400" dirty="0">
              <a:solidFill>
                <a:srgbClr val="92A907"/>
              </a:solidFill>
            </a:endParaRP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1557338" y="1273175"/>
            <a:ext cx="5688012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A major source of very visible litter </a:t>
            </a:r>
          </a:p>
          <a:p>
            <a:pPr eaLnBrk="1" hangingPunct="1">
              <a:buClr>
                <a:srgbClr val="99CC00"/>
              </a:buClr>
              <a:buSzPct val="74000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In many cases, litter cannot be economically collected and may be too  contaminated to be  recycled</a:t>
            </a:r>
          </a:p>
          <a:p>
            <a:pPr eaLnBrk="1" hangingPunct="1">
              <a:buClr>
                <a:srgbClr val="99CC00"/>
              </a:buClr>
              <a:buSzPct val="74000"/>
            </a:pPr>
            <a:endParaRPr lang="en-GB" alt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Plastics packaging is bulky in landfill</a:t>
            </a:r>
          </a:p>
          <a:p>
            <a:pPr eaLnBrk="1" hangingPunct="1">
              <a:buClr>
                <a:srgbClr val="99CC00"/>
              </a:buClr>
              <a:buSzPct val="74000"/>
            </a:pPr>
            <a:endParaRPr lang="en-GB" alt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alt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85 percent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of all sea turtles will be injured or killed by plastics in their lifetimes</a:t>
            </a: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Plastic particles have been found in the stomachs of 63 </a:t>
            </a:r>
            <a:r>
              <a:rPr lang="en-US" alt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species of sea birds around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world</a:t>
            </a:r>
          </a:p>
          <a:p>
            <a:pPr eaLnBrk="1" hangingPunct="1">
              <a:buClr>
                <a:srgbClr val="99CC00"/>
              </a:buClr>
              <a:buSzPct val="74000"/>
            </a:pPr>
            <a:endParaRPr lang="en-US" alt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Plastic bags and other plastic garbage thrown into the oceans kill as many as </a:t>
            </a:r>
            <a:r>
              <a:rPr lang="en-US" alt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million sea creatures every year</a:t>
            </a: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endParaRPr lang="en-US" alt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99CC00"/>
              </a:buClr>
              <a:buSzPct val="74000"/>
              <a:buFont typeface="Wingdings" panose="05000000000000000000" pitchFamily="2" charset="2"/>
              <a:buChar char="v"/>
            </a:pP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" descr="C:\Documents and Settings\user\My Documents\Ecopolymers\WEBSITE\Problem\Bird caught inside a normal plastic b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142" y="2429199"/>
            <a:ext cx="1430251" cy="1535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Documents and Settings\user\My Documents\Ecopolymers\WEBSITE\Problem\Camel dead after eating normal  plas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142" y="4375792"/>
            <a:ext cx="1449005" cy="1422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Documents and Settings\user\My Documents\Ecopolymers\WEBSITE\Problem\Turtle eating plast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49" y="5552033"/>
            <a:ext cx="1394813" cy="1161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C:\Documents and Settings\user\My Documents\Ecopolymers\WEBSITE\Problem\Swan eating normal harmful plast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7740" y="5552033"/>
            <a:ext cx="1384498" cy="1067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5F1BFA7-93AB-4709-9E9C-05DA834967C2}" type="slidenum">
              <a:rPr lang="en-GB" altLang="en-US" smtClean="0">
                <a:latin typeface="Helvetica" panose="020B0604020202020204" pitchFamily="34" charset="0"/>
              </a:rPr>
              <a:pPr/>
              <a:t>12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  <a:cs typeface="Times New Roman" charset="0"/>
              </a:rPr>
              <a:t/>
            </a:r>
            <a:b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  <a:cs typeface="Times New Roman" charset="0"/>
              </a:rPr>
            </a:b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  <a:cs typeface="Times New Roman" charset="0"/>
              </a:rPr>
              <a:t>                </a:t>
            </a:r>
            <a:b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  <a:cs typeface="Times New Roman" charset="0"/>
              </a:rPr>
            </a:b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charset="0"/>
            </a:endParaRPr>
          </a:p>
        </p:txBody>
      </p:sp>
      <p:pic>
        <p:nvPicPr>
          <p:cNvPr id="4" name="Picture 4" descr="IMG_1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25" y="3365500"/>
            <a:ext cx="1781175" cy="153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9" descr="plastic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4850" y="1838325"/>
            <a:ext cx="1758950" cy="155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Picture 10" descr="plastic bag in oce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4363" y="4879975"/>
            <a:ext cx="1763712" cy="1622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6650" y="3381375"/>
            <a:ext cx="1770063" cy="16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6113" y="3367088"/>
            <a:ext cx="1790700" cy="157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 descr="C:\Documents and Settings\user\My Documents\Ecopolymers\WEBSITE\Problem\Normal Plastic bags in oce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3" y="4924425"/>
            <a:ext cx="1816100" cy="1674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0" name="Picture 10" descr="C:\Documents and Settings\user\My Documents\Ecopolymers\WEBSITE\Problem\Normal Plastic found on the stomach of dead bir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0825" y="1866900"/>
            <a:ext cx="1766888" cy="1508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5611" name="Picture 6" descr="D2W Whi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10200"/>
            <a:ext cx="698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2592388" y="687388"/>
            <a:ext cx="5165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Problems caused by plastic that </a:t>
            </a:r>
            <a:b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escapes collection 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6"/>
          <p:cNvSpPr>
            <a:spLocks noGrp="1"/>
          </p:cNvSpPr>
          <p:nvPr>
            <p:ph/>
          </p:nvPr>
        </p:nvSpPr>
        <p:spPr bwMode="auto">
          <a:xfrm>
            <a:off x="847725" y="-158750"/>
            <a:ext cx="8229600" cy="42132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charset="2"/>
              <a:buChar char="•"/>
              <a:defRPr/>
            </a:pPr>
            <a:endParaRPr lang="en-US" dirty="0"/>
          </a:p>
          <a:p>
            <a:pPr>
              <a:buFont typeface="Wingdings" charset="2"/>
              <a:buChar char="•"/>
              <a:defRPr/>
            </a:pPr>
            <a:endParaRPr lang="en-US" dirty="0"/>
          </a:p>
          <a:p>
            <a:pPr>
              <a:buFont typeface="Wingdings" charset="2"/>
              <a:buChar char="•"/>
              <a:defRPr/>
            </a:pPr>
            <a:endParaRPr lang="en-US" dirty="0"/>
          </a:p>
          <a:p>
            <a:pPr>
              <a:buFont typeface="Wingdings" charset="2"/>
              <a:buNone/>
              <a:defRPr/>
            </a:pPr>
            <a:r>
              <a:rPr lang="en-US" sz="3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Symphony Environmental has </a:t>
            </a:r>
          </a:p>
          <a:p>
            <a:pPr>
              <a:buFont typeface="Wingdings" charset="2"/>
              <a:buNone/>
              <a:defRPr/>
            </a:pPr>
            <a:r>
              <a:rPr lang="en-GB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developed the solution for this plastic </a:t>
            </a:r>
          </a:p>
          <a:p>
            <a:pPr>
              <a:buFont typeface="Wingdings" charset="2"/>
              <a:buNone/>
              <a:defRPr/>
            </a:pPr>
            <a:r>
              <a:rPr lang="en-GB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pollution problem  by developing </a:t>
            </a:r>
          </a:p>
          <a:p>
            <a:pPr>
              <a:buFont typeface="Wingdings" charset="2"/>
              <a:buNone/>
              <a:defRPr/>
            </a:pPr>
            <a:r>
              <a:rPr lang="en-GB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a new technology called </a:t>
            </a:r>
            <a:r>
              <a:rPr lang="en-GB" sz="2400" b="1" dirty="0">
                <a:solidFill>
                  <a:srgbClr val="A4A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“d</a:t>
            </a:r>
            <a:r>
              <a:rPr lang="en-GB" sz="2400" b="1" baseline="-25000" dirty="0">
                <a:solidFill>
                  <a:srgbClr val="A4A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2400" b="1" dirty="0">
                <a:solidFill>
                  <a:srgbClr val="A4A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 ”</a:t>
            </a:r>
            <a:endParaRPr lang="en-US" sz="2400" dirty="0">
              <a:solidFill>
                <a:srgbClr val="A4AB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5ADBAD4F-ACAD-4BAC-99FF-59F2BB7E35D9}" type="slidenum">
              <a:rPr lang="en-GB" altLang="en-US" smtClean="0">
                <a:latin typeface="Helvetica" panose="020B0604020202020204" pitchFamily="34" charset="0"/>
              </a:rPr>
              <a:pPr/>
              <a:t>13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27652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2800" b="1">
                <a:solidFill>
                  <a:srgbClr val="92A907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7413" name="Picture 7" descr="smiley d2w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2271" y="1826559"/>
            <a:ext cx="1093787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167188"/>
            <a:ext cx="82010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F5758BA6-8AE3-42AA-B843-09FAAC19F33D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66185" y="1564888"/>
            <a:ext cx="7123113" cy="10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/>
          <a:p>
            <a:pPr lvl="1" eaLnBrk="1" hangingPunct="1">
              <a:buFontTx/>
              <a:buNone/>
            </a:pPr>
            <a:r>
              <a:rPr lang="en-GB" altLang="en-US" sz="2400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en-US" sz="2400" baseline="-25000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2400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2400" baseline="30000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TM</a:t>
            </a:r>
            <a:r>
              <a:rPr lang="en-GB" altLang="en-US" sz="2400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Oxo-Biodegradable Plastic Technology</a:t>
            </a:r>
            <a:endParaRPr lang="en-US" altLang="en-US" sz="2400" dirty="0">
              <a:solidFill>
                <a:srgbClr val="A4AB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3851751" y="3825136"/>
            <a:ext cx="39592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877888" indent="-420688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742950" lvl="1" indent="-285750" eaLnBrk="1" hangingPunct="1">
              <a:spcBef>
                <a:spcPct val="20000"/>
              </a:spcBef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1 – 5 years of useful life depending on customer’s requirement.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Degradation starts after the end of the products’ predetermined useful life span*</a:t>
            </a:r>
          </a:p>
          <a:p>
            <a:pPr lvl="1" algn="just" eaLnBrk="1" hangingPunct="1">
              <a:spcBef>
                <a:spcPct val="20000"/>
              </a:spcBef>
              <a:buClr>
                <a:schemeClr val="accent1"/>
              </a:buClr>
            </a:pPr>
            <a:endParaRPr lang="en-GB" altLang="en-US" sz="1600" dirty="0"/>
          </a:p>
          <a:p>
            <a:pPr lvl="1" algn="just" eaLnBrk="1" hangingPunct="1">
              <a:spcBef>
                <a:spcPct val="20000"/>
              </a:spcBef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If littered, degradation can start in 3 months when exposed to hot climatic conditions</a:t>
            </a:r>
            <a:endParaRPr lang="en-US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2811463" y="5672138"/>
            <a:ext cx="562768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alt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* Depends on product type and exposure conditions</a:t>
            </a:r>
            <a:endParaRPr lang="en-US" alt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1580038" y="819187"/>
            <a:ext cx="454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Added Value Solution</a:t>
            </a:r>
            <a:endParaRPr lang="en-GB" altLang="en-US" sz="2400" dirty="0">
              <a:solidFill>
                <a:srgbClr val="92A90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703" name="Group 14"/>
          <p:cNvGrpSpPr>
            <a:grpSpLocks/>
          </p:cNvGrpSpPr>
          <p:nvPr/>
        </p:nvGrpSpPr>
        <p:grpSpPr bwMode="auto">
          <a:xfrm>
            <a:off x="828675" y="2752725"/>
            <a:ext cx="3290888" cy="3095625"/>
            <a:chOff x="1565" y="1661"/>
            <a:chExt cx="3256" cy="2360"/>
          </a:xfrm>
        </p:grpSpPr>
        <p:pic>
          <p:nvPicPr>
            <p:cNvPr id="29704" name="Picture 15" descr="whitebo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661"/>
              <a:ext cx="325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Rectangle 16"/>
            <p:cNvSpPr>
              <a:spLocks noChangeArrowheads="1"/>
            </p:cNvSpPr>
            <p:nvPr/>
          </p:nvSpPr>
          <p:spPr bwMode="auto">
            <a:xfrm>
              <a:off x="2064" y="2387"/>
              <a:ext cx="1678" cy="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ea typeface="ＭＳ Ｐゴシック" panose="020B0600070205080204" pitchFamily="34" charset="-128"/>
              </a:endParaRPr>
            </a:p>
          </p:txBody>
        </p:sp>
        <p:pic>
          <p:nvPicPr>
            <p:cNvPr id="29706" name="Picture 17" descr="d2w (r)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434"/>
              <a:ext cx="642" cy="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E2E1E378-2646-4F88-9274-1CA0192FA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761" y="2796510"/>
            <a:ext cx="25519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Useful life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012A713C-18DD-4021-805B-975D023D2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811" y="4395862"/>
            <a:ext cx="27699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Littering life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  <p:bldP spid="29700" grpId="0"/>
      <p:bldP spid="2970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332650" y="692150"/>
            <a:ext cx="50150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Responsible use of plastic</a:t>
            </a:r>
            <a:r>
              <a:rPr lang="en-GB" altLang="en-US" sz="24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GB" altLang="en-US" sz="24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altLang="en-US" sz="24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Three R’s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270000" y="2409825"/>
            <a:ext cx="506412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REDUCE: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          will reduce the burden of persistent plastic waste in the environment</a:t>
            </a:r>
          </a:p>
          <a:p>
            <a:pPr lvl="1" eaLnBrk="1" hangingPunct="1">
              <a:defRPr/>
            </a:pP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Times New Roman" charset="0"/>
            </a:endParaRPr>
          </a:p>
          <a:p>
            <a:pPr lvl="1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REUSE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:	based products can continue to be reused during its useful life.</a:t>
            </a:r>
            <a:b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</a:b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Times New Roman" charset="0"/>
            </a:endParaRPr>
          </a:p>
          <a:p>
            <a:pPr lvl="1" eaLnBrk="1" hangingPunct="1">
              <a:defRPr/>
            </a:pP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RECYCLE: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	   based products can be recycled and made from recycled plastic polymers</a:t>
            </a:r>
            <a:r>
              <a:rPr lang="en-US" sz="1600" dirty="0">
                <a:latin typeface="Arial" charset="0"/>
                <a:cs typeface="Times New Roman" charset="0"/>
              </a:rPr>
              <a:t/>
            </a:r>
            <a:br>
              <a:rPr lang="en-US" sz="1600" dirty="0">
                <a:latin typeface="Arial" charset="0"/>
                <a:cs typeface="Times New Roman" charset="0"/>
              </a:rPr>
            </a:br>
            <a:endParaRPr lang="en-US" sz="1600" dirty="0">
              <a:latin typeface="Arial" charset="0"/>
              <a:cs typeface="Times New Roman" charset="0"/>
            </a:endParaRPr>
          </a:p>
        </p:txBody>
      </p:sp>
      <p:pic>
        <p:nvPicPr>
          <p:cNvPr id="31748" name="4 Imagen" descr="D2W R Wordmark B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2487613"/>
            <a:ext cx="377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5 Imagen" descr="D2W R Wordmark B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7" y="3228975"/>
            <a:ext cx="3778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6 Imagen" descr="D2W R Wordmark B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6" y="3948111"/>
            <a:ext cx="377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7 Imagen" descr="D2W R 3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551113"/>
            <a:ext cx="2492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9 Imagen" descr="D2W R 3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3228975"/>
            <a:ext cx="2476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10 Imagen" descr="D2W R 3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992563"/>
            <a:ext cx="2476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Picture 12" descr="light bulb plant"/>
          <p:cNvSpPr>
            <a:spLocks noChangeAspect="1" noChangeArrowheads="1"/>
          </p:cNvSpPr>
          <p:nvPr/>
        </p:nvSpPr>
        <p:spPr bwMode="auto">
          <a:xfrm>
            <a:off x="6403975" y="2144713"/>
            <a:ext cx="21764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5975" y="2392363"/>
            <a:ext cx="4975225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" numCol="1" anchor="t" anchorCtr="0" compatLnSpc="1">
            <a:prstTxWarp prst="textNoShape">
              <a:avLst/>
            </a:prstTxWarp>
          </a:bodyPr>
          <a:lstStyle/>
          <a:p>
            <a:pPr marL="449263" lvl="1" indent="-269875" algn="just">
              <a:spcAft>
                <a:spcPts val="1300"/>
              </a:spcAft>
              <a:buSzPct val="125000"/>
              <a:buFontTx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Used with virgin &amp; recycled polymers</a:t>
            </a:r>
          </a:p>
          <a:p>
            <a:pPr marL="449263" lvl="1" indent="-269875" algn="just">
              <a:spcAft>
                <a:spcPts val="1300"/>
              </a:spcAft>
              <a:buSzPct val="125000"/>
              <a:buFontTx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Compatible with Polypropylene PP, Polyethylene PE, PS, polyester &amp; most consumable Plastic Packaging (HDPE, LDPE, LLDPE)</a:t>
            </a:r>
          </a:p>
          <a:p>
            <a:pPr marL="449263" lvl="1" indent="-269875" algn="just">
              <a:spcAft>
                <a:spcPts val="1300"/>
              </a:spcAft>
              <a:buSzPct val="125000"/>
              <a:buFontTx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Inclusion rate is 1%</a:t>
            </a:r>
          </a:p>
          <a:p>
            <a:pPr marL="449263" lvl="1" indent="-269875" algn="just">
              <a:spcAft>
                <a:spcPts val="1300"/>
              </a:spcAft>
              <a:buSzPct val="125000"/>
              <a:buFontTx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1 year to 5 years shelf life - The stabilisers used in the d</a:t>
            </a:r>
            <a:r>
              <a:rPr lang="en-GB" alt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16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additives allow for controlled degradation</a:t>
            </a:r>
          </a:p>
          <a:p>
            <a:pPr marL="449263" lvl="1" indent="-269875" algn="just">
              <a:spcAft>
                <a:spcPts val="1300"/>
              </a:spcAft>
              <a:buSzTx/>
              <a:buFontTx/>
              <a:buNone/>
            </a:pPr>
            <a:endParaRPr lang="en-GB" altLang="en-US" sz="1600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Picture 3" descr="resin handf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376488"/>
            <a:ext cx="30146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2587625" y="762000"/>
            <a:ext cx="69056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400" b="1" baseline="-25000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altLang="en-US" sz="2400" b="1" baseline="30000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Oxo-Biodegradable Additive </a:t>
            </a:r>
          </a:p>
          <a:p>
            <a:pPr eaLnBrk="1" hangingPunct="1">
              <a:lnSpc>
                <a:spcPts val="2200"/>
              </a:lnSpc>
            </a:pP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system</a:t>
            </a:r>
            <a:r>
              <a:rPr lang="en-US" altLang="en-US" sz="2400" b="1" dirty="0">
                <a:solidFill>
                  <a:schemeClr val="accent1"/>
                </a:solidFill>
              </a:rPr>
              <a:t/>
            </a:r>
            <a:br>
              <a:rPr lang="en-US" altLang="en-US" sz="2400" b="1" dirty="0">
                <a:solidFill>
                  <a:schemeClr val="accent1"/>
                </a:solidFill>
              </a:rPr>
            </a:br>
            <a:endParaRPr lang="en-US" altLang="en-US" sz="2400" b="1" dirty="0">
              <a:solidFill>
                <a:srgbClr val="8EAA0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3"/>
          <p:cNvSpPr>
            <a:spLocks noGrp="1"/>
          </p:cNvSpPr>
          <p:nvPr>
            <p:ph type="title"/>
          </p:nvPr>
        </p:nvSpPr>
        <p:spPr bwMode="auto">
          <a:xfrm>
            <a:off x="647700" y="396875"/>
            <a:ext cx="8229600" cy="103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0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</a:t>
            </a: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400" b="1" baseline="-25000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altLang="en-US" sz="2400" b="1" baseline="30000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US" altLang="en-US" sz="2400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Oxo-Biodegradable Additive 				            system</a:t>
            </a: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BA3E7373-85F4-4480-BC7B-2F051CA9508E}" type="slidenum">
              <a:rPr lang="en-GB" altLang="en-US" smtClean="0">
                <a:latin typeface="Helvetica" panose="020B0604020202020204" pitchFamily="34" charset="0"/>
              </a:rPr>
              <a:pPr/>
              <a:t>17</a:t>
            </a:fld>
            <a:endParaRPr lang="en-GB" altLang="en-US">
              <a:latin typeface="Helvetica" panose="020B0604020202020204" pitchFamily="34" charset="0"/>
            </a:endParaRPr>
          </a:p>
        </p:txBody>
      </p:sp>
      <p:pic>
        <p:nvPicPr>
          <p:cNvPr id="35844" name="Picture 21" descr="Recycle_LDPE_Super_White_A1_grade_250x25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35585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823913" y="3546475"/>
            <a:ext cx="1277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1200" b="1">
                <a:ea typeface="ＭＳ Ｐゴシック" panose="020B0600070205080204" pitchFamily="34" charset="-128"/>
                <a:sym typeface="Wingdings" panose="05000000000000000000" pitchFamily="2" charset="2"/>
              </a:rPr>
              <a:t>Raw Material     ( PE or PP )</a:t>
            </a:r>
          </a:p>
        </p:txBody>
      </p:sp>
      <p:pic>
        <p:nvPicPr>
          <p:cNvPr id="35846" name="Picture 19" descr="colour-master-batches_10576486_250x25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235585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11"/>
          <p:cNvSpPr>
            <a:spLocks noChangeArrowheads="1"/>
          </p:cNvSpPr>
          <p:nvPr/>
        </p:nvSpPr>
        <p:spPr bwMode="auto">
          <a:xfrm>
            <a:off x="2762250" y="3516313"/>
            <a:ext cx="1198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1200" b="1">
                <a:ea typeface="ＭＳ Ｐゴシック" panose="020B0600070205080204" pitchFamily="34" charset="-128"/>
                <a:sym typeface="Wingdings" panose="05000000000000000000" pitchFamily="2" charset="2"/>
              </a:rPr>
              <a:t>Master batch</a:t>
            </a:r>
          </a:p>
        </p:txBody>
      </p:sp>
      <p:pic>
        <p:nvPicPr>
          <p:cNvPr id="35848" name="Picture 3" descr="resin handfu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365375"/>
            <a:ext cx="10144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11"/>
          <p:cNvSpPr>
            <a:spLocks noChangeArrowheads="1"/>
          </p:cNvSpPr>
          <p:nvPr/>
        </p:nvSpPr>
        <p:spPr bwMode="auto">
          <a:xfrm>
            <a:off x="4432300" y="3516313"/>
            <a:ext cx="1198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1200" b="1">
                <a:ea typeface="ＭＳ Ｐゴシック" panose="020B0600070205080204" pitchFamily="34" charset="-128"/>
                <a:sym typeface="Wingdings" panose="05000000000000000000" pitchFamily="2" charset="2"/>
              </a:rPr>
              <a:t>d2w  additive </a:t>
            </a:r>
          </a:p>
        </p:txBody>
      </p:sp>
      <p:pic>
        <p:nvPicPr>
          <p:cNvPr id="35850" name="Picture 13" descr="color-masterbatches_10479824_250x250">
            <a:hlinkClick r:id="rId8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2406650"/>
            <a:ext cx="1047750" cy="104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Rectangle 17"/>
          <p:cNvSpPr>
            <a:spLocks noChangeArrowheads="1"/>
          </p:cNvSpPr>
          <p:nvPr/>
        </p:nvSpPr>
        <p:spPr bwMode="auto">
          <a:xfrm>
            <a:off x="6929438" y="3582988"/>
            <a:ext cx="1733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1200" b="1">
                <a:ea typeface="ＭＳ Ｐゴシック" panose="020B0600070205080204" pitchFamily="34" charset="-128"/>
                <a:sym typeface="Wingdings" panose="05000000000000000000" pitchFamily="2" charset="2"/>
              </a:rPr>
              <a:t>d2w degradable       product</a:t>
            </a:r>
            <a:endParaRPr lang="en-US" altLang="en-US" sz="1200"/>
          </a:p>
        </p:txBody>
      </p:sp>
      <p:sp>
        <p:nvSpPr>
          <p:cNvPr id="35852" name="Rectangle 18"/>
          <p:cNvSpPr>
            <a:spLocks noChangeArrowheads="1"/>
          </p:cNvSpPr>
          <p:nvPr/>
        </p:nvSpPr>
        <p:spPr bwMode="auto">
          <a:xfrm>
            <a:off x="3978275" y="2716213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b="1" i="1">
                <a:ea typeface="ＭＳ Ｐゴシック" panose="020B0600070205080204" pitchFamily="34" charset="-128"/>
                <a:sym typeface="Wingdings" panose="05000000000000000000" pitchFamily="2" charset="2"/>
              </a:rPr>
              <a:t>+</a:t>
            </a:r>
          </a:p>
        </p:txBody>
      </p:sp>
      <p:sp>
        <p:nvSpPr>
          <p:cNvPr id="35853" name="Rectangle 19"/>
          <p:cNvSpPr>
            <a:spLocks noChangeArrowheads="1"/>
          </p:cNvSpPr>
          <p:nvPr/>
        </p:nvSpPr>
        <p:spPr bwMode="auto">
          <a:xfrm>
            <a:off x="6184900" y="2725738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b="1" i="1">
                <a:ea typeface="ＭＳ Ｐゴシック" panose="020B0600070205080204" pitchFamily="34" charset="-128"/>
                <a:sym typeface="Wingdings" panose="05000000000000000000" pitchFamily="2" charset="2"/>
              </a:rPr>
              <a:t>=</a:t>
            </a:r>
          </a:p>
        </p:txBody>
      </p:sp>
      <p:sp>
        <p:nvSpPr>
          <p:cNvPr id="35854" name="Rectangle 20"/>
          <p:cNvSpPr>
            <a:spLocks noChangeArrowheads="1"/>
          </p:cNvSpPr>
          <p:nvPr/>
        </p:nvSpPr>
        <p:spPr bwMode="auto">
          <a:xfrm>
            <a:off x="2216150" y="2754313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b="1" i="1">
                <a:ea typeface="ＭＳ Ｐゴシック" panose="020B0600070205080204" pitchFamily="34" charset="-128"/>
                <a:sym typeface="Wingdings" panose="05000000000000000000" pitchFamily="2" charset="2"/>
              </a:rPr>
              <a:t>+</a:t>
            </a:r>
          </a:p>
        </p:txBody>
      </p:sp>
      <p:pic>
        <p:nvPicPr>
          <p:cNvPr id="35855" name="Picture 8" descr="Extrud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057650"/>
            <a:ext cx="45529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6A06F61-459D-4414-A39A-B08DA4AD922B}" type="slidenum">
              <a:rPr lang="en-GB" altLang="en-US" smtClean="0">
                <a:latin typeface="Helvetica" panose="020B0604020202020204" pitchFamily="34" charset="0"/>
              </a:rPr>
              <a:pPr/>
              <a:t>18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1508125" y="1641475"/>
            <a:ext cx="72596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sz="1600" dirty="0"/>
              <a:t>	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GB" alt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is an additive technology that is added to the basic polymer resin during the manufacturing process</a:t>
            </a: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1892300" y="2284413"/>
            <a:ext cx="3367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Breaks molecular chain</a:t>
            </a: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1882775" y="2667000"/>
            <a:ext cx="5581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sz="1600" dirty="0"/>
              <a:t>   </a:t>
            </a:r>
          </a:p>
        </p:txBody>
      </p:sp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1851025" y="3506788"/>
            <a:ext cx="5581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Bio-degradation completed by micro-organisms</a:t>
            </a:r>
          </a:p>
        </p:txBody>
      </p:sp>
      <p:sp>
        <p:nvSpPr>
          <p:cNvPr id="37895" name="Rectangle 17"/>
          <p:cNvSpPr>
            <a:spLocks noChangeArrowheads="1"/>
          </p:cNvSpPr>
          <p:nvPr/>
        </p:nvSpPr>
        <p:spPr bwMode="auto">
          <a:xfrm>
            <a:off x="1884363" y="3098800"/>
            <a:ext cx="7259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Process of oxidation – accelerated by light, heat and stress</a:t>
            </a:r>
            <a:r>
              <a:rPr lang="en-GB" altLang="en-US" b="1" dirty="0">
                <a:solidFill>
                  <a:srgbClr val="E148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7896" name="Rectangle 19"/>
          <p:cNvSpPr>
            <a:spLocks noChangeArrowheads="1"/>
          </p:cNvSpPr>
          <p:nvPr/>
        </p:nvSpPr>
        <p:spPr bwMode="auto">
          <a:xfrm>
            <a:off x="2630488" y="4181475"/>
            <a:ext cx="265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Residues</a:t>
            </a:r>
          </a:p>
        </p:txBody>
      </p:sp>
      <p:sp>
        <p:nvSpPr>
          <p:cNvPr id="37897" name="Rectangle 20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66863" y="4421188"/>
            <a:ext cx="2097087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/>
          <a:p>
            <a:pPr lvl="1" eaLnBrk="1" hangingPunct="1">
              <a:buFontTx/>
              <a:buNone/>
            </a:pPr>
            <a:r>
              <a:rPr lang="en-GB" alt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Water</a:t>
            </a:r>
            <a:endParaRPr lang="en-US" alt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898" name="Rectangle 21"/>
          <p:cNvSpPr>
            <a:spLocks noChangeArrowheads="1"/>
          </p:cNvSpPr>
          <p:nvPr/>
        </p:nvSpPr>
        <p:spPr bwMode="auto">
          <a:xfrm>
            <a:off x="1566863" y="4819650"/>
            <a:ext cx="4129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CO</a:t>
            </a:r>
            <a:r>
              <a:rPr lang="en-GB" alt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en-US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899" name="Rectangle 22"/>
          <p:cNvSpPr>
            <a:spLocks noChangeArrowheads="1"/>
          </p:cNvSpPr>
          <p:nvPr/>
        </p:nvSpPr>
        <p:spPr bwMode="auto">
          <a:xfrm>
            <a:off x="1566863" y="5227638"/>
            <a:ext cx="2076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Biomass</a:t>
            </a:r>
            <a:endParaRPr lang="en-US" altLang="en-US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900" name="Oval 4"/>
          <p:cNvSpPr>
            <a:spLocks noChangeArrowheads="1"/>
          </p:cNvSpPr>
          <p:nvPr/>
        </p:nvSpPr>
        <p:spPr bwMode="auto">
          <a:xfrm>
            <a:off x="1582738" y="1762125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1" name="Oval 7"/>
          <p:cNvSpPr>
            <a:spLocks noChangeArrowheads="1"/>
          </p:cNvSpPr>
          <p:nvPr/>
        </p:nvSpPr>
        <p:spPr bwMode="auto">
          <a:xfrm>
            <a:off x="1582738" y="2411413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2" name="Oval 9"/>
          <p:cNvSpPr>
            <a:spLocks noChangeArrowheads="1"/>
          </p:cNvSpPr>
          <p:nvPr/>
        </p:nvSpPr>
        <p:spPr bwMode="auto">
          <a:xfrm>
            <a:off x="1582738" y="2794000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3" name="Oval 12"/>
          <p:cNvSpPr>
            <a:spLocks noChangeArrowheads="1"/>
          </p:cNvSpPr>
          <p:nvPr/>
        </p:nvSpPr>
        <p:spPr bwMode="auto">
          <a:xfrm>
            <a:off x="1582738" y="3224213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4" name="Oval 18"/>
          <p:cNvSpPr>
            <a:spLocks noChangeArrowheads="1"/>
          </p:cNvSpPr>
          <p:nvPr/>
        </p:nvSpPr>
        <p:spPr bwMode="auto">
          <a:xfrm>
            <a:off x="1582738" y="3613150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5" name="Oval 24"/>
          <p:cNvSpPr>
            <a:spLocks noChangeArrowheads="1"/>
          </p:cNvSpPr>
          <p:nvPr/>
        </p:nvSpPr>
        <p:spPr bwMode="auto">
          <a:xfrm>
            <a:off x="1582738" y="4648200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6" name="Oval 25"/>
          <p:cNvSpPr>
            <a:spLocks noChangeArrowheads="1"/>
          </p:cNvSpPr>
          <p:nvPr/>
        </p:nvSpPr>
        <p:spPr bwMode="auto">
          <a:xfrm>
            <a:off x="1582738" y="5030788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7" name="Oval 26"/>
          <p:cNvSpPr>
            <a:spLocks noChangeArrowheads="1"/>
          </p:cNvSpPr>
          <p:nvPr/>
        </p:nvSpPr>
        <p:spPr bwMode="auto">
          <a:xfrm>
            <a:off x="1582738" y="5443538"/>
            <a:ext cx="111125" cy="111125"/>
          </a:xfrm>
          <a:prstGeom prst="ellipse">
            <a:avLst/>
          </a:prstGeom>
          <a:noFill/>
          <a:ln w="38100">
            <a:solidFill>
              <a:srgbClr val="8EAA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37908" name="Rectangle 4"/>
          <p:cNvSpPr>
            <a:spLocks noChangeArrowheads="1"/>
          </p:cNvSpPr>
          <p:nvPr/>
        </p:nvSpPr>
        <p:spPr bwMode="auto">
          <a:xfrm>
            <a:off x="1046163" y="687388"/>
            <a:ext cx="707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does d</a:t>
            </a:r>
            <a:r>
              <a:rPr lang="en-GB" altLang="en-US" sz="2400" b="1" baseline="-250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2400" b="1" baseline="300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Oxo-Biodegradable        	plastic work?</a:t>
            </a:r>
          </a:p>
        </p:txBody>
      </p:sp>
      <p:pic>
        <p:nvPicPr>
          <p:cNvPr id="37909" name="Picture 8" descr="green_earth_with_leav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3257550"/>
            <a:ext cx="26892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143BED-56F7-4085-8D9B-54B7919C03D9}"/>
              </a:ext>
            </a:extLst>
          </p:cNvPr>
          <p:cNvSpPr/>
          <p:nvPr/>
        </p:nvSpPr>
        <p:spPr>
          <a:xfrm>
            <a:off x="1892300" y="2683431"/>
            <a:ext cx="661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None/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Plastic starts degrading at end of pre-determined useful life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ight Arrow 134"/>
          <p:cNvSpPr>
            <a:spLocks noChangeArrowheads="1"/>
          </p:cNvSpPr>
          <p:nvPr/>
        </p:nvSpPr>
        <p:spPr bwMode="auto">
          <a:xfrm>
            <a:off x="4940300" y="1993900"/>
            <a:ext cx="2413000" cy="550863"/>
          </a:xfrm>
          <a:prstGeom prst="rightArrow">
            <a:avLst>
              <a:gd name="adj1" fmla="val 50000"/>
              <a:gd name="adj2" fmla="val 49949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939" name="Right Arrow 135"/>
          <p:cNvSpPr>
            <a:spLocks noChangeArrowheads="1"/>
          </p:cNvSpPr>
          <p:nvPr/>
        </p:nvSpPr>
        <p:spPr bwMode="auto">
          <a:xfrm>
            <a:off x="1955800" y="1943100"/>
            <a:ext cx="1422400" cy="550863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9940" name="Text Box 102"/>
          <p:cNvSpPr txBox="1">
            <a:spLocks noChangeArrowheads="1"/>
          </p:cNvSpPr>
          <p:nvPr/>
        </p:nvSpPr>
        <p:spPr bwMode="auto">
          <a:xfrm>
            <a:off x="2139950" y="2046288"/>
            <a:ext cx="9747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1400"/>
              <a:t>OXIDATION</a:t>
            </a:r>
          </a:p>
        </p:txBody>
      </p:sp>
      <p:sp>
        <p:nvSpPr>
          <p:cNvPr id="39941" name="Text Box 45"/>
          <p:cNvSpPr txBox="1">
            <a:spLocks noChangeArrowheads="1"/>
          </p:cNvSpPr>
          <p:nvPr/>
        </p:nvSpPr>
        <p:spPr bwMode="auto">
          <a:xfrm>
            <a:off x="4945063" y="2090738"/>
            <a:ext cx="23336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MICROBIAL DEGRADATION</a:t>
            </a:r>
            <a:endParaRPr lang="en-CA" altLang="en-US" sz="1400"/>
          </a:p>
        </p:txBody>
      </p:sp>
      <p:sp>
        <p:nvSpPr>
          <p:cNvPr id="39942" name="Text Box 46"/>
          <p:cNvSpPr txBox="1">
            <a:spLocks noChangeArrowheads="1"/>
          </p:cNvSpPr>
          <p:nvPr/>
        </p:nvSpPr>
        <p:spPr bwMode="auto">
          <a:xfrm>
            <a:off x="7200900" y="1993900"/>
            <a:ext cx="1701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CO</a:t>
            </a:r>
            <a:r>
              <a:rPr lang="en-US" altLang="en-US" sz="1400" baseline="-25000"/>
              <a:t>2</a:t>
            </a:r>
            <a:r>
              <a:rPr lang="en-US" altLang="en-US" sz="1400"/>
              <a:t>  +  H</a:t>
            </a:r>
            <a:r>
              <a:rPr lang="en-US" altLang="en-US" sz="1400" baseline="-25000"/>
              <a:t>2</a:t>
            </a:r>
            <a:r>
              <a:rPr lang="en-US" altLang="en-US" sz="1400"/>
              <a:t>O 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+  Biomass</a:t>
            </a:r>
          </a:p>
          <a:p>
            <a:pPr algn="ctr" eaLnBrk="1" hangingPunct="1">
              <a:lnSpc>
                <a:spcPts val="2200"/>
              </a:lnSpc>
            </a:pPr>
            <a:endParaRPr lang="en-CA" altLang="en-US" sz="1400" b="1">
              <a:solidFill>
                <a:schemeClr val="accent1"/>
              </a:solidFill>
            </a:endParaRPr>
          </a:p>
        </p:txBody>
      </p:sp>
      <p:sp>
        <p:nvSpPr>
          <p:cNvPr id="39943" name="Text Box 100"/>
          <p:cNvSpPr txBox="1">
            <a:spLocks noChangeArrowheads="1"/>
          </p:cNvSpPr>
          <p:nvPr/>
        </p:nvSpPr>
        <p:spPr bwMode="auto">
          <a:xfrm>
            <a:off x="3584575" y="1905000"/>
            <a:ext cx="1103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Short chains /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brittle</a:t>
            </a:r>
            <a:endParaRPr lang="en-CA" altLang="en-US" sz="1400"/>
          </a:p>
        </p:txBody>
      </p:sp>
      <p:sp>
        <p:nvSpPr>
          <p:cNvPr id="399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E6D9978-3CED-4C0D-AA02-DADA04257743}" type="slidenum">
              <a:rPr lang="en-GB" altLang="en-US" smtClean="0">
                <a:latin typeface="Helvetica" panose="020B0604020202020204" pitchFamily="34" charset="0"/>
              </a:rPr>
              <a:pPr/>
              <a:t>19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2243138" y="277813"/>
            <a:ext cx="504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2800" b="1" i="1" dirty="0">
                <a:solidFill>
                  <a:srgbClr val="AEAE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 plastics</a:t>
            </a:r>
          </a:p>
        </p:txBody>
      </p:sp>
      <p:sp>
        <p:nvSpPr>
          <p:cNvPr id="39946" name="Rectangle 9"/>
          <p:cNvSpPr>
            <a:spLocks noChangeArrowheads="1"/>
          </p:cNvSpPr>
          <p:nvPr/>
        </p:nvSpPr>
        <p:spPr bwMode="auto">
          <a:xfrm>
            <a:off x="3063875" y="860425"/>
            <a:ext cx="340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>
                <a:solidFill>
                  <a:srgbClr val="AAB32F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The process of Degradation</a:t>
            </a:r>
            <a:endParaRPr lang="en-GB" altLang="en-US" sz="2000" b="1" i="1" dirty="0">
              <a:solidFill>
                <a:srgbClr val="AAB32F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>
            <a:off x="8964613" y="6781800"/>
            <a:ext cx="11112" cy="7508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3048000" y="3429000"/>
            <a:ext cx="5110163" cy="1628775"/>
            <a:chOff x="2453" y="1414"/>
            <a:chExt cx="3219" cy="1026"/>
          </a:xfrm>
        </p:grpSpPr>
        <p:grpSp>
          <p:nvGrpSpPr>
            <p:cNvPr id="39963" name="Group 13"/>
            <p:cNvGrpSpPr>
              <a:grpSpLocks/>
            </p:cNvGrpSpPr>
            <p:nvPr/>
          </p:nvGrpSpPr>
          <p:grpSpPr bwMode="auto">
            <a:xfrm>
              <a:off x="5048" y="1751"/>
              <a:ext cx="624" cy="688"/>
              <a:chOff x="695" y="2212"/>
              <a:chExt cx="624" cy="688"/>
            </a:xfrm>
          </p:grpSpPr>
          <p:sp>
            <p:nvSpPr>
              <p:cNvPr id="39995" name="Text Box 14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6" name="Text Box 15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7" name="Line 16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8" name="Line 17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9" name="Line 18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00" name="Line 19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01" name="Line 20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02" name="Line 21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03" name="Text Box 22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0004" name="Text Box 23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0005" name="Text Box 24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0006" name="Text Box 25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0007" name="Line 26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64" name="Group 27"/>
            <p:cNvGrpSpPr>
              <a:grpSpLocks/>
            </p:cNvGrpSpPr>
            <p:nvPr/>
          </p:nvGrpSpPr>
          <p:grpSpPr bwMode="auto">
            <a:xfrm>
              <a:off x="3401" y="1751"/>
              <a:ext cx="624" cy="688"/>
              <a:chOff x="695" y="2212"/>
              <a:chExt cx="624" cy="688"/>
            </a:xfrm>
          </p:grpSpPr>
          <p:sp>
            <p:nvSpPr>
              <p:cNvPr id="39982" name="Text Box 28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83" name="Text Box 29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84" name="Line 30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5" name="Line 31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6" name="Line 32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7" name="Line 33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8" name="Line 34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9" name="Line 35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0" name="Text Box 36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1" name="Text Box 37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2" name="Text Box 38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3" name="Text Box 39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94" name="Line 40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965" name="Group 41"/>
            <p:cNvGrpSpPr>
              <a:grpSpLocks/>
            </p:cNvGrpSpPr>
            <p:nvPr/>
          </p:nvGrpSpPr>
          <p:grpSpPr bwMode="auto">
            <a:xfrm>
              <a:off x="4224" y="1752"/>
              <a:ext cx="624" cy="688"/>
              <a:chOff x="695" y="2212"/>
              <a:chExt cx="624" cy="688"/>
            </a:xfrm>
          </p:grpSpPr>
          <p:sp>
            <p:nvSpPr>
              <p:cNvPr id="39969" name="Text Box 42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70" name="Text Box 43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71" name="Line 44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2" name="Line 45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3" name="Line 46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4" name="Line 47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5" name="Line 48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6" name="Line 49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7" name="Text Box 50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78" name="Text Box 51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79" name="Text Box 52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80" name="Text Box 53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39981" name="Line 54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66" name="Text Box 55"/>
            <p:cNvSpPr txBox="1">
              <a:spLocks noChangeArrowheads="1"/>
            </p:cNvSpPr>
            <p:nvPr/>
          </p:nvSpPr>
          <p:spPr bwMode="auto">
            <a:xfrm>
              <a:off x="4560" y="1414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</a:pPr>
              <a:endParaRPr lang="en-CA" altLang="en-US" sz="1400"/>
            </a:p>
          </p:txBody>
        </p:sp>
        <p:sp>
          <p:nvSpPr>
            <p:cNvPr id="39967" name="Line 56"/>
            <p:cNvSpPr>
              <a:spLocks noChangeShapeType="1"/>
            </p:cNvSpPr>
            <p:nvPr/>
          </p:nvSpPr>
          <p:spPr bwMode="auto">
            <a:xfrm>
              <a:off x="2453" y="2101"/>
              <a:ext cx="655" cy="0"/>
            </a:xfrm>
            <a:prstGeom prst="line">
              <a:avLst/>
            </a:prstGeom>
            <a:noFill/>
            <a:ln w="12700">
              <a:solidFill>
                <a:schemeClr val="tx1">
                  <a:alpha val="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968" name="Text Box 57"/>
            <p:cNvSpPr txBox="1">
              <a:spLocks noChangeArrowheads="1"/>
            </p:cNvSpPr>
            <p:nvPr/>
          </p:nvSpPr>
          <p:spPr bwMode="auto">
            <a:xfrm>
              <a:off x="2500" y="1879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ts val="2200"/>
                </a:lnSpc>
              </a:pPr>
              <a:endParaRPr lang="en-US" altLang="en-US" sz="1400"/>
            </a:p>
          </p:txBody>
        </p:sp>
      </p:grpSp>
      <p:grpSp>
        <p:nvGrpSpPr>
          <p:cNvPr id="39949" name="Group 71"/>
          <p:cNvGrpSpPr>
            <a:grpSpLocks/>
          </p:cNvGrpSpPr>
          <p:nvPr/>
        </p:nvGrpSpPr>
        <p:grpSpPr bwMode="auto">
          <a:xfrm>
            <a:off x="998538" y="3862388"/>
            <a:ext cx="7154862" cy="876300"/>
            <a:chOff x="629" y="2433"/>
            <a:chExt cx="4507" cy="552"/>
          </a:xfrm>
        </p:grpSpPr>
        <p:pic>
          <p:nvPicPr>
            <p:cNvPr id="39959" name="Picture 72" descr="Poly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9" r="31787"/>
            <a:stretch>
              <a:fillRect/>
            </a:stretch>
          </p:blipFill>
          <p:spPr bwMode="auto">
            <a:xfrm flipH="1">
              <a:off x="4346" y="2460"/>
              <a:ext cx="790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73" descr="Poly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3" r="22568"/>
            <a:stretch>
              <a:fillRect/>
            </a:stretch>
          </p:blipFill>
          <p:spPr bwMode="auto">
            <a:xfrm flipH="1">
              <a:off x="2999" y="2433"/>
              <a:ext cx="1379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74" descr="Poly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3" r="14157"/>
            <a:stretch>
              <a:fillRect/>
            </a:stretch>
          </p:blipFill>
          <p:spPr bwMode="auto">
            <a:xfrm>
              <a:off x="1425" y="2436"/>
              <a:ext cx="1604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2" name="Picture 75" descr="Polym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1" r="31955"/>
            <a:stretch>
              <a:fillRect/>
            </a:stretch>
          </p:blipFill>
          <p:spPr bwMode="auto">
            <a:xfrm>
              <a:off x="629" y="2453"/>
              <a:ext cx="80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0" name="Text Box 43"/>
          <p:cNvSpPr txBox="1">
            <a:spLocks noChangeArrowheads="1"/>
          </p:cNvSpPr>
          <p:nvPr/>
        </p:nvSpPr>
        <p:spPr bwMode="auto">
          <a:xfrm>
            <a:off x="296863" y="1905000"/>
            <a:ext cx="13938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 dirty="0"/>
              <a:t>Long Chains / Flexible material</a:t>
            </a:r>
            <a:endParaRPr lang="en-CA" altLang="en-US" sz="1400" dirty="0"/>
          </a:p>
        </p:txBody>
      </p:sp>
      <p:sp>
        <p:nvSpPr>
          <p:cNvPr id="39951" name="Rounded Rectangle 151"/>
          <p:cNvSpPr>
            <a:spLocks noChangeArrowheads="1"/>
          </p:cNvSpPr>
          <p:nvPr/>
        </p:nvSpPr>
        <p:spPr bwMode="auto">
          <a:xfrm>
            <a:off x="1930400" y="1587500"/>
            <a:ext cx="6223000" cy="823913"/>
          </a:xfrm>
          <a:prstGeom prst="roundRect">
            <a:avLst>
              <a:gd name="adj" fmla="val 16667"/>
            </a:avLst>
          </a:prstGeom>
          <a:solidFill>
            <a:schemeClr val="bg1">
              <a:alpha val="74901"/>
            </a:scheme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1" name="Oval 150"/>
          <p:cNvSpPr>
            <a:spLocks noChangeArrowheads="1"/>
          </p:cNvSpPr>
          <p:nvPr/>
        </p:nvSpPr>
        <p:spPr bwMode="auto">
          <a:xfrm>
            <a:off x="88900" y="1473200"/>
            <a:ext cx="1778000" cy="1625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9953" name="Picture 31" descr="D2W R 3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141288"/>
            <a:ext cx="77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Oval 32"/>
          <p:cNvSpPr>
            <a:spLocks noChangeArrowheads="1"/>
          </p:cNvSpPr>
          <p:nvPr/>
        </p:nvSpPr>
        <p:spPr bwMode="auto">
          <a:xfrm>
            <a:off x="8653463" y="5472113"/>
            <a:ext cx="114300" cy="128587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5" name="Text Box 33"/>
          <p:cNvSpPr txBox="1">
            <a:spLocks noChangeArrowheads="1"/>
          </p:cNvSpPr>
          <p:nvPr/>
        </p:nvSpPr>
        <p:spPr bwMode="auto">
          <a:xfrm>
            <a:off x="1966913" y="5387975"/>
            <a:ext cx="6718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Carbon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Hydrogen</a:t>
            </a:r>
          </a:p>
          <a:p>
            <a:pPr algn="r" eaLnBrk="1" hangingPunct="1">
              <a:spcBef>
                <a:spcPct val="50000"/>
              </a:spcBef>
            </a:pPr>
            <a:endParaRPr lang="en-GB" altLang="en-US" sz="1200" i="1"/>
          </a:p>
        </p:txBody>
      </p:sp>
      <p:sp>
        <p:nvSpPr>
          <p:cNvPr id="39956" name="Oval 34"/>
          <p:cNvSpPr>
            <a:spLocks noChangeArrowheads="1"/>
          </p:cNvSpPr>
          <p:nvPr/>
        </p:nvSpPr>
        <p:spPr bwMode="auto">
          <a:xfrm>
            <a:off x="8653463" y="5735638"/>
            <a:ext cx="114300" cy="128587"/>
          </a:xfrm>
          <a:prstGeom prst="ellipse">
            <a:avLst/>
          </a:prstGeom>
          <a:solidFill>
            <a:srgbClr val="0C51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57" name="Moon 77"/>
          <p:cNvSpPr>
            <a:spLocks noChangeArrowheads="1"/>
          </p:cNvSpPr>
          <p:nvPr/>
        </p:nvSpPr>
        <p:spPr bwMode="auto">
          <a:xfrm rot="1992859">
            <a:off x="-733425" y="-1398588"/>
            <a:ext cx="2262188" cy="4957763"/>
          </a:xfrm>
          <a:prstGeom prst="moon">
            <a:avLst>
              <a:gd name="adj" fmla="val 50000"/>
            </a:avLst>
          </a:prstGeom>
          <a:solidFill>
            <a:srgbClr val="8BAA27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9958" name="Picture 78" descr="logo b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10300"/>
            <a:ext cx="1916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E4B0427-BEFC-4B9E-AFF8-9D29359294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EDDEE-BD1B-49B7-9A52-ACD267C864E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3" name="Picture 2" descr="logo bd.jpg">
            <a:extLst>
              <a:ext uri="{FF2B5EF4-FFF2-40B4-BE49-F238E27FC236}">
                <a16:creationId xmlns:a16="http://schemas.microsoft.com/office/drawing/2014/main" xmlns="" id="{232D222D-724D-4718-A054-83F1368F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06520"/>
            <a:ext cx="3505200" cy="822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D7FDA50-0191-4A30-B462-40263D56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2461351"/>
            <a:ext cx="7267575" cy="439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•"/>
              <a:defRPr sz="31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50000"/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5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lvl="1" indent="-266700" algn="ctr">
              <a:buFontTx/>
              <a:buNone/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	Business Dynamics (Pvt) Limited, is the exclusive distributor of d2w Oxo- biodegradable additive in Pakistan for M/s Symphony Environmental Limited, UK (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www.d2w.net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</a:rPr>
              <a:t>) who is the world leader in OBD technology. </a:t>
            </a:r>
          </a:p>
        </p:txBody>
      </p:sp>
    </p:spTree>
    <p:extLst>
      <p:ext uri="{BB962C8B-B14F-4D97-AF65-F5344CB8AC3E}">
        <p14:creationId xmlns:p14="http://schemas.microsoft.com/office/powerpoint/2010/main" val="38555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534B1CB-219E-4AAD-B371-ED995831C4BC}" type="slidenum">
              <a:rPr lang="en-GB" altLang="en-US" smtClean="0">
                <a:latin typeface="Helvetica" panose="020B0604020202020204" pitchFamily="34" charset="0"/>
              </a:rPr>
              <a:pPr/>
              <a:t>20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41987" name="Line 10"/>
          <p:cNvSpPr>
            <a:spLocks noChangeShapeType="1"/>
          </p:cNvSpPr>
          <p:nvPr/>
        </p:nvSpPr>
        <p:spPr bwMode="auto">
          <a:xfrm>
            <a:off x="8964613" y="6781800"/>
            <a:ext cx="11112" cy="7508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3132138" y="5805488"/>
            <a:ext cx="2819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400">
                <a:solidFill>
                  <a:srgbClr val="8EAA02"/>
                </a:solidFill>
              </a:rPr>
              <a:t>degradation is affected by heat, light, stress and air</a:t>
            </a:r>
            <a:endParaRPr lang="en-US" altLang="en-US" sz="1400">
              <a:solidFill>
                <a:srgbClr val="8EAA02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48000" y="3429000"/>
            <a:ext cx="5110163" cy="1628775"/>
            <a:chOff x="2453" y="1414"/>
            <a:chExt cx="3219" cy="1026"/>
          </a:xfrm>
        </p:grpSpPr>
        <p:grpSp>
          <p:nvGrpSpPr>
            <p:cNvPr id="42026" name="Group 13"/>
            <p:cNvGrpSpPr>
              <a:grpSpLocks/>
            </p:cNvGrpSpPr>
            <p:nvPr/>
          </p:nvGrpSpPr>
          <p:grpSpPr bwMode="auto">
            <a:xfrm>
              <a:off x="5048" y="1751"/>
              <a:ext cx="624" cy="688"/>
              <a:chOff x="695" y="2212"/>
              <a:chExt cx="624" cy="688"/>
            </a:xfrm>
          </p:grpSpPr>
          <p:sp>
            <p:nvSpPr>
              <p:cNvPr id="42058" name="Text Box 14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59" name="Text Box 15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60" name="Line 16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1" name="Line 17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2" name="Line 18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3" name="Line 19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4" name="Line 20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5" name="Line 21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6" name="Text Box 22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67" name="Text Box 23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68" name="Text Box 24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69" name="Text Box 25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70" name="Line 26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27" name="Group 27"/>
            <p:cNvGrpSpPr>
              <a:grpSpLocks/>
            </p:cNvGrpSpPr>
            <p:nvPr/>
          </p:nvGrpSpPr>
          <p:grpSpPr bwMode="auto">
            <a:xfrm>
              <a:off x="3401" y="1751"/>
              <a:ext cx="624" cy="688"/>
              <a:chOff x="695" y="2212"/>
              <a:chExt cx="624" cy="688"/>
            </a:xfrm>
          </p:grpSpPr>
          <p:sp>
            <p:nvSpPr>
              <p:cNvPr id="42045" name="Text Box 28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6" name="Text Box 29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7" name="Line 30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8" name="Line 31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9" name="Line 32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0" name="Line 33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1" name="Line 34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2" name="Line 35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53" name="Text Box 36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54" name="Text Box 37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55" name="Text Box 38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56" name="Text Box 39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57" name="Line 40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028" name="Group 41"/>
            <p:cNvGrpSpPr>
              <a:grpSpLocks/>
            </p:cNvGrpSpPr>
            <p:nvPr/>
          </p:nvGrpSpPr>
          <p:grpSpPr bwMode="auto">
            <a:xfrm>
              <a:off x="4224" y="1752"/>
              <a:ext cx="624" cy="688"/>
              <a:chOff x="695" y="2212"/>
              <a:chExt cx="624" cy="688"/>
            </a:xfrm>
          </p:grpSpPr>
          <p:sp>
            <p:nvSpPr>
              <p:cNvPr id="42032" name="Text Box 42"/>
              <p:cNvSpPr txBox="1">
                <a:spLocks noChangeArrowheads="1"/>
              </p:cNvSpPr>
              <p:nvPr/>
            </p:nvSpPr>
            <p:spPr bwMode="auto">
              <a:xfrm>
                <a:off x="788" y="2454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33" name="Text Box 43"/>
              <p:cNvSpPr txBox="1">
                <a:spLocks noChangeArrowheads="1"/>
              </p:cNvSpPr>
              <p:nvPr/>
            </p:nvSpPr>
            <p:spPr bwMode="auto">
              <a:xfrm>
                <a:off x="1034" y="2461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34" name="Line 44"/>
              <p:cNvSpPr>
                <a:spLocks noChangeShapeType="1"/>
              </p:cNvSpPr>
              <p:nvPr/>
            </p:nvSpPr>
            <p:spPr bwMode="auto">
              <a:xfrm>
                <a:off x="935" y="25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5" name="Line 45"/>
              <p:cNvSpPr>
                <a:spLocks noChangeShapeType="1"/>
              </p:cNvSpPr>
              <p:nvPr/>
            </p:nvSpPr>
            <p:spPr bwMode="auto">
              <a:xfrm>
                <a:off x="117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6" name="Line 46"/>
              <p:cNvSpPr>
                <a:spLocks noChangeShapeType="1"/>
              </p:cNvSpPr>
              <p:nvPr/>
            </p:nvSpPr>
            <p:spPr bwMode="auto">
              <a:xfrm rot="-5400000">
                <a:off x="1067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7" name="Line 47"/>
              <p:cNvSpPr>
                <a:spLocks noChangeShapeType="1"/>
              </p:cNvSpPr>
              <p:nvPr/>
            </p:nvSpPr>
            <p:spPr bwMode="auto">
              <a:xfrm rot="-5400000">
                <a:off x="809" y="242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8" name="Line 48"/>
              <p:cNvSpPr>
                <a:spLocks noChangeShapeType="1"/>
              </p:cNvSpPr>
              <p:nvPr/>
            </p:nvSpPr>
            <p:spPr bwMode="auto">
              <a:xfrm rot="-5400000">
                <a:off x="1067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9" name="Line 49"/>
              <p:cNvSpPr>
                <a:spLocks noChangeShapeType="1"/>
              </p:cNvSpPr>
              <p:nvPr/>
            </p:nvSpPr>
            <p:spPr bwMode="auto">
              <a:xfrm rot="-5400000">
                <a:off x="809" y="267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>
                    <a:alpha val="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0" name="Text Box 50"/>
              <p:cNvSpPr txBox="1">
                <a:spLocks noChangeArrowheads="1"/>
              </p:cNvSpPr>
              <p:nvPr/>
            </p:nvSpPr>
            <p:spPr bwMode="auto">
              <a:xfrm>
                <a:off x="103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1" name="Text Box 51"/>
              <p:cNvSpPr txBox="1">
                <a:spLocks noChangeArrowheads="1"/>
              </p:cNvSpPr>
              <p:nvPr/>
            </p:nvSpPr>
            <p:spPr bwMode="auto">
              <a:xfrm>
                <a:off x="785" y="2708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2" name="Text Box 52"/>
              <p:cNvSpPr txBox="1">
                <a:spLocks noChangeArrowheads="1"/>
              </p:cNvSpPr>
              <p:nvPr/>
            </p:nvSpPr>
            <p:spPr bwMode="auto">
              <a:xfrm>
                <a:off x="103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3" name="Text Box 53"/>
              <p:cNvSpPr txBox="1">
                <a:spLocks noChangeArrowheads="1"/>
              </p:cNvSpPr>
              <p:nvPr/>
            </p:nvSpPr>
            <p:spPr bwMode="auto">
              <a:xfrm>
                <a:off x="785" y="2212"/>
                <a:ext cx="1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CA" altLang="en-US" sz="1400"/>
              </a:p>
            </p:txBody>
          </p:sp>
          <p:sp>
            <p:nvSpPr>
              <p:cNvPr id="42044" name="Line 54"/>
              <p:cNvSpPr>
                <a:spLocks noChangeShapeType="1"/>
              </p:cNvSpPr>
              <p:nvPr/>
            </p:nvSpPr>
            <p:spPr bwMode="auto">
              <a:xfrm>
                <a:off x="695" y="2554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>
                    <a:alpha val="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29" name="Text Box 55"/>
            <p:cNvSpPr txBox="1">
              <a:spLocks noChangeArrowheads="1"/>
            </p:cNvSpPr>
            <p:nvPr/>
          </p:nvSpPr>
          <p:spPr bwMode="auto">
            <a:xfrm>
              <a:off x="4560" y="1414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ts val="2200"/>
                </a:lnSpc>
              </a:pPr>
              <a:endParaRPr lang="en-CA" altLang="en-US" sz="1400"/>
            </a:p>
          </p:txBody>
        </p:sp>
        <p:sp>
          <p:nvSpPr>
            <p:cNvPr id="42030" name="Line 56"/>
            <p:cNvSpPr>
              <a:spLocks noChangeShapeType="1"/>
            </p:cNvSpPr>
            <p:nvPr/>
          </p:nvSpPr>
          <p:spPr bwMode="auto">
            <a:xfrm>
              <a:off x="2453" y="2101"/>
              <a:ext cx="655" cy="0"/>
            </a:xfrm>
            <a:prstGeom prst="line">
              <a:avLst/>
            </a:prstGeom>
            <a:noFill/>
            <a:ln w="12700">
              <a:solidFill>
                <a:schemeClr val="tx1">
                  <a:alpha val="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31" name="Text Box 57"/>
            <p:cNvSpPr txBox="1">
              <a:spLocks noChangeArrowheads="1"/>
            </p:cNvSpPr>
            <p:nvPr/>
          </p:nvSpPr>
          <p:spPr bwMode="auto">
            <a:xfrm>
              <a:off x="2500" y="1879"/>
              <a:ext cx="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ts val="2200"/>
                </a:lnSpc>
              </a:pPr>
              <a:endParaRPr lang="en-US" altLang="en-US" sz="1400"/>
            </a:p>
          </p:txBody>
        </p:sp>
      </p:grpSp>
      <p:pic>
        <p:nvPicPr>
          <p:cNvPr id="25658" name="Picture 58" descr="D2W without websi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827588"/>
            <a:ext cx="30638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59" name="Picture 59" descr="D2W without websi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4930775"/>
            <a:ext cx="2682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0" name="Picture 60" descr="D2W without websit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4895850"/>
            <a:ext cx="3127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1" name="Picture 61" descr="D2W without websi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894263"/>
            <a:ext cx="2682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2" name="Picture 62" descr="D2W without websi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921250"/>
            <a:ext cx="2682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3" name="Picture 63" descr="D2W without websi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4906963"/>
            <a:ext cx="2682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4" name="Picture 64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3444875"/>
            <a:ext cx="438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5" name="Picture 65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3479800"/>
            <a:ext cx="438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6" name="Picture 66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513138"/>
            <a:ext cx="4381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7" name="Picture 67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3446463"/>
            <a:ext cx="4381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8" name="Picture 68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451225"/>
            <a:ext cx="438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9" name="Picture 69" descr="Oxygen (O2) -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438525"/>
            <a:ext cx="438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02" name="Group 71"/>
          <p:cNvGrpSpPr>
            <a:grpSpLocks/>
          </p:cNvGrpSpPr>
          <p:nvPr/>
        </p:nvGrpSpPr>
        <p:grpSpPr bwMode="auto">
          <a:xfrm>
            <a:off x="998538" y="3862388"/>
            <a:ext cx="7154862" cy="876300"/>
            <a:chOff x="629" y="2433"/>
            <a:chExt cx="4507" cy="552"/>
          </a:xfrm>
        </p:grpSpPr>
        <p:pic>
          <p:nvPicPr>
            <p:cNvPr id="42022" name="Picture 72" descr="Polym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9" r="31787"/>
            <a:stretch>
              <a:fillRect/>
            </a:stretch>
          </p:blipFill>
          <p:spPr bwMode="auto">
            <a:xfrm flipH="1">
              <a:off x="4346" y="2460"/>
              <a:ext cx="790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73" descr="Polym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3" r="22568"/>
            <a:stretch>
              <a:fillRect/>
            </a:stretch>
          </p:blipFill>
          <p:spPr bwMode="auto">
            <a:xfrm flipH="1">
              <a:off x="2999" y="2433"/>
              <a:ext cx="1379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74" descr="Polym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3" r="14157"/>
            <a:stretch>
              <a:fillRect/>
            </a:stretch>
          </p:blipFill>
          <p:spPr bwMode="auto">
            <a:xfrm>
              <a:off x="1425" y="2436"/>
              <a:ext cx="1604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75" descr="Polym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1" r="31955"/>
            <a:stretch>
              <a:fillRect/>
            </a:stretch>
          </p:blipFill>
          <p:spPr bwMode="auto">
            <a:xfrm>
              <a:off x="629" y="2453"/>
              <a:ext cx="80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03" name="Right Arrow 95"/>
          <p:cNvSpPr>
            <a:spLocks noChangeArrowheads="1"/>
          </p:cNvSpPr>
          <p:nvPr/>
        </p:nvSpPr>
        <p:spPr bwMode="auto">
          <a:xfrm>
            <a:off x="4940300" y="1993900"/>
            <a:ext cx="2413000" cy="550863"/>
          </a:xfrm>
          <a:prstGeom prst="rightArrow">
            <a:avLst>
              <a:gd name="adj1" fmla="val 50000"/>
              <a:gd name="adj2" fmla="val 49949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2004" name="Right Arrow 96"/>
          <p:cNvSpPr>
            <a:spLocks noChangeArrowheads="1"/>
          </p:cNvSpPr>
          <p:nvPr/>
        </p:nvSpPr>
        <p:spPr bwMode="auto">
          <a:xfrm>
            <a:off x="1955800" y="1943100"/>
            <a:ext cx="1422400" cy="550863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2005" name="Text Box 102"/>
          <p:cNvSpPr txBox="1">
            <a:spLocks noChangeArrowheads="1"/>
          </p:cNvSpPr>
          <p:nvPr/>
        </p:nvSpPr>
        <p:spPr bwMode="auto">
          <a:xfrm>
            <a:off x="2139950" y="2046288"/>
            <a:ext cx="9747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1400"/>
              <a:t>OXIDATION</a:t>
            </a:r>
          </a:p>
        </p:txBody>
      </p:sp>
      <p:sp>
        <p:nvSpPr>
          <p:cNvPr id="42006" name="Text Box 45"/>
          <p:cNvSpPr txBox="1">
            <a:spLocks noChangeArrowheads="1"/>
          </p:cNvSpPr>
          <p:nvPr/>
        </p:nvSpPr>
        <p:spPr bwMode="auto">
          <a:xfrm>
            <a:off x="4945063" y="2090738"/>
            <a:ext cx="23336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MICROBIAL DEGRADATION</a:t>
            </a:r>
            <a:endParaRPr lang="en-CA" altLang="en-US" sz="1400"/>
          </a:p>
        </p:txBody>
      </p:sp>
      <p:sp>
        <p:nvSpPr>
          <p:cNvPr id="42007" name="Text Box 46"/>
          <p:cNvSpPr txBox="1">
            <a:spLocks noChangeArrowheads="1"/>
          </p:cNvSpPr>
          <p:nvPr/>
        </p:nvSpPr>
        <p:spPr bwMode="auto">
          <a:xfrm>
            <a:off x="7200900" y="1993900"/>
            <a:ext cx="1701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CO</a:t>
            </a:r>
            <a:r>
              <a:rPr lang="en-US" altLang="en-US" sz="1400" baseline="-25000"/>
              <a:t>2</a:t>
            </a:r>
            <a:r>
              <a:rPr lang="en-US" altLang="en-US" sz="1400"/>
              <a:t>  +  H</a:t>
            </a:r>
            <a:r>
              <a:rPr lang="en-US" altLang="en-US" sz="1400" baseline="-25000"/>
              <a:t>2</a:t>
            </a:r>
            <a:r>
              <a:rPr lang="en-US" altLang="en-US" sz="1400"/>
              <a:t>O 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+  Biomass</a:t>
            </a:r>
          </a:p>
          <a:p>
            <a:pPr algn="ctr" eaLnBrk="1" hangingPunct="1">
              <a:lnSpc>
                <a:spcPts val="2200"/>
              </a:lnSpc>
            </a:pPr>
            <a:endParaRPr lang="en-CA" altLang="en-US" sz="1400" b="1">
              <a:solidFill>
                <a:schemeClr val="accent1"/>
              </a:solidFill>
            </a:endParaRPr>
          </a:p>
        </p:txBody>
      </p:sp>
      <p:sp>
        <p:nvSpPr>
          <p:cNvPr id="42008" name="Text Box 100"/>
          <p:cNvSpPr txBox="1">
            <a:spLocks noChangeArrowheads="1"/>
          </p:cNvSpPr>
          <p:nvPr/>
        </p:nvSpPr>
        <p:spPr bwMode="auto">
          <a:xfrm>
            <a:off x="3584575" y="1905000"/>
            <a:ext cx="1103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Short chains /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brittle</a:t>
            </a:r>
            <a:endParaRPr lang="en-CA" altLang="en-US" sz="1400"/>
          </a:p>
        </p:txBody>
      </p:sp>
      <p:sp>
        <p:nvSpPr>
          <p:cNvPr id="42009" name="Text Box 43"/>
          <p:cNvSpPr txBox="1">
            <a:spLocks noChangeArrowheads="1"/>
          </p:cNvSpPr>
          <p:nvPr/>
        </p:nvSpPr>
        <p:spPr bwMode="auto">
          <a:xfrm>
            <a:off x="296863" y="1905000"/>
            <a:ext cx="13938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Long Chains / Flexible material</a:t>
            </a:r>
            <a:endParaRPr lang="en-CA" altLang="en-US" sz="1400"/>
          </a:p>
        </p:txBody>
      </p:sp>
      <p:sp>
        <p:nvSpPr>
          <p:cNvPr id="42010" name="Rounded Rectangle 103"/>
          <p:cNvSpPr>
            <a:spLocks noChangeArrowheads="1"/>
          </p:cNvSpPr>
          <p:nvPr/>
        </p:nvSpPr>
        <p:spPr bwMode="auto">
          <a:xfrm>
            <a:off x="-38100" y="1625600"/>
            <a:ext cx="1739900" cy="1219200"/>
          </a:xfrm>
          <a:prstGeom prst="roundRect">
            <a:avLst>
              <a:gd name="adj" fmla="val 16667"/>
            </a:avLst>
          </a:prstGeom>
          <a:solidFill>
            <a:schemeClr val="bg1">
              <a:alpha val="74901"/>
            </a:scheme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2011" name="Text Box 8"/>
          <p:cNvSpPr txBox="1">
            <a:spLocks noChangeArrowheads="1"/>
          </p:cNvSpPr>
          <p:nvPr/>
        </p:nvSpPr>
        <p:spPr bwMode="auto">
          <a:xfrm>
            <a:off x="2243138" y="277813"/>
            <a:ext cx="504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2800" b="1" i="1" dirty="0">
                <a:solidFill>
                  <a:srgbClr val="AEAE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 plastics</a:t>
            </a:r>
          </a:p>
        </p:txBody>
      </p:sp>
      <p:sp>
        <p:nvSpPr>
          <p:cNvPr id="42012" name="Rectangle 9"/>
          <p:cNvSpPr>
            <a:spLocks noChangeArrowheads="1"/>
          </p:cNvSpPr>
          <p:nvPr/>
        </p:nvSpPr>
        <p:spPr bwMode="auto">
          <a:xfrm>
            <a:off x="3063875" y="860425"/>
            <a:ext cx="340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>
                <a:solidFill>
                  <a:srgbClr val="AAB32F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The process of Degradation</a:t>
            </a:r>
            <a:endParaRPr lang="en-GB" altLang="en-US" sz="2000" b="1" i="1" dirty="0">
              <a:solidFill>
                <a:srgbClr val="AAB32F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42013" name="Rounded Rectangle 104"/>
          <p:cNvSpPr>
            <a:spLocks noChangeArrowheads="1"/>
          </p:cNvSpPr>
          <p:nvPr/>
        </p:nvSpPr>
        <p:spPr bwMode="auto">
          <a:xfrm>
            <a:off x="3568700" y="1752600"/>
            <a:ext cx="4481513" cy="741363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3" name="Oval 102"/>
          <p:cNvSpPr>
            <a:spLocks noChangeArrowheads="1"/>
          </p:cNvSpPr>
          <p:nvPr/>
        </p:nvSpPr>
        <p:spPr bwMode="auto">
          <a:xfrm>
            <a:off x="1752600" y="1460500"/>
            <a:ext cx="1778000" cy="1625600"/>
          </a:xfrm>
          <a:prstGeom prst="ellipse">
            <a:avLst/>
          </a:prstGeom>
          <a:noFill/>
          <a:ln w="50800">
            <a:solidFill>
              <a:srgbClr val="82CB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015" name="Picture 31" descr="D2W R 3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141288"/>
            <a:ext cx="77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8224838" y="5475288"/>
            <a:ext cx="114300" cy="128587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1966913" y="5387975"/>
            <a:ext cx="6186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Carbon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Hydrogen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Oxygen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8213725" y="5738813"/>
            <a:ext cx="114300" cy="128587"/>
          </a:xfrm>
          <a:prstGeom prst="ellipse">
            <a:avLst/>
          </a:prstGeom>
          <a:solidFill>
            <a:srgbClr val="0C51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19" name="Oval 35"/>
          <p:cNvSpPr>
            <a:spLocks noChangeArrowheads="1"/>
          </p:cNvSpPr>
          <p:nvPr/>
        </p:nvSpPr>
        <p:spPr bwMode="auto">
          <a:xfrm>
            <a:off x="8169275" y="5999163"/>
            <a:ext cx="114300" cy="128587"/>
          </a:xfrm>
          <a:prstGeom prst="ellipse">
            <a:avLst/>
          </a:prstGeom>
          <a:solidFill>
            <a:srgbClr val="F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20" name="Moon 95"/>
          <p:cNvSpPr>
            <a:spLocks noChangeArrowheads="1"/>
          </p:cNvSpPr>
          <p:nvPr/>
        </p:nvSpPr>
        <p:spPr bwMode="auto">
          <a:xfrm rot="1992859">
            <a:off x="-733425" y="-1398588"/>
            <a:ext cx="2262188" cy="4957763"/>
          </a:xfrm>
          <a:prstGeom prst="moon">
            <a:avLst>
              <a:gd name="adj" fmla="val 50000"/>
            </a:avLst>
          </a:prstGeom>
          <a:solidFill>
            <a:srgbClr val="8BAA27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021" name="Picture 96" descr="logo b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10300"/>
            <a:ext cx="1916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0781 -0.085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4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33526E-6 L 1.66667E-6 -0.089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8382E-6 L -2.22222E-6 -0.096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69942E-6 L 1.11022E-16 -0.096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5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0.01094 -0.09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48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40741E-7 L 0.00782 -0.0923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46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5000" fill="hold"/>
                                        <p:tgtEl>
                                          <p:spTgt spid="25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0" fill="hold"/>
                                        <p:tgtEl>
                                          <p:spTgt spid="25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0" fill="hold"/>
                                        <p:tgtEl>
                                          <p:spTgt spid="25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5000" fill="hold"/>
                                        <p:tgtEl>
                                          <p:spTgt spid="256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0" fill="hold"/>
                                        <p:tgtEl>
                                          <p:spTgt spid="25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5000" fill="hold"/>
                                        <p:tgtEl>
                                          <p:spTgt spid="25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  <p:bldP spid="1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3DAF7E8-84FA-4FAD-9F50-D979E328C9CD}" type="slidenum">
              <a:rPr lang="en-GB" altLang="en-US" smtClean="0">
                <a:latin typeface="Helvetica" panose="020B0604020202020204" pitchFamily="34" charset="0"/>
              </a:rPr>
              <a:pPr/>
              <a:t>21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2700338" y="1557338"/>
            <a:ext cx="59039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68300" indent="-188913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145000"/>
              </a:lnSpc>
            </a:pPr>
            <a:r>
              <a:rPr lang="en-US" altLang="en-US" sz="1600"/>
              <a:t> </a:t>
            </a:r>
            <a:endParaRPr lang="en-GB" altLang="en-US" sz="1600"/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>
            <a:off x="8964613" y="6781800"/>
            <a:ext cx="11112" cy="7508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1836738" y="4264025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1146175" y="3721100"/>
            <a:ext cx="225425" cy="77788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 rot="-1450746">
            <a:off x="1017588" y="4095750"/>
            <a:ext cx="149225" cy="84138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8" name="Freeform 20"/>
          <p:cNvSpPr>
            <a:spLocks/>
          </p:cNvSpPr>
          <p:nvPr/>
        </p:nvSpPr>
        <p:spPr bwMode="auto">
          <a:xfrm>
            <a:off x="6938963" y="4132263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9" name="Freeform 21"/>
          <p:cNvSpPr>
            <a:spLocks/>
          </p:cNvSpPr>
          <p:nvPr/>
        </p:nvSpPr>
        <p:spPr bwMode="auto">
          <a:xfrm>
            <a:off x="6648450" y="3546475"/>
            <a:ext cx="225425" cy="77788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Freeform 22"/>
          <p:cNvSpPr>
            <a:spLocks/>
          </p:cNvSpPr>
          <p:nvPr/>
        </p:nvSpPr>
        <p:spPr bwMode="auto">
          <a:xfrm rot="-1450746">
            <a:off x="6519863" y="3921125"/>
            <a:ext cx="149225" cy="84138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1" name="Freeform 23"/>
          <p:cNvSpPr>
            <a:spLocks/>
          </p:cNvSpPr>
          <p:nvPr/>
        </p:nvSpPr>
        <p:spPr bwMode="auto">
          <a:xfrm>
            <a:off x="4824413" y="4514850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2" name="Freeform 24"/>
          <p:cNvSpPr>
            <a:spLocks/>
          </p:cNvSpPr>
          <p:nvPr/>
        </p:nvSpPr>
        <p:spPr bwMode="auto">
          <a:xfrm>
            <a:off x="3714750" y="3914775"/>
            <a:ext cx="225425" cy="77788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3" name="Freeform 25"/>
          <p:cNvSpPr>
            <a:spLocks/>
          </p:cNvSpPr>
          <p:nvPr/>
        </p:nvSpPr>
        <p:spPr bwMode="auto">
          <a:xfrm rot="-1450746">
            <a:off x="3244850" y="4194175"/>
            <a:ext cx="149225" cy="84138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4" name="Freeform 26"/>
          <p:cNvSpPr>
            <a:spLocks/>
          </p:cNvSpPr>
          <p:nvPr/>
        </p:nvSpPr>
        <p:spPr bwMode="auto">
          <a:xfrm>
            <a:off x="2640013" y="4635500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5" name="Freeform 27"/>
          <p:cNvSpPr>
            <a:spLocks/>
          </p:cNvSpPr>
          <p:nvPr/>
        </p:nvSpPr>
        <p:spPr bwMode="auto">
          <a:xfrm>
            <a:off x="2349500" y="4049713"/>
            <a:ext cx="225425" cy="77787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6" name="Freeform 28"/>
          <p:cNvSpPr>
            <a:spLocks/>
          </p:cNvSpPr>
          <p:nvPr/>
        </p:nvSpPr>
        <p:spPr bwMode="auto">
          <a:xfrm rot="-1450746">
            <a:off x="2179638" y="4792663"/>
            <a:ext cx="149225" cy="84137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7" name="Freeform 29"/>
          <p:cNvSpPr>
            <a:spLocks/>
          </p:cNvSpPr>
          <p:nvPr/>
        </p:nvSpPr>
        <p:spPr bwMode="auto">
          <a:xfrm>
            <a:off x="5748338" y="4352925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8" name="Freeform 30"/>
          <p:cNvSpPr>
            <a:spLocks/>
          </p:cNvSpPr>
          <p:nvPr/>
        </p:nvSpPr>
        <p:spPr bwMode="auto">
          <a:xfrm>
            <a:off x="5310188" y="4090988"/>
            <a:ext cx="225425" cy="77787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9" name="Freeform 31"/>
          <p:cNvSpPr>
            <a:spLocks/>
          </p:cNvSpPr>
          <p:nvPr/>
        </p:nvSpPr>
        <p:spPr bwMode="auto">
          <a:xfrm rot="-1450746">
            <a:off x="3884613" y="4533900"/>
            <a:ext cx="149225" cy="84138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0" name="Freeform 32"/>
          <p:cNvSpPr>
            <a:spLocks/>
          </p:cNvSpPr>
          <p:nvPr/>
        </p:nvSpPr>
        <p:spPr bwMode="auto">
          <a:xfrm>
            <a:off x="4878388" y="3694113"/>
            <a:ext cx="128587" cy="165100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1" name="Freeform 33"/>
          <p:cNvSpPr>
            <a:spLocks/>
          </p:cNvSpPr>
          <p:nvPr/>
        </p:nvSpPr>
        <p:spPr bwMode="auto">
          <a:xfrm>
            <a:off x="8053388" y="4117975"/>
            <a:ext cx="225425" cy="77788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82" name="Freeform 34"/>
          <p:cNvSpPr>
            <a:spLocks/>
          </p:cNvSpPr>
          <p:nvPr/>
        </p:nvSpPr>
        <p:spPr bwMode="auto">
          <a:xfrm rot="-1450746">
            <a:off x="7639050" y="4560888"/>
            <a:ext cx="149225" cy="84137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55" name="Picture 35" descr="1- Carboxylic Ac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3568700"/>
            <a:ext cx="809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36" descr="2 - Aldehy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530725"/>
            <a:ext cx="1133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Picture 37" descr="3 - Ket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8582">
            <a:off x="3767138" y="3344863"/>
            <a:ext cx="10668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8" name="Picture 38" descr="4 - Alcoh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4573588"/>
            <a:ext cx="8318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9" name="Picture 39" descr="1- Carboxylic Ac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404">
            <a:off x="758825" y="4424363"/>
            <a:ext cx="8096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0" name="Picture 40" descr="2 - Aldehy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05">
            <a:off x="2592388" y="4392613"/>
            <a:ext cx="1133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1" name="Picture 41" descr="3 - Keto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404">
            <a:off x="7385050" y="3100388"/>
            <a:ext cx="10668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Picture 42" descr="4 - Alcoh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404">
            <a:off x="1905000" y="3246438"/>
            <a:ext cx="8318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3" name="Right Arrow 47"/>
          <p:cNvSpPr>
            <a:spLocks noChangeArrowheads="1"/>
          </p:cNvSpPr>
          <p:nvPr/>
        </p:nvSpPr>
        <p:spPr bwMode="auto">
          <a:xfrm>
            <a:off x="4940300" y="1993900"/>
            <a:ext cx="2413000" cy="550863"/>
          </a:xfrm>
          <a:prstGeom prst="rightArrow">
            <a:avLst>
              <a:gd name="adj1" fmla="val 50000"/>
              <a:gd name="adj2" fmla="val 49949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64" name="Right Arrow 48"/>
          <p:cNvSpPr>
            <a:spLocks noChangeArrowheads="1"/>
          </p:cNvSpPr>
          <p:nvPr/>
        </p:nvSpPr>
        <p:spPr bwMode="auto">
          <a:xfrm>
            <a:off x="1955800" y="1943100"/>
            <a:ext cx="1422400" cy="550863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65" name="Text Box 102"/>
          <p:cNvSpPr txBox="1">
            <a:spLocks noChangeArrowheads="1"/>
          </p:cNvSpPr>
          <p:nvPr/>
        </p:nvSpPr>
        <p:spPr bwMode="auto">
          <a:xfrm>
            <a:off x="2139950" y="2046288"/>
            <a:ext cx="9747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1400"/>
              <a:t>OXIDATION</a:t>
            </a:r>
          </a:p>
        </p:txBody>
      </p:sp>
      <p:sp>
        <p:nvSpPr>
          <p:cNvPr id="44066" name="Text Box 45"/>
          <p:cNvSpPr txBox="1">
            <a:spLocks noChangeArrowheads="1"/>
          </p:cNvSpPr>
          <p:nvPr/>
        </p:nvSpPr>
        <p:spPr bwMode="auto">
          <a:xfrm>
            <a:off x="4945063" y="2090738"/>
            <a:ext cx="23336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MICROBIAL DEGRADATION</a:t>
            </a:r>
            <a:endParaRPr lang="en-CA" altLang="en-US" sz="1400"/>
          </a:p>
        </p:txBody>
      </p:sp>
      <p:sp>
        <p:nvSpPr>
          <p:cNvPr id="44067" name="Text Box 46"/>
          <p:cNvSpPr txBox="1">
            <a:spLocks noChangeArrowheads="1"/>
          </p:cNvSpPr>
          <p:nvPr/>
        </p:nvSpPr>
        <p:spPr bwMode="auto">
          <a:xfrm>
            <a:off x="7200900" y="1993900"/>
            <a:ext cx="1701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CO</a:t>
            </a:r>
            <a:r>
              <a:rPr lang="en-US" altLang="en-US" sz="1400" baseline="-25000"/>
              <a:t>2</a:t>
            </a:r>
            <a:r>
              <a:rPr lang="en-US" altLang="en-US" sz="1400"/>
              <a:t>  +  H</a:t>
            </a:r>
            <a:r>
              <a:rPr lang="en-US" altLang="en-US" sz="1400" baseline="-25000"/>
              <a:t>2</a:t>
            </a:r>
            <a:r>
              <a:rPr lang="en-US" altLang="en-US" sz="1400"/>
              <a:t>O 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+  Biomass</a:t>
            </a:r>
          </a:p>
          <a:p>
            <a:pPr algn="ctr" eaLnBrk="1" hangingPunct="1">
              <a:lnSpc>
                <a:spcPts val="2200"/>
              </a:lnSpc>
            </a:pPr>
            <a:endParaRPr lang="en-CA" altLang="en-US" sz="1400" b="1">
              <a:solidFill>
                <a:schemeClr val="accent1"/>
              </a:solidFill>
            </a:endParaRPr>
          </a:p>
        </p:txBody>
      </p:sp>
      <p:sp>
        <p:nvSpPr>
          <p:cNvPr id="44068" name="Text Box 100"/>
          <p:cNvSpPr txBox="1">
            <a:spLocks noChangeArrowheads="1"/>
          </p:cNvSpPr>
          <p:nvPr/>
        </p:nvSpPr>
        <p:spPr bwMode="auto">
          <a:xfrm>
            <a:off x="3584575" y="1905000"/>
            <a:ext cx="1103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Short chains /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brittle</a:t>
            </a:r>
            <a:endParaRPr lang="en-CA" altLang="en-US" sz="1400"/>
          </a:p>
        </p:txBody>
      </p:sp>
      <p:sp>
        <p:nvSpPr>
          <p:cNvPr id="44069" name="Text Box 43"/>
          <p:cNvSpPr txBox="1">
            <a:spLocks noChangeArrowheads="1"/>
          </p:cNvSpPr>
          <p:nvPr/>
        </p:nvSpPr>
        <p:spPr bwMode="auto">
          <a:xfrm>
            <a:off x="296863" y="1905000"/>
            <a:ext cx="13938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Long Chains / Flexible material</a:t>
            </a:r>
            <a:endParaRPr lang="en-CA" altLang="en-US" sz="1400"/>
          </a:p>
        </p:txBody>
      </p:sp>
      <p:sp>
        <p:nvSpPr>
          <p:cNvPr id="44070" name="Rounded Rectangle 59"/>
          <p:cNvSpPr>
            <a:spLocks noChangeArrowheads="1"/>
          </p:cNvSpPr>
          <p:nvPr/>
        </p:nvSpPr>
        <p:spPr bwMode="auto">
          <a:xfrm>
            <a:off x="292100" y="1485900"/>
            <a:ext cx="3111500" cy="1257300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71" name="Rounded Rectangle 60"/>
          <p:cNvSpPr>
            <a:spLocks noChangeArrowheads="1"/>
          </p:cNvSpPr>
          <p:nvPr/>
        </p:nvSpPr>
        <p:spPr bwMode="auto">
          <a:xfrm>
            <a:off x="7556500" y="1663700"/>
            <a:ext cx="1047750" cy="881063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72" name="Oval 32"/>
          <p:cNvSpPr>
            <a:spLocks noChangeArrowheads="1"/>
          </p:cNvSpPr>
          <p:nvPr/>
        </p:nvSpPr>
        <p:spPr bwMode="auto">
          <a:xfrm>
            <a:off x="8653463" y="5472113"/>
            <a:ext cx="114300" cy="128587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73" name="Text Box 33"/>
          <p:cNvSpPr txBox="1">
            <a:spLocks noChangeArrowheads="1"/>
          </p:cNvSpPr>
          <p:nvPr/>
        </p:nvSpPr>
        <p:spPr bwMode="auto">
          <a:xfrm>
            <a:off x="1966913" y="5387975"/>
            <a:ext cx="67183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Carbon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Hydrogen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Oxygen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Micro-organism</a:t>
            </a:r>
            <a:br>
              <a:rPr lang="en-GB" altLang="en-US" sz="1200" i="1"/>
            </a:br>
            <a:r>
              <a:rPr lang="en-GB" altLang="en-US" sz="1200" i="1"/>
              <a:t> </a:t>
            </a:r>
            <a:r>
              <a:rPr lang="en-GB" altLang="en-US" sz="800" i="1"/>
              <a:t>(Stenotrophomonas sp., Pseudomonas sp., Rhodococcus sp., Acinetobacter sp. etc) </a:t>
            </a:r>
          </a:p>
        </p:txBody>
      </p:sp>
      <p:sp>
        <p:nvSpPr>
          <p:cNvPr id="44074" name="Oval 34"/>
          <p:cNvSpPr>
            <a:spLocks noChangeArrowheads="1"/>
          </p:cNvSpPr>
          <p:nvPr/>
        </p:nvSpPr>
        <p:spPr bwMode="auto">
          <a:xfrm>
            <a:off x="8653463" y="5735638"/>
            <a:ext cx="114300" cy="128587"/>
          </a:xfrm>
          <a:prstGeom prst="ellipse">
            <a:avLst/>
          </a:prstGeom>
          <a:solidFill>
            <a:srgbClr val="0C51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75" name="Oval 35"/>
          <p:cNvSpPr>
            <a:spLocks noChangeArrowheads="1"/>
          </p:cNvSpPr>
          <p:nvPr/>
        </p:nvSpPr>
        <p:spPr bwMode="auto">
          <a:xfrm>
            <a:off x="8653463" y="5999163"/>
            <a:ext cx="114300" cy="128587"/>
          </a:xfrm>
          <a:prstGeom prst="ellipse">
            <a:avLst/>
          </a:prstGeom>
          <a:solidFill>
            <a:srgbClr val="F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76" name="Freeform 36"/>
          <p:cNvSpPr>
            <a:spLocks/>
          </p:cNvSpPr>
          <p:nvPr/>
        </p:nvSpPr>
        <p:spPr bwMode="auto">
          <a:xfrm>
            <a:off x="8612188" y="6264275"/>
            <a:ext cx="195262" cy="188913"/>
          </a:xfrm>
          <a:custGeom>
            <a:avLst/>
            <a:gdLst>
              <a:gd name="T0" fmla="*/ 2147483646 w 123"/>
              <a:gd name="T1" fmla="*/ 2147483646 h 119"/>
              <a:gd name="T2" fmla="*/ 2147483646 w 123"/>
              <a:gd name="T3" fmla="*/ 2147483646 h 119"/>
              <a:gd name="T4" fmla="*/ 2147483646 w 123"/>
              <a:gd name="T5" fmla="*/ 2147483646 h 119"/>
              <a:gd name="T6" fmla="*/ 2147483646 w 123"/>
              <a:gd name="T7" fmla="*/ 2147483646 h 119"/>
              <a:gd name="T8" fmla="*/ 2147483646 w 123"/>
              <a:gd name="T9" fmla="*/ 2147483646 h 119"/>
              <a:gd name="T10" fmla="*/ 2147483646 w 123"/>
              <a:gd name="T11" fmla="*/ 2147483646 h 119"/>
              <a:gd name="T12" fmla="*/ 2147483646 w 123"/>
              <a:gd name="T13" fmla="*/ 2147483646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3"/>
              <a:gd name="T22" fmla="*/ 0 h 119"/>
              <a:gd name="T23" fmla="*/ 123 w 123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3" h="119">
                <a:moveTo>
                  <a:pt x="17" y="111"/>
                </a:moveTo>
                <a:cubicBezTo>
                  <a:pt x="0" y="103"/>
                  <a:pt x="43" y="92"/>
                  <a:pt x="48" y="74"/>
                </a:cubicBezTo>
                <a:cubicBezTo>
                  <a:pt x="53" y="56"/>
                  <a:pt x="38" y="10"/>
                  <a:pt x="50" y="5"/>
                </a:cubicBezTo>
                <a:cubicBezTo>
                  <a:pt x="62" y="0"/>
                  <a:pt x="117" y="29"/>
                  <a:pt x="120" y="42"/>
                </a:cubicBezTo>
                <a:cubicBezTo>
                  <a:pt x="123" y="55"/>
                  <a:pt x="75" y="69"/>
                  <a:pt x="71" y="81"/>
                </a:cubicBezTo>
                <a:cubicBezTo>
                  <a:pt x="85" y="116"/>
                  <a:pt x="105" y="109"/>
                  <a:pt x="96" y="114"/>
                </a:cubicBezTo>
                <a:cubicBezTo>
                  <a:pt x="87" y="119"/>
                  <a:pt x="33" y="112"/>
                  <a:pt x="17" y="1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7" name="Text Box 8"/>
          <p:cNvSpPr txBox="1">
            <a:spLocks noChangeArrowheads="1"/>
          </p:cNvSpPr>
          <p:nvPr/>
        </p:nvSpPr>
        <p:spPr bwMode="auto">
          <a:xfrm>
            <a:off x="2243138" y="277813"/>
            <a:ext cx="504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2800" b="1" i="1" dirty="0">
                <a:solidFill>
                  <a:srgbClr val="AEAE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 plastics</a:t>
            </a:r>
          </a:p>
        </p:txBody>
      </p:sp>
      <p:sp>
        <p:nvSpPr>
          <p:cNvPr id="44078" name="Rectangle 9"/>
          <p:cNvSpPr>
            <a:spLocks noChangeArrowheads="1"/>
          </p:cNvSpPr>
          <p:nvPr/>
        </p:nvSpPr>
        <p:spPr bwMode="auto">
          <a:xfrm>
            <a:off x="3063875" y="860425"/>
            <a:ext cx="340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>
                <a:solidFill>
                  <a:srgbClr val="AAB32F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The process of Degradation</a:t>
            </a:r>
            <a:endParaRPr lang="en-GB" altLang="en-US" sz="2000" b="1" i="1" dirty="0">
              <a:solidFill>
                <a:srgbClr val="AAB32F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63" name="Rounded Rectangle 62"/>
          <p:cNvSpPr>
            <a:spLocks noChangeArrowheads="1"/>
          </p:cNvSpPr>
          <p:nvPr/>
        </p:nvSpPr>
        <p:spPr bwMode="auto">
          <a:xfrm>
            <a:off x="4724400" y="1600200"/>
            <a:ext cx="2560638" cy="1203325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ounded Rectangle 61"/>
          <p:cNvSpPr>
            <a:spLocks noChangeArrowheads="1"/>
          </p:cNvSpPr>
          <p:nvPr/>
        </p:nvSpPr>
        <p:spPr bwMode="auto">
          <a:xfrm>
            <a:off x="3340100" y="1425575"/>
            <a:ext cx="1404938" cy="1457325"/>
          </a:xfrm>
          <a:prstGeom prst="roundRect">
            <a:avLst>
              <a:gd name="adj" fmla="val 16667"/>
            </a:avLst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13300" y="1765300"/>
            <a:ext cx="2692400" cy="1003300"/>
          </a:xfrm>
          <a:prstGeom prst="ellipse">
            <a:avLst/>
          </a:prstGeom>
          <a:noFill/>
          <a:ln w="28575">
            <a:solidFill>
              <a:srgbClr val="82CB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54400" y="1600200"/>
            <a:ext cx="1333500" cy="1231900"/>
          </a:xfrm>
          <a:prstGeom prst="ellipse">
            <a:avLst/>
          </a:prstGeom>
          <a:noFill/>
          <a:ln w="44450">
            <a:solidFill>
              <a:srgbClr val="82CB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4083" name="Picture 31" descr="D2W R 3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141288"/>
            <a:ext cx="77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84" name="Moon 59"/>
          <p:cNvSpPr>
            <a:spLocks noChangeArrowheads="1"/>
          </p:cNvSpPr>
          <p:nvPr/>
        </p:nvSpPr>
        <p:spPr bwMode="auto">
          <a:xfrm rot="1992859">
            <a:off x="-733425" y="-1398588"/>
            <a:ext cx="2262188" cy="4957763"/>
          </a:xfrm>
          <a:prstGeom prst="moon">
            <a:avLst>
              <a:gd name="adj" fmla="val 50000"/>
            </a:avLst>
          </a:prstGeom>
          <a:solidFill>
            <a:srgbClr val="8BAA27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4085" name="Picture 60" descr="logo b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10300"/>
            <a:ext cx="1916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81481E-6 C 0.01076 0.00116 0.03506 -0.00277 0.0144 0.01505 C 0.01336 0.01713 0.01145 0.01898 0.01128 0.02153 C 0.00954 0.04607 0.02447 0.03959 0.03871 0.04098 C 0.04982 0.04584 0.03871 0.03889 0.04513 0.0625 C 0.04582 0.06482 0.04843 0.06528 0.04999 0.06667 C 0.05381 0.06598 0.05832 0.0676 0.06128 0.06459 C 0.06284 0.06297 0.06562 0.04422 0.06614 0.04098 C 0.0651 0.02385 0.06891 0.00973 0.05641 0.0044 C 0.04964 -0.00162 0.04895 -0.01064 0.04183 -0.01713 C 0.03697 -0.03727 0.0453 -0.0581 0.04999 -0.07731 C 0.04878 -0.10902 0.05572 -0.11504 0.03871 -0.12245 C 0.03124 -0.12916 0.03124 -0.12685 0.02412 -0.12037 C 0.02273 -0.11736 0.02013 -0.1074 0.0177 -0.1074 " pathEditMode="relative" ptsTypes="fffffffffffffA">
                                      <p:cBhvr>
                                        <p:cTn id="58" dur="50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C -0.01077 0.00463 -0.02275 0.00556 -0.03386 0.00857 C -0.03664 0.00787 -0.03959 0.00833 -0.04202 0.00648 C -0.04375 0.00533 -0.04375 0.00162 -0.04514 3.33333E-6 C -0.05191 -0.00787 -0.05313 -0.00787 -0.05973 -0.01065 C -0.06563 -0.00995 -0.07535 -0.01597 -0.07744 -0.00856 C -0.08386 0.01366 -0.07483 0.04005 -0.08073 0.0625 C -0.07796 0.09398 -0.08125 0.08843 -0.05799 0.09259 C -0.05487 0.09329 -0.05157 0.09398 -0.04844 0.09468 C -0.04532 0.10093 -0.04341 0.1081 -0.04028 0.11412 C -0.02987 0.13426 -0.00278 0.13033 0.01128 0.13125 C 0.01979 0.13403 0.02656 0.1375 0.03385 0.14421 C 0.04409 0.14121 0.0434 0.1382 0.05156 0.13125 C 0.06197 0.11019 0.06128 0.09051 0.06128 0.06458 " pathEditMode="relative" ptsTypes="fffffffffffffA">
                                      <p:cBhvr>
                                        <p:cTn id="60" dur="5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118 0.00069 0.02448 -0.00347 0.03541 0.00231 C 0.03941 0.0044 0.03541 0.01412 0.03698 0.01944 C 0.03819 0.02384 0.046 0.02523 0.04826 0.02593 C 0.01545 0.04051 0.07517 0.0338 -0.02257 0.03009 C -0.02361 0.02801 -0.02448 0.02546 -0.02587 0.02384 C -0.02882 0.02037 -0.03559 0.01505 -0.03559 0.01505 C -0.03785 0.00579 -0.03907 0.00393 -0.03559 -0.00857 C -0.0342 -0.01343 -0.03125 -0.01713 -0.029 -0.02153 C -0.02795 -0.02361 -0.02587 -0.02778 -0.02587 -0.02778 C -0.02448 -0.03357 -0.025 -0.04028 -0.02257 -0.04514 C -0.02153 -0.04699 -0.01945 -0.04699 -0.01771 -0.04722 C -0.01129 -0.04838 -0.00486 -0.04861 0.00156 -0.04931 C 0.0158 -0.05602 0.02968 -0.04861 0.04357 -0.0581 C 0.04496 -0.05903 0.04757 -0.0581 0.04826 -0.06019 C 0.04948 -0.06343 0.04826 -0.06736 0.04826 -0.07083 " pathEditMode="relative" ptsTypes="fffffffffffffffA">
                                      <p:cBhvr>
                                        <p:cTn id="62" dur="5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88 C -0.00625 -0.02084 -0.00729 -0.02825 -0.01684 -0.03241 C -0.0309 -0.03125 -0.04132 -0.03149 -0.05399 -0.02593 C -0.06128 -0.01112 -0.0592 -0.01783 -0.06198 -0.00649 C -0.08125 -0.00788 -0.10035 -0.00741 -0.11684 -0.02153 C -0.12118 -0.0301 -0.11997 -0.03311 -0.12656 -0.03889 C -0.1276 -0.04098 -0.1283 -0.04352 -0.12969 -0.04538 C -0.13108 -0.04723 -0.13333 -0.04769 -0.13455 -0.04954 C -0.14531 -0.06575 -0.13576 -0.06019 -0.14583 -0.06459 C -0.14479 -0.0463 -0.14514 -0.03241 -0.13785 -0.01737 C -0.13733 -0.0088 -0.13785 0.00023 -0.13611 0.00856 C -0.13559 0.01087 -0.13281 0.01087 -0.13142 0.01273 C -0.13003 0.01458 -0.12969 0.01782 -0.12813 0.01921 C -0.12552 0.02152 -0.1184 0.02129 -0.12326 0.02129 " pathEditMode="relative" ptsTypes="fffffffffffffA">
                                      <p:cBhvr>
                                        <p:cTn id="64" dur="5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C -0.00764 0.02824 -0.00799 0.00185 -0.0033 0.06227 C -0.00295 0.0669 3.61111E-6 0.07523 3.61111E-6 0.07523 C 0.00191 0.09398 0.00017 0.09213 0.01284 0.09676 C 0.01562 0.10833 0.0158 0.11343 0.00798 0.12037 C 0.0059 0.12477 0.00364 0.12894 0.00156 0.13333 C 0.00052 0.13542 -0.00174 0.13982 -0.00174 0.13982 C -0.00052 0.15579 -0.00348 0.16713 0.00798 0.17199 C 0.01371 0.1831 0.01632 0.19097 0.00642 0.2 C 0.00017 0.2125 0.00416 0.20857 -0.01459 0.20417 C -0.01788 0.20347 -0.02431 0.2 -0.02431 0.2 C -0.02795 0.18449 -0.02552 0.19074 -0.03073 0.18056 C -0.03473 0.16412 -0.02882 0.1838 -0.03716 0.16991 C -0.0382 0.16806 -0.03785 0.16551 -0.03872 0.16343 C -0.04167 0.15648 -0.04688 0.15046 -0.04688 0.1419 " pathEditMode="relative" ptsTypes="ffffffffffffffA">
                                      <p:cBhvr>
                                        <p:cTn id="66" dur="5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C 0.00747 0.00069 0.01528 -0.00093 0.02257 0.00208 C 0.02587 0.00347 0.01598 0.01412 0.01927 0.01504 C 0.0224 0.01597 0.02987 0.00902 0.03386 0.00856 C 0.03924 0.00787 0.04462 0.00717 0.05 0.00648 C 0.05764 0.01319 0.06511 0.01527 0.07414 0.01713 C 0.0757 0.03009 0.07726 0.04051 0.08698 0.04514 C 0.08907 0.04444 0.09167 0.04467 0.09341 0.04282 C 0.09653 0.03958 0.0941 0.02222 0.09184 0.01921 C 0.09063 0.01759 0.08855 0.01782 0.08698 0.01713 C 0.08594 0.01504 0.08542 0.01203 0.08386 0.01065 C 0.08091 0.00833 0.07414 0.00648 0.07414 0.00648 C 0.05452 -0.01135 0.08282 0.01342 0.06441 2.22222E-6 C 0.05052 -0.01019 0.04219 -0.01806 0.0257 -0.02153 C 0.01389 -0.03218 0.01927 -0.0375 0.01927 -0.0581 " pathEditMode="relative" ptsTypes="ffffffffffffffA">
                                      <p:cBhvr>
                                        <p:cTn id="68" dur="5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856 C -0.00886 -0.02708 0.00399 -0.0581 -0.01407 -0.06666 C -0.01702 -0.05416 -0.0191 -0.05625 -0.02535 -0.06435 C -0.02587 -0.06805 -0.025 -0.07268 -0.02691 -0.07523 C -0.02813 -0.07685 -0.03125 -0.07523 -0.03178 -0.07314 C -0.03368 -0.06551 -0.03282 -0.05717 -0.03334 -0.0493 C -0.03282 -0.02777 -0.03368 -0.00625 -0.03178 0.01505 C -0.03108 0.02199 -0.01719 0.02361 -0.01719 0.02361 C -0.01598 0.02871 -0.01528 0.04398 -0.01893 0.04746 C -0.02171 0.05 -0.02848 0.05162 -0.02848 0.05162 C -0.03612 0.06644 -0.03386 0.05973 -0.03664 0.07107 C -0.03559 0.07547 -0.03438 0.07963 -0.03334 0.08403 C -0.02518 0.11621 -0.04254 0.12709 -0.01893 0.13565 C -0.01719 0.1419 -0.01511 0.16528 -0.01077 0.16783 C -0.0073 0.16991 -0.0033 0.16922 0.00052 0.16991 C 0.00694 0.16922 0.01371 0.17037 0.01979 0.16783 C 0.02326 0.16644 0.02135 0.15672 0.02465 0.15486 C 0.02968 0.15209 0.04079 0.1507 0.04079 0.1507 C 0.04704 0.1382 0.04409 0.14676 0.04409 0.12269 " pathEditMode="relative" ptsTypes="ffffffffffffffffffA">
                                      <p:cBhvr>
                                        <p:cTn id="70" dur="5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1527 C 0.0059 -0.02685 0.00399 -0.03703 -0.00503 -0.04097 C -0.00642 -0.04236 -0.01857 -0.0574 -0.00972 -0.06041 C -0.00035 -0.06365 0.00955 -0.0618 0.01927 -0.0625 C 0.02083 -0.06319 0.02257 -0.0655 0.02413 -0.06458 C 0.0316 -0.06064 0.02465 -0.04745 0.0224 -0.04305 C 0.04011 -0.03541 0.04271 -0.04189 0.03698 -0.06898 C 0.03611 -0.07291 0.02917 -0.0743 0.02726 -0.07546 C 0.0099 -0.08657 0.04722 -0.07754 -0.00503 -0.08194 C -0.01267 -0.08865 -0.02656 -0.09606 -0.03559 -0.09907 C -0.04357 -0.09699 -0.05035 -0.09375 -0.05816 -0.0905 C -0.05972 -0.08981 -0.06302 -0.08842 -0.06302 -0.08842 C -0.06805 -0.08379 -0.07031 -0.07662 -0.07587 -0.07338 C -0.07899 -0.07152 -0.08559 -0.06898 -0.08559 -0.06898 C -0.08715 -0.06689 -0.08906 -0.06481 -0.09045 -0.0625 C -0.09288 -0.05833 -0.09687 -0.04953 -0.09687 -0.04953 C -0.09392 -0.03703 -0.09774 -0.04838 -0.09045 -0.03888 C -0.08281 -0.02893 -0.09253 -0.03402 -0.08073 -0.03032 C -0.07795 -0.01898 -0.07917 -0.02615 -0.07917 -0.00879 " pathEditMode="relative" ptsTypes="ffffffffffffffffffA">
                                      <p:cBhvr>
                                        <p:cTn id="72" dur="5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C -0.00955 -0.00856 -0.01805 -0.00671 -0.02899 -0.00231 C -0.03229 -0.00092 -0.03541 0.0007 -0.03871 0.00209 C -0.04027 0.00278 -0.04357 0.00417 -0.04357 0.00417 C -0.0526 0.00232 -0.05659 0.00278 -0.05972 -0.00879 C -0.05781 -0.01574 -0.05156 -0.028 -0.05156 -0.028 C -0.05451 -0.04027 -0.05746 -0.0368 -0.06614 -0.03449 C -0.07048 -0.01643 -0.06684 0.00301 -0.07743 0.01713 C -0.08055 0.02987 -0.07656 0.01806 -0.08385 0.02778 C -0.08663 0.03149 -0.0875 0.03612 -0.08871 0.04075 C -0.08993 0.06737 -0.08732 0.08079 -0.10312 0.09445 C -0.10902 0.10602 -0.10694 0.10579 -0.12413 0.09885 C -0.12604 0.09815 -0.12604 0.09422 -0.12743 0.09237 C -0.12882 0.09051 -0.13073 0.08936 -0.13229 0.08797 C -0.13437 0.07987 -0.1375 0.07061 -0.14184 0.06436 " pathEditMode="relative" ptsTypes="ffffffffffffffA">
                                      <p:cBhvr>
                                        <p:cTn id="74" dur="5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6 0.00926 C -0.09566 0.03681 -0.11285 0.04259 -0.12813 0.04583 C -0.12761 0.05 -0.12778 0.05463 -0.12656 0.05857 C -0.125 0.06343 -0.11997 0.07153 -0.11997 0.07153 C -0.11788 0.08009 -0.11615 0.0838 -0.11042 0.08866 C -0.1099 0.09306 -0.10972 0.09745 -0.10868 0.10162 C -0.10556 0.11389 -0.09392 0.11528 -0.08611 0.11898 C -0.07761 0.11482 -0.07587 0.10833 -0.07327 0.09745 C -0.07465 0.09005 -0.07639 0.0831 -0.07813 0.07593 C -0.07674 0.05718 -0.07882 0.05278 -0.0684 0.04352 C -0.05781 0.02222 -0.06528 -0.01389 -0.06528 -0.03819 " pathEditMode="relative" ptsTypes="ffffffffffA">
                                      <p:cBhvr>
                                        <p:cTn id="76" dur="5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00857 C -0.004 -0.00857 0.01753 -0.01111 0.00243 -0.02361 C -0.00087 -0.02639 -0.00504 -0.02199 -0.00886 -0.02153 C -0.0158 -0.0206 -0.02292 -0.02014 -0.02986 -0.01945 C -0.03143 -0.01875 -0.03351 -0.01898 -0.03473 -0.01736 C -0.0375 -0.01366 -0.04115 -0.0044 -0.04115 -0.0044 C -0.03594 -0.00185 -0.02657 0.00648 -0.02657 0.00648 C -0.02361 0.01898 -0.02934 0.02963 -0.01858 0.03426 C -0.01355 0.05509 -0.03403 0.05231 -0.04445 0.0537 C -0.04549 0.05463 -0.05174 0.06111 -0.054 0.06018 C -0.05764 0.05856 -0.06042 0.0544 -0.06372 0.05162 C -0.06528 0.05023 -0.06858 0.04722 -0.06858 0.04722 C -0.0724 0.03217 -0.0724 0.02268 -0.06858 0.00648 C -0.06997 -0.01597 -0.07136 -0.03611 -0.08629 -0.04954 C -0.09271 -0.07454 -0.08716 -0.05046 -0.09115 -0.07523 C -0.0915 -0.07755 -0.0915 -0.08009 -0.09271 -0.08171 C -0.09393 -0.08333 -0.09601 -0.08333 -0.09757 -0.08403 C -0.11164 -0.07732 -0.10278 -0.07755 -0.12344 -0.07755 " pathEditMode="relative" ptsTypes="fffffffffffffffffA">
                                      <p:cBhvr>
                                        <p:cTn id="78" dur="5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6.2963E-6 C -0.00937 -0.01851 0.0033 0.00464 -0.00816 -0.01064 C -0.0158 -0.02083 -0.00642 -0.01481 -0.01614 -0.01944 C -0.03021 -0.01805 -0.03958 -0.02291 -0.04687 -0.00856 C -0.04722 -0.00555 -0.04774 0.02547 -0.06128 0.00209 C -0.06666 -0.00717 -0.05729 -0.02198 -0.05173 -0.02569 C -0.04236 -0.03194 -0.02205 -0.02985 -0.01771 -0.03009 C -0.0125 -0.05185 -0.0217 -0.01203 -0.01458 -0.07106 C -0.01354 -0.07962 -0.00069 -0.08888 0.00313 -0.09235 C 0.00469 -0.09374 0.00799 -0.09675 0.00799 -0.09675 C 0.01719 -0.09583 0.02813 -0.09999 0.03542 -0.09235 C 0.03698 -0.09073 0.03716 -0.08749 0.03872 -0.0861 C 0.0415 -0.08379 0.04827 -0.08171 0.04827 -0.08171 C 0.06181 -0.06944 0.04618 -0.08541 0.05486 -0.07106 C 0.05816 -0.06573 0.06476 -0.06435 0.06927 -0.06226 C 0.06979 -0.05717 0.06997 -0.05208 0.07101 -0.04722 C 0.07153 -0.04467 0.07448 -0.04328 0.07413 -0.04073 C 0.07379 -0.03819 0.07101 -0.03773 0.06927 -0.03657 C 0.06285 -0.0324 0.05521 -0.03148 0.04827 -0.03009 C 0.04879 -0.02569 0.04844 -0.02106 0.05 -0.01712 C 0.05087 -0.01481 0.05365 -0.01504 0.05486 -0.01296 C 0.05591 -0.0111 0.05643 -0.00648 0.05643 -0.00648 " pathEditMode="relative" ptsTypes="fffffffffffffffffffffA">
                                      <p:cBhvr>
                                        <p:cTn id="80" dur="5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03704E-6 C -0.00052 0.01714 0.00261 0.03612 -0.00312 0.05163 C -0.00451 0.05533 -0.00868 0.06251 -0.01128 0.06436 C -0.01423 0.06644 -0.02083 0.06876 -0.02083 0.06876 C -0.00746 0.07014 -0.00017 0.07038 0.01129 0.07524 C 0.01407 0.07454 0.01702 0.07501 0.01945 0.07315 C 0.0257 0.06852 0.02275 0.05139 0.01771 0.04723 C 0.00868 0.03982 -0.00955 0.03936 -0.01771 0.03866 C -0.02552 0.03542 -0.02951 0.02686 -0.03698 0.02362 C -0.04514 0.01644 -0.04791 0.01482 -0.05642 0.01065 C -0.06528 -0.00717 -0.06927 -0.01435 -0.07413 -0.03448 C -0.07257 -0.05624 -0.07031 -0.07592 -0.06128 -0.09467 C -0.06076 -0.10532 -0.06267 -0.13263 -0.05486 -0.14421 " pathEditMode="relative" ptsTypes="ffffffffffffA">
                                      <p:cBhvr>
                                        <p:cTn id="82" dur="5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8 -0.01366 C -0.01996 -0.0044 -0.02135 0.00556 -0.01892 0.01435 C -0.01822 0.01713 -0.01336 0.01366 -0.01232 0.01644 C -0.00816 0.02755 -0.01944 0.03102 -0.02361 0.03148 C -0.03281 0.03218 -0.04184 0.0331 -0.05104 0.0338 C -0.06267 0.03866 -0.05885 0.03426 -0.06406 0.04445 C -0.06649 0.05486 -0.06614 0.07292 -0.0592 0.08102 C -0.05486 0.08611 -0.04947 0.08958 -0.04461 0.09398 C -0.04305 0.09537 -0.03975 0.09815 -0.03975 0.09815 C -0.03454 0.1088 -0.02447 0.1287 -0.01562 0.13264 C -0.01319 0.14259 -0.01076 0.13982 -0.00434 0.1456 C 0.00973 0.14491 0.02379 0.14514 0.03768 0.14329 C 0.04271 0.14259 0.04566 0.12616 0.04566 0.12616 C 0.04619 0.12107 0.04879 0.11574 0.04723 0.11111 C 0.04566 0.10648 0.03768 0.10255 0.03768 0.10255 C 0.03334 0.09398 0.03282 0.09607 0.02639 0.0919 " pathEditMode="relative" ptsTypes="fffffffffffffffA">
                                      <p:cBhvr>
                                        <p:cTn id="84" dur="5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1227 C -0.0026 -0.02385 -0.00486 -0.03264 0.00018 -0.04445 C 0.00209 -0.04908 0.00677 -0.05741 0.00677 -0.05741 C 0.00816 -0.0632 0.01042 -0.06852 0.00677 -0.07477 C 0.00434 -0.07894 -0.00295 -0.08334 -0.00295 -0.08334 C -0.0118 -0.08125 -0.01632 -0.0838 -0.01909 -0.07246 C -0.01979 -0.03542 -0.01823 0.03125 -0.02066 0.07384 C -0.02135 0.08495 -0.02205 0.09606 -0.03038 0.09953 C -0.03489 0.10856 -0.04392 0.11389 -0.05139 0.10393 " pathEditMode="relative" ptsTypes="ffffffffA">
                                      <p:cBhvr>
                                        <p:cTn id="86" dur="5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0052 -0.00509 8.33333E-7 -0.01042 0.00157 -0.01504 C 0.00382 -0.02153 0.01997 -0.02338 0.02257 -0.02361 C 0.03386 -0.02477 0.04514 -0.025 0.05643 -0.02569 C 0.05799 -0.02778 0.06059 -0.02917 0.06129 -0.03217 C 0.0632 -0.03981 0.0533 -0.04352 0.05 -0.04514 C 0.0382 -0.05694 0.0342 -0.05347 0.01771 -0.05162 C 0.01389 -0.04977 0.00209 -0.04143 -0.00173 -0.04074 C -0.00764 -0.03958 -0.01354 -0.03935 -0.01944 -0.03866 C -0.02725 -0.03495 -0.02951 -0.02592 -0.03385 -0.01713 C -0.03593 -0.01273 -0.04027 -0.01134 -0.04357 -0.00856 C -0.04514 -0.00717 -0.04687 -0.00555 -0.04843 -0.00417 C -0.05 -0.00278 -0.05173 -0.00139 -0.0533 -3.33333E-6 C -0.05486 0.00139 -0.05816 0.0044 -0.05816 0.0044 C -0.0625 0.0132 -0.0651 0.02176 -0.06944 0.03033 C -0.07239 0.04676 -0.07239 0.08773 -0.06788 0.10556 C -0.06562 0.11458 -0.05399 0.10972 -0.04687 0.10972 " pathEditMode="relative" ptsTypes="ffffffffffffffffA">
                                      <p:cBhvr>
                                        <p:cTn id="88" dur="5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4.07407E-6 C -0.00381 0.00069 -0.00781 4.07407E-6 -0.01128 0.00208 C -0.02135 0.0081 -0.00537 0.03541 -0.02083 0.04305 C -0.02933 0.03889 -0.02482 0.04259 -0.03211 0.02777 C -0.03333 0.02523 -0.03558 0.02384 -0.03697 0.02152 C -0.04756 0.0037 -0.03888 0.01296 -0.04826 0.00416 C -0.04774 0.00208 -0.04808 -0.00093 -0.04669 -0.00232 C -0.04235 -0.00625 -0.0302 -0.00764 -0.02569 -0.00857 C -0.01787 -0.01389 -0.01232 -0.0169 -0.00485 -0.02361 C -0.00329 -0.025 7.22222E-6 -0.02801 7.22222E-6 -0.02801 C 0.0106 -0.02732 0.03768 -0.02361 0.05001 -0.02801 C 0.05192 -0.02871 0.05174 -0.03287 0.05331 -0.03449 C 0.05782 -0.03959 0.06233 -0.04352 0.06789 -0.04514 C 0.08716 -0.0507 0.08299 -0.04213 0.08716 -0.05394 " pathEditMode="relative" ptsTypes="fffffffffffffA">
                                      <p:cBhvr>
                                        <p:cTn id="90" dur="5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C 0.0085 0.00231 0.01441 0.00509 0.021 0.01296 C 0.02673 0.01967 0.02916 0.02685 0.03541 0.03217 C 0.03593 0.03426 0.03715 0.03634 0.03715 0.03865 C 0.03715 0.06713 0.03854 0.05972 0.01927 0.06227 C 0.01822 0.06273 0.0085 0.06527 0.00798 0.06875 C 0.00572 0.08564 0.01284 0.10671 0.00486 0.12037 C -0.00348 0.13472 -0.0165 0.13564 -0.029 0.13773 C -0.03039 0.13819 -0.03855 0.14051 -0.04028 0.14189 C -0.04375 0.14444 -0.05 0.15046 -0.05 0.15046 C -0.05921 0.14977 -0.06875 0.15231 -0.07744 0.14838 C -0.08299 0.14583 -0.09011 0.11157 -0.09028 0.10532 C -0.09063 0.09097 -0.09028 0.07662 -0.09028 0.06227 " pathEditMode="relative" ptsTypes="ffffffffffffA">
                                      <p:cBhvr>
                                        <p:cTn id="92" dur="50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-0.0033 -0.00648 -0.00643 -0.01297 -0.00973 -0.01945 C -0.01077 -0.02153 -0.01285 -0.02593 -0.01285 -0.02593 C -0.02674 -0.02153 -0.01372 -0.02778 -0.02257 -0.01736 C -0.02813 -0.01088 -0.03507 -0.00533 -0.04202 -0.00232 C -0.04879 -0.00834 -0.0533 -0.01597 -0.06129 -0.01945 C -0.06719 -0.0176 -0.07309 -0.01551 -0.079 -0.01297 C -0.08386 -0.00347 -0.0849 -0.00764 -0.09028 3.7037E-6 " pathEditMode="relative" ptsTypes="fffffffA">
                                      <p:cBhvr>
                                        <p:cTn id="94" dur="50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" dur="2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" dur="2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" dur="2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" dur="2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1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" dur="2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" dur="2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" dur="2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" dur="20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" dur="20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" dur="2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7" dur="2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2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59" grpId="0" animBg="1"/>
      <p:bldP spid="59" grpId="1" animBg="1"/>
      <p:bldP spid="56" grpId="0" animBg="1"/>
      <p:bldP spid="5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7A3FB73-E764-47B0-8B79-911753AE42BE}" type="slidenum">
              <a:rPr lang="en-GB" altLang="en-US" smtClean="0">
                <a:latin typeface="Helvetica" panose="020B0604020202020204" pitchFamily="34" charset="0"/>
              </a:rPr>
              <a:pPr/>
              <a:t>22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2700338" y="1557338"/>
            <a:ext cx="59039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68300" indent="-188913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145000"/>
              </a:lnSpc>
            </a:pPr>
            <a:r>
              <a:rPr lang="en-US" altLang="en-US" sz="1600"/>
              <a:t> </a:t>
            </a:r>
            <a:endParaRPr lang="en-GB" altLang="en-US" sz="1600"/>
          </a:p>
        </p:txBody>
      </p:sp>
      <p:pic>
        <p:nvPicPr>
          <p:cNvPr id="46084" name="Picture 11" descr="Carbon Dioxide (CO2)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95625"/>
            <a:ext cx="381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2" descr="Carbon Dioxide (CO2) 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5175">
            <a:off x="6956425" y="3322638"/>
            <a:ext cx="32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3" descr="Carbon Dioxide (CO2)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125913"/>
            <a:ext cx="395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4" descr="Carbon Dioxide (CO2)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3568700"/>
            <a:ext cx="447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5" descr="Carbon Dioxide (CO2) 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276725"/>
            <a:ext cx="419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xt Box 17"/>
          <p:cNvSpPr txBox="1">
            <a:spLocks noChangeArrowheads="1"/>
          </p:cNvSpPr>
          <p:nvPr/>
        </p:nvSpPr>
        <p:spPr bwMode="auto">
          <a:xfrm flipH="1">
            <a:off x="557213" y="5430838"/>
            <a:ext cx="59055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1400">
                <a:solidFill>
                  <a:srgbClr val="8BAA27"/>
                </a:solidFill>
                <a:latin typeface="Helvetica" panose="020B0604020202020204" pitchFamily="34" charset="0"/>
              </a:rPr>
              <a:t>After the degradation process the harmless residues are CO</a:t>
            </a:r>
            <a:r>
              <a:rPr lang="en-US" altLang="en-US" sz="1400" baseline="-25000">
                <a:solidFill>
                  <a:srgbClr val="8BAA27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400">
                <a:solidFill>
                  <a:srgbClr val="8BAA27"/>
                </a:solidFill>
                <a:latin typeface="Helvetica" panose="020B0604020202020204" pitchFamily="34" charset="0"/>
              </a:rPr>
              <a:t>, H</a:t>
            </a:r>
            <a:r>
              <a:rPr lang="en-US" altLang="en-US" sz="1400" baseline="-25000">
                <a:solidFill>
                  <a:srgbClr val="8BAA27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400">
                <a:solidFill>
                  <a:srgbClr val="8BAA27"/>
                </a:solidFill>
                <a:latin typeface="Helvetica" panose="020B0604020202020204" pitchFamily="34" charset="0"/>
              </a:rPr>
              <a:t>O and Biomass.</a:t>
            </a:r>
          </a:p>
          <a:p>
            <a:pPr eaLnBrk="1" hangingPunct="1">
              <a:lnSpc>
                <a:spcPts val="2200"/>
              </a:lnSpc>
            </a:pPr>
            <a:endParaRPr lang="en-CA" altLang="en-US" sz="1400">
              <a:solidFill>
                <a:srgbClr val="A40000"/>
              </a:solidFill>
              <a:latin typeface="Helvetica" panose="020B0604020202020204" pitchFamily="34" charset="0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 flipH="1">
            <a:off x="2592388" y="4389438"/>
            <a:ext cx="304800" cy="84137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 rot="8192889" flipV="1">
            <a:off x="1387475" y="3825875"/>
            <a:ext cx="198438" cy="74613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 rot="2519233">
            <a:off x="3328988" y="3797300"/>
            <a:ext cx="238125" cy="103188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Freeform 21"/>
          <p:cNvSpPr>
            <a:spLocks/>
          </p:cNvSpPr>
          <p:nvPr/>
        </p:nvSpPr>
        <p:spPr bwMode="auto">
          <a:xfrm flipH="1">
            <a:off x="6457950" y="3211513"/>
            <a:ext cx="304800" cy="84137"/>
          </a:xfrm>
          <a:custGeom>
            <a:avLst/>
            <a:gdLst>
              <a:gd name="T0" fmla="*/ 2147483646 w 372"/>
              <a:gd name="T1" fmla="*/ 2147483646 h 480"/>
              <a:gd name="T2" fmla="*/ 2147483646 w 372"/>
              <a:gd name="T3" fmla="*/ 2147483646 h 480"/>
              <a:gd name="T4" fmla="*/ 2147483646 w 372"/>
              <a:gd name="T5" fmla="*/ 2147483646 h 480"/>
              <a:gd name="T6" fmla="*/ 2147483646 w 372"/>
              <a:gd name="T7" fmla="*/ 2147483646 h 480"/>
              <a:gd name="T8" fmla="*/ 2147483646 w 372"/>
              <a:gd name="T9" fmla="*/ 2147483646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Freeform 22"/>
          <p:cNvSpPr>
            <a:spLocks/>
          </p:cNvSpPr>
          <p:nvPr/>
        </p:nvSpPr>
        <p:spPr bwMode="auto">
          <a:xfrm flipH="1">
            <a:off x="5562600" y="4267200"/>
            <a:ext cx="436563" cy="74613"/>
          </a:xfrm>
          <a:custGeom>
            <a:avLst/>
            <a:gdLst>
              <a:gd name="T0" fmla="*/ 2147483646 w 651"/>
              <a:gd name="T1" fmla="*/ 2147483646 h 225"/>
              <a:gd name="T2" fmla="*/ 2147483646 w 651"/>
              <a:gd name="T3" fmla="*/ 2147483646 h 225"/>
              <a:gd name="T4" fmla="*/ 2147483646 w 651"/>
              <a:gd name="T5" fmla="*/ 2147483646 h 225"/>
              <a:gd name="T6" fmla="*/ 2147483646 w 651"/>
              <a:gd name="T7" fmla="*/ 2147483646 h 225"/>
              <a:gd name="T8" fmla="*/ 2147483646 w 651"/>
              <a:gd name="T9" fmla="*/ 2147483646 h 225"/>
              <a:gd name="T10" fmla="*/ 2147483646 w 651"/>
              <a:gd name="T11" fmla="*/ 2147483646 h 225"/>
              <a:gd name="T12" fmla="*/ 2147483646 w 651"/>
              <a:gd name="T13" fmla="*/ 2147483646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Freeform 23"/>
          <p:cNvSpPr>
            <a:spLocks/>
          </p:cNvSpPr>
          <p:nvPr/>
        </p:nvSpPr>
        <p:spPr bwMode="auto">
          <a:xfrm rot="2519233">
            <a:off x="7288213" y="4176713"/>
            <a:ext cx="239712" cy="111125"/>
          </a:xfrm>
          <a:custGeom>
            <a:avLst/>
            <a:gdLst>
              <a:gd name="T0" fmla="*/ 2147483646 w 334"/>
              <a:gd name="T1" fmla="*/ 2147483646 h 188"/>
              <a:gd name="T2" fmla="*/ 2147483646 w 334"/>
              <a:gd name="T3" fmla="*/ 2147483646 h 188"/>
              <a:gd name="T4" fmla="*/ 2147483646 w 334"/>
              <a:gd name="T5" fmla="*/ 2147483646 h 188"/>
              <a:gd name="T6" fmla="*/ 2147483646 w 334"/>
              <a:gd name="T7" fmla="*/ 2147483646 h 188"/>
              <a:gd name="T8" fmla="*/ 2147483646 w 334"/>
              <a:gd name="T9" fmla="*/ 2147483646 h 188"/>
              <a:gd name="T10" fmla="*/ 2147483646 w 334"/>
              <a:gd name="T11" fmla="*/ 2147483646 h 188"/>
              <a:gd name="T12" fmla="*/ 2147483646 w 334"/>
              <a:gd name="T13" fmla="*/ 2147483646 h 188"/>
              <a:gd name="T14" fmla="*/ 2147483646 w 334"/>
              <a:gd name="T15" fmla="*/ 214748364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6" name="Picture 24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4265613"/>
            <a:ext cx="298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25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3389313"/>
            <a:ext cx="29845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26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994150"/>
            <a:ext cx="298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27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284538"/>
            <a:ext cx="298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8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572000"/>
            <a:ext cx="298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9" descr="Water (H2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540125"/>
            <a:ext cx="298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9"/>
          <p:cNvSpPr txBox="1">
            <a:spLocks noChangeArrowheads="1"/>
          </p:cNvSpPr>
          <p:nvPr/>
        </p:nvSpPr>
        <p:spPr bwMode="auto">
          <a:xfrm>
            <a:off x="2700338" y="1557338"/>
            <a:ext cx="59039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368300" indent="-188913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145000"/>
              </a:lnSpc>
            </a:pPr>
            <a:r>
              <a:rPr lang="en-US" altLang="en-US" sz="1600"/>
              <a:t> </a:t>
            </a:r>
            <a:endParaRPr lang="en-GB" altLang="en-US" sz="1600"/>
          </a:p>
        </p:txBody>
      </p:sp>
      <p:sp>
        <p:nvSpPr>
          <p:cNvPr id="46103" name="Right Arrow 29"/>
          <p:cNvSpPr>
            <a:spLocks noChangeArrowheads="1"/>
          </p:cNvSpPr>
          <p:nvPr/>
        </p:nvSpPr>
        <p:spPr bwMode="auto">
          <a:xfrm>
            <a:off x="4940300" y="1993900"/>
            <a:ext cx="2413000" cy="550863"/>
          </a:xfrm>
          <a:prstGeom prst="rightArrow">
            <a:avLst>
              <a:gd name="adj1" fmla="val 50000"/>
              <a:gd name="adj2" fmla="val 49949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104" name="Right Arrow 30"/>
          <p:cNvSpPr>
            <a:spLocks noChangeArrowheads="1"/>
          </p:cNvSpPr>
          <p:nvPr/>
        </p:nvSpPr>
        <p:spPr bwMode="auto">
          <a:xfrm>
            <a:off x="1955800" y="1943100"/>
            <a:ext cx="1422400" cy="550863"/>
          </a:xfrm>
          <a:prstGeom prst="rightArrow">
            <a:avLst>
              <a:gd name="adj1" fmla="val 50000"/>
              <a:gd name="adj2" fmla="val 49945"/>
            </a:avLst>
          </a:prstGeom>
          <a:solidFill>
            <a:srgbClr val="A2B52C">
              <a:alpha val="50195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105" name="Text Box 102"/>
          <p:cNvSpPr txBox="1">
            <a:spLocks noChangeArrowheads="1"/>
          </p:cNvSpPr>
          <p:nvPr/>
        </p:nvSpPr>
        <p:spPr bwMode="auto">
          <a:xfrm>
            <a:off x="2139950" y="2046288"/>
            <a:ext cx="9747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1400"/>
              <a:t>OXIDATION</a:t>
            </a:r>
          </a:p>
        </p:txBody>
      </p:sp>
      <p:sp>
        <p:nvSpPr>
          <p:cNvPr id="46106" name="Text Box 45"/>
          <p:cNvSpPr txBox="1">
            <a:spLocks noChangeArrowheads="1"/>
          </p:cNvSpPr>
          <p:nvPr/>
        </p:nvSpPr>
        <p:spPr bwMode="auto">
          <a:xfrm>
            <a:off x="4945063" y="2090738"/>
            <a:ext cx="23336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MICROBIAL DEGRADATION</a:t>
            </a:r>
            <a:endParaRPr lang="en-CA" altLang="en-US" sz="1400"/>
          </a:p>
        </p:txBody>
      </p:sp>
      <p:sp>
        <p:nvSpPr>
          <p:cNvPr id="46107" name="Text Box 46"/>
          <p:cNvSpPr txBox="1">
            <a:spLocks noChangeArrowheads="1"/>
          </p:cNvSpPr>
          <p:nvPr/>
        </p:nvSpPr>
        <p:spPr bwMode="auto">
          <a:xfrm>
            <a:off x="7200900" y="1993900"/>
            <a:ext cx="1701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CO</a:t>
            </a:r>
            <a:r>
              <a:rPr lang="en-US" altLang="en-US" sz="1400" baseline="-25000"/>
              <a:t>2</a:t>
            </a:r>
            <a:r>
              <a:rPr lang="en-US" altLang="en-US" sz="1400"/>
              <a:t>  +  H</a:t>
            </a:r>
            <a:r>
              <a:rPr lang="en-US" altLang="en-US" sz="1400" baseline="-25000"/>
              <a:t>2</a:t>
            </a:r>
            <a:r>
              <a:rPr lang="en-US" altLang="en-US" sz="1400"/>
              <a:t>O 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+  Biomass</a:t>
            </a:r>
          </a:p>
          <a:p>
            <a:pPr algn="ctr" eaLnBrk="1" hangingPunct="1">
              <a:lnSpc>
                <a:spcPts val="2200"/>
              </a:lnSpc>
            </a:pPr>
            <a:endParaRPr lang="en-CA" altLang="en-US" sz="1400" b="1">
              <a:solidFill>
                <a:schemeClr val="accent1"/>
              </a:solidFill>
            </a:endParaRPr>
          </a:p>
        </p:txBody>
      </p:sp>
      <p:sp>
        <p:nvSpPr>
          <p:cNvPr id="46108" name="Text Box 100"/>
          <p:cNvSpPr txBox="1">
            <a:spLocks noChangeArrowheads="1"/>
          </p:cNvSpPr>
          <p:nvPr/>
        </p:nvSpPr>
        <p:spPr bwMode="auto">
          <a:xfrm>
            <a:off x="3584575" y="1905000"/>
            <a:ext cx="1103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Short chains /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brittle</a:t>
            </a:r>
            <a:endParaRPr lang="en-CA" altLang="en-US" sz="1400"/>
          </a:p>
        </p:txBody>
      </p:sp>
      <p:sp>
        <p:nvSpPr>
          <p:cNvPr id="46109" name="Text Box 43"/>
          <p:cNvSpPr txBox="1">
            <a:spLocks noChangeArrowheads="1"/>
          </p:cNvSpPr>
          <p:nvPr/>
        </p:nvSpPr>
        <p:spPr bwMode="auto">
          <a:xfrm>
            <a:off x="296863" y="1905000"/>
            <a:ext cx="13938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1400"/>
              <a:t>Long Chains / Flexible material</a:t>
            </a:r>
            <a:endParaRPr lang="en-CA" altLang="en-US" sz="1400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416800" y="1638300"/>
            <a:ext cx="1333500" cy="1231900"/>
          </a:xfrm>
          <a:prstGeom prst="ellipse">
            <a:avLst/>
          </a:prstGeom>
          <a:noFill/>
          <a:ln w="50800">
            <a:solidFill>
              <a:srgbClr val="82CB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111" name="Text Box 8"/>
          <p:cNvSpPr txBox="1">
            <a:spLocks noChangeArrowheads="1"/>
          </p:cNvSpPr>
          <p:nvPr/>
        </p:nvSpPr>
        <p:spPr bwMode="auto">
          <a:xfrm>
            <a:off x="2243138" y="277813"/>
            <a:ext cx="504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2800" b="1" i="1" dirty="0">
                <a:solidFill>
                  <a:srgbClr val="AEAE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 plastics</a:t>
            </a:r>
          </a:p>
        </p:txBody>
      </p:sp>
      <p:sp>
        <p:nvSpPr>
          <p:cNvPr id="46112" name="Rectangle 9"/>
          <p:cNvSpPr>
            <a:spLocks noChangeArrowheads="1"/>
          </p:cNvSpPr>
          <p:nvPr/>
        </p:nvSpPr>
        <p:spPr bwMode="auto">
          <a:xfrm>
            <a:off x="3063875" y="860425"/>
            <a:ext cx="340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n-US" sz="2000" b="1" dirty="0">
                <a:solidFill>
                  <a:srgbClr val="AAB32F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The process of Degradation</a:t>
            </a:r>
            <a:endParaRPr lang="en-GB" altLang="en-US" sz="2000" b="1" i="1" dirty="0">
              <a:solidFill>
                <a:srgbClr val="AAB32F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46113" name="Rounded Rectangle 39"/>
          <p:cNvSpPr>
            <a:spLocks noChangeArrowheads="1"/>
          </p:cNvSpPr>
          <p:nvPr/>
        </p:nvSpPr>
        <p:spPr bwMode="auto">
          <a:xfrm>
            <a:off x="-38100" y="1816100"/>
            <a:ext cx="7404100" cy="787400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114" name="Oval 32"/>
          <p:cNvSpPr>
            <a:spLocks noChangeArrowheads="1"/>
          </p:cNvSpPr>
          <p:nvPr/>
        </p:nvSpPr>
        <p:spPr bwMode="auto">
          <a:xfrm>
            <a:off x="8653463" y="5472113"/>
            <a:ext cx="114300" cy="128587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5" name="Text Box 33"/>
          <p:cNvSpPr txBox="1">
            <a:spLocks noChangeArrowheads="1"/>
          </p:cNvSpPr>
          <p:nvPr/>
        </p:nvSpPr>
        <p:spPr bwMode="auto">
          <a:xfrm>
            <a:off x="1966913" y="5387975"/>
            <a:ext cx="67183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Carbon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Hydrogen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Oxygen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 altLang="en-US" sz="1200" i="1"/>
              <a:t>Micro-organism</a:t>
            </a:r>
            <a:br>
              <a:rPr lang="en-GB" altLang="en-US" sz="1200" i="1"/>
            </a:br>
            <a:r>
              <a:rPr lang="en-GB" altLang="en-US" sz="1200" i="1"/>
              <a:t> </a:t>
            </a:r>
            <a:r>
              <a:rPr lang="en-GB" altLang="en-US" sz="800" i="1"/>
              <a:t>(Stenotrophomonas sp., Pseudomonas sp., Rhodococcus sp., Acinetobacter sp. etc) </a:t>
            </a:r>
          </a:p>
        </p:txBody>
      </p:sp>
      <p:sp>
        <p:nvSpPr>
          <p:cNvPr id="46116" name="Oval 34"/>
          <p:cNvSpPr>
            <a:spLocks noChangeArrowheads="1"/>
          </p:cNvSpPr>
          <p:nvPr/>
        </p:nvSpPr>
        <p:spPr bwMode="auto">
          <a:xfrm>
            <a:off x="8653463" y="5735638"/>
            <a:ext cx="114300" cy="128587"/>
          </a:xfrm>
          <a:prstGeom prst="ellipse">
            <a:avLst/>
          </a:prstGeom>
          <a:solidFill>
            <a:srgbClr val="0C51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7" name="Oval 35"/>
          <p:cNvSpPr>
            <a:spLocks noChangeArrowheads="1"/>
          </p:cNvSpPr>
          <p:nvPr/>
        </p:nvSpPr>
        <p:spPr bwMode="auto">
          <a:xfrm>
            <a:off x="8653463" y="5999163"/>
            <a:ext cx="114300" cy="128587"/>
          </a:xfrm>
          <a:prstGeom prst="ellipse">
            <a:avLst/>
          </a:prstGeom>
          <a:solidFill>
            <a:srgbClr val="F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8" name="Freeform 36"/>
          <p:cNvSpPr>
            <a:spLocks/>
          </p:cNvSpPr>
          <p:nvPr/>
        </p:nvSpPr>
        <p:spPr bwMode="auto">
          <a:xfrm>
            <a:off x="8612188" y="6264275"/>
            <a:ext cx="195262" cy="188913"/>
          </a:xfrm>
          <a:custGeom>
            <a:avLst/>
            <a:gdLst>
              <a:gd name="T0" fmla="*/ 2147483646 w 123"/>
              <a:gd name="T1" fmla="*/ 2147483646 h 119"/>
              <a:gd name="T2" fmla="*/ 2147483646 w 123"/>
              <a:gd name="T3" fmla="*/ 2147483646 h 119"/>
              <a:gd name="T4" fmla="*/ 2147483646 w 123"/>
              <a:gd name="T5" fmla="*/ 2147483646 h 119"/>
              <a:gd name="T6" fmla="*/ 2147483646 w 123"/>
              <a:gd name="T7" fmla="*/ 2147483646 h 119"/>
              <a:gd name="T8" fmla="*/ 2147483646 w 123"/>
              <a:gd name="T9" fmla="*/ 2147483646 h 119"/>
              <a:gd name="T10" fmla="*/ 2147483646 w 123"/>
              <a:gd name="T11" fmla="*/ 2147483646 h 119"/>
              <a:gd name="T12" fmla="*/ 2147483646 w 123"/>
              <a:gd name="T13" fmla="*/ 2147483646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3"/>
              <a:gd name="T22" fmla="*/ 0 h 119"/>
              <a:gd name="T23" fmla="*/ 123 w 123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3" h="119">
                <a:moveTo>
                  <a:pt x="17" y="111"/>
                </a:moveTo>
                <a:cubicBezTo>
                  <a:pt x="0" y="103"/>
                  <a:pt x="43" y="92"/>
                  <a:pt x="48" y="74"/>
                </a:cubicBezTo>
                <a:cubicBezTo>
                  <a:pt x="53" y="56"/>
                  <a:pt x="38" y="10"/>
                  <a:pt x="50" y="5"/>
                </a:cubicBezTo>
                <a:cubicBezTo>
                  <a:pt x="62" y="0"/>
                  <a:pt x="117" y="29"/>
                  <a:pt x="120" y="42"/>
                </a:cubicBezTo>
                <a:cubicBezTo>
                  <a:pt x="123" y="55"/>
                  <a:pt x="75" y="69"/>
                  <a:pt x="71" y="81"/>
                </a:cubicBezTo>
                <a:cubicBezTo>
                  <a:pt x="85" y="116"/>
                  <a:pt x="105" y="109"/>
                  <a:pt x="96" y="114"/>
                </a:cubicBezTo>
                <a:cubicBezTo>
                  <a:pt x="87" y="119"/>
                  <a:pt x="33" y="112"/>
                  <a:pt x="17" y="1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9" name="Moon 44"/>
          <p:cNvSpPr>
            <a:spLocks noChangeArrowheads="1"/>
          </p:cNvSpPr>
          <p:nvPr/>
        </p:nvSpPr>
        <p:spPr bwMode="auto">
          <a:xfrm rot="1992859">
            <a:off x="-733425" y="-1398588"/>
            <a:ext cx="2262188" cy="4957763"/>
          </a:xfrm>
          <a:prstGeom prst="moon">
            <a:avLst>
              <a:gd name="adj" fmla="val 50000"/>
            </a:avLst>
          </a:prstGeom>
          <a:solidFill>
            <a:srgbClr val="8BAA27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6120" name="Picture 45" descr="logo b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10300"/>
            <a:ext cx="1916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3225" y="4375150"/>
            <a:ext cx="3000375" cy="40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GB" altLang="en-US" sz="1200" b="1">
                <a:ea typeface="ＭＳ Ｐゴシック" panose="020B0600070205080204" pitchFamily="34" charset="-128"/>
              </a:rPr>
              <a:t>Embrittlement of plastic bag</a:t>
            </a:r>
          </a:p>
        </p:txBody>
      </p:sp>
      <p:pic>
        <p:nvPicPr>
          <p:cNvPr id="48131" name="Picture 103" descr="Bombril 20 11 04 00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11388"/>
            <a:ext cx="270351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04" descr="Sacolas Pão de Açúcar com  2EM SOL 30 01 05 004(1)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579813"/>
            <a:ext cx="268763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105"/>
          <p:cNvSpPr txBox="1">
            <a:spLocks noChangeArrowheads="1"/>
          </p:cNvSpPr>
          <p:nvPr/>
        </p:nvSpPr>
        <p:spPr bwMode="auto">
          <a:xfrm>
            <a:off x="5243513" y="5667375"/>
            <a:ext cx="26368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ts val="2200"/>
              </a:lnSpc>
              <a:spcAft>
                <a:spcPts val="600"/>
              </a:spcAft>
            </a:pPr>
            <a:r>
              <a:rPr lang="en-GB" altLang="en-US" sz="1200" b="1"/>
              <a:t>Continuing fragmentation</a:t>
            </a: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1208088" y="692150"/>
            <a:ext cx="31462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Degradation</a:t>
            </a:r>
          </a:p>
          <a:p>
            <a:pPr eaLnBrk="1" hangingPunct="1"/>
            <a:endParaRPr lang="en-GB" altLang="en-US" sz="2400" dirty="0">
              <a:solidFill>
                <a:srgbClr val="92A907"/>
              </a:solidFill>
            </a:endParaRPr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1663700" y="1022350"/>
            <a:ext cx="575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8EAA02"/>
                </a:solidFill>
              </a:rPr>
              <a:t>	</a:t>
            </a:r>
            <a:r>
              <a:rPr lang="en-GB" altLang="en-US" b="1" dirty="0">
                <a:solidFill>
                  <a:srgbClr val="8EAA0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Real Pictures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09D9370-6CDA-4A03-9416-7359753BA05D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208088" y="706438"/>
            <a:ext cx="3568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8EAA02"/>
                </a:solidFill>
              </a:rPr>
              <a:t>How does it Work?</a:t>
            </a:r>
          </a:p>
          <a:p>
            <a:pPr eaLnBrk="1" hangingPunct="1"/>
            <a:r>
              <a:rPr lang="en-GB" altLang="en-US" sz="1600" b="1">
                <a:solidFill>
                  <a:srgbClr val="8EAA02"/>
                </a:solidFill>
              </a:rPr>
              <a:t>The process in Microscopic Pictures</a:t>
            </a:r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711325"/>
            <a:ext cx="2944813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4052888"/>
            <a:ext cx="292576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033838"/>
            <a:ext cx="29146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765300"/>
            <a:ext cx="29400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1549400" y="3211513"/>
            <a:ext cx="29908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333333"/>
                </a:solidFill>
              </a:rPr>
              <a:t>Un-oxidised film.  Film intact and limited microbial activity on surface due to the surface being hydrophobic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1657350" y="5541963"/>
            <a:ext cx="2840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333333"/>
                </a:solidFill>
              </a:rPr>
              <a:t>Microbial  colonisation on surface of oxidised, hydrophilic film </a:t>
            </a: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5189538" y="5573713"/>
            <a:ext cx="295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333333"/>
                </a:solidFill>
              </a:rPr>
              <a:t>Furrows and ridges eroded into the surface of the film by microbial activity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5154613" y="3214688"/>
            <a:ext cx="2982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en-US" sz="1000">
                <a:solidFill>
                  <a:srgbClr val="333333"/>
                </a:solidFill>
              </a:rPr>
              <a:t>Cracks and fissures on surface of oxidised, hydrophilic film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  <p:bldP spid="11274" grpId="0"/>
      <p:bldP spid="112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CC54E63F-FDD6-40E9-9C10-033ADF52625F}" type="slidenum">
              <a:rPr lang="en-GB" altLang="en-US" smtClean="0">
                <a:latin typeface="Helvetica" panose="020B0604020202020204" pitchFamily="34" charset="0"/>
              </a:rPr>
              <a:pPr/>
              <a:t>25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2073275" y="5035550"/>
            <a:ext cx="6118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1200" b="1" dirty="0">
                <a:latin typeface="Calibri" panose="020F0502020204030204" pitchFamily="34" charset="0"/>
              </a:rPr>
              <a:t>Bio-film forming on degradable plastic. Biofilms are complex carbon based polymers</a:t>
            </a:r>
            <a:r>
              <a:rPr lang="en-US" altLang="en-US" sz="1100" b="1" dirty="0">
                <a:latin typeface="Calibri" panose="020F0502020204030204" pitchFamily="34" charset="0"/>
              </a:rPr>
              <a:t> </a:t>
            </a:r>
            <a:r>
              <a:rPr lang="en-US" altLang="en-US" sz="1200" b="1" dirty="0">
                <a:latin typeface="Calibri" panose="020F0502020204030204" pitchFamily="34" charset="0"/>
              </a:rPr>
              <a:t>containing bacterial colonies and the system as a whole protects the bacteria. Carbon for the</a:t>
            </a:r>
            <a:r>
              <a:rPr lang="en-US" altLang="en-US" sz="1100" b="1" dirty="0">
                <a:latin typeface="Calibri" panose="020F0502020204030204" pitchFamily="34" charset="0"/>
              </a:rPr>
              <a:t> </a:t>
            </a:r>
            <a:r>
              <a:rPr lang="en-US" altLang="en-US" sz="1200" b="1" dirty="0">
                <a:latin typeface="Calibri" panose="020F0502020204030204" pitchFamily="34" charset="0"/>
              </a:rPr>
              <a:t>polymeric biofilm is obtained from the oxidation-shortened chains of the polymer making up</a:t>
            </a:r>
            <a:endParaRPr lang="en-US" altLang="en-US" sz="1100" b="1" dirty="0">
              <a:latin typeface="Calibri" panose="020F0502020204030204" pitchFamily="34" charset="0"/>
            </a:endParaRPr>
          </a:p>
          <a:p>
            <a:r>
              <a:rPr lang="en-US" altLang="en-US" sz="1200" b="1" dirty="0">
                <a:latin typeface="Calibri" panose="020F0502020204030204" pitchFamily="34" charset="0"/>
              </a:rPr>
              <a:t>the plastic.</a:t>
            </a:r>
            <a:endParaRPr lang="en-US" altLang="en-US" b="1" dirty="0">
              <a:latin typeface="Calibri" panose="020F050202020403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055688"/>
            <a:ext cx="5795962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EEBB9A5-3E73-42E2-9B9A-48787B640D2D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101850" y="1878013"/>
            <a:ext cx="6111875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/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US" altLang="en-US" sz="1600" dirty="0">
                <a:ea typeface="ＭＳ Ｐゴシック" panose="020B0600070205080204" pitchFamily="34" charset="-128"/>
              </a:rPr>
              <a:t>	</a:t>
            </a: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No special machinery or workforce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US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	No change of supplier or raw materials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	No compromise in functionality: 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       strength, clarity, barrier   properties,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sealability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printability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	Compatible with all types of plastics for flexible and rigid 	packaging</a:t>
            </a:r>
          </a:p>
          <a:p>
            <a:pPr marL="857250" lvl="2" indent="0" algn="just" eaLnBrk="1" hangingPunct="1">
              <a:lnSpc>
                <a:spcPct val="90000"/>
              </a:lnSpc>
              <a:spcBef>
                <a:spcPct val="30000"/>
              </a:spcBef>
              <a:buBlip>
                <a:blip r:embed="rId3"/>
              </a:buBlip>
            </a:pPr>
            <a:r>
              <a:rPr lang="en-GB" alt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polypropylene (PP) </a:t>
            </a:r>
          </a:p>
          <a:p>
            <a:pPr marL="857250" lvl="2" indent="0" algn="just" eaLnBrk="1" hangingPunct="1">
              <a:lnSpc>
                <a:spcPct val="90000"/>
              </a:lnSpc>
              <a:spcBef>
                <a:spcPct val="30000"/>
              </a:spcBef>
              <a:buBlip>
                <a:blip r:embed="rId3"/>
              </a:buBlip>
            </a:pPr>
            <a:r>
              <a:rPr lang="en-GB" alt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polyethylene (PE),</a:t>
            </a:r>
          </a:p>
          <a:p>
            <a:pPr marL="857250" lvl="2" indent="0" algn="just" eaLnBrk="1" hangingPunct="1">
              <a:lnSpc>
                <a:spcPct val="90000"/>
              </a:lnSpc>
              <a:spcBef>
                <a:spcPct val="30000"/>
              </a:spcBef>
              <a:buBlip>
                <a:blip r:embed="rId3"/>
              </a:buBlip>
            </a:pPr>
            <a:r>
              <a:rPr lang="en-GB" alt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Polystyrene (PS)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	1 year to 5 years shelf life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	Comprehensively tested and proven</a:t>
            </a:r>
          </a:p>
          <a:p>
            <a:pPr marL="457200" lvl="1" indent="0" algn="just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endParaRPr lang="en-US" altLang="en-US" sz="1500" dirty="0">
              <a:ea typeface="ＭＳ Ｐゴシック" panose="020B0600070205080204" pitchFamily="34" charset="-128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208088" y="692150"/>
            <a:ext cx="4308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en-US" sz="2400" b="1" baseline="-250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2400" b="1" baseline="30000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TM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main features</a:t>
            </a:r>
          </a:p>
        </p:txBody>
      </p:sp>
      <p:pic>
        <p:nvPicPr>
          <p:cNvPr id="54277" name="Picture 5" descr="Green Idea Royalty Free Stock Phot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063"/>
            <a:ext cx="25034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B9ACA8E-6A50-4A54-8A60-7D47D61F5124}" type="slidenum">
              <a:rPr lang="en-GB" altLang="en-US" smtClean="0">
                <a:latin typeface="Helvetica" panose="020B0604020202020204" pitchFamily="34" charset="0"/>
              </a:rPr>
              <a:pPr/>
              <a:t>27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56323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endParaRPr lang="en-GB" altLang="en-US" sz="800">
              <a:latin typeface="Helvetica" panose="020B0604020202020204" pitchFamily="34" charset="0"/>
            </a:endParaRPr>
          </a:p>
        </p:txBody>
      </p:sp>
      <p:sp>
        <p:nvSpPr>
          <p:cNvPr id="56324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endParaRPr lang="en-GB" altLang="en-US" sz="1000"/>
          </a:p>
        </p:txBody>
      </p:sp>
      <p:sp>
        <p:nvSpPr>
          <p:cNvPr id="56325" name="Rectangle 10"/>
          <p:cNvSpPr>
            <a:spLocks noChangeArrowheads="1"/>
          </p:cNvSpPr>
          <p:nvPr/>
        </p:nvSpPr>
        <p:spPr bwMode="auto">
          <a:xfrm>
            <a:off x="1447800" y="3276600"/>
            <a:ext cx="701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1600" dirty="0"/>
              <a:t>“</a:t>
            </a: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These  independent laboratories </a:t>
            </a:r>
          </a:p>
          <a:p>
            <a:pPr algn="just" eaLnBrk="1" hangingPunct="1"/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include Smithers </a:t>
            </a:r>
            <a:r>
              <a:rPr lang="en-US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Rapra</a:t>
            </a: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, Pyxis ,OWS”</a:t>
            </a:r>
          </a:p>
        </p:txBody>
      </p:sp>
      <p:sp>
        <p:nvSpPr>
          <p:cNvPr id="56326" name="Rectangle 11"/>
          <p:cNvSpPr>
            <a:spLocks noChangeArrowheads="1"/>
          </p:cNvSpPr>
          <p:nvPr/>
        </p:nvSpPr>
        <p:spPr bwMode="auto">
          <a:xfrm>
            <a:off x="1371600" y="4343400"/>
            <a:ext cx="708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TM </a:t>
            </a: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products  also comply with the </a:t>
            </a:r>
          </a:p>
          <a:p>
            <a:pPr eaLnBrk="1" hangingPunct="1"/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essential requirements  of EU </a:t>
            </a:r>
          </a:p>
          <a:p>
            <a:pPr eaLnBrk="1" hangingPunct="1"/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packaging waste directive  </a:t>
            </a:r>
            <a:r>
              <a:rPr lang="en-US" altLang="en-US" sz="1600" dirty="0"/>
              <a:t>” </a:t>
            </a:r>
          </a:p>
        </p:txBody>
      </p:sp>
      <p:pic>
        <p:nvPicPr>
          <p:cNvPr id="56327" name="Picture 6" descr="D2W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10200"/>
            <a:ext cx="698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1371600" y="1828800"/>
            <a:ext cx="3887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alt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TM 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Oxo- biodegradable  plastic has </a:t>
            </a:r>
          </a:p>
          <a:p>
            <a:pPr algn="just" eaLnBrk="1" hangingPunct="1"/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been extensively tested by leading</a:t>
            </a:r>
          </a:p>
          <a:p>
            <a:pPr algn="just" eaLnBrk="1" hangingPunct="1"/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European laboratories  in accordance </a:t>
            </a:r>
          </a:p>
          <a:p>
            <a:pPr algn="just" eaLnBrk="1" hangingPunct="1"/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with    ASTM 6954 </a:t>
            </a: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56329" name="Picture 12" descr="earth_plastic_logoPNGFORMAT-3-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2743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1065213" y="650875"/>
            <a:ext cx="5062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6" grpId="0"/>
      <p:bldP spid="563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6DDF694A-F7A8-449D-9258-B8BDCCCB76FB}" type="slidenum">
              <a:rPr lang="en-GB" altLang="en-US" smtClean="0">
                <a:latin typeface="Helvetica" panose="020B0604020202020204" pitchFamily="34" charset="0"/>
              </a:rPr>
              <a:pPr/>
              <a:t>28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58371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97698CCF-92F4-49B1-BFDC-CA6F02FF2CF9}" type="slidenum">
              <a:rPr lang="en-GB" altLang="en-US" sz="800">
                <a:latin typeface="Helvetica" panose="020B0604020202020204" pitchFamily="34" charset="0"/>
              </a:rPr>
              <a:pPr algn="r" eaLnBrk="1" hangingPunct="1"/>
              <a:t>28</a:t>
            </a:fld>
            <a:endParaRPr lang="en-GB" altLang="en-US" sz="800">
              <a:latin typeface="Helvetica" panose="020B0604020202020204" pitchFamily="34" charset="0"/>
            </a:endParaRPr>
          </a:p>
        </p:txBody>
      </p:sp>
      <p:sp>
        <p:nvSpPr>
          <p:cNvPr id="58372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D0193756-3C6A-4C2E-887A-7F5D1A9BFA89}" type="slidenum">
              <a:rPr lang="en-GB" altLang="en-US" sz="1000"/>
              <a:pPr algn="r" eaLnBrk="1" hangingPunct="1"/>
              <a:t>28</a:t>
            </a:fld>
            <a:endParaRPr lang="en-GB" altLang="en-US" sz="1000"/>
          </a:p>
        </p:txBody>
      </p:sp>
      <p:sp>
        <p:nvSpPr>
          <p:cNvPr id="58373" name="Rectangle 2"/>
          <p:cNvSpPr>
            <a:spLocks noChangeArrowheads="1"/>
          </p:cNvSpPr>
          <p:nvPr/>
        </p:nvSpPr>
        <p:spPr bwMode="auto">
          <a:xfrm>
            <a:off x="2328863" y="706438"/>
            <a:ext cx="414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A4AB00"/>
                </a:solidFill>
              </a:rPr>
              <a:t>  </a:t>
            </a:r>
            <a:r>
              <a:rPr lang="en-US" alt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ASTM D 6954 – 04 </a:t>
            </a:r>
            <a:endParaRPr lang="en-US" altLang="en-US" sz="2400" dirty="0">
              <a:solidFill>
                <a:srgbClr val="A4AB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374" name="Rectangle 3"/>
          <p:cNvSpPr>
            <a:spLocks noChangeArrowheads="1"/>
          </p:cNvSpPr>
          <p:nvPr/>
        </p:nvSpPr>
        <p:spPr bwMode="auto">
          <a:xfrm>
            <a:off x="1428750" y="1785938"/>
            <a:ext cx="7072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“Standard Guide for Exposing and Testing Plastics that Degrade in the Environment by a Combination of Oxidation and Biodegradation</a:t>
            </a:r>
            <a:r>
              <a:rPr lang="en-US" altLang="en-US" sz="1600" b="1" dirty="0"/>
              <a:t>”</a:t>
            </a:r>
          </a:p>
        </p:txBody>
      </p:sp>
      <p:sp>
        <p:nvSpPr>
          <p:cNvPr id="58375" name="Rectangle 4"/>
          <p:cNvSpPr>
            <a:spLocks noChangeArrowheads="1"/>
          </p:cNvSpPr>
          <p:nvPr/>
        </p:nvSpPr>
        <p:spPr bwMode="auto">
          <a:xfrm>
            <a:off x="1428750" y="2779713"/>
            <a:ext cx="5448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This guide prescribes the use of standard tests to prove the following for oxo-biodegradable products:</a:t>
            </a:r>
          </a:p>
          <a:p>
            <a:pPr eaLnBrk="1" hangingPunct="1">
              <a:buFontTx/>
              <a:buAutoNum type="arabicParenR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Degradation</a:t>
            </a:r>
          </a:p>
          <a:p>
            <a:pPr eaLnBrk="1" hangingPunct="1">
              <a:buFontTx/>
              <a:buAutoNum type="arabicParenR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Bio-degradation</a:t>
            </a:r>
          </a:p>
          <a:p>
            <a:pPr eaLnBrk="1" hangingPunct="1">
              <a:buFontTx/>
              <a:buAutoNum type="arabicParenR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Non-Toxicity</a:t>
            </a:r>
          </a:p>
        </p:txBody>
      </p:sp>
      <p:pic>
        <p:nvPicPr>
          <p:cNvPr id="58376" name="Picture 2" descr="Eco Polym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81475"/>
            <a:ext cx="41052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C66C36-82BC-440B-B566-272E3C290AEE}" type="slidenum">
              <a:rPr lang="en-US" smtClean="0"/>
              <a:pPr>
                <a:defRPr/>
              </a:pPr>
              <a:t>29</a:t>
            </a:fld>
            <a:endParaRPr lang="en-GB" alt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160762" y="1605301"/>
            <a:ext cx="6306837" cy="509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812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Degradation, Biodegradation &amp; Eco toxicity- Eurofins</a:t>
            </a: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Degradation                         - Smithers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Rapra</a:t>
            </a: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Bio-degradation                  - Smithers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Rapra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Pyxis –UK, </a:t>
            </a: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Applus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-Spain</a:t>
            </a: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Eco-Toxicity                          - OWS, Belgium (Soil Safety)</a:t>
            </a: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FDA Compliance                   - Keller &amp; Heckman</a:t>
            </a: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Migration test Report         -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Rapra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alt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Sidwell</a:t>
            </a: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Recycling Report                  - TCKT</a:t>
            </a: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Biodegradation in Oceans  -Bandol Report</a:t>
            </a: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Life Cycle Assessment         - Intertek Testing Services</a:t>
            </a:r>
          </a:p>
          <a:p>
            <a:pPr lvl="1" algn="just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Blip>
                <a:blip r:embed="rId4"/>
              </a:buBlip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Ecolabel                                   - ABNT</a:t>
            </a: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  <a:buFontTx/>
              <a:buBlip>
                <a:blip r:embed="rId4"/>
              </a:buBlip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endParaRPr lang="en-US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421" name="Picture 10" descr="Rap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72" y="1888937"/>
            <a:ext cx="17795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14" y="2607114"/>
            <a:ext cx="2327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9" descr="logo_ow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14719" b="31277"/>
          <a:stretch>
            <a:fillRect/>
          </a:stretch>
        </p:blipFill>
        <p:spPr bwMode="auto">
          <a:xfrm>
            <a:off x="6917860" y="3271028"/>
            <a:ext cx="19050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bd.jpg">
            <a:extLst>
              <a:ext uri="{FF2B5EF4-FFF2-40B4-BE49-F238E27FC236}">
                <a16:creationId xmlns:a16="http://schemas.microsoft.com/office/drawing/2014/main" xmlns="" id="{C811953F-34A0-42C6-BD19-6D8E0897C6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98" y="6248400"/>
            <a:ext cx="2106902" cy="49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3" descr="Environmental 383">
            <a:extLst>
              <a:ext uri="{FF2B5EF4-FFF2-40B4-BE49-F238E27FC236}">
                <a16:creationId xmlns:a16="http://schemas.microsoft.com/office/drawing/2014/main" xmlns="" id="{74B08E25-4143-4E17-9A03-435931BF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41982" y="6193372"/>
            <a:ext cx="1202018" cy="532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3A7ED403-F8F1-498D-B8EA-BAC8DD07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452" y="4479925"/>
            <a:ext cx="7499349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812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just" eaLnBrk="1" hangingPunct="1">
              <a:lnSpc>
                <a:spcPct val="90000"/>
              </a:lnSpc>
              <a:spcBef>
                <a:spcPct val="30000"/>
              </a:spcBef>
              <a:buClr>
                <a:srgbClr val="00B050"/>
              </a:buClr>
              <a:buSzPct val="150000"/>
              <a:buFont typeface="Courier New" panose="02070309020205020404" pitchFamily="49" charset="0"/>
              <a:buChar char="o"/>
            </a:pP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150000"/>
            </a:pPr>
            <a:endParaRPr lang="en-US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1E376A18-3614-48FB-9B28-50A522DB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56" y="5418477"/>
            <a:ext cx="826567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A brand we can trust!</a:t>
            </a:r>
          </a:p>
          <a:p>
            <a:pPr eaLnBrk="1" hangingPunct="1"/>
            <a:r>
              <a:rPr lang="en-GB" altLang="en-US" sz="2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is not only a trademark- It’s a Trustmark</a:t>
            </a:r>
            <a:r>
              <a:rPr lang="en-GB" altLang="en-US" sz="2200" b="1" dirty="0">
                <a:solidFill>
                  <a:srgbClr val="92A907"/>
                </a:solidFill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468776-6A0C-44D1-B5E1-E7C13E82314B}"/>
              </a:ext>
            </a:extLst>
          </p:cNvPr>
          <p:cNvSpPr/>
          <p:nvPr/>
        </p:nvSpPr>
        <p:spPr>
          <a:xfrm>
            <a:off x="2282013" y="914989"/>
            <a:ext cx="4900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Tested &amp; Proven Technology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C44889-29A7-4303-8363-F2BD11F2B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007" y="5520671"/>
            <a:ext cx="397316" cy="6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8560"/>
      </p:ext>
    </p:extLst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E5CB421-F101-44DC-B408-FF19E7ED54E5}" type="slidenum">
              <a:rPr lang="en-GB" altLang="en-US" smtClean="0">
                <a:latin typeface="Helvetica" panose="020B0604020202020204" pitchFamily="34" charset="0"/>
              </a:rPr>
              <a:pPr/>
              <a:t>3</a:t>
            </a:fld>
            <a:endParaRPr lang="en-GB" altLang="en-US">
              <a:latin typeface="Helvetica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402070" y="1305351"/>
            <a:ext cx="7380288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/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Symphony is British Public Company quoted </a:t>
            </a: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on the AIM market of the London Stock Exchange also on Plus Market and Bank of New York and Mellon US ADR program </a:t>
            </a:r>
          </a:p>
          <a:p>
            <a:pPr marL="533400" lvl="1" indent="-266700" algn="just" eaLnBrk="1" hangingPunct="1">
              <a:buFontTx/>
              <a:buNone/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Global distribution network. d</a:t>
            </a:r>
            <a:r>
              <a:rPr lang="en-US" alt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alt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TM</a:t>
            </a: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is now in over 98 countries 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The Global Brand 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Global Headquarters – Borehamwood, England -UK</a:t>
            </a: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Investment in R &amp; D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High Tech test facilities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Chief Scientist, Professor Gerald Scott DSc, FRSC, C.CHEM, FIMMM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Symphony is member of the Oxo-biodegradable Plastic Association (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www.biodeg.org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), The Society for Chemical Industry (UK), the American Society for Testing and Materials (ASTM), the British Plastic Federation (BPF), and the European Organisation for Packaging and the Environment (EUROPEN).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Certified by ISO represented by British Standard Institute, the ISO and the CEN. </a:t>
            </a:r>
          </a:p>
          <a:p>
            <a:pPr marL="533400" lvl="1" indent="-266700" algn="just" eaLnBrk="1" hangingPunct="1">
              <a:buFontTx/>
              <a:buBlip>
                <a:blip r:embed="rId3"/>
              </a:buBlip>
            </a:pPr>
            <a:endParaRPr lang="en-GB" altLang="en-US" sz="1400" dirty="0">
              <a:ea typeface="ＭＳ Ｐゴシック" panose="020B0600070205080204" pitchFamily="34" charset="-128"/>
            </a:endParaRPr>
          </a:p>
          <a:p>
            <a:pPr marL="533400" lvl="1" indent="-266700" algn="just" eaLnBrk="1" hangingPunct="1">
              <a:buFontTx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</p:txBody>
      </p:sp>
      <p:pic>
        <p:nvPicPr>
          <p:cNvPr id="7172" name="Picture 5" descr="D2W R 3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43" y="2426719"/>
            <a:ext cx="2095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208088" y="692150"/>
            <a:ext cx="615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92A907"/>
                </a:solidFill>
              </a:rPr>
              <a:t>About Symphony Environmental</a:t>
            </a:r>
            <a:endParaRPr lang="en-GB" altLang="en-US" sz="2400">
              <a:solidFill>
                <a:srgbClr val="92A90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EE8F9CE2-75A8-4BBC-AC2F-E31310B137F2}" type="slidenum">
              <a:rPr lang="en-GB" altLang="en-US" sz="800"/>
              <a:pPr algn="r" eaLnBrk="1" hangingPunct="1"/>
              <a:t>30</a:t>
            </a:fld>
            <a:endParaRPr lang="en-GB" altLang="en-US" sz="800"/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907267" y="1192213"/>
            <a:ext cx="4848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brand you can trust!</a:t>
            </a:r>
          </a:p>
          <a:p>
            <a:pPr eaLnBrk="1" hangingPunct="1"/>
            <a:r>
              <a:rPr lang="en-GB" altLang="en-US" sz="1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 value added technology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1539875" y="2552700"/>
            <a:ext cx="7489825" cy="30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will degrade within the timescale 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specified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does not degrade prematurely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Until it starts degrading it is just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as strong and serviceable as conventional plastic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can be made using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existing machinery and work force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,  at little or no extra cost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is safe for food contact-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FDA Approved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can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be recycled 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and can be made from </a:t>
            </a:r>
            <a:r>
              <a:rPr lang="en-GB" alt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recyclate</a:t>
            </a:r>
            <a:endParaRPr lang="en-GB" alt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can be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composted</a:t>
            </a:r>
          </a:p>
          <a:p>
            <a:pPr algn="just" eaLnBrk="1" hangingPunct="1">
              <a:lnSpc>
                <a:spcPct val="140000"/>
              </a:lnSpc>
              <a:buClr>
                <a:schemeClr val="accent1"/>
              </a:buClr>
            </a:pP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It does </a:t>
            </a:r>
            <a:r>
              <a:rPr lang="en-GB" alt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not just fragment but totally biodegrades 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to nothing more than CO</a:t>
            </a:r>
            <a:r>
              <a:rPr lang="en-GB" alt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, water and humus, leaving no harmful residues</a:t>
            </a:r>
            <a:endParaRPr lang="en-GB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225550" y="2062163"/>
            <a:ext cx="7761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The advantages of d</a:t>
            </a:r>
            <a:r>
              <a:rPr lang="en-GB" alt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GB" altLang="en-US" sz="16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®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eco-compatible plastics are many 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219200" y="2836863"/>
            <a:ext cx="441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1219200" y="3149600"/>
            <a:ext cx="4413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26" name="Text Box 10"/>
          <p:cNvSpPr txBox="1">
            <a:spLocks noChangeArrowheads="1"/>
          </p:cNvSpPr>
          <p:nvPr/>
        </p:nvSpPr>
        <p:spPr bwMode="auto">
          <a:xfrm>
            <a:off x="1219200" y="3433763"/>
            <a:ext cx="441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1219200" y="3736975"/>
            <a:ext cx="4413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1219200" y="4035425"/>
            <a:ext cx="4413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29" name="Text Box 13"/>
          <p:cNvSpPr txBox="1">
            <a:spLocks noChangeArrowheads="1"/>
          </p:cNvSpPr>
          <p:nvPr/>
        </p:nvSpPr>
        <p:spPr bwMode="auto">
          <a:xfrm>
            <a:off x="1219200" y="4329113"/>
            <a:ext cx="441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30" name="Text Box 14"/>
          <p:cNvSpPr txBox="1">
            <a:spLocks noChangeArrowheads="1"/>
          </p:cNvSpPr>
          <p:nvPr/>
        </p:nvSpPr>
        <p:spPr bwMode="auto">
          <a:xfrm>
            <a:off x="1219200" y="4637088"/>
            <a:ext cx="4413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1219200" y="4914900"/>
            <a:ext cx="4413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>
                <a:solidFill>
                  <a:srgbClr val="FF3300"/>
                </a:solidFill>
                <a:sym typeface="Wingdings" panose="05000000000000000000" pitchFamily="2" charset="2"/>
              </a:rPr>
              <a:t></a:t>
            </a:r>
            <a:endParaRPr lang="en-GB" altLang="en-US" sz="22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  <p:pic>
        <p:nvPicPr>
          <p:cNvPr id="71696" name="Picture 9" descr="Copy of worldinyourha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b="10719"/>
          <a:stretch>
            <a:fillRect/>
          </a:stretch>
        </p:blipFill>
        <p:spPr bwMode="auto">
          <a:xfrm>
            <a:off x="6337300" y="1192213"/>
            <a:ext cx="24114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" grpId="0"/>
      <p:bldP spid="111625" grpId="0"/>
      <p:bldP spid="111626" grpId="0"/>
      <p:bldP spid="111627" grpId="0"/>
      <p:bldP spid="111628" grpId="0"/>
      <p:bldP spid="111629" grpId="0"/>
      <p:bldP spid="111630" grpId="0"/>
      <p:bldP spid="1116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2" descr="DSC02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 b="10959"/>
          <a:stretch>
            <a:fillRect/>
          </a:stretch>
        </p:blipFill>
        <p:spPr bwMode="auto">
          <a:xfrm>
            <a:off x="7550150" y="3700463"/>
            <a:ext cx="13335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613CA734-A28C-44F1-8E04-0E0E764C9050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68612" name="Rectangle 2"/>
          <p:cNvSpPr>
            <a:spLocks noChangeArrowheads="1"/>
          </p:cNvSpPr>
          <p:nvPr/>
        </p:nvSpPr>
        <p:spPr bwMode="auto">
          <a:xfrm>
            <a:off x="1389063" y="1811338"/>
            <a:ext cx="623728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7800" indent="4445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Aprons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Bin Liners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Bread bags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Bubble-wrap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Carrier bags or Shopper-bags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Frozen food bags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Gloves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Refuse sacks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Rigid products such as bottles and cups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Shrink-wrap and pallet-wrap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Wrappers for cigarette packets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Wingdings" panose="05000000000000000000" pitchFamily="2" charset="2"/>
              <a:buNone/>
            </a:pPr>
            <a:endParaRPr lang="en-GB" altLang="en-US" sz="1600" dirty="0"/>
          </a:p>
        </p:txBody>
      </p:sp>
      <p:pic>
        <p:nvPicPr>
          <p:cNvPr id="68613" name="Picture 29" descr="Disney - 3 sizes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1452563"/>
            <a:ext cx="14224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31" descr="DSC_18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687638"/>
            <a:ext cx="104933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1" descr="d2w Black Refuse Sack (New Logo) Re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8354"/>
          <a:stretch>
            <a:fillRect/>
          </a:stretch>
        </p:blipFill>
        <p:spPr bwMode="auto">
          <a:xfrm>
            <a:off x="5508625" y="5529263"/>
            <a:ext cx="83820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Rectangle 4"/>
          <p:cNvSpPr>
            <a:spLocks noChangeArrowheads="1"/>
          </p:cNvSpPr>
          <p:nvPr/>
        </p:nvSpPr>
        <p:spPr bwMode="auto">
          <a:xfrm>
            <a:off x="1208088" y="692150"/>
            <a:ext cx="4132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Products Available</a:t>
            </a:r>
          </a:p>
        </p:txBody>
      </p:sp>
      <p:pic>
        <p:nvPicPr>
          <p:cNvPr id="68617" name="Picture 21" descr="Bag &amp; Go 3 replacement rolls(1) 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4503738"/>
            <a:ext cx="579437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23" descr="DSC015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 bwMode="auto">
          <a:xfrm>
            <a:off x="6705600" y="2520950"/>
            <a:ext cx="66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24" descr="DSC006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5241925"/>
            <a:ext cx="9810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25" descr="DSC0067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14052" r="20589" b="4248"/>
          <a:stretch>
            <a:fillRect/>
          </a:stretch>
        </p:blipFill>
        <p:spPr bwMode="auto">
          <a:xfrm>
            <a:off x="6583363" y="5062538"/>
            <a:ext cx="11223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4" t="36761" r="34000" b="30426"/>
          <a:stretch>
            <a:fillRect/>
          </a:stretch>
        </p:blipFill>
        <p:spPr bwMode="auto">
          <a:xfrm>
            <a:off x="6167438" y="3962400"/>
            <a:ext cx="12652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40" descr="Dsc0074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428750"/>
            <a:ext cx="10985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Picture 34" descr="Tesco Chip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1565275"/>
            <a:ext cx="920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36" descr="Milenio Tres d2w bottles Dec 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2401888"/>
            <a:ext cx="12763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39" descr="Dsc0073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1713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2W Strap 38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3"/>
          <a:stretch>
            <a:fillRect/>
          </a:stretch>
        </p:blipFill>
        <p:spPr bwMode="auto">
          <a:xfrm>
            <a:off x="3365500" y="1928813"/>
            <a:ext cx="2593975" cy="4143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algn="r" eaLnBrk="1" hangingPunct="1"/>
            <a:endParaRPr lang="en-GB" altLang="en-US" sz="800">
              <a:latin typeface="Helvetica" charset="0"/>
            </a:endParaRPr>
          </a:p>
        </p:txBody>
      </p:sp>
      <p:sp>
        <p:nvSpPr>
          <p:cNvPr id="29700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algn="r" eaLnBrk="1" hangingPunct="1"/>
            <a:endParaRPr lang="en-GB" altLang="en-US" sz="1000"/>
          </a:p>
        </p:txBody>
      </p:sp>
      <p:pic>
        <p:nvPicPr>
          <p:cNvPr id="29703" name="Picture 6" descr="D2W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10200"/>
            <a:ext cx="698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Environmental 3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382" y="6248400"/>
            <a:ext cx="1202018" cy="532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logo b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2" y="6248400"/>
            <a:ext cx="2106902" cy="49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1646891" y="1447086"/>
            <a:ext cx="419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It degrades, biodegrades without any harmful effects on the environment leaving Biomass, Water and CO2. </a:t>
            </a:r>
          </a:p>
          <a:p>
            <a:pPr marL="342900" indent="-342900" algn="just">
              <a:buAutoNum type="arabicPeriod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Reduced litter, as Oxo-biodegradable plastics have significant advantage in terms of biodegradation.</a:t>
            </a:r>
          </a:p>
          <a:p>
            <a:pPr marL="342900" indent="-342900" algn="just">
              <a:buAutoNum type="arabicPeriod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d2w Oxo-biodegradable plastics have no harmful effects.</a:t>
            </a:r>
          </a:p>
          <a:p>
            <a:pPr marL="342900" indent="-342900" algn="just">
              <a:buAutoNum type="arabicPeriod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Oxo-biodegradable plastic recycling can reduce global warming potential by 19%.</a:t>
            </a:r>
          </a:p>
          <a:p>
            <a:pPr marL="342900" indent="-342900" algn="just">
              <a:buAutoNum type="arabicPeriod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Low energy consumption</a:t>
            </a:r>
          </a:p>
        </p:txBody>
      </p:sp>
      <p:pic>
        <p:nvPicPr>
          <p:cNvPr id="2050" name="Picture 2" descr="Image result for environment friendly imag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2"/>
          <a:stretch/>
        </p:blipFill>
        <p:spPr bwMode="auto">
          <a:xfrm>
            <a:off x="6242963" y="2173047"/>
            <a:ext cx="2786737" cy="158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C3F207C4-7463-4BB8-B46E-6F80C7B8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709" y="620189"/>
            <a:ext cx="65965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Aspects of Using d2w </a:t>
            </a:r>
          </a:p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Technology </a:t>
            </a:r>
          </a:p>
        </p:txBody>
      </p:sp>
    </p:spTree>
    <p:extLst>
      <p:ext uri="{BB962C8B-B14F-4D97-AF65-F5344CB8AC3E}">
        <p14:creationId xmlns:p14="http://schemas.microsoft.com/office/powerpoint/2010/main" val="31381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2W Strap 38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3"/>
          <a:stretch>
            <a:fillRect/>
          </a:stretch>
        </p:blipFill>
        <p:spPr bwMode="auto">
          <a:xfrm>
            <a:off x="3365500" y="1928813"/>
            <a:ext cx="2593975" cy="4143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algn="r" eaLnBrk="1" hangingPunct="1"/>
            <a:endParaRPr lang="en-GB" altLang="en-US" sz="800">
              <a:latin typeface="Helvetica" charset="0"/>
            </a:endParaRPr>
          </a:p>
        </p:txBody>
      </p:sp>
      <p:sp>
        <p:nvSpPr>
          <p:cNvPr id="29700" name="Slide Number Placeholder 1"/>
          <p:cNvSpPr txBox="1">
            <a:spLocks/>
          </p:cNvSpPr>
          <p:nvPr/>
        </p:nvSpPr>
        <p:spPr bwMode="auto">
          <a:xfrm>
            <a:off x="6975475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charset="0"/>
              </a:defRPr>
            </a:lvl9pPr>
          </a:lstStyle>
          <a:p>
            <a:pPr algn="r" eaLnBrk="1" hangingPunct="1"/>
            <a:endParaRPr lang="en-GB" altLang="en-US" sz="1000"/>
          </a:p>
        </p:txBody>
      </p:sp>
      <p:pic>
        <p:nvPicPr>
          <p:cNvPr id="29703" name="Picture 6" descr="D2W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10200"/>
            <a:ext cx="698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Environmental 3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3382" y="6248400"/>
            <a:ext cx="1202018" cy="532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logo b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2" y="6248400"/>
            <a:ext cx="2106902" cy="49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1259002" y="2057400"/>
            <a:ext cx="73323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Requirement of many companies as their Corporate Social Responsibility</a:t>
            </a:r>
          </a:p>
          <a:p>
            <a:pPr marL="342900" indent="-342900" algn="just"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Cheap and most suitable solution for plastic pollution</a:t>
            </a:r>
          </a:p>
          <a:p>
            <a:pPr marL="342900" indent="-342900" algn="just"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Many countries have legislated the use of OBD technology to encourage Eco-friendly environment.</a:t>
            </a:r>
          </a:p>
          <a:p>
            <a:pPr marL="342900" indent="-342900" algn="just"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Regarding imports, many countries have made it compulsory for the exporters to export the products in bio-degradable plastic packaging. </a:t>
            </a:r>
          </a:p>
          <a:p>
            <a:pPr marL="342900" indent="-342900" algn="just"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DABC32CE-31F0-4376-B512-DA463849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232" y="989727"/>
            <a:ext cx="62547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Commercial  Aspects of Using d2w </a:t>
            </a:r>
          </a:p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Technology </a:t>
            </a:r>
          </a:p>
        </p:txBody>
      </p:sp>
    </p:spTree>
    <p:extLst>
      <p:ext uri="{BB962C8B-B14F-4D97-AF65-F5344CB8AC3E}">
        <p14:creationId xmlns:p14="http://schemas.microsoft.com/office/powerpoint/2010/main" val="13931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619125" y="1075091"/>
            <a:ext cx="91440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alt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Legislation in favor of Oxo-biodegradable</a:t>
            </a:r>
          </a:p>
        </p:txBody>
      </p:sp>
      <p:pic>
        <p:nvPicPr>
          <p:cNvPr id="70659" name="Picture 4" descr="worldinyourha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377950"/>
            <a:ext cx="3938587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4425B6E7-2221-4196-82F6-CD620C6870A2}" type="slidenum">
              <a:rPr lang="en-GB" altLang="en-US" sz="800"/>
              <a:pPr algn="r" eaLnBrk="1" hangingPunct="1"/>
              <a:t>34</a:t>
            </a:fld>
            <a:endParaRPr lang="en-GB" altLang="en-US" sz="800"/>
          </a:p>
        </p:txBody>
      </p:sp>
      <p:sp>
        <p:nvSpPr>
          <p:cNvPr id="70661" name="Text Box 3"/>
          <p:cNvSpPr txBox="1">
            <a:spLocks noChangeArrowheads="1"/>
          </p:cNvSpPr>
          <p:nvPr/>
        </p:nvSpPr>
        <p:spPr bwMode="auto">
          <a:xfrm>
            <a:off x="2108200" y="1657350"/>
            <a:ext cx="4022725" cy="354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UAE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Saudi Arabia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Bahrain 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Pakistan 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Albania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Brazil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Ghana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Jordan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Mauritius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Rwanda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Togo</a:t>
            </a:r>
          </a:p>
          <a:p>
            <a:pPr marL="34290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Yemen	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fld id="{8D6EDDEE-BD1B-49B7-9A52-ACD267C864E1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062694" y="285750"/>
            <a:ext cx="5577568" cy="6600205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228600" marR="0" lvl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   UAE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Saudi Arabia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Pakistan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UK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Japan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Turkey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Brazil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Malaysia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Singapore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South Africa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Afghanistan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Albania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Algeria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Argentina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Bahamas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Bahrain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Bangladesh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Barbados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Belarus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Belgium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Bolivia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Bosnia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Bulgaria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Burundi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Canada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Chile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China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Colombia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Congo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Costa Rica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Cote D’Ivoire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Croatia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Cyprus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Czech Republic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East Timor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Ecuador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Egypt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El Salvador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Ethiopia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Fiji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Greece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Guatemala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Hong Kong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India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Indonesia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Iran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Israel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Jordan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Kazakstan</a:t>
            </a: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Kenya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Korea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Kosovo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Kuwait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Lebanon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Libya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Maldives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Mali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Malta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Mauritius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Morocco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Nepal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New Zealand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Nigeria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Oman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Pacific Isles(English Speaking)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Panama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Paraguay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Peru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Philippines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Poland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Portugal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Republic of Macedonia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Romania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Russia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Rwanda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Senegal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Serbia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Slovakia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Slovenia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Sri Lanka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Sudan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Syria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Taiwan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Togo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Tunisia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Uganda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Ukraine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Uruguay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Venezuela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Vietnam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Yemen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Zanzibar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Mexico</a:t>
            </a:r>
          </a:p>
          <a:p>
            <a:pPr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Montenegro</a:t>
            </a:r>
          </a:p>
          <a:p>
            <a:pPr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Italy</a:t>
            </a:r>
          </a:p>
          <a:p>
            <a:pPr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Korea</a:t>
            </a:r>
          </a:p>
          <a:p>
            <a:pPr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latin typeface="Cambria" panose="02040503050406030204" pitchFamily="18" charset="0"/>
                <a:ea typeface="Cambria" panose="02040503050406030204" pitchFamily="18" charset="0"/>
              </a:rPr>
              <a:t>Bosnia</a:t>
            </a:r>
          </a:p>
          <a:p>
            <a:pPr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1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37429" y="2949526"/>
            <a:ext cx="2521984" cy="11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b="1" u="sng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Countries using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b="1" u="sng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 Biodegradable Technology</a:t>
            </a:r>
            <a:endParaRPr lang="en-US" sz="2000" b="1" u="sng" dirty="0">
              <a:solidFill>
                <a:srgbClr val="A4AB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2W Strap 383">
            <a:extLst>
              <a:ext uri="{FF2B5EF4-FFF2-40B4-BE49-F238E27FC236}">
                <a16:creationId xmlns:a16="http://schemas.microsoft.com/office/drawing/2014/main" xmlns="" id="{5C598CED-299F-49CB-9B54-3ACBBE75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3"/>
          <a:stretch>
            <a:fillRect/>
          </a:stretch>
        </p:blipFill>
        <p:spPr bwMode="auto">
          <a:xfrm>
            <a:off x="3365500" y="1928813"/>
            <a:ext cx="2593975" cy="4143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02E2627-A21D-421D-A15C-19C6AB2E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C66C36-82BC-440B-B566-272E3C290AEE}" type="slidenum">
              <a:rPr lang="en-US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9D910-6B3A-471B-8EE1-3D3D2281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58" y="1542626"/>
            <a:ext cx="7295553" cy="441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is a mandatory requirement in Saudi Arabia and UAE that all plastic products and plastic packaging must be made using approved </a:t>
            </a:r>
            <a:r>
              <a:rPr lang="en-US" sz="1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Oxo-biodegradable masterbatch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whether they are made in the country or exported to that country.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Legislation is enforced in different phases and final phase will be </a:t>
            </a:r>
            <a:r>
              <a:rPr lang="en-US" sz="1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enforced in April 2020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making all products Oxo-biodegradable in Saudi Arabia.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Saudi Arabia and UAE 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 one of the largest market for Pakistan. Oxo-biodegradable Plastic Regulation will highly effect exports of Pakistan with these countries.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factories producing specified plastic products must demonstrate compliance to SASO and ESMA.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 the products, not complying to the Oxo-biodegradable Plastic Regulation will be restricted to enter Saudi-Arabia from April, 2020.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7" y="6363737"/>
            <a:ext cx="1782083" cy="41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3" descr="Environmental 383">
            <a:extLst>
              <a:ext uri="{FF2B5EF4-FFF2-40B4-BE49-F238E27FC236}">
                <a16:creationId xmlns:a16="http://schemas.microsoft.com/office/drawing/2014/main" xmlns="" id="{19195040-6A76-4190-980B-49A1518A7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982" y="6193372"/>
            <a:ext cx="1202018" cy="532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r="12146"/>
          <a:stretch/>
        </p:blipFill>
        <p:spPr>
          <a:xfrm>
            <a:off x="95847" y="101846"/>
            <a:ext cx="1358611" cy="1345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7B1F4D-6E1C-431E-B202-C30C3FA0B5DD}"/>
              </a:ext>
            </a:extLst>
          </p:cNvPr>
          <p:cNvSpPr txBox="1"/>
          <p:nvPr/>
        </p:nvSpPr>
        <p:spPr>
          <a:xfrm>
            <a:off x="2613640" y="632977"/>
            <a:ext cx="5243871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Legislation in Saudi-Arabia and UAE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9CC0AA-388D-4991-B5EB-E6D0F182B502}"/>
              </a:ext>
            </a:extLst>
          </p:cNvPr>
          <p:cNvSpPr/>
          <p:nvPr/>
        </p:nvSpPr>
        <p:spPr>
          <a:xfrm>
            <a:off x="2314575" y="1091757"/>
            <a:ext cx="675322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SASO (Saudi Standards, Metrology and Quality </a:t>
            </a:r>
            <a:r>
              <a:rPr lang="en-US" sz="1600" b="1" dirty="0" err="1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Organisation</a:t>
            </a:r>
            <a:r>
              <a:rPr lang="en-US" sz="16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16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ESMA (</a:t>
            </a:r>
            <a:r>
              <a:rPr lang="aa-ET" sz="16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Emirates Authority for Standardization and Metrology</a:t>
            </a:r>
            <a:r>
              <a:rPr lang="en-US" sz="1600" b="1" dirty="0">
                <a:solidFill>
                  <a:srgbClr val="A4AB00"/>
                </a:solidFill>
                <a:latin typeface="Times New Roman" panose="02020603050405020304" pitchFamily="18" charset="0"/>
              </a:rPr>
              <a:t>)</a:t>
            </a:r>
            <a:endParaRPr lang="aa-ET" sz="1600" b="1" dirty="0">
              <a:solidFill>
                <a:srgbClr val="A4AB00"/>
              </a:solidFill>
              <a:latin typeface="Times New Roman" panose="02020603050405020304" pitchFamily="18" charset="0"/>
            </a:endParaRPr>
          </a:p>
          <a:p>
            <a:r>
              <a:rPr lang="aa-ET" dirty="0">
                <a:solidFill>
                  <a:srgbClr val="A4AB0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A4AB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A4AB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CF0D34-7CA0-4F1E-9508-CFD425FD4D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EDDEE-BD1B-49B7-9A52-ACD267C864E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1451E3-FC6A-41CB-A437-E0085A38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5" t="7839" r="30556" b="18889"/>
          <a:stretch/>
        </p:blipFill>
        <p:spPr>
          <a:xfrm>
            <a:off x="0" y="1409700"/>
            <a:ext cx="3943364" cy="474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E2DA4B-059D-450E-84FC-E6D35077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8" t="11656" r="22044" b="9723"/>
          <a:stretch/>
        </p:blipFill>
        <p:spPr>
          <a:xfrm>
            <a:off x="3868152" y="1409699"/>
            <a:ext cx="5275848" cy="47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8DB8CC7-9A0B-40F9-8DB3-D3439B079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EDDEE-BD1B-49B7-9A52-ACD267C864E1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EC855E-A6A6-4B82-8FF7-AFD940CA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3543" r="16666" b="14427"/>
          <a:stretch/>
        </p:blipFill>
        <p:spPr>
          <a:xfrm>
            <a:off x="1233507" y="1692322"/>
            <a:ext cx="7910493" cy="4087079"/>
          </a:xfrm>
          <a:prstGeom prst="rect">
            <a:avLst/>
          </a:prstGeom>
        </p:spPr>
      </p:pic>
      <p:pic>
        <p:nvPicPr>
          <p:cNvPr id="4" name="Picture 2" descr="Image result for mini minors logo">
            <a:extLst>
              <a:ext uri="{FF2B5EF4-FFF2-40B4-BE49-F238E27FC236}">
                <a16:creationId xmlns:a16="http://schemas.microsoft.com/office/drawing/2014/main" xmlns="" id="{5C4C4B9F-2803-4FFC-A285-71C670B0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11" y="1751894"/>
            <a:ext cx="1114977" cy="23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FA463C-5DBE-4F48-8707-0F38D912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964" y="1402563"/>
            <a:ext cx="1102952" cy="5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Imag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3105150"/>
            <a:ext cx="6477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8" descr="ipcmedia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436813"/>
            <a:ext cx="577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0" descr="Correios-Convenci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8" y="3708401"/>
            <a:ext cx="13509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2" descr="WalmartPNG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3963"/>
            <a:ext cx="112236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5441950"/>
            <a:ext cx="31750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4419600"/>
            <a:ext cx="14208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2335213"/>
            <a:ext cx="9874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8" descr="c_n_a_logo_ho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225925"/>
            <a:ext cx="563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9" descr="www.sncf.co.u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4298950"/>
            <a:ext cx="547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20" descr="Image depicting Brittany Ferries Logo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2324100"/>
            <a:ext cx="124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24" descr="hub-tx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3627438"/>
            <a:ext cx="7032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2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862388"/>
            <a:ext cx="10541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660525"/>
            <a:ext cx="5397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29" descr="The REA Group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51" b="-3030"/>
          <a:stretch>
            <a:fillRect/>
          </a:stretch>
        </p:blipFill>
        <p:spPr bwMode="auto">
          <a:xfrm>
            <a:off x="1401763" y="4232275"/>
            <a:ext cx="377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668713"/>
            <a:ext cx="37623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729038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2" descr="The_Times_280x3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5205413"/>
            <a:ext cx="1582738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3" descr="The-Sunday-Times-306x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5080000"/>
            <a:ext cx="1798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4" descr="Chevron Hallmark - Human Energy™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081338"/>
            <a:ext cx="95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6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2" y="2998789"/>
            <a:ext cx="6588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67" descr="inglot(1)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347868"/>
            <a:ext cx="48736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68" descr="vobis1(1)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319338"/>
            <a:ext cx="5254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8" descr="coty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2" y="1345487"/>
            <a:ext cx="9429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7" descr="sony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94" y="1368425"/>
            <a:ext cx="6921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9" descr="nokia-logo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6" y="1332707"/>
            <a:ext cx="7905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6" descr="Jan niezbedny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032125"/>
            <a:ext cx="422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30" descr="Maxi logo 3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735138"/>
            <a:ext cx="758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29" descr="Delta Maxi Group logo - 30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8" y="5241132"/>
            <a:ext cx="1666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44" descr="matix-logo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1270794"/>
            <a:ext cx="4111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46" descr="Lakai logo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054600"/>
            <a:ext cx="533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47" descr="Barcel logo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4265613"/>
            <a:ext cx="4508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48" descr="logo_retif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4438650"/>
            <a:ext cx="7540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50" descr="Chelsea_Football_club.jp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2374901"/>
            <a:ext cx="4492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51" descr="accesorize_logo.jpg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803400"/>
            <a:ext cx="8366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52" descr="logo_nh.jpg"/>
          <p:cNvPicPr>
            <a:picLocks noChangeAspect="1"/>
          </p:cNvPicPr>
          <p:nvPr/>
        </p:nvPicPr>
        <p:blipFill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252913"/>
            <a:ext cx="6683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2" descr="http://www.thegalleria.co.uk/images/stores/13466.gif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3014663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2" descr="http://www.h-online.com/imgs/43/4/7/5/2/2/3/Danish_Parliament_Logo-f2428e0f78f105c5.pn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3559175"/>
            <a:ext cx="412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4" descr="http://monolithhospitality.com/blog/wp-content/blogs.dir/5/files/2009/11/marriott_logo_for_web_op_800x3181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314825"/>
            <a:ext cx="7143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9" name="Picture 27" descr="sachs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3754438"/>
            <a:ext cx="7794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0" name="Picture 30" descr="Relay%20logo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760538"/>
            <a:ext cx="7254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1" name="Picture 9" descr="cy_logo_187x143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617663"/>
            <a:ext cx="9969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Picture 55" descr="http://www.finalcorner.at.ua/News/001/001/001/new_honda_logo_2.gif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052763"/>
            <a:ext cx="12509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57" descr="http://www.seeklogo.com/images/V/Volkswagen-logo-C77FA3DEA7-seeklogo.com.gif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56" y="1303338"/>
            <a:ext cx="11033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6" name="Picture 51" descr="http://www.wimbledon-choral.org.uk/img/wembley_stadium_logo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309813"/>
            <a:ext cx="87788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7" name="Picture 6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060700"/>
            <a:ext cx="8667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8" name="Picture 3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1735138"/>
            <a:ext cx="3524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9" name="Picture 45" descr="DVS_logo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45" y="5430838"/>
            <a:ext cx="5984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0" name="Picture 59" descr="Carrefour-LO-RES.jp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4935538"/>
            <a:ext cx="477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1" name="Picture 61" descr="Etihad lo RES.jpg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014663"/>
            <a:ext cx="6270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2" name="Picture 62" descr="Subway lo RES.jpg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779588"/>
            <a:ext cx="1003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3" name="Picture 58" descr="SABM_Logo_Rev_CMYK copy(2).jpg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2" y="5553075"/>
            <a:ext cx="3206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4" name="Picture 60" descr="moulin d'or.jpg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56" y="5518151"/>
            <a:ext cx="8477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85" name="Picture 9" descr="wwf panda25_re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1252539"/>
            <a:ext cx="3556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 descr="Image result for emirates logo">
            <a:extLst>
              <a:ext uri="{FF2B5EF4-FFF2-40B4-BE49-F238E27FC236}">
                <a16:creationId xmlns:a16="http://schemas.microsoft.com/office/drawing/2014/main" xmlns="" id="{75FE1E57-CA77-4B30-A992-8D6FA839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5629275"/>
            <a:ext cx="598487" cy="6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5" descr="https://encrypted-tbn0.gstatic.com/images?q=tbn:ANd9GcSplKsw9ooF7EYdFJMQcxZjPX3VProfrfP4Mb7gDU9u0h77eZz1oRga6BHBIw">
            <a:extLst>
              <a:ext uri="{FF2B5EF4-FFF2-40B4-BE49-F238E27FC236}">
                <a16:creationId xmlns:a16="http://schemas.microsoft.com/office/drawing/2014/main" xmlns="" id="{EB5FE32B-11C6-45F3-97BF-BC0D3177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5537248"/>
            <a:ext cx="624682" cy="72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8D68D-239B-45D0-A95C-B03C72ED4DB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812881" y="2616200"/>
            <a:ext cx="778670" cy="789145"/>
          </a:xfrm>
          <a:prstGeom prst="rect">
            <a:avLst/>
          </a:prstGeom>
        </p:spPr>
      </p:pic>
      <p:pic>
        <p:nvPicPr>
          <p:cNvPr id="3074" name="Picture 2" descr="Image result for vodafone logo">
            <a:extLst>
              <a:ext uri="{FF2B5EF4-FFF2-40B4-BE49-F238E27FC236}">
                <a16:creationId xmlns:a16="http://schemas.microsoft.com/office/drawing/2014/main" xmlns="" id="{B8F466F3-AC3E-49CE-911F-D1B049820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5734050"/>
            <a:ext cx="802872" cy="4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47EC7E1-00AA-4B8B-B973-96035F1B97EE}"/>
              </a:ext>
            </a:extLst>
          </p:cNvPr>
          <p:cNvSpPr txBox="1"/>
          <p:nvPr/>
        </p:nvSpPr>
        <p:spPr>
          <a:xfrm>
            <a:off x="2613364" y="574747"/>
            <a:ext cx="4671280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d2w  Around The World</a:t>
            </a:r>
          </a:p>
        </p:txBody>
      </p:sp>
      <p:pic>
        <p:nvPicPr>
          <p:cNvPr id="1026" name="Picture 2" descr="Image result for dubai duty free shop logo">
            <a:extLst>
              <a:ext uri="{FF2B5EF4-FFF2-40B4-BE49-F238E27FC236}">
                <a16:creationId xmlns:a16="http://schemas.microsoft.com/office/drawing/2014/main" xmlns="" id="{88DE79E4-0BCD-499B-97F5-7707BEFD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57" y="3580877"/>
            <a:ext cx="1005397" cy="5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mbo logo">
            <a:extLst>
              <a:ext uri="{FF2B5EF4-FFF2-40B4-BE49-F238E27FC236}">
                <a16:creationId xmlns:a16="http://schemas.microsoft.com/office/drawing/2014/main" xmlns="" id="{918C1A19-3195-4777-8F3F-4A21006C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1" y="4271962"/>
            <a:ext cx="10509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almarai logo">
            <a:extLst>
              <a:ext uri="{FF2B5EF4-FFF2-40B4-BE49-F238E27FC236}">
                <a16:creationId xmlns:a16="http://schemas.microsoft.com/office/drawing/2014/main" xmlns="" id="{86C91929-F3D7-44F0-8673-C076BAB0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62" y="5553075"/>
            <a:ext cx="865053" cy="52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new york times logo">
            <a:extLst>
              <a:ext uri="{FF2B5EF4-FFF2-40B4-BE49-F238E27FC236}">
                <a16:creationId xmlns:a16="http://schemas.microsoft.com/office/drawing/2014/main" xmlns="" id="{31ECD0C1-4477-45E4-A7A2-D2BC8A14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94" y="4314825"/>
            <a:ext cx="802872" cy="70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didas logo">
            <a:extLst>
              <a:ext uri="{FF2B5EF4-FFF2-40B4-BE49-F238E27FC236}">
                <a16:creationId xmlns:a16="http://schemas.microsoft.com/office/drawing/2014/main" xmlns="" id="{9B7CA3C8-D73D-422E-B424-0D7A4AFC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798241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ike logo">
            <a:extLst>
              <a:ext uri="{FF2B5EF4-FFF2-40B4-BE49-F238E27FC236}">
                <a16:creationId xmlns:a16="http://schemas.microsoft.com/office/drawing/2014/main" xmlns="" id="{18FB5A3A-AB18-4FF1-BDC9-954A5457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6" y="5210897"/>
            <a:ext cx="1052512" cy="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ubwaylogo">
            <a:extLst>
              <a:ext uri="{FF2B5EF4-FFF2-40B4-BE49-F238E27FC236}">
                <a16:creationId xmlns:a16="http://schemas.microsoft.com/office/drawing/2014/main" xmlns="" id="{2F9F8548-173D-4963-8485-1F244FEA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5651311"/>
            <a:ext cx="754629" cy="4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uma logo">
            <a:extLst>
              <a:ext uri="{FF2B5EF4-FFF2-40B4-BE49-F238E27FC236}">
                <a16:creationId xmlns:a16="http://schemas.microsoft.com/office/drawing/2014/main" xmlns="" id="{3FA30809-0597-4744-A7E7-23ECEB0D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69" y="5097987"/>
            <a:ext cx="746882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3F846C75-68AC-40DA-B381-410DFA30F691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30400" y="2906713"/>
            <a:ext cx="6905625" cy="18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altLang="en-US" sz="4400" b="1" dirty="0">
                <a:solidFill>
                  <a:srgbClr val="99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Plastic is fantastic!!!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74343" y="1298076"/>
            <a:ext cx="4891585" cy="2057400"/>
          </a:xfrm>
          <a:prstGeom prst="roundRect">
            <a:avLst/>
          </a:prstGeom>
          <a:solidFill>
            <a:srgbClr val="A4AB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Bioplastics </a:t>
            </a:r>
          </a:p>
        </p:txBody>
      </p:sp>
      <p:pic>
        <p:nvPicPr>
          <p:cNvPr id="6" name="Picture 5" descr="logo b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54344"/>
            <a:ext cx="2106902" cy="66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725C9B-255E-4A35-92C3-602053B7564D}"/>
              </a:ext>
            </a:extLst>
          </p:cNvPr>
          <p:cNvSpPr txBox="1"/>
          <p:nvPr/>
        </p:nvSpPr>
        <p:spPr>
          <a:xfrm>
            <a:off x="2658222" y="3657265"/>
            <a:ext cx="61238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BD ALSO PROVIDES BIOPLASTICS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COMPLY WITH REQUIREMENTS OF CERTAIN COUNTRIES AND CUSTOMERS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99E3B8-C2AE-4963-95CE-D9F302DDC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3168269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9D910-6B3A-471B-8EE1-3D3D2281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75" y="2070259"/>
            <a:ext cx="7233130" cy="39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Bioplastic is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biodegradable and compostable resin based on plant starch, biodegradable polyesters and natural plasticizers derived from renewable plant resources esp. Corn Starch.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not plastic, but look like plastic with same features like: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High Mechanical Strength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Outstanding Elongation Properties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Toughness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2931C-E6BC-4C4E-BEDC-12BE35CA3B64}"/>
              </a:ext>
            </a:extLst>
          </p:cNvPr>
          <p:cNvSpPr/>
          <p:nvPr/>
        </p:nvSpPr>
        <p:spPr>
          <a:xfrm>
            <a:off x="1828800" y="1090107"/>
            <a:ext cx="675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" y="6053584"/>
            <a:ext cx="2106902" cy="68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A1E458-8DFE-45B4-BAB5-A39DCDD03F43}"/>
              </a:ext>
            </a:extLst>
          </p:cNvPr>
          <p:cNvSpPr txBox="1"/>
          <p:nvPr/>
        </p:nvSpPr>
        <p:spPr>
          <a:xfrm>
            <a:off x="3657975" y="714597"/>
            <a:ext cx="2614818" cy="64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Bioplastics 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2C0F61E1-6C4B-4B3C-A65C-6FF09D31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38" y="3996690"/>
            <a:ext cx="2251710" cy="22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DB3B53-9805-4906-8FA1-16EA5F0EC4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291E8F2-F3A9-41BA-9D06-12C760405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35" b="2741"/>
          <a:stretch/>
        </p:blipFill>
        <p:spPr bwMode="auto">
          <a:xfrm>
            <a:off x="2581275" y="1759714"/>
            <a:ext cx="4572000" cy="42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80DB45-0AA7-4E73-BF9F-451E5B8DB0A6}"/>
              </a:ext>
            </a:extLst>
          </p:cNvPr>
          <p:cNvSpPr txBox="1"/>
          <p:nvPr/>
        </p:nvSpPr>
        <p:spPr>
          <a:xfrm>
            <a:off x="47625" y="5149334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aa-ET" dirty="0"/>
          </a:p>
        </p:txBody>
      </p:sp>
      <p:pic>
        <p:nvPicPr>
          <p:cNvPr id="5" name="Picture 4" descr="logo bd.jpg">
            <a:extLst>
              <a:ext uri="{FF2B5EF4-FFF2-40B4-BE49-F238E27FC236}">
                <a16:creationId xmlns:a16="http://schemas.microsoft.com/office/drawing/2014/main" xmlns="" id="{88A9334D-8732-47E5-AF92-BD3D20473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" y="6053584"/>
            <a:ext cx="2106902" cy="689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4F3B2F-C36C-434E-B299-6E56E04B5813}"/>
              </a:ext>
            </a:extLst>
          </p:cNvPr>
          <p:cNvSpPr txBox="1"/>
          <p:nvPr/>
        </p:nvSpPr>
        <p:spPr>
          <a:xfrm>
            <a:off x="3473980" y="463137"/>
            <a:ext cx="3371436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 of Life Options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 Bioplastics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253778-F9C4-460B-9C5B-75244F27A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02E2627-A21D-421D-A15C-19C6AB2E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C66C36-82BC-440B-B566-272E3C290AEE}" type="slidenum">
              <a:rPr lang="en-US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9D910-6B3A-471B-8EE1-3D3D2281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720" y="1758234"/>
            <a:ext cx="7233130" cy="41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Compostable materials are similar to biodegradable materials, as they are both intended to return to the earth safely.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However, compostable materials go one step further by providing the earth with nutrients once the material has completely broken down.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Compostable materials require special conditions or a Industrial composting facility.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2931C-E6BC-4C4E-BEDC-12BE35CA3B64}"/>
              </a:ext>
            </a:extLst>
          </p:cNvPr>
          <p:cNvSpPr/>
          <p:nvPr/>
        </p:nvSpPr>
        <p:spPr>
          <a:xfrm>
            <a:off x="1828800" y="1090107"/>
            <a:ext cx="675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" y="6076950"/>
            <a:ext cx="2106902" cy="665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23B1B6-2C1C-4B83-A27F-E9D70A135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690" y="4593432"/>
            <a:ext cx="2710272" cy="139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BBA3DF-19D4-4BA6-B8D0-D121AC4A7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18" y="4317573"/>
            <a:ext cx="1892727" cy="1892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88D68B-8AD2-4CA8-8AC6-C365D845E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320" y="4374076"/>
            <a:ext cx="2335530" cy="1556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2C8062-2FE8-4C75-917B-DBAAE87475D8}"/>
              </a:ext>
            </a:extLst>
          </p:cNvPr>
          <p:cNvSpPr txBox="1"/>
          <p:nvPr/>
        </p:nvSpPr>
        <p:spPr>
          <a:xfrm>
            <a:off x="2744845" y="860749"/>
            <a:ext cx="3926651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Compostable Plastics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E46ACF-E01A-44C8-AEEC-23AB63B971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02E2627-A21D-421D-A15C-19C6AB2E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C66C36-82BC-440B-B566-272E3C290AEE}" type="slidenum">
              <a:rPr lang="en-US" smtClean="0"/>
              <a:pPr>
                <a:defRPr/>
              </a:pPr>
              <a:t>44</a:t>
            </a:fld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9D910-6B3A-471B-8EE1-3D3D2281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737" y="1770586"/>
            <a:ext cx="7233130" cy="41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Industrial Compostable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   Shelf life 1-1.5 years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Garden Compostable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   Shelf life 6 months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2931C-E6BC-4C4E-BEDC-12BE35CA3B64}"/>
              </a:ext>
            </a:extLst>
          </p:cNvPr>
          <p:cNvSpPr/>
          <p:nvPr/>
        </p:nvSpPr>
        <p:spPr>
          <a:xfrm>
            <a:off x="1828800" y="1090107"/>
            <a:ext cx="675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068060"/>
            <a:ext cx="2106902" cy="65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2C8062-2FE8-4C75-917B-DBAAE87475D8}"/>
              </a:ext>
            </a:extLst>
          </p:cNvPr>
          <p:cNvSpPr txBox="1"/>
          <p:nvPr/>
        </p:nvSpPr>
        <p:spPr>
          <a:xfrm>
            <a:off x="2617502" y="860749"/>
            <a:ext cx="4181337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Compostable Plastics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82884-040F-436A-87A2-A51D375F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110" y="1671035"/>
            <a:ext cx="1418179" cy="1423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ED3163-E673-4887-B30C-BE93A7D1E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737" y="3609974"/>
            <a:ext cx="2952750" cy="19716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315D64-9829-4B45-A24F-C5E9954F8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302" y="3609974"/>
            <a:ext cx="2832102" cy="203835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A56B93-3D1F-4823-A492-0F142EA118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B9D910-6B3A-471B-8EE1-3D3D2281B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529" y="1422031"/>
            <a:ext cx="4952308" cy="386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European Standard EN 13432, certified by Din Certco, Germany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USA Standard ASTM D6400, certified by BPI, USA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Australian Standard AS 4736, certified by ABA, Australia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Japanese “</a:t>
            </a:r>
            <a:r>
              <a:rPr lang="en-US" sz="1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GreenPla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Standard, certified by JBPA, Japan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Chinese Environmental Labelling, certified by China Environmental United Certification Center, China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Clr>
                <a:srgbClr val="A4AB00"/>
              </a:buClr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2931C-E6BC-4C4E-BEDC-12BE35CA3B64}"/>
              </a:ext>
            </a:extLst>
          </p:cNvPr>
          <p:cNvSpPr/>
          <p:nvPr/>
        </p:nvSpPr>
        <p:spPr>
          <a:xfrm>
            <a:off x="1828800" y="1090107"/>
            <a:ext cx="675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4546"/>
            <a:ext cx="2106902" cy="617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FF4182-F445-4954-9347-046B2BA30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99" y="2578775"/>
            <a:ext cx="2629832" cy="877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1D0B9B-E44B-47E8-B03A-EC276A02F2C1}"/>
              </a:ext>
            </a:extLst>
          </p:cNvPr>
          <p:cNvSpPr/>
          <p:nvPr/>
        </p:nvSpPr>
        <p:spPr bwMode="auto">
          <a:xfrm>
            <a:off x="6747159" y="1482675"/>
            <a:ext cx="2000250" cy="95538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672A3D7-10D5-400B-93EC-8927F074E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45" y="1774240"/>
            <a:ext cx="1186922" cy="593461"/>
          </a:xfrm>
          <a:prstGeom prst="rect">
            <a:avLst/>
          </a:prstGeom>
        </p:spPr>
      </p:pic>
      <p:pic>
        <p:nvPicPr>
          <p:cNvPr id="17" name="Picture 9" descr="EN 13432 copy.png">
            <a:extLst>
              <a:ext uri="{FF2B5EF4-FFF2-40B4-BE49-F238E27FC236}">
                <a16:creationId xmlns:a16="http://schemas.microsoft.com/office/drawing/2014/main" xmlns="" id="{D3F2BA4F-9171-447E-8560-9007638B2B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070" y="1722297"/>
            <a:ext cx="571500" cy="72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735F70F1-9EC0-4D8C-9A90-E1F28965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584" y="1507638"/>
            <a:ext cx="20574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latin typeface="Arial Black" pitchFamily="34" charset="0"/>
              </a:rPr>
              <a:t>EN13432 (Europe)</a:t>
            </a:r>
          </a:p>
        </p:txBody>
      </p:sp>
      <p:pic>
        <p:nvPicPr>
          <p:cNvPr id="21" name="Picture 1059" descr="GP_枠1_4c">
            <a:extLst>
              <a:ext uri="{FF2B5EF4-FFF2-40B4-BE49-F238E27FC236}">
                <a16:creationId xmlns:a16="http://schemas.microsoft.com/office/drawing/2014/main" xmlns="" id="{CF246534-1036-4986-BFB8-96AFD39D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4798" y="5285269"/>
            <a:ext cx="692944" cy="70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95CEF5-15F4-4A0F-9221-E12EDED82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535" y="4834126"/>
            <a:ext cx="914479" cy="45114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40B2D74-5F60-4541-9DFF-87AD8B785A75}"/>
              </a:ext>
            </a:extLst>
          </p:cNvPr>
          <p:cNvSpPr/>
          <p:nvPr/>
        </p:nvSpPr>
        <p:spPr bwMode="auto">
          <a:xfrm>
            <a:off x="6408230" y="4761772"/>
            <a:ext cx="1097090" cy="132277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B879BC9-A4DC-4810-8A86-49C3A6772E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17" t="2223" r="10360" b="11459"/>
          <a:stretch/>
        </p:blipFill>
        <p:spPr>
          <a:xfrm>
            <a:off x="7881776" y="3868334"/>
            <a:ext cx="894208" cy="122854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285FA00-BFE4-49E7-8186-66CCEC808F75}"/>
              </a:ext>
            </a:extLst>
          </p:cNvPr>
          <p:cNvSpPr/>
          <p:nvPr/>
        </p:nvSpPr>
        <p:spPr bwMode="auto">
          <a:xfrm>
            <a:off x="7686092" y="3584319"/>
            <a:ext cx="1202018" cy="156609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xmlns="" id="{0C600E2D-29BC-4AD7-AE10-9E62013B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901" y="3609462"/>
            <a:ext cx="2057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latin typeface="Arial Black" pitchFamily="34" charset="0"/>
              </a:rPr>
              <a:t>AS 4736</a:t>
            </a:r>
          </a:p>
          <a:p>
            <a:pPr algn="ctr"/>
            <a:r>
              <a:rPr lang="en-US" sz="1050" b="1" dirty="0">
                <a:latin typeface="Arial Black" pitchFamily="34" charset="0"/>
              </a:rPr>
              <a:t> (Australia)</a:t>
            </a:r>
          </a:p>
        </p:txBody>
      </p:sp>
      <p:pic>
        <p:nvPicPr>
          <p:cNvPr id="2052" name="Picture 4" descr="Image result for chinese environmental labelling">
            <a:extLst>
              <a:ext uri="{FF2B5EF4-FFF2-40B4-BE49-F238E27FC236}">
                <a16:creationId xmlns:a16="http://schemas.microsoft.com/office/drawing/2014/main" xmlns="" id="{412734E5-8AA6-4741-86E8-BEC94BEB3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13641" r="24202" b="13750"/>
          <a:stretch/>
        </p:blipFill>
        <p:spPr bwMode="auto">
          <a:xfrm flipH="1">
            <a:off x="6308932" y="3584319"/>
            <a:ext cx="876453" cy="9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F94926E-646E-4E65-83B0-285A72F78D85}"/>
              </a:ext>
            </a:extLst>
          </p:cNvPr>
          <p:cNvSpPr/>
          <p:nvPr/>
        </p:nvSpPr>
        <p:spPr bwMode="auto">
          <a:xfrm>
            <a:off x="6262962" y="3521683"/>
            <a:ext cx="1070939" cy="114401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F19E69-83B7-4536-82F0-3726AAB25E86}"/>
              </a:ext>
            </a:extLst>
          </p:cNvPr>
          <p:cNvSpPr txBox="1"/>
          <p:nvPr/>
        </p:nvSpPr>
        <p:spPr>
          <a:xfrm>
            <a:off x="2351074" y="449041"/>
            <a:ext cx="5813451" cy="9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Global Standards &amp; Certifications for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Biodegradable &amp; Compostable Plastics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9B0B0B8-7878-4322-87FE-B971E33522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02E2627-A21D-421D-A15C-19C6AB2E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C66C36-82BC-440B-B566-272E3C290AEE}" type="slidenum">
              <a:rPr lang="en-US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32931C-E6BC-4C4E-BEDC-12BE35CA3B64}"/>
              </a:ext>
            </a:extLst>
          </p:cNvPr>
          <p:cNvSpPr/>
          <p:nvPr/>
        </p:nvSpPr>
        <p:spPr>
          <a:xfrm>
            <a:off x="1828800" y="1090107"/>
            <a:ext cx="6753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  <a:t/>
            </a:r>
            <a:br>
              <a:rPr lang="aa-ET" dirty="0">
                <a:solidFill>
                  <a:srgbClr val="00B05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logo bd.jpg">
            <a:extLst>
              <a:ext uri="{FF2B5EF4-FFF2-40B4-BE49-F238E27FC236}">
                <a16:creationId xmlns:a16="http://schemas.microsoft.com/office/drawing/2014/main" xmlns="" id="{B20C861D-1CDB-452C-AB13-3B5CED59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68060"/>
            <a:ext cx="2106902" cy="640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CA990AE-47AD-4C26-90CE-8D1179FAD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520" y="1456033"/>
            <a:ext cx="623728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endParaRPr lang="en-GB" altLang="en-US" sz="1600" dirty="0">
              <a:latin typeface="Cambria" pitchFamily="18" charset="0"/>
            </a:endParaRPr>
          </a:p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b="1" dirty="0">
                <a:latin typeface="Cambria" pitchFamily="18" charset="0"/>
              </a:rPr>
              <a:t>Flexible Packaging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Shopping Bags 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Garbage bags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Liners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Overwrap Packaging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Breathable films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Mulch films</a:t>
            </a:r>
          </a:p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endParaRPr lang="en-GB" altLang="en-US" sz="1600" dirty="0">
              <a:latin typeface="Cambria" pitchFamily="18" charset="0"/>
            </a:endParaRPr>
          </a:p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b="1" dirty="0">
                <a:latin typeface="Cambria" pitchFamily="18" charset="0"/>
              </a:rPr>
              <a:t>Rigid Packaging  </a:t>
            </a:r>
          </a:p>
          <a:p>
            <a:pPr marL="920750" lvl="1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Disposable Cups</a:t>
            </a:r>
          </a:p>
          <a:p>
            <a:pPr marL="920750" lvl="1" indent="-285750" eaLnBrk="1" hangingPunct="1"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Straws </a:t>
            </a:r>
          </a:p>
          <a:p>
            <a:pPr marL="920750" lvl="1" indent="-285750" eaLnBrk="1" hangingPunct="1"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r>
              <a:rPr lang="en-GB" altLang="en-US" sz="1600" dirty="0">
                <a:latin typeface="Cambria" pitchFamily="18" charset="0"/>
              </a:rPr>
              <a:t>Food Containers</a:t>
            </a:r>
          </a:p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endParaRPr lang="en-GB" altLang="en-US" sz="1600" dirty="0">
              <a:latin typeface="Cambria" pitchFamily="18" charset="0"/>
            </a:endParaRPr>
          </a:p>
          <a:p>
            <a:pPr marL="17780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</a:pPr>
            <a:r>
              <a:rPr lang="en-GB" altLang="en-US" sz="1600" dirty="0">
                <a:latin typeface="Cambria" pitchFamily="18" charset="0"/>
              </a:rPr>
              <a:t> </a:t>
            </a:r>
          </a:p>
          <a:p>
            <a:pPr marL="463550" indent="-285750" eaLnBrk="1" hangingPunct="1"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105000"/>
              <a:buFont typeface="Arial" pitchFamily="34" charset="0"/>
              <a:buChar char="•"/>
            </a:pPr>
            <a:endParaRPr lang="en-GB" altLang="en-US" sz="1600" dirty="0">
              <a:latin typeface="Cambria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1D4211-F863-407F-BB00-BA01A78DA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4"/>
          <a:stretch/>
        </p:blipFill>
        <p:spPr>
          <a:xfrm>
            <a:off x="4150060" y="3946764"/>
            <a:ext cx="2033305" cy="1296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04440D-270E-47D0-9F7C-70A708C4C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0" b="4887"/>
          <a:stretch/>
        </p:blipFill>
        <p:spPr>
          <a:xfrm>
            <a:off x="6659255" y="1090107"/>
            <a:ext cx="1922770" cy="144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64A9DAD-5FE7-4597-B009-E994563FE1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487"/>
          <a:stretch/>
        </p:blipFill>
        <p:spPr>
          <a:xfrm>
            <a:off x="5098259" y="2510590"/>
            <a:ext cx="2247900" cy="1642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FF1588-255A-4FAA-9EBC-A624986DF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826" y="811679"/>
            <a:ext cx="1734195" cy="1734195"/>
          </a:xfrm>
          <a:prstGeom prst="rect">
            <a:avLst/>
          </a:prstGeom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xmlns="" id="{B152B4DB-616B-48F6-AA8C-A3AF81D4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0999"/>
            <a:ext cx="2971800" cy="255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9AD9E4-B3BD-4F89-878D-63CCE99EA1EE}"/>
              </a:ext>
            </a:extLst>
          </p:cNvPr>
          <p:cNvSpPr txBox="1"/>
          <p:nvPr/>
        </p:nvSpPr>
        <p:spPr>
          <a:xfrm>
            <a:off x="2183102" y="905734"/>
            <a:ext cx="1148070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8C2C57-9FB5-474D-9805-69C99FCA7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456" y="2803926"/>
            <a:ext cx="1758703" cy="1296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2AD890-EA66-4B4F-8F49-056B2AFDA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FA042F-6F44-4D14-8CEC-C27A671BCBDF}"/>
              </a:ext>
            </a:extLst>
          </p:cNvPr>
          <p:cNvSpPr/>
          <p:nvPr/>
        </p:nvSpPr>
        <p:spPr>
          <a:xfrm>
            <a:off x="1402218" y="1202260"/>
            <a:ext cx="544098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will convert to compost and provide nutrients to soil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Completely Biodegradable polymer with 100% disintegration after 3 months in composting facility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Renewable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Biodegrade faster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Potentially reduced Carbon Footprint</a:t>
            </a:r>
          </a:p>
          <a:p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Reduction in litter and improved composability</a:t>
            </a:r>
          </a:p>
          <a:p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Reduced greenhouse gas (GHG) emissions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times expensive than conventional plastics</a:t>
            </a:r>
          </a:p>
        </p:txBody>
      </p:sp>
      <p:pic>
        <p:nvPicPr>
          <p:cNvPr id="5" name="Picture 4" descr="logo bd.jpg">
            <a:extLst>
              <a:ext uri="{FF2B5EF4-FFF2-40B4-BE49-F238E27FC236}">
                <a16:creationId xmlns:a16="http://schemas.microsoft.com/office/drawing/2014/main" xmlns="" id="{5C711F75-6D33-48D6-80BD-DA172F94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6068212"/>
            <a:ext cx="2106902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xmlns="" id="{F5AF65C8-90F4-433A-87D7-8B7DD769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84" y="1119301"/>
            <a:ext cx="1920610" cy="11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vironmental impact of bioplastics">
            <a:extLst>
              <a:ext uri="{FF2B5EF4-FFF2-40B4-BE49-F238E27FC236}">
                <a16:creationId xmlns:a16="http://schemas.microsoft.com/office/drawing/2014/main" xmlns="" id="{91499B58-66C4-4425-9B2E-B82E4CA0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95" y="2949845"/>
            <a:ext cx="2749988" cy="11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educe  carbon emissions">
            <a:extLst>
              <a:ext uri="{FF2B5EF4-FFF2-40B4-BE49-F238E27FC236}">
                <a16:creationId xmlns:a16="http://schemas.microsoft.com/office/drawing/2014/main" xmlns="" id="{920CC2E2-1309-4C1C-838D-1FEA647C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14" y="4456770"/>
            <a:ext cx="1429680" cy="14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7B7CCE-E05C-4C65-A166-4388ED1E000C}"/>
              </a:ext>
            </a:extLst>
          </p:cNvPr>
          <p:cNvSpPr txBox="1"/>
          <p:nvPr/>
        </p:nvSpPr>
        <p:spPr>
          <a:xfrm>
            <a:off x="2619793" y="340380"/>
            <a:ext cx="4223413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&amp; Commercial Aspects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35F501-4EF0-4FD0-97B4-76F0D0CBEB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5371B09-D4C3-46FD-867F-1F16407557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A6808A-C036-4235-9819-5696ED483DB8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CB0E7A-DB40-4A2A-A0A9-B289E447A6A3}"/>
              </a:ext>
            </a:extLst>
          </p:cNvPr>
          <p:cNvSpPr txBox="1"/>
          <p:nvPr/>
        </p:nvSpPr>
        <p:spPr>
          <a:xfrm>
            <a:off x="2819232" y="781488"/>
            <a:ext cx="4890441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to Buy Bioplastics from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Trusted Supplier?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C113AF-32B6-4823-991C-735C083DD3E2}"/>
              </a:ext>
            </a:extLst>
          </p:cNvPr>
          <p:cNvSpPr/>
          <p:nvPr/>
        </p:nvSpPr>
        <p:spPr>
          <a:xfrm>
            <a:off x="1879819" y="1650063"/>
            <a:ext cx="7162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Starch based bioplastic should be purely starch based, mixed or hybrids (Mixed with oil based plastics i.e. PE) are also available in market.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Mixed or hybrid (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biobased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bio-plastics are also available in market, BUT these are not 100% bio-degradable and that is why available in low cost.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Results of mixed or hybrid bio-plastics  are micro plastics, which are created from non-biodegradable fraction.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FTIR Analysis can be used for testing of bioplastics to differentiate between pure bioplastics &amp; hybrids.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Mixing in bioplastics can lead to rejection of your products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5" name="Picture 4" descr="logo bd.jpg">
            <a:extLst>
              <a:ext uri="{FF2B5EF4-FFF2-40B4-BE49-F238E27FC236}">
                <a16:creationId xmlns:a16="http://schemas.microsoft.com/office/drawing/2014/main" xmlns="" id="{A1C4EFFA-FDEF-41E9-B399-B2B55357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6057972"/>
            <a:ext cx="1958340" cy="628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7BC807-B3BF-4CE0-967D-98B8ACC11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5371B09-D4C3-46FD-867F-1F16407557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A6808A-C036-4235-9819-5696ED483DB8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CB0E7A-DB40-4A2A-A0A9-B289E447A6A3}"/>
              </a:ext>
            </a:extLst>
          </p:cNvPr>
          <p:cNvSpPr txBox="1"/>
          <p:nvPr/>
        </p:nvSpPr>
        <p:spPr>
          <a:xfrm>
            <a:off x="2571006" y="1142251"/>
            <a:ext cx="4573496" cy="55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Why Business Dynamics...?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C113AF-32B6-4823-991C-735C083DD3E2}"/>
              </a:ext>
            </a:extLst>
          </p:cNvPr>
          <p:cNvSpPr/>
          <p:nvPr/>
        </p:nvSpPr>
        <p:spPr>
          <a:xfrm>
            <a:off x="2202180" y="1866789"/>
            <a:ext cx="7162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Quality Assurance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Full Technical Assistance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in Product Development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Offering specially designed additive that can be used on LDPE machines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5" name="Picture 4" descr="logo bd.jpg">
            <a:extLst>
              <a:ext uri="{FF2B5EF4-FFF2-40B4-BE49-F238E27FC236}">
                <a16:creationId xmlns:a16="http://schemas.microsoft.com/office/drawing/2014/main" xmlns="" id="{A1C4EFFA-FDEF-41E9-B399-B2B553573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" y="6000750"/>
            <a:ext cx="2500343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A7C9C6-3B11-40ED-87FB-DFC83B0F62A0}"/>
              </a:ext>
            </a:extLst>
          </p:cNvPr>
          <p:cNvSpPr txBox="1"/>
          <p:nvPr/>
        </p:nvSpPr>
        <p:spPr>
          <a:xfrm>
            <a:off x="1742999" y="4815357"/>
            <a:ext cx="6666825" cy="487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A4AB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MEET THE HIGHEST QUALITY STANDARDS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ECE0CB-711D-448B-8CCB-62A7A1B66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39" y="-154923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2BF2A5B-3474-417D-8D3D-D0FBB7CDF700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120900" y="1611313"/>
            <a:ext cx="64960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/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Lightweight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Flexible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Strong/Durable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Heat sealable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Impervious to moisture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Printable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Recyclable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Reusable</a:t>
            </a:r>
          </a:p>
          <a:p>
            <a:pPr marL="457200" lvl="1" indent="0" eaLnBrk="1" hangingPunct="1">
              <a:buFontTx/>
              <a:buBlip>
                <a:blip r:embed="rId3"/>
              </a:buBlip>
            </a:pPr>
            <a:r>
              <a:rPr lang="pt-BR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By-product of oil refining</a:t>
            </a:r>
            <a:endParaRPr lang="en-US" alt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eaLnBrk="1" hangingPunct="1">
              <a:buFontTx/>
              <a:buNone/>
            </a:pP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208088" y="692150"/>
            <a:ext cx="6005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benefits of Plastic Packaging</a:t>
            </a:r>
            <a:endParaRPr lang="en-GB" altLang="en-US" sz="2400" dirty="0">
              <a:solidFill>
                <a:srgbClr val="92A90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24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 altLang="en-US" sz="800"/>
          </a:p>
          <a:p>
            <a:r>
              <a:rPr lang="en-US" altLang="en-US" sz="800"/>
              <a:t>  </a:t>
            </a:r>
            <a:endParaRPr lang="en-US" altLang="en-US" sz="6700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24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800"/>
              <a:t>  </a:t>
            </a:r>
          </a:p>
          <a:p>
            <a:endParaRPr lang="en-US" altLang="en-US" sz="800"/>
          </a:p>
          <a:p>
            <a:endParaRPr lang="en-US" altLang="en-US" sz="7600"/>
          </a:p>
        </p:txBody>
      </p:sp>
      <p:pic>
        <p:nvPicPr>
          <p:cNvPr id="11" name="Picture 10" descr="D2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1481138"/>
            <a:ext cx="1790700" cy="438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2" name="Picture 6" descr="How does it wo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648200"/>
            <a:ext cx="4614863" cy="16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2E69B-B9A3-4BDC-92D7-1E75CCBA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3552"/>
            <a:ext cx="6396990" cy="3386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9B0003-26DD-4C1B-A32A-F58E11CCDB1E}"/>
              </a:ext>
            </a:extLst>
          </p:cNvPr>
          <p:cNvSpPr txBox="1"/>
          <p:nvPr/>
        </p:nvSpPr>
        <p:spPr>
          <a:xfrm>
            <a:off x="1447800" y="5029200"/>
            <a:ext cx="6130193" cy="76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!!!</a:t>
            </a:r>
          </a:p>
        </p:txBody>
      </p:sp>
      <p:pic>
        <p:nvPicPr>
          <p:cNvPr id="5" name="Picture 4" descr="logo bd.jpg">
            <a:extLst>
              <a:ext uri="{FF2B5EF4-FFF2-40B4-BE49-F238E27FC236}">
                <a16:creationId xmlns:a16="http://schemas.microsoft.com/office/drawing/2014/main" xmlns="" id="{17F88B15-D8D5-4D6B-B8A8-7A76264D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" y="6000750"/>
            <a:ext cx="2500343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039" y="0"/>
            <a:ext cx="752580" cy="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670C03F9-098C-4119-8853-177E19E67F55}" type="slidenum">
              <a:rPr lang="en-GB" altLang="en-US" sz="800">
                <a:latin typeface="Helvetica" panose="020B0604020202020204" pitchFamily="34" charset="0"/>
              </a:rPr>
              <a:pPr algn="r" eaLnBrk="1" hangingPunct="1"/>
              <a:t>51</a:t>
            </a:fld>
            <a:endParaRPr lang="en-GB" altLang="en-US" sz="800">
              <a:latin typeface="Helvetica" panose="020B0604020202020204" pitchFamily="34" charset="0"/>
            </a:endParaRPr>
          </a:p>
        </p:txBody>
      </p:sp>
      <p:sp>
        <p:nvSpPr>
          <p:cNvPr id="76803" name="Rectangle 8"/>
          <p:cNvSpPr>
            <a:spLocks noChangeArrowheads="1"/>
          </p:cNvSpPr>
          <p:nvPr/>
        </p:nvSpPr>
        <p:spPr bwMode="auto">
          <a:xfrm>
            <a:off x="0" y="5956300"/>
            <a:ext cx="9144000" cy="901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8763000" y="66294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76805" name="Text Box 2"/>
          <p:cNvSpPr txBox="1">
            <a:spLocks noChangeArrowheads="1"/>
          </p:cNvSpPr>
          <p:nvPr/>
        </p:nvSpPr>
        <p:spPr bwMode="auto">
          <a:xfrm>
            <a:off x="3441700" y="5341938"/>
            <a:ext cx="2247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en-GB" altLang="en-US" sz="1000" b="1">
              <a:solidFill>
                <a:srgbClr val="A4AB00"/>
              </a:solidFill>
            </a:endParaRPr>
          </a:p>
        </p:txBody>
      </p:sp>
      <p:sp>
        <p:nvSpPr>
          <p:cNvPr id="76806" name="Rectangle 4"/>
          <p:cNvSpPr>
            <a:spLocks noChangeArrowheads="1"/>
          </p:cNvSpPr>
          <p:nvPr/>
        </p:nvSpPr>
        <p:spPr bwMode="auto">
          <a:xfrm>
            <a:off x="0" y="5649913"/>
            <a:ext cx="91440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179388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50000"/>
            </a:pPr>
            <a:endParaRPr lang="en-GB" altLang="en-US" sz="1400">
              <a:latin typeface="Helvetica" panose="020B0604020202020204" pitchFamily="34" charset="0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6145213"/>
            <a:ext cx="91440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179388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50000"/>
            </a:pPr>
            <a:endParaRPr lang="en-GB" altLang="en-US" sz="1600" b="1">
              <a:latin typeface="Helvetica" panose="020B0604020202020204" pitchFamily="34" charset="0"/>
            </a:endParaRPr>
          </a:p>
        </p:txBody>
      </p:sp>
      <p:sp>
        <p:nvSpPr>
          <p:cNvPr id="76808" name="Rectangle 9"/>
          <p:cNvSpPr>
            <a:spLocks noChangeArrowheads="1"/>
          </p:cNvSpPr>
          <p:nvPr/>
        </p:nvSpPr>
        <p:spPr bwMode="auto">
          <a:xfrm>
            <a:off x="7378700" y="0"/>
            <a:ext cx="1765300" cy="109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76809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0A23C868-7031-42C6-AAAC-C0E03658E398}" type="slidenum">
              <a:rPr lang="en-GB" altLang="en-US" sz="800">
                <a:latin typeface="Helvetica" panose="020B0604020202020204" pitchFamily="34" charset="0"/>
              </a:rPr>
              <a:pPr algn="r" eaLnBrk="1" hangingPunct="1"/>
              <a:t>51</a:t>
            </a:fld>
            <a:endParaRPr lang="en-GB" altLang="en-US" sz="800">
              <a:latin typeface="Helvetica" panose="020B0604020202020204" pitchFamily="34" charset="0"/>
            </a:endParaRPr>
          </a:p>
        </p:txBody>
      </p:sp>
      <p:sp>
        <p:nvSpPr>
          <p:cNvPr id="76810" name="Rectangle 8"/>
          <p:cNvSpPr>
            <a:spLocks noChangeArrowheads="1"/>
          </p:cNvSpPr>
          <p:nvPr/>
        </p:nvSpPr>
        <p:spPr bwMode="auto">
          <a:xfrm>
            <a:off x="0" y="5956300"/>
            <a:ext cx="9144000" cy="901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76811" name="Rectangle 5"/>
          <p:cNvSpPr>
            <a:spLocks noChangeArrowheads="1"/>
          </p:cNvSpPr>
          <p:nvPr/>
        </p:nvSpPr>
        <p:spPr bwMode="auto">
          <a:xfrm>
            <a:off x="8763000" y="66294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sp>
        <p:nvSpPr>
          <p:cNvPr id="76812" name="Text Box 2"/>
          <p:cNvSpPr txBox="1">
            <a:spLocks noChangeArrowheads="1"/>
          </p:cNvSpPr>
          <p:nvPr/>
        </p:nvSpPr>
        <p:spPr bwMode="auto">
          <a:xfrm>
            <a:off x="3441700" y="5341938"/>
            <a:ext cx="2247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lang="en-GB" altLang="en-US" sz="1000" b="1">
              <a:solidFill>
                <a:srgbClr val="A4AB00"/>
              </a:solidFill>
            </a:endParaRPr>
          </a:p>
        </p:txBody>
      </p:sp>
      <p:sp>
        <p:nvSpPr>
          <p:cNvPr id="76814" name="Rectangle 7"/>
          <p:cNvSpPr>
            <a:spLocks noChangeArrowheads="1"/>
          </p:cNvSpPr>
          <p:nvPr/>
        </p:nvSpPr>
        <p:spPr bwMode="auto">
          <a:xfrm>
            <a:off x="-49502" y="5729288"/>
            <a:ext cx="91440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179388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altLang="en-US" sz="1600" b="1" dirty="0">
                <a:latin typeface="Helvetica" panose="020B0604020202020204" pitchFamily="34" charset="0"/>
              </a:rPr>
              <a:t>“IN HARMONY WITH THE ENVIRONMENT”</a:t>
            </a:r>
          </a:p>
        </p:txBody>
      </p:sp>
      <p:sp>
        <p:nvSpPr>
          <p:cNvPr id="76815" name="Rectangle 9"/>
          <p:cNvSpPr>
            <a:spLocks noChangeArrowheads="1"/>
          </p:cNvSpPr>
          <p:nvPr/>
        </p:nvSpPr>
        <p:spPr bwMode="auto">
          <a:xfrm>
            <a:off x="7378700" y="0"/>
            <a:ext cx="1765300" cy="1092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pic>
        <p:nvPicPr>
          <p:cNvPr id="20" name="Picture 13" descr="Environmental 3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675" y="3533623"/>
            <a:ext cx="2962276" cy="1197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3" descr="Logo_TM_383_d2w 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525" y="985151"/>
            <a:ext cx="1247776" cy="1677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 descr="logo b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675" y="3533623"/>
            <a:ext cx="3333750" cy="1197077"/>
          </a:xfrm>
          <a:prstGeom prst="rect">
            <a:avLst/>
          </a:prstGeom>
          <a:effectLst>
            <a:glow rad="139700">
              <a:schemeClr val="accent5">
                <a:alpha val="40000"/>
              </a:schemeClr>
            </a:glow>
            <a:outerShdw blurRad="44450" dist="27940" dir="5400000" algn="tl" rotWithShape="0">
              <a:srgbClr val="000000">
                <a:alpha val="32000"/>
              </a:srgbClr>
            </a:outerShdw>
            <a:reflection stA="520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90500" h="38100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21F6AA-1F26-4DD3-ABE2-A7B9A1807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498" y="959501"/>
            <a:ext cx="1440151" cy="1677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1244600" y="1963738"/>
            <a:ext cx="37417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276225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Plastic is made from a by-product of oil refining process.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Plastic is made from less than 4% of oil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>
                <a:latin typeface="Cambria" panose="02040503050406030204" pitchFamily="18" charset="0"/>
                <a:ea typeface="Cambria" panose="02040503050406030204" pitchFamily="18" charset="0"/>
              </a:rPr>
              <a:t>It makes good environmental sense to use it for plastic production, otherwise it could be flared off. 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201738" y="665162"/>
            <a:ext cx="7569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2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Using available resources</a:t>
            </a:r>
          </a:p>
          <a:p>
            <a:pPr eaLnBrk="1" hangingPunct="1"/>
            <a:endParaRPr lang="en-GB" altLang="en-US" sz="2200" b="1" dirty="0">
              <a:solidFill>
                <a:srgbClr val="92A90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GB" altLang="en-US" sz="20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NAPHTHA </a:t>
            </a:r>
            <a:r>
              <a:rPr lang="en-GB" altLang="en-US" sz="20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RAWMATERIAL PLASTIC BAG</a:t>
            </a:r>
            <a:endParaRPr lang="en-GB" altLang="en-US" sz="2000" b="1" dirty="0">
              <a:solidFill>
                <a:srgbClr val="92A90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GB" altLang="en-US" sz="2200" dirty="0">
                <a:solidFill>
                  <a:srgbClr val="92A907"/>
                </a:solidFill>
              </a:rPr>
              <a:t/>
            </a:r>
            <a:br>
              <a:rPr lang="en-GB" altLang="en-US" sz="2200" dirty="0">
                <a:solidFill>
                  <a:srgbClr val="92A907"/>
                </a:solidFill>
              </a:rPr>
            </a:br>
            <a:endParaRPr lang="en-GB" altLang="en-US" sz="2200" dirty="0">
              <a:solidFill>
                <a:srgbClr val="92A907"/>
              </a:solidFill>
            </a:endParaRPr>
          </a:p>
        </p:txBody>
      </p:sp>
      <p:pic>
        <p:nvPicPr>
          <p:cNvPr id="13316" name="Picture 10" descr="oil%20and%20gas%20well%20at%20sunse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251325"/>
            <a:ext cx="2008187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000250"/>
            <a:ext cx="24034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Oval 8"/>
          <p:cNvSpPr>
            <a:spLocks noChangeArrowheads="1"/>
          </p:cNvSpPr>
          <p:nvPr/>
        </p:nvSpPr>
        <p:spPr bwMode="auto">
          <a:xfrm>
            <a:off x="6118225" y="2913063"/>
            <a:ext cx="1093788" cy="500062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7494588" y="1725613"/>
            <a:ext cx="1470025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endParaRPr lang="en-US" altLang="en-US" sz="800" b="1">
              <a:solidFill>
                <a:srgbClr val="99CC00"/>
              </a:solidFill>
            </a:endParaRP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LPG 2%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Gasoline 45%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Naphtha 3%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endParaRPr lang="en-US" altLang="en-US" sz="1000" b="1">
              <a:solidFill>
                <a:srgbClr val="99CC00"/>
              </a:solidFill>
            </a:endParaRP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Aviation Fuel 15%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Diesel 15%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Lubricants 5%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Heating Oils 10%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altLang="en-US" sz="1000" b="1">
                <a:solidFill>
                  <a:srgbClr val="99CC00"/>
                </a:solidFill>
              </a:rPr>
              <a:t>Bitumen 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9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00125" y="2373313"/>
            <a:ext cx="7721600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GB" alt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					                </a:t>
            </a:r>
            <a:r>
              <a:rPr lang="en-GB" alt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	          	</a:t>
            </a:r>
            <a:r>
              <a:rPr lang="en-GB" altLang="en-US" sz="1600" u="sng" dirty="0"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  <a:r>
              <a:rPr lang="en-GB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million square meters of cellophane	</a:t>
            </a:r>
            <a:r>
              <a:rPr lang="en-US" altLang="en-US" sz="1600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 </a:t>
            </a:r>
            <a:r>
              <a:rPr lang="en-US" altLang="en-US" sz="1600" dirty="0" err="1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US" altLang="en-US" sz="1600" dirty="0">
              <a:solidFill>
                <a:srgbClr val="CC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million square meters of PP Film          	</a:t>
            </a:r>
            <a:r>
              <a:rPr lang="en-US" altLang="en-US" sz="1600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76 </a:t>
            </a:r>
            <a:r>
              <a:rPr lang="en-US" altLang="en-US" sz="1600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US" altLang="en-US" sz="1600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endParaRPr lang="en-US" altLang="en-US" sz="1600" dirty="0">
              <a:solidFill>
                <a:schemeClr val="hlin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million glass bottles                               	</a:t>
            </a:r>
            <a:r>
              <a:rPr lang="en-US" altLang="en-US" sz="1600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230 </a:t>
            </a:r>
            <a:r>
              <a:rPr lang="en-US" altLang="en-US" sz="1600" dirty="0" err="1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US" altLang="en-US" sz="1600" dirty="0">
              <a:solidFill>
                <a:srgbClr val="CC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million PET bottles                      	</a:t>
            </a:r>
            <a:r>
              <a:rPr lang="en-US" altLang="en-US" sz="1600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66 </a:t>
            </a:r>
            <a:r>
              <a:rPr lang="en-US" altLang="en-US" sz="1600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US" altLang="en-US" sz="1600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endParaRPr lang="en-US" altLang="en-US" sz="1600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 miles of cast iron Pipe	</a:t>
            </a:r>
            <a:r>
              <a:rPr lang="en-US" altLang="en-US" sz="1600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2000 </a:t>
            </a:r>
            <a:r>
              <a:rPr lang="en-US" altLang="en-US" sz="1600" dirty="0" err="1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GB" altLang="en-US" sz="1600" dirty="0">
              <a:solidFill>
                <a:srgbClr val="CC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3773488" algn="l"/>
              </a:tabLst>
            </a:pPr>
            <a:r>
              <a:rPr lang="en-US" alt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 miles of Plastic Pipe  	</a:t>
            </a:r>
            <a:r>
              <a:rPr lang="en-US" altLang="en-US" sz="1600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270 </a:t>
            </a:r>
            <a:r>
              <a:rPr lang="en-US" altLang="en-US" sz="1600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tonnes</a:t>
            </a:r>
            <a:endParaRPr lang="en-US" altLang="en-US" sz="1600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tabLst>
                <a:tab pos="3773488" algn="l"/>
              </a:tabLst>
            </a:pPr>
            <a:endParaRPr lang="en-US" altLang="en-US" sz="1400" dirty="0">
              <a:solidFill>
                <a:srgbClr val="0099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tabLst>
                <a:tab pos="3773488" algn="l"/>
              </a:tabLst>
            </a:pPr>
            <a:endParaRPr lang="en-US" altLang="en-US" sz="1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207499" y="798513"/>
            <a:ext cx="62214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371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92A90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 benefits of plastic</a:t>
            </a:r>
            <a:r>
              <a:rPr lang="en-GB" altLang="en-US" sz="2400" dirty="0">
                <a:solidFill>
                  <a:srgbClr val="92A907"/>
                </a:solidFill>
              </a:rPr>
              <a:t/>
            </a:r>
            <a:br>
              <a:rPr lang="en-GB" altLang="en-US" sz="2400" dirty="0">
                <a:solidFill>
                  <a:srgbClr val="92A907"/>
                </a:solidFill>
              </a:rPr>
            </a:br>
            <a:endParaRPr lang="en-GB" altLang="en-US" sz="2400" dirty="0">
              <a:solidFill>
                <a:srgbClr val="92A907"/>
              </a:solidFill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290638" y="1973263"/>
            <a:ext cx="714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Fossil fuel used to produce:</a:t>
            </a:r>
          </a:p>
        </p:txBody>
      </p:sp>
      <p:pic>
        <p:nvPicPr>
          <p:cNvPr id="6" name="Picture 12" descr="42-153557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761" y="2881459"/>
            <a:ext cx="2400300" cy="206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F3F1C68-CFFB-43CA-8678-C3F87E60CB06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65213" y="1536700"/>
            <a:ext cx="4892675" cy="40147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GB" sz="3600" b="1" dirty="0">
                <a:ln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lang="en-GB" sz="3600" b="1" dirty="0">
                <a:ln>
                  <a:prstDash val="solid"/>
                </a:ln>
                <a:solidFill>
                  <a:srgbClr val="99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</a:t>
            </a:r>
            <a:r>
              <a:rPr lang="en-GB" sz="3600" b="1" dirty="0">
                <a:ln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GB" sz="3600" b="1" dirty="0">
                <a:ln>
                  <a:prstDash val="solid"/>
                </a:ln>
                <a:solidFill>
                  <a:srgbClr val="99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 WHAT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GB" sz="3600" b="1" dirty="0">
                <a:ln>
                  <a:prstDash val="solid"/>
                </a:ln>
                <a:solidFill>
                  <a:srgbClr val="99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HAPPENS AFTER THE  USEFUL LIFE </a:t>
            </a:r>
          </a:p>
          <a:p>
            <a:pPr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GB" sz="3600" b="1" dirty="0">
                <a:ln>
                  <a:prstDash val="solid"/>
                </a:ln>
                <a:solidFill>
                  <a:srgbClr val="99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OF PLASTIC”        </a:t>
            </a:r>
            <a:r>
              <a:rPr lang="en-GB" sz="3200" b="1" dirty="0">
                <a:ln>
                  <a:prstDash val="solid"/>
                </a:ln>
                <a:solidFill>
                  <a:srgbClr val="99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3200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7412" name="Picture 6" descr="da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968750"/>
            <a:ext cx="1023938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r="8820"/>
          <a:stretch>
            <a:fillRect/>
          </a:stretch>
        </p:blipFill>
        <p:spPr bwMode="auto">
          <a:xfrm>
            <a:off x="6080125" y="1263650"/>
            <a:ext cx="2111375" cy="44116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6204F3DA-B724-436E-B1E2-FAA8C3956441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19459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Environmental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6064250"/>
            <a:ext cx="1216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2W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19075"/>
            <a:ext cx="6635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8978900" y="6667500"/>
            <a:ext cx="2540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8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87779" name="Text Box 3"/>
          <p:cNvSpPr txBox="1">
            <a:spLocks noChangeArrowheads="1"/>
          </p:cNvSpPr>
          <p:nvPr/>
        </p:nvSpPr>
        <p:spPr bwMode="white">
          <a:xfrm>
            <a:off x="555625" y="741363"/>
            <a:ext cx="798195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eaLnBrk="1" hangingPunct="1">
              <a:lnSpc>
                <a:spcPts val="2800"/>
              </a:lnSpc>
              <a:defRPr/>
            </a:pP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400 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years</a:t>
            </a:r>
          </a:p>
          <a:p>
            <a:pPr eaLnBrk="1" hangingPunct="1">
              <a:lnSpc>
                <a:spcPts val="2800"/>
              </a:lnSpc>
              <a:defRPr/>
            </a:pP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  <a:cs typeface="Times New Roman" charset="0"/>
            </a:endParaRPr>
          </a:p>
          <a:p>
            <a:pPr eaLnBrk="1" hangingPunct="1">
              <a:lnSpc>
                <a:spcPts val="2800"/>
              </a:lnSpc>
              <a:defRPr/>
            </a:pPr>
            <a:endParaRPr lang="en-US" sz="3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charset="0"/>
            </a:endParaRPr>
          </a:p>
          <a:p>
            <a:pPr eaLnBrk="1" hangingPunct="1">
              <a:lnSpc>
                <a:spcPts val="2800"/>
              </a:lnSpc>
              <a:defRPr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*FACT</a:t>
            </a:r>
          </a:p>
          <a:p>
            <a:pPr eaLnBrk="1" hangingPunct="1">
              <a:lnSpc>
                <a:spcPts val="28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PLASTICS CAN TAKE </a:t>
            </a:r>
          </a:p>
          <a:p>
            <a:pPr eaLnBrk="1" hangingPunct="1">
              <a:lnSpc>
                <a:spcPts val="28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UP TO 400 YEARS TO </a:t>
            </a:r>
          </a:p>
          <a:p>
            <a:pPr eaLnBrk="1" hangingPunct="1">
              <a:lnSpc>
                <a:spcPts val="28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BREAK DOWN </a:t>
            </a:r>
          </a:p>
          <a:p>
            <a:pPr eaLnBrk="1" hangingPunct="1">
              <a:lnSpc>
                <a:spcPts val="2800"/>
              </a:lnSpc>
              <a:defRPr/>
            </a:pP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TRUE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udio">
  <a:themeElements>
    <a:clrScheme name="1_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1_Studio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1_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13702</TotalTime>
  <Words>2388</Words>
  <Application>Microsoft Office PowerPoint</Application>
  <PresentationFormat>On-screen Show (4:3)</PresentationFormat>
  <Paragraphs>663</Paragraphs>
  <Slides>51</Slides>
  <Notes>39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ＭＳ Ｐゴシック</vt:lpstr>
      <vt:lpstr>Arial</vt:lpstr>
      <vt:lpstr>Arial Black</vt:lpstr>
      <vt:lpstr>Calibri</vt:lpstr>
      <vt:lpstr>Cambria</vt:lpstr>
      <vt:lpstr>Century</vt:lpstr>
      <vt:lpstr>Courier New</vt:lpstr>
      <vt:lpstr>Helvetica</vt:lpstr>
      <vt:lpstr>Times New Roman</vt:lpstr>
      <vt:lpstr>Verdana</vt:lpstr>
      <vt:lpstr>Wingdings</vt:lpstr>
      <vt:lpstr>Studio</vt:lpstr>
      <vt:lpstr>1_Studio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                               d2w®  Oxo-Biodegradable Additive                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Bostock and Pollitt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Symphony</dc:title>
  <dc:creator>Bostock and Pollitt</dc:creator>
  <cp:lastModifiedBy>Windows User</cp:lastModifiedBy>
  <cp:revision>1010</cp:revision>
  <cp:lastPrinted>2019-08-28T11:17:53Z</cp:lastPrinted>
  <dcterms:created xsi:type="dcterms:W3CDTF">2011-01-14T20:27:51Z</dcterms:created>
  <dcterms:modified xsi:type="dcterms:W3CDTF">2020-01-08T04:16:51Z</dcterms:modified>
  <cp:contentStatus/>
</cp:coreProperties>
</file>