
<file path=[Content_Types].xml><?xml version="1.0" encoding="utf-8"?>
<Types xmlns="http://schemas.openxmlformats.org/package/2006/content-types">
  <Default ContentType="image/vnd.ms-photo" Extension="wdp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14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6858000" cx="12192000"/>
  <p:notesSz cx="6858000" cy="9144000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10F58-9607-4137-9876-BA150456B18D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10244-F8DC-4C2F-AEBD-D2200CCF1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73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A196B-FFE2-4E65-9555-53F5B78483A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722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A196B-FFE2-4E65-9555-53F5B78483AC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475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A196B-FFE2-4E65-9555-53F5B78483AC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651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A196B-FFE2-4E65-9555-53F5B78483AC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889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55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Adil Mukhtar - AD E-Commerce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52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Adil Mukhtar - AD E-Commerce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38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Adil Mukhtar - AD E-Commerce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130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 wrap="square">
            <a:sp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328169" y="6237312"/>
            <a:ext cx="439241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prstClr val="white"/>
                </a:solidFill>
                <a:latin typeface="GeosansLight" panose="02000603020000020003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9" y="6237312"/>
            <a:ext cx="439241" cy="390437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rgbClr val="2F3A46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88488" y="229538"/>
            <a:ext cx="1627773" cy="451143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0522767" y="95859"/>
            <a:ext cx="1593494" cy="72008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590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Adil Mukhtar - AD E-Commerce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400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Adil Mukhtar - AD E-Commerce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72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Adil Mukhtar - AD E-Commerce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238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Adil Mukhtar - AD E-Commerce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83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Adil Mukhtar - AD E-Commerce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441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Adil Mukhtar - AD E-Commerce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82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Adil Mukhtar - AD E-Commerce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2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Adil Mukhtar - AD E-Commerce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33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Adil Mukhtar - AD E-Commerce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020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rot="16200000">
            <a:off x="6457950" y="1123949"/>
            <a:ext cx="6858000" cy="46101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932191"/>
            <a:ext cx="804822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FFC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Amazon </a:t>
            </a:r>
            <a:r>
              <a:rPr lang="en-US" sz="6600" b="1" dirty="0" smtClean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Training </a:t>
            </a:r>
          </a:p>
          <a:p>
            <a:r>
              <a:rPr lang="en-US" sz="6600" b="1" dirty="0" smtClean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by </a:t>
            </a:r>
          </a:p>
          <a:p>
            <a:r>
              <a:rPr lang="en-US" sz="9600" b="1" dirty="0" smtClean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TDAP</a:t>
            </a:r>
            <a:r>
              <a:rPr lang="en-US" sz="6600" b="1" dirty="0" smtClean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sz="6600" b="1" dirty="0">
              <a:solidFill>
                <a:srgbClr val="70AD4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3200" b="1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b="1" dirty="0" smtClean="0">
                <a:solidFill>
                  <a:srgbClr val="ED7D31">
                    <a:lumMod val="75000"/>
                  </a:srgb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Jamil Ahmed</a:t>
            </a:r>
            <a:endParaRPr lang="en-US" b="1" dirty="0">
              <a:solidFill>
                <a:srgbClr val="ED7D31">
                  <a:lumMod val="75000"/>
                </a:srgb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b="1" dirty="0" smtClean="0">
                <a:solidFill>
                  <a:srgbClr val="ED7D31">
                    <a:lumMod val="75000"/>
                  </a:srgb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Director Services</a:t>
            </a:r>
            <a:endParaRPr lang="en-US" b="1" dirty="0">
              <a:solidFill>
                <a:srgbClr val="ED7D31">
                  <a:lumMod val="75000"/>
                </a:srgb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6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Services</a:t>
            </a:r>
            <a:r>
              <a:rPr lang="en-US" sz="16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Halal &amp; New Opportunities </a:t>
            </a:r>
            <a:r>
              <a:rPr lang="en-US" sz="16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Division</a:t>
            </a:r>
          </a:p>
          <a:p>
            <a:r>
              <a:rPr lang="en-US" sz="16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Trade Development Authority of Pakistan</a:t>
            </a:r>
            <a:endParaRPr lang="en-US" sz="1600" b="1" dirty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38200" y="4596953"/>
            <a:ext cx="2171700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 descr="C:\Users\shaban\Desktop\TDAP_final logo2.png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8309153" y="2497168"/>
            <a:ext cx="2509101" cy="2448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864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7956" y="518248"/>
            <a:ext cx="98197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Module 01</a:t>
            </a:r>
          </a:p>
          <a:p>
            <a:r>
              <a:rPr lang="en-US" sz="3600" b="1" dirty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Amazon Seller Registration procedure</a:t>
            </a:r>
            <a:endParaRPr lang="en-US" sz="2000" b="1" dirty="0">
              <a:solidFill>
                <a:srgbClr val="70AD4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908837" y="2567226"/>
            <a:ext cx="5968813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36024" y="4997508"/>
            <a:ext cx="5968813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5" name="Right Triangle 14"/>
          <p:cNvSpPr/>
          <p:nvPr/>
        </p:nvSpPr>
        <p:spPr>
          <a:xfrm rot="5400000" flipH="1">
            <a:off x="-1123950" y="1123950"/>
            <a:ext cx="6858000" cy="4610100"/>
          </a:xfrm>
          <a:prstGeom prst="rtTriangle">
            <a:avLst/>
          </a:prstGeom>
          <a:solidFill>
            <a:schemeClr val="accent6"/>
          </a:solidFill>
          <a:ln>
            <a:gradFill>
              <a:gsLst>
                <a:gs pos="25000">
                  <a:schemeClr val="accent1">
                    <a:lumMod val="5000"/>
                    <a:lumOff val="95000"/>
                  </a:schemeClr>
                </a:gs>
                <a:gs pos="69475">
                  <a:srgbClr val="B5D2EC"/>
                </a:gs>
                <a:gs pos="55195">
                  <a:srgbClr val="BBD5ED"/>
                </a:gs>
                <a:gs pos="58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08837" y="3079867"/>
            <a:ext cx="6444963" cy="1405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General Introduction and Advantages of Ecommerce</a:t>
            </a:r>
            <a:r>
              <a:rPr lang="en-US" spc="-5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platforms</a:t>
            </a:r>
            <a:endParaRPr lang="en-US" spc="-40" dirty="0">
              <a:solidFill>
                <a:srgbClr val="A5A5A5">
                  <a:lumMod val="75000"/>
                </a:srgb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110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 of Amazon: pros and cons of selling on Amazon</a:t>
            </a:r>
            <a:endParaRPr lang="en-US" spc="-40" dirty="0">
              <a:solidFill>
                <a:srgbClr val="A5A5A5">
                  <a:lumMod val="75000"/>
                </a:srgb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110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Step-by-Step Guide to Registration Process</a:t>
            </a:r>
            <a:endParaRPr lang="en-US" spc="-40" dirty="0">
              <a:solidFill>
                <a:srgbClr val="A5A5A5">
                  <a:lumMod val="75000"/>
                </a:srgb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110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Selling plans and options available with Amazon</a:t>
            </a:r>
            <a:endParaRPr lang="en-US" spc="-40" dirty="0">
              <a:solidFill>
                <a:srgbClr val="A5A5A5">
                  <a:lumMod val="75000"/>
                </a:srgb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 descr="C:\Users\shaban\Desktop\TDAP_final logo2.pn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1584100" y="2687663"/>
            <a:ext cx="2223681" cy="2189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463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7956" y="518248"/>
            <a:ext cx="101450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Module 02</a:t>
            </a:r>
          </a:p>
          <a:p>
            <a:r>
              <a:rPr lang="en-US" sz="3600" b="1" dirty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Product Projection and Account Management</a:t>
            </a:r>
            <a:endParaRPr lang="en-US" sz="2000" b="1" dirty="0">
              <a:solidFill>
                <a:srgbClr val="70AD4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908837" y="2567226"/>
            <a:ext cx="5968813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908837" y="5319480"/>
            <a:ext cx="5968813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5" name="Right Triangle 14"/>
          <p:cNvSpPr/>
          <p:nvPr/>
        </p:nvSpPr>
        <p:spPr>
          <a:xfrm rot="5400000" flipH="1">
            <a:off x="-1123950" y="1123950"/>
            <a:ext cx="6858000" cy="4610100"/>
          </a:xfrm>
          <a:prstGeom prst="rtTriangle">
            <a:avLst/>
          </a:prstGeom>
          <a:solidFill>
            <a:schemeClr val="accent6"/>
          </a:solidFill>
          <a:ln>
            <a:gradFill>
              <a:gsLst>
                <a:gs pos="25000">
                  <a:schemeClr val="accent1">
                    <a:lumMod val="5000"/>
                    <a:lumOff val="95000"/>
                  </a:schemeClr>
                </a:gs>
                <a:gs pos="69475">
                  <a:srgbClr val="B5D2EC"/>
                </a:gs>
                <a:gs pos="55195">
                  <a:srgbClr val="BBD5ED"/>
                </a:gs>
                <a:gs pos="58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08837" y="2743794"/>
            <a:ext cx="6888211" cy="2399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Guide on how to add New Products (Product Listing) </a:t>
            </a:r>
          </a:p>
          <a:p>
            <a:pPr marL="342900" indent="-342900" algn="just">
              <a:lnSpc>
                <a:spcPct val="115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Manage Inventory</a:t>
            </a:r>
          </a:p>
          <a:p>
            <a:pPr marL="342900" indent="-342900" algn="just">
              <a:lnSpc>
                <a:spcPct val="115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Write Product Detail</a:t>
            </a:r>
          </a:p>
          <a:p>
            <a:pPr marL="342900" indent="-342900" algn="just">
              <a:lnSpc>
                <a:spcPct val="115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Product Display Page</a:t>
            </a:r>
          </a:p>
          <a:p>
            <a:pPr marL="342900" indent="-342900" algn="just">
              <a:lnSpc>
                <a:spcPct val="115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Answers the Queries?</a:t>
            </a:r>
          </a:p>
          <a:p>
            <a:pPr marL="342900" indent="-342900" algn="just">
              <a:lnSpc>
                <a:spcPct val="115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write Product Specification / Contents</a:t>
            </a:r>
          </a:p>
          <a:p>
            <a:pPr marL="342900" indent="-342900" algn="just">
              <a:lnSpc>
                <a:spcPct val="115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Search Engine Optimization for your Products</a:t>
            </a:r>
            <a:endParaRPr lang="en-US" spc="-40" dirty="0">
              <a:solidFill>
                <a:srgbClr val="A5A5A5">
                  <a:lumMod val="75000"/>
                </a:srgb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C:\Users\shaban\Desktop\TDAP_final logo2.pn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1558343" y="2848649"/>
            <a:ext cx="2223681" cy="2189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310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7956" y="518248"/>
            <a:ext cx="101450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Module 03</a:t>
            </a:r>
          </a:p>
          <a:p>
            <a:r>
              <a:rPr lang="en-US" sz="3600" b="1" dirty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Payments Procedures</a:t>
            </a:r>
            <a:endParaRPr lang="en-US" sz="2000" b="1" dirty="0">
              <a:solidFill>
                <a:srgbClr val="70AD4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908837" y="2567226"/>
            <a:ext cx="5968813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11868" y="4353564"/>
            <a:ext cx="5968813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5" name="Right Triangle 14"/>
          <p:cNvSpPr/>
          <p:nvPr/>
        </p:nvSpPr>
        <p:spPr>
          <a:xfrm rot="5400000" flipH="1">
            <a:off x="-1123950" y="1123950"/>
            <a:ext cx="6858000" cy="4610100"/>
          </a:xfrm>
          <a:prstGeom prst="rtTriangle">
            <a:avLst/>
          </a:prstGeom>
          <a:solidFill>
            <a:schemeClr val="accent6"/>
          </a:solidFill>
          <a:ln>
            <a:gradFill>
              <a:gsLst>
                <a:gs pos="25000">
                  <a:schemeClr val="accent1">
                    <a:lumMod val="5000"/>
                    <a:lumOff val="95000"/>
                  </a:schemeClr>
                </a:gs>
                <a:gs pos="69475">
                  <a:srgbClr val="B5D2EC"/>
                </a:gs>
                <a:gs pos="55195">
                  <a:srgbClr val="BBD5ED"/>
                </a:gs>
                <a:gs pos="58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08837" y="2743794"/>
            <a:ext cx="6888211" cy="1377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Amazon fee structure</a:t>
            </a:r>
          </a:p>
          <a:p>
            <a:pPr marL="342900" indent="-342900" algn="just">
              <a:lnSpc>
                <a:spcPct val="115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Payment Processing Time </a:t>
            </a:r>
          </a:p>
          <a:p>
            <a:pPr marL="342900" indent="-342900" algn="just">
              <a:lnSpc>
                <a:spcPct val="115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Payment/Deposit Method for the Sellers</a:t>
            </a:r>
          </a:p>
          <a:p>
            <a:pPr marL="342900" indent="-342900" algn="just">
              <a:lnSpc>
                <a:spcPct val="115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SBP Regulations</a:t>
            </a:r>
          </a:p>
        </p:txBody>
      </p:sp>
      <p:pic>
        <p:nvPicPr>
          <p:cNvPr id="9" name="Picture 8" descr="C:\Users\shaban\Desktop\TDAP_final logo2.pn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1475463" y="2334296"/>
            <a:ext cx="2223681" cy="2189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448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7956" y="518248"/>
            <a:ext cx="101450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Module 04</a:t>
            </a:r>
          </a:p>
          <a:p>
            <a:r>
              <a:rPr lang="en-US" sz="3600" b="1" dirty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Transport and Logistics</a:t>
            </a:r>
            <a:endParaRPr lang="en-US" sz="2000" b="1" dirty="0">
              <a:solidFill>
                <a:srgbClr val="70AD4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908837" y="2567226"/>
            <a:ext cx="5968813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11868" y="4353564"/>
            <a:ext cx="5968813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5" name="Right Triangle 14"/>
          <p:cNvSpPr/>
          <p:nvPr/>
        </p:nvSpPr>
        <p:spPr>
          <a:xfrm rot="5400000" flipH="1">
            <a:off x="-1123950" y="1063401"/>
            <a:ext cx="6858000" cy="4610100"/>
          </a:xfrm>
          <a:prstGeom prst="rtTriangle">
            <a:avLst/>
          </a:prstGeom>
          <a:solidFill>
            <a:schemeClr val="accent6"/>
          </a:solidFill>
          <a:ln>
            <a:gradFill>
              <a:gsLst>
                <a:gs pos="25000">
                  <a:schemeClr val="accent1">
                    <a:lumMod val="5000"/>
                    <a:lumOff val="95000"/>
                  </a:schemeClr>
                </a:gs>
                <a:gs pos="69475">
                  <a:srgbClr val="B5D2EC"/>
                </a:gs>
                <a:gs pos="55195">
                  <a:srgbClr val="BBD5ED"/>
                </a:gs>
                <a:gs pos="58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08837" y="2743794"/>
            <a:ext cx="6888211" cy="1377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Transport and Logistics options available</a:t>
            </a:r>
          </a:p>
          <a:p>
            <a:pPr marL="342900" indent="-342900" algn="just">
              <a:lnSpc>
                <a:spcPct val="115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Tracking number of Shipments</a:t>
            </a:r>
          </a:p>
          <a:p>
            <a:pPr marL="342900" indent="-342900" algn="just">
              <a:lnSpc>
                <a:spcPct val="115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Rate Chart of different Logistic companies</a:t>
            </a:r>
          </a:p>
          <a:p>
            <a:pPr marL="342900" indent="-342900" algn="just">
              <a:lnSpc>
                <a:spcPct val="115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FBA and FBM Logistics Challenges and way forward</a:t>
            </a:r>
          </a:p>
        </p:txBody>
      </p:sp>
      <p:pic>
        <p:nvPicPr>
          <p:cNvPr id="9" name="Picture 8" descr="C:\Users\shaban\Desktop\TDAP_final logo2.pn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1475463" y="2334296"/>
            <a:ext cx="2223681" cy="2189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978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16200000">
            <a:off x="6457950" y="1123950"/>
            <a:ext cx="6858000" cy="4610100"/>
          </a:xfrm>
          <a:prstGeom prst="rtTriangle">
            <a:avLst/>
          </a:prstGeom>
          <a:solidFill>
            <a:schemeClr val="accent6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389318" y="1218705"/>
            <a:ext cx="956792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00" b="1" dirty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Outcome &amp; Feedback</a:t>
            </a:r>
            <a:endParaRPr lang="en-US" sz="4400" b="1" dirty="0">
              <a:solidFill>
                <a:srgbClr val="70AD4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r"/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Companies shall be able to </a:t>
            </a:r>
            <a:r>
              <a:rPr lang="en-US" sz="2800" b="1" dirty="0">
                <a:solidFill>
                  <a:srgbClr val="FFC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register hassle free </a:t>
            </a:r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and will sell in a more engaging way.</a:t>
            </a:r>
          </a:p>
          <a:p>
            <a:pPr algn="r"/>
            <a:endParaRPr lang="en-US" sz="2800" b="1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r"/>
            <a:endParaRPr lang="en-US" sz="4000" b="1" dirty="0">
              <a:solidFill>
                <a:srgbClr val="FFC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81400" y="3181866"/>
            <a:ext cx="57094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Feedback from the participants for improvement . . .</a:t>
            </a:r>
          </a:p>
        </p:txBody>
      </p:sp>
      <p:pic>
        <p:nvPicPr>
          <p:cNvPr id="8" name="Picture 7" descr="C:\Users\shaban\Desktop\TDAP_final logo2.png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8899301" y="3147516"/>
            <a:ext cx="1519708" cy="147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536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835" y="2316941"/>
            <a:ext cx="84797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Individual Country Series</a:t>
            </a:r>
            <a:endParaRPr lang="en-US" sz="4000" b="1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39512" y="3961541"/>
            <a:ext cx="85737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Series of webinars in collaboration with TIOs to tap the markets of their respective countries via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Amazon/E-Commerce</a:t>
            </a:r>
          </a:p>
          <a:p>
            <a:pPr algn="ctr"/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First held for </a:t>
            </a:r>
            <a:r>
              <a:rPr lang="en-US" sz="2400" dirty="0" smtClean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Canada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on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July 8, 2021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70553" y="3222187"/>
            <a:ext cx="771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Tapping Markets via </a:t>
            </a:r>
            <a:r>
              <a:rPr lang="en-US" sz="2800" b="1" dirty="0" smtClean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Amazon/</a:t>
            </a:r>
            <a:r>
              <a:rPr lang="en-US" sz="2800" b="1" dirty="0" smtClean="0">
                <a:solidFill>
                  <a:srgbClr val="FFC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E-Commerce</a:t>
            </a:r>
            <a:endParaRPr lang="en-US" sz="1600" b="1" dirty="0">
              <a:solidFill>
                <a:srgbClr val="FFC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89834" y="1855276"/>
            <a:ext cx="8479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More on Amazon . . .</a:t>
            </a:r>
            <a:endParaRPr lang="en-US" sz="1600" b="1" dirty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" name="Picture 9" descr="C:\Users\shaban\Desktop\TDAP_final logo2.png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5061397" y="431753"/>
            <a:ext cx="1519708" cy="147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289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4431" y="2409964"/>
            <a:ext cx="115238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Product Wise Seminar/Webinar Series</a:t>
            </a:r>
            <a:endParaRPr lang="en-US" sz="3600" b="1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89834" y="3967888"/>
            <a:ext cx="91719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Series of s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eminars/webinars </a:t>
            </a:r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 collaboration with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Product Associations </a:t>
            </a:r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to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identify niche products to sell via Amazon/E-Commerce</a:t>
            </a:r>
          </a:p>
          <a:p>
            <a:pPr algn="ctr"/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First held for </a:t>
            </a:r>
            <a:r>
              <a:rPr lang="en-US" sz="2400" b="1" dirty="0" smtClean="0">
                <a:solidFill>
                  <a:schemeClr val="accent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Chemicals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on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August 24, 2021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70553" y="3222187"/>
            <a:ext cx="7711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Exploring Niche Product</a:t>
            </a:r>
            <a:endParaRPr lang="en-US" sz="2000" b="1" dirty="0">
              <a:solidFill>
                <a:srgbClr val="FFC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89834" y="1855276"/>
            <a:ext cx="8479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More on Amazon . . .</a:t>
            </a:r>
            <a:endParaRPr lang="en-US" sz="1600" b="1" dirty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" name="Picture 9" descr="C:\Users\shaban\Desktop\TDAP_final logo2.png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5061397" y="431753"/>
            <a:ext cx="1519708" cy="147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266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22679" y="4567789"/>
            <a:ext cx="84797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Thank you</a:t>
            </a:r>
            <a:r>
              <a:rPr lang="en-US" sz="6600" b="1" dirty="0" smtClean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 descr="C:\Users\shaban\Desktop\TDAP_final logo2.png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599940" y="4384641"/>
            <a:ext cx="1519708" cy="147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711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/>
          <p:nvPr/>
        </p:nvSpPr>
        <p:spPr>
          <a:xfrm rot="5400000" flipH="1">
            <a:off x="-1123950" y="1123950"/>
            <a:ext cx="6858000" cy="4610100"/>
          </a:xfrm>
          <a:prstGeom prst="rtTriangle">
            <a:avLst/>
          </a:prstGeom>
          <a:solidFill>
            <a:schemeClr val="accent6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11815" y="989912"/>
            <a:ext cx="9907959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6600" b="1" dirty="0" smtClean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Why </a:t>
            </a:r>
            <a:r>
              <a:rPr lang="en-US" sz="6600" b="1" dirty="0" smtClean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Amazon?</a:t>
            </a:r>
            <a:r>
              <a:rPr lang="en-US" sz="4400" b="1" dirty="0" smtClean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sz="4400" b="1" dirty="0">
              <a:solidFill>
                <a:schemeClr val="accent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</a:t>
            </a:r>
            <a:r>
              <a:rPr lang="en-US" sz="3600" b="1" dirty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300 million </a:t>
            </a:r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active customers in</a:t>
            </a:r>
          </a:p>
          <a:p>
            <a:r>
              <a:rPr lang="en-US" sz="28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   more </a:t>
            </a:r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than 180 </a:t>
            </a:r>
            <a:r>
              <a:rPr lang="en-US" sz="28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countries</a:t>
            </a:r>
          </a:p>
          <a:p>
            <a:endParaRPr lang="en-US" sz="2800" b="1" dirty="0" smtClean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    </a:t>
            </a:r>
            <a:r>
              <a:rPr lang="en-US" sz="3600" b="1" dirty="0" smtClean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195 </a:t>
            </a:r>
            <a:r>
              <a:rPr lang="en-US" sz="3600" b="1" dirty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million 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monthly unique visitors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        (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U.S. alone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         </a:t>
            </a:r>
          </a:p>
          <a:p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           </a:t>
            </a:r>
            <a:r>
              <a:rPr lang="en-US" sz="3600" b="1" dirty="0" smtClean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$</a:t>
            </a:r>
            <a:r>
              <a:rPr lang="en-US" sz="3600" b="1" dirty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1.5 billion 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reported sales by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     </a:t>
            </a:r>
          </a:p>
          <a:p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                third-party businesses 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during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                    Prime 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Day 2018</a:t>
            </a:r>
            <a:endParaRPr lang="en-US" sz="3200" b="1" dirty="0">
              <a:solidFill>
                <a:schemeClr val="accent3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" name="Picture 9" descr="C:\Users\shaban\Desktop\TDAP_final logo2.png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1695906" y="3186810"/>
            <a:ext cx="1519708" cy="147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669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4096" y="1739540"/>
            <a:ext cx="10692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</a:t>
            </a:r>
            <a:r>
              <a:rPr lang="en-US" sz="11500" b="1" dirty="0" smtClean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Amazon</a:t>
            </a:r>
            <a:r>
              <a:rPr lang="en-US" sz="8800" b="1" dirty="0" smtClean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6600" b="1" dirty="0" smtClean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Edge!</a:t>
            </a:r>
            <a:endParaRPr lang="en-US" sz="4400" b="1" dirty="0">
              <a:solidFill>
                <a:srgbClr val="70AD4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4096" y="3601588"/>
            <a:ext cx="105091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When you start selling on Amazon, you become part of a</a:t>
            </a:r>
          </a:p>
          <a:p>
            <a:pPr algn="ctr"/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retail destination that’s home to sellers of all kinds, from</a:t>
            </a:r>
          </a:p>
          <a:p>
            <a:pPr algn="ctr"/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Fortune 500 organizations to artisan vendors who make</a:t>
            </a:r>
          </a:p>
          <a:p>
            <a:pPr algn="ctr"/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handcrafted goods.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They </a:t>
            </a:r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all sell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on Amazon </a:t>
            </a:r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 a reason: to reach the</a:t>
            </a:r>
          </a:p>
          <a:p>
            <a:pPr algn="ctr"/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hundreds of millions of customers who visit Amazon to shop.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C:\Users\shaban\Desktop\TDAP_final logo2.png"/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5061397" y="431753"/>
            <a:ext cx="1519708" cy="147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3375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16200000">
            <a:off x="6457950" y="1123950"/>
            <a:ext cx="6858000" cy="4610100"/>
          </a:xfrm>
          <a:prstGeom prst="rtTriangle">
            <a:avLst/>
          </a:prstGeom>
          <a:solidFill>
            <a:schemeClr val="accent6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1080" y="1699448"/>
            <a:ext cx="9567929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Since </a:t>
            </a:r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third-party sellers joined Amazon in 1999, </a:t>
            </a:r>
            <a:r>
              <a:rPr lang="en-US" sz="28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they’ve grown </a:t>
            </a:r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 account for </a:t>
            </a:r>
            <a:r>
              <a:rPr lang="en-US" sz="6600" b="1" dirty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58%</a:t>
            </a:r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of </a:t>
            </a:r>
            <a:r>
              <a:rPr lang="en-US" sz="28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Amazon sales.</a:t>
            </a:r>
          </a:p>
          <a:p>
            <a:endParaRPr lang="en-US" sz="2800" b="1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● Third-party sales on Amazon are growing </a:t>
            </a:r>
            <a:r>
              <a:rPr lang="en-US" sz="28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at</a:t>
            </a:r>
          </a:p>
          <a:p>
            <a:r>
              <a:rPr lang="en-US" sz="28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6000" b="1" dirty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52%</a:t>
            </a:r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 </a:t>
            </a:r>
            <a:r>
              <a:rPr lang="en-US" sz="28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year (compared </a:t>
            </a:r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 25% for </a:t>
            </a:r>
            <a:r>
              <a:rPr lang="en-US" sz="28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first-</a:t>
            </a:r>
          </a:p>
          <a:p>
            <a:r>
              <a:rPr lang="en-US" sz="28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party </a:t>
            </a:r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sales by Amazon)</a:t>
            </a:r>
          </a:p>
          <a:p>
            <a:endParaRPr lang="en-US" sz="4000" b="1" dirty="0">
              <a:solidFill>
                <a:srgbClr val="FFC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Picture 7" descr="C:\Users\shaban\Desktop\TDAP_final logo2.png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8899301" y="3147516"/>
            <a:ext cx="1519708" cy="147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-128788" y="251381"/>
            <a:ext cx="1069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</a:t>
            </a:r>
            <a:r>
              <a:rPr lang="en-US" sz="8000" b="1" dirty="0" smtClean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Amazon</a:t>
            </a:r>
            <a:r>
              <a:rPr lang="en-US" sz="6600" b="1" dirty="0" smtClean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4800" b="1" dirty="0" smtClean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Experience</a:t>
            </a:r>
            <a:r>
              <a:rPr lang="en-US" sz="4800" b="1" dirty="0" smtClean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!</a:t>
            </a:r>
            <a:endParaRPr lang="en-US" sz="3200" b="1" dirty="0">
              <a:solidFill>
                <a:srgbClr val="70AD4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45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576" y="1652211"/>
            <a:ext cx="1069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Is </a:t>
            </a:r>
            <a:r>
              <a:rPr lang="en-US" sz="8000" b="1" dirty="0" smtClean="0">
                <a:solidFill>
                  <a:srgbClr val="FFC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Amazon</a:t>
            </a:r>
            <a:r>
              <a:rPr lang="en-US" sz="6600" b="1" dirty="0" smtClean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4800" b="1" dirty="0" smtClean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right for you?</a:t>
            </a:r>
            <a:endParaRPr lang="en-US" sz="3200" b="1" dirty="0">
              <a:solidFill>
                <a:srgbClr val="70AD4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2577" y="2975650"/>
            <a:ext cx="1050916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The short answer is: </a:t>
            </a:r>
            <a:r>
              <a:rPr lang="en-US" sz="4400" b="1" dirty="0" smtClean="0">
                <a:solidFill>
                  <a:srgbClr val="00B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yes</a:t>
            </a:r>
            <a:r>
              <a:rPr lang="en-US" sz="3600" b="1" dirty="0">
                <a:solidFill>
                  <a:srgbClr val="00B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!</a:t>
            </a:r>
            <a:endParaRPr lang="en-US" sz="3600" b="1" dirty="0" smtClean="0">
              <a:solidFill>
                <a:srgbClr val="00B05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ctr"/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The </a:t>
            </a:r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largest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household brands </a:t>
            </a:r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sell on Amazon. So do emerging brands</a:t>
            </a:r>
          </a:p>
          <a:p>
            <a:pPr algn="ctr"/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that will pop on your radar soon. Small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and medium-sized </a:t>
            </a:r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businesses thrive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on Amazon, </a:t>
            </a:r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and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they account </a:t>
            </a:r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 more than half the units sold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 Amazon stores </a:t>
            </a:r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worldwide. Whatever your business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is—and whatever </a:t>
            </a:r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size it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is—Amazon will help you </a:t>
            </a:r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to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grow. </a:t>
            </a:r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Find your fit and start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selling.</a:t>
            </a:r>
            <a:endParaRPr lang="en-US" sz="2400" dirty="0">
              <a:solidFill>
                <a:prstClr val="black">
                  <a:lumMod val="50000"/>
                  <a:lumOff val="50000"/>
                </a:prst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C:\Users\shaban\Desktop\TDAP_final logo2.png"/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5061397" y="431753"/>
            <a:ext cx="1519708" cy="147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800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5906" y="1906045"/>
            <a:ext cx="8479767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Objective</a:t>
            </a:r>
            <a:r>
              <a:rPr lang="en-US" sz="4400" b="1" dirty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ctr"/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 equip Pakistani businesses with required skills and knowledge for selling on </a:t>
            </a:r>
            <a:r>
              <a:rPr lang="en-US" sz="4000" b="1" dirty="0">
                <a:solidFill>
                  <a:srgbClr val="FFC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Amazon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695906" y="4060481"/>
            <a:ext cx="85737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High fees around 1000 US$ being charged by private sector companies,  </a:t>
            </a:r>
            <a:r>
              <a:rPr lang="en-US" sz="2400" dirty="0">
                <a:solidFill>
                  <a:srgbClr val="00B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TDAP</a:t>
            </a:r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is conducting </a:t>
            </a:r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these trainings free of cost . . 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C:\Users\shaban\Desktop\TDAP_final logo2.png"/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5061397" y="431753"/>
            <a:ext cx="1519708" cy="147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010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/>
          <p:nvPr/>
        </p:nvSpPr>
        <p:spPr>
          <a:xfrm rot="5400000" flipH="1">
            <a:off x="-1123950" y="1123950"/>
            <a:ext cx="6858000" cy="4610100"/>
          </a:xfrm>
          <a:prstGeom prst="rtTriangle">
            <a:avLst/>
          </a:prstGeom>
          <a:solidFill>
            <a:schemeClr val="accent6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55760" y="1769520"/>
            <a:ext cx="8479767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Scope</a:t>
            </a:r>
            <a:r>
              <a:rPr lang="en-US" sz="4400" b="1" dirty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In the first phase, </a:t>
            </a:r>
          </a:p>
          <a:p>
            <a:pPr algn="ctr"/>
            <a:r>
              <a:rPr lang="en-US" sz="4000" b="1" dirty="0">
                <a:solidFill>
                  <a:srgbClr val="FFC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2000 </a:t>
            </a:r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businesses shall be equipped </a:t>
            </a:r>
            <a:endParaRPr lang="en-US" sz="4000" b="1" dirty="0">
              <a:solidFill>
                <a:srgbClr val="FFC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69393" y="3940582"/>
            <a:ext cx="77314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           Later on more than 10,000 business shall be trained across Pakistan . . . </a:t>
            </a:r>
          </a:p>
        </p:txBody>
      </p:sp>
      <p:pic>
        <p:nvPicPr>
          <p:cNvPr id="10" name="Picture 9" descr="C:\Users\shaban\Desktop\TDAP_final logo2.png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1695906" y="3186810"/>
            <a:ext cx="1519708" cy="147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294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>
            <a:extLst>
              <a:ext uri="{FF2B5EF4-FFF2-40B4-BE49-F238E27FC236}">
                <a16:creationId xmlns="" xmlns:a16="http://schemas.microsoft.com/office/drawing/2014/main" id="{529931FE-9223-4992-97F5-A126BF888093}"/>
              </a:ext>
            </a:extLst>
          </p:cNvPr>
          <p:cNvGrpSpPr/>
          <p:nvPr/>
        </p:nvGrpSpPr>
        <p:grpSpPr>
          <a:xfrm>
            <a:off x="-9668" y="1375011"/>
            <a:ext cx="12192000" cy="5199416"/>
            <a:chOff x="-196402" y="761687"/>
            <a:chExt cx="12192000" cy="5331609"/>
          </a:xfrm>
        </p:grpSpPr>
        <p:sp>
          <p:nvSpPr>
            <p:cNvPr id="58" name="Rectangle 57">
              <a:extLst>
                <a:ext uri="{FF2B5EF4-FFF2-40B4-BE49-F238E27FC236}">
                  <a16:creationId xmlns="" xmlns:a16="http://schemas.microsoft.com/office/drawing/2014/main" id="{826D9CB6-964A-4B03-B878-575427EB5E04}"/>
                </a:ext>
              </a:extLst>
            </p:cNvPr>
            <p:cNvSpPr/>
            <p:nvPr/>
          </p:nvSpPr>
          <p:spPr>
            <a:xfrm>
              <a:off x="-196402" y="2852936"/>
              <a:ext cx="4787061" cy="324036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="" xmlns:a16="http://schemas.microsoft.com/office/drawing/2014/main" id="{4838BCCF-FE60-47C9-AF2E-503B8CD7B49F}"/>
                </a:ext>
              </a:extLst>
            </p:cNvPr>
            <p:cNvSpPr/>
            <p:nvPr/>
          </p:nvSpPr>
          <p:spPr>
            <a:xfrm>
              <a:off x="4310090" y="761687"/>
              <a:ext cx="3120277" cy="533160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="" xmlns:a16="http://schemas.microsoft.com/office/drawing/2014/main" id="{AFE79F32-CB3F-4B2A-B38A-7F45C258B290}"/>
                </a:ext>
              </a:extLst>
            </p:cNvPr>
            <p:cNvSpPr/>
            <p:nvPr/>
          </p:nvSpPr>
          <p:spPr>
            <a:xfrm>
              <a:off x="7430367" y="2852936"/>
              <a:ext cx="4565231" cy="324036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4535B6-8DAF-4D1A-85DC-5B87A97EA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1179" y="654931"/>
            <a:ext cx="9797831" cy="523220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Meet the Team</a:t>
            </a:r>
            <a:endParaRPr lang="en-US" sz="2800" b="1" dirty="0">
              <a:solidFill>
                <a:schemeClr val="accent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BBE2C27-690D-45B0-A6BC-CEC359C6DD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6191" y="1519027"/>
            <a:ext cx="2221541" cy="369332"/>
          </a:xfrm>
        </p:spPr>
        <p:txBody>
          <a:bodyPr/>
          <a:lstStyle/>
          <a:p>
            <a:pPr algn="ctr"/>
            <a:endParaRPr lang="en-US" sz="2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9C9C59A-D8A3-4BC0-A190-9A5FC7713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7102" y="6631595"/>
            <a:ext cx="439241" cy="390437"/>
          </a:xfrm>
        </p:spPr>
        <p:txBody>
          <a:bodyPr/>
          <a:lstStyle/>
          <a:p>
            <a:r>
              <a:rPr lang="en-US" dirty="0" smtClean="0"/>
              <a:t>1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="" xmlns:a16="http://schemas.microsoft.com/office/drawing/2014/main" id="{84F9F185-8434-4294-BBDE-17683BF524A3}"/>
              </a:ext>
            </a:extLst>
          </p:cNvPr>
          <p:cNvGrpSpPr/>
          <p:nvPr/>
        </p:nvGrpSpPr>
        <p:grpSpPr>
          <a:xfrm>
            <a:off x="4804472" y="3114917"/>
            <a:ext cx="2589322" cy="1116476"/>
            <a:chOff x="5822500" y="1991263"/>
            <a:chExt cx="1593118" cy="733196"/>
          </a:xfrm>
        </p:grpSpPr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5F797FCC-957A-4BB6-BEA3-E48EE1D89856}"/>
                </a:ext>
              </a:extLst>
            </p:cNvPr>
            <p:cNvSpPr/>
            <p:nvPr/>
          </p:nvSpPr>
          <p:spPr>
            <a:xfrm>
              <a:off x="5822500" y="1991263"/>
              <a:ext cx="1274494" cy="659876"/>
            </a:xfrm>
            <a:custGeom>
              <a:avLst/>
              <a:gdLst>
                <a:gd name="connsiteX0" fmla="*/ 0 w 1274494"/>
                <a:gd name="connsiteY0" fmla="*/ 0 h 659876"/>
                <a:gd name="connsiteX1" fmla="*/ 1274494 w 1274494"/>
                <a:gd name="connsiteY1" fmla="*/ 0 h 659876"/>
                <a:gd name="connsiteX2" fmla="*/ 1274494 w 1274494"/>
                <a:gd name="connsiteY2" fmla="*/ 659876 h 659876"/>
                <a:gd name="connsiteX3" fmla="*/ 0 w 1274494"/>
                <a:gd name="connsiteY3" fmla="*/ 659876 h 659876"/>
                <a:gd name="connsiteX4" fmla="*/ 0 w 1274494"/>
                <a:gd name="connsiteY4" fmla="*/ 0 h 659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4494" h="659876">
                  <a:moveTo>
                    <a:pt x="0" y="0"/>
                  </a:moveTo>
                  <a:lnTo>
                    <a:pt x="1274494" y="0"/>
                  </a:lnTo>
                  <a:lnTo>
                    <a:pt x="1274494" y="659876"/>
                  </a:lnTo>
                  <a:lnTo>
                    <a:pt x="0" y="6598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9311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cap="all" dirty="0" smtClean="0"/>
                <a:t>Jamil AHMAD</a:t>
              </a:r>
              <a:endParaRPr lang="en-US" b="1" cap="all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2CF3D135-F000-44BA-8AA2-98E4B1E117DD}"/>
                </a:ext>
              </a:extLst>
            </p:cNvPr>
            <p:cNvSpPr/>
            <p:nvPr/>
          </p:nvSpPr>
          <p:spPr>
            <a:xfrm>
              <a:off x="6077399" y="2504501"/>
              <a:ext cx="1338219" cy="219958"/>
            </a:xfrm>
            <a:custGeom>
              <a:avLst/>
              <a:gdLst>
                <a:gd name="connsiteX0" fmla="*/ 0 w 1147045"/>
                <a:gd name="connsiteY0" fmla="*/ 0 h 219958"/>
                <a:gd name="connsiteX1" fmla="*/ 1147045 w 1147045"/>
                <a:gd name="connsiteY1" fmla="*/ 0 h 219958"/>
                <a:gd name="connsiteX2" fmla="*/ 1147045 w 1147045"/>
                <a:gd name="connsiteY2" fmla="*/ 219958 h 219958"/>
                <a:gd name="connsiteX3" fmla="*/ 0 w 1147045"/>
                <a:gd name="connsiteY3" fmla="*/ 219958 h 219958"/>
                <a:gd name="connsiteX4" fmla="*/ 0 w 1147045"/>
                <a:gd name="connsiteY4" fmla="*/ 0 h 219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7045" h="219958">
                  <a:moveTo>
                    <a:pt x="0" y="0"/>
                  </a:moveTo>
                  <a:lnTo>
                    <a:pt x="1147045" y="0"/>
                  </a:lnTo>
                  <a:lnTo>
                    <a:pt x="1147045" y="219958"/>
                  </a:lnTo>
                  <a:lnTo>
                    <a:pt x="0" y="219958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2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640" tIns="10160" rIns="4064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dirty="0" smtClean="0"/>
                <a:t>Director Services</a:t>
              </a:r>
              <a:endParaRPr lang="en-US" sz="1100" b="1" dirty="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="" xmlns:a16="http://schemas.microsoft.com/office/drawing/2014/main" id="{30C5D9ED-B15B-4B5D-BCB4-2A183729491E}"/>
              </a:ext>
            </a:extLst>
          </p:cNvPr>
          <p:cNvGrpSpPr/>
          <p:nvPr/>
        </p:nvGrpSpPr>
        <p:grpSpPr>
          <a:xfrm>
            <a:off x="256231" y="4031087"/>
            <a:ext cx="1929896" cy="1096613"/>
            <a:chOff x="3257669" y="4073541"/>
            <a:chExt cx="1401944" cy="733196"/>
          </a:xfrm>
        </p:grpSpPr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5DB1E28D-776E-402E-8C29-AE4E179FEF63}"/>
                </a:ext>
              </a:extLst>
            </p:cNvPr>
            <p:cNvSpPr/>
            <p:nvPr/>
          </p:nvSpPr>
          <p:spPr>
            <a:xfrm>
              <a:off x="3257669" y="4073541"/>
              <a:ext cx="1274494" cy="659876"/>
            </a:xfrm>
            <a:custGeom>
              <a:avLst/>
              <a:gdLst>
                <a:gd name="connsiteX0" fmla="*/ 0 w 1274494"/>
                <a:gd name="connsiteY0" fmla="*/ 0 h 659876"/>
                <a:gd name="connsiteX1" fmla="*/ 1274494 w 1274494"/>
                <a:gd name="connsiteY1" fmla="*/ 0 h 659876"/>
                <a:gd name="connsiteX2" fmla="*/ 1274494 w 1274494"/>
                <a:gd name="connsiteY2" fmla="*/ 659876 h 659876"/>
                <a:gd name="connsiteX3" fmla="*/ 0 w 1274494"/>
                <a:gd name="connsiteY3" fmla="*/ 659876 h 659876"/>
                <a:gd name="connsiteX4" fmla="*/ 0 w 1274494"/>
                <a:gd name="connsiteY4" fmla="*/ 0 h 659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4494" h="659876">
                  <a:moveTo>
                    <a:pt x="0" y="0"/>
                  </a:moveTo>
                  <a:lnTo>
                    <a:pt x="1274494" y="0"/>
                  </a:lnTo>
                  <a:lnTo>
                    <a:pt x="1274494" y="659876"/>
                  </a:lnTo>
                  <a:lnTo>
                    <a:pt x="0" y="6598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9311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cap="all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Rohail</a:t>
              </a:r>
              <a:r>
                <a:rPr lang="en-US" sz="1600" b="1" cap="all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</a:t>
              </a:r>
              <a:r>
                <a:rPr lang="en-US" sz="1600" b="1" cap="all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Nazir</a:t>
              </a:r>
              <a:endParaRPr lang="en-US" sz="1600" b="1" cap="all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F06E58D7-213C-4AD3-8B22-B5376C192B6E}"/>
                </a:ext>
              </a:extLst>
            </p:cNvPr>
            <p:cNvSpPr/>
            <p:nvPr/>
          </p:nvSpPr>
          <p:spPr>
            <a:xfrm>
              <a:off x="3512568" y="4586779"/>
              <a:ext cx="1147045" cy="219958"/>
            </a:xfrm>
            <a:custGeom>
              <a:avLst/>
              <a:gdLst>
                <a:gd name="connsiteX0" fmla="*/ 0 w 1147045"/>
                <a:gd name="connsiteY0" fmla="*/ 0 h 219958"/>
                <a:gd name="connsiteX1" fmla="*/ 1147045 w 1147045"/>
                <a:gd name="connsiteY1" fmla="*/ 0 h 219958"/>
                <a:gd name="connsiteX2" fmla="*/ 1147045 w 1147045"/>
                <a:gd name="connsiteY2" fmla="*/ 219958 h 219958"/>
                <a:gd name="connsiteX3" fmla="*/ 0 w 1147045"/>
                <a:gd name="connsiteY3" fmla="*/ 219958 h 219958"/>
                <a:gd name="connsiteX4" fmla="*/ 0 w 1147045"/>
                <a:gd name="connsiteY4" fmla="*/ 0 h 219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7045" h="219958">
                  <a:moveTo>
                    <a:pt x="0" y="0"/>
                  </a:moveTo>
                  <a:lnTo>
                    <a:pt x="1147045" y="0"/>
                  </a:lnTo>
                  <a:lnTo>
                    <a:pt x="1147045" y="219958"/>
                  </a:lnTo>
                  <a:lnTo>
                    <a:pt x="0" y="219958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4"/>
              </a:solidFill>
            </a:ln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640" tIns="10160" rIns="4064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dirty="0" smtClean="0"/>
                <a:t>Asst. Director</a:t>
              </a:r>
              <a:endParaRPr lang="en-US" sz="1100" b="1" dirty="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="" xmlns:a16="http://schemas.microsoft.com/office/drawing/2014/main" id="{943854C6-A4A1-42DA-9829-1F5225287CFD}"/>
              </a:ext>
            </a:extLst>
          </p:cNvPr>
          <p:cNvGrpSpPr/>
          <p:nvPr/>
        </p:nvGrpSpPr>
        <p:grpSpPr>
          <a:xfrm>
            <a:off x="2295534" y="4003255"/>
            <a:ext cx="2025844" cy="1124445"/>
            <a:chOff x="4967556" y="4073541"/>
            <a:chExt cx="1401944" cy="733196"/>
          </a:xfrm>
        </p:grpSpPr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3E6F72DD-ACA8-4E36-8DDF-8E5DBCAC6F9A}"/>
                </a:ext>
              </a:extLst>
            </p:cNvPr>
            <p:cNvSpPr/>
            <p:nvPr/>
          </p:nvSpPr>
          <p:spPr>
            <a:xfrm>
              <a:off x="4967556" y="4073541"/>
              <a:ext cx="1274494" cy="659876"/>
            </a:xfrm>
            <a:custGeom>
              <a:avLst/>
              <a:gdLst>
                <a:gd name="connsiteX0" fmla="*/ 0 w 1274494"/>
                <a:gd name="connsiteY0" fmla="*/ 0 h 659876"/>
                <a:gd name="connsiteX1" fmla="*/ 1274494 w 1274494"/>
                <a:gd name="connsiteY1" fmla="*/ 0 h 659876"/>
                <a:gd name="connsiteX2" fmla="*/ 1274494 w 1274494"/>
                <a:gd name="connsiteY2" fmla="*/ 659876 h 659876"/>
                <a:gd name="connsiteX3" fmla="*/ 0 w 1274494"/>
                <a:gd name="connsiteY3" fmla="*/ 659876 h 659876"/>
                <a:gd name="connsiteX4" fmla="*/ 0 w 1274494"/>
                <a:gd name="connsiteY4" fmla="*/ 0 h 659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4494" h="659876">
                  <a:moveTo>
                    <a:pt x="0" y="0"/>
                  </a:moveTo>
                  <a:lnTo>
                    <a:pt x="1274494" y="0"/>
                  </a:lnTo>
                  <a:lnTo>
                    <a:pt x="1274494" y="659876"/>
                  </a:lnTo>
                  <a:lnTo>
                    <a:pt x="0" y="6598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9311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cap="all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Adil </a:t>
              </a:r>
              <a:r>
                <a:rPr lang="en-US" sz="1600" b="1" cap="all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Mukhtar</a:t>
              </a:r>
              <a:endParaRPr lang="en-US" sz="1600" b="1" cap="all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="" xmlns:a16="http://schemas.microsoft.com/office/drawing/2014/main" id="{ACD1532F-9F13-434E-8E3F-75120C258F55}"/>
                </a:ext>
              </a:extLst>
            </p:cNvPr>
            <p:cNvSpPr/>
            <p:nvPr/>
          </p:nvSpPr>
          <p:spPr>
            <a:xfrm>
              <a:off x="5222455" y="4586779"/>
              <a:ext cx="1147045" cy="219958"/>
            </a:xfrm>
            <a:custGeom>
              <a:avLst/>
              <a:gdLst>
                <a:gd name="connsiteX0" fmla="*/ 0 w 1147045"/>
                <a:gd name="connsiteY0" fmla="*/ 0 h 219958"/>
                <a:gd name="connsiteX1" fmla="*/ 1147045 w 1147045"/>
                <a:gd name="connsiteY1" fmla="*/ 0 h 219958"/>
                <a:gd name="connsiteX2" fmla="*/ 1147045 w 1147045"/>
                <a:gd name="connsiteY2" fmla="*/ 219958 h 219958"/>
                <a:gd name="connsiteX3" fmla="*/ 0 w 1147045"/>
                <a:gd name="connsiteY3" fmla="*/ 219958 h 219958"/>
                <a:gd name="connsiteX4" fmla="*/ 0 w 1147045"/>
                <a:gd name="connsiteY4" fmla="*/ 0 h 219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7045" h="219958">
                  <a:moveTo>
                    <a:pt x="0" y="0"/>
                  </a:moveTo>
                  <a:lnTo>
                    <a:pt x="1147045" y="0"/>
                  </a:lnTo>
                  <a:lnTo>
                    <a:pt x="1147045" y="219958"/>
                  </a:lnTo>
                  <a:lnTo>
                    <a:pt x="0" y="219958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4"/>
              </a:solidFill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640" tIns="10160" rIns="4064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dirty="0" smtClean="0"/>
                <a:t>Asst. Director</a:t>
              </a:r>
              <a:endParaRPr lang="en-US" sz="1100" b="1" dirty="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="" xmlns:a16="http://schemas.microsoft.com/office/drawing/2014/main" id="{4D2F2ABF-BF23-4353-9011-74B96D4D26F3}"/>
              </a:ext>
            </a:extLst>
          </p:cNvPr>
          <p:cNvGrpSpPr/>
          <p:nvPr/>
        </p:nvGrpSpPr>
        <p:grpSpPr>
          <a:xfrm>
            <a:off x="7976715" y="4031087"/>
            <a:ext cx="1995658" cy="1176180"/>
            <a:chOff x="6677443" y="4073541"/>
            <a:chExt cx="1401944" cy="733196"/>
          </a:xfrm>
        </p:grpSpPr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20C7D78C-7679-4137-8E30-ECABC3622F03}"/>
                </a:ext>
              </a:extLst>
            </p:cNvPr>
            <p:cNvSpPr/>
            <p:nvPr/>
          </p:nvSpPr>
          <p:spPr>
            <a:xfrm>
              <a:off x="6677443" y="4073541"/>
              <a:ext cx="1274494" cy="659876"/>
            </a:xfrm>
            <a:custGeom>
              <a:avLst/>
              <a:gdLst>
                <a:gd name="connsiteX0" fmla="*/ 0 w 1274494"/>
                <a:gd name="connsiteY0" fmla="*/ 0 h 659876"/>
                <a:gd name="connsiteX1" fmla="*/ 1274494 w 1274494"/>
                <a:gd name="connsiteY1" fmla="*/ 0 h 659876"/>
                <a:gd name="connsiteX2" fmla="*/ 1274494 w 1274494"/>
                <a:gd name="connsiteY2" fmla="*/ 659876 h 659876"/>
                <a:gd name="connsiteX3" fmla="*/ 0 w 1274494"/>
                <a:gd name="connsiteY3" fmla="*/ 659876 h 659876"/>
                <a:gd name="connsiteX4" fmla="*/ 0 w 1274494"/>
                <a:gd name="connsiteY4" fmla="*/ 0 h 659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4494" h="659876">
                  <a:moveTo>
                    <a:pt x="0" y="0"/>
                  </a:moveTo>
                  <a:lnTo>
                    <a:pt x="1274494" y="0"/>
                  </a:lnTo>
                  <a:lnTo>
                    <a:pt x="1274494" y="659876"/>
                  </a:lnTo>
                  <a:lnTo>
                    <a:pt x="0" y="6598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9311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cap="all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URVA HASSAN</a:t>
              </a:r>
              <a:endParaRPr lang="en-US" sz="1600" b="1" cap="all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35840803-CC1B-41D3-9AFA-118E333A897C}"/>
                </a:ext>
              </a:extLst>
            </p:cNvPr>
            <p:cNvSpPr/>
            <p:nvPr/>
          </p:nvSpPr>
          <p:spPr>
            <a:xfrm>
              <a:off x="6932342" y="4586779"/>
              <a:ext cx="1147045" cy="219958"/>
            </a:xfrm>
            <a:custGeom>
              <a:avLst/>
              <a:gdLst>
                <a:gd name="connsiteX0" fmla="*/ 0 w 1147045"/>
                <a:gd name="connsiteY0" fmla="*/ 0 h 219958"/>
                <a:gd name="connsiteX1" fmla="*/ 1147045 w 1147045"/>
                <a:gd name="connsiteY1" fmla="*/ 0 h 219958"/>
                <a:gd name="connsiteX2" fmla="*/ 1147045 w 1147045"/>
                <a:gd name="connsiteY2" fmla="*/ 219958 h 219958"/>
                <a:gd name="connsiteX3" fmla="*/ 0 w 1147045"/>
                <a:gd name="connsiteY3" fmla="*/ 219958 h 219958"/>
                <a:gd name="connsiteX4" fmla="*/ 0 w 1147045"/>
                <a:gd name="connsiteY4" fmla="*/ 0 h 219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7045" h="219958">
                  <a:moveTo>
                    <a:pt x="0" y="0"/>
                  </a:moveTo>
                  <a:lnTo>
                    <a:pt x="1147045" y="0"/>
                  </a:lnTo>
                  <a:lnTo>
                    <a:pt x="1147045" y="219958"/>
                  </a:lnTo>
                  <a:lnTo>
                    <a:pt x="0" y="219958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4"/>
              </a:solidFill>
            </a:ln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640" tIns="10160" rIns="4064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dirty="0"/>
                <a:t>Asst. Director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="" xmlns:a16="http://schemas.microsoft.com/office/drawing/2014/main" id="{A6A42D34-4BB1-4F83-B63C-BC424FC5064A}"/>
              </a:ext>
            </a:extLst>
          </p:cNvPr>
          <p:cNvGrpSpPr/>
          <p:nvPr/>
        </p:nvGrpSpPr>
        <p:grpSpPr>
          <a:xfrm>
            <a:off x="10237563" y="4031087"/>
            <a:ext cx="1886030" cy="1096613"/>
            <a:chOff x="8387330" y="4073541"/>
            <a:chExt cx="1401944" cy="733196"/>
          </a:xfrm>
        </p:grpSpPr>
        <p:sp>
          <p:nvSpPr>
            <p:cNvPr id="39" name="Freeform: Shape 38">
              <a:extLst>
                <a:ext uri="{FF2B5EF4-FFF2-40B4-BE49-F238E27FC236}">
                  <a16:creationId xmlns="" xmlns:a16="http://schemas.microsoft.com/office/drawing/2014/main" id="{5152B4AE-8F72-48F7-9417-635351246062}"/>
                </a:ext>
              </a:extLst>
            </p:cNvPr>
            <p:cNvSpPr/>
            <p:nvPr/>
          </p:nvSpPr>
          <p:spPr>
            <a:xfrm>
              <a:off x="8387330" y="4073541"/>
              <a:ext cx="1274494" cy="659876"/>
            </a:xfrm>
            <a:custGeom>
              <a:avLst/>
              <a:gdLst>
                <a:gd name="connsiteX0" fmla="*/ 0 w 1274494"/>
                <a:gd name="connsiteY0" fmla="*/ 0 h 659876"/>
                <a:gd name="connsiteX1" fmla="*/ 1274494 w 1274494"/>
                <a:gd name="connsiteY1" fmla="*/ 0 h 659876"/>
                <a:gd name="connsiteX2" fmla="*/ 1274494 w 1274494"/>
                <a:gd name="connsiteY2" fmla="*/ 659876 h 659876"/>
                <a:gd name="connsiteX3" fmla="*/ 0 w 1274494"/>
                <a:gd name="connsiteY3" fmla="*/ 659876 h 659876"/>
                <a:gd name="connsiteX4" fmla="*/ 0 w 1274494"/>
                <a:gd name="connsiteY4" fmla="*/ 0 h 659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4494" h="659876">
                  <a:moveTo>
                    <a:pt x="0" y="0"/>
                  </a:moveTo>
                  <a:lnTo>
                    <a:pt x="1274494" y="0"/>
                  </a:lnTo>
                  <a:lnTo>
                    <a:pt x="1274494" y="659876"/>
                  </a:lnTo>
                  <a:lnTo>
                    <a:pt x="0" y="6598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9311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cap="all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AMIR KHAN</a:t>
              </a:r>
              <a:endParaRPr lang="en-US" sz="1600" b="1" cap="all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="" xmlns:a16="http://schemas.microsoft.com/office/drawing/2014/main" id="{6155BF61-6B41-465C-BFC6-D952AE8C58B5}"/>
                </a:ext>
              </a:extLst>
            </p:cNvPr>
            <p:cNvSpPr/>
            <p:nvPr/>
          </p:nvSpPr>
          <p:spPr>
            <a:xfrm>
              <a:off x="8642229" y="4586779"/>
              <a:ext cx="1147045" cy="219958"/>
            </a:xfrm>
            <a:custGeom>
              <a:avLst/>
              <a:gdLst>
                <a:gd name="connsiteX0" fmla="*/ 0 w 1147045"/>
                <a:gd name="connsiteY0" fmla="*/ 0 h 219958"/>
                <a:gd name="connsiteX1" fmla="*/ 1147045 w 1147045"/>
                <a:gd name="connsiteY1" fmla="*/ 0 h 219958"/>
                <a:gd name="connsiteX2" fmla="*/ 1147045 w 1147045"/>
                <a:gd name="connsiteY2" fmla="*/ 219958 h 219958"/>
                <a:gd name="connsiteX3" fmla="*/ 0 w 1147045"/>
                <a:gd name="connsiteY3" fmla="*/ 219958 h 219958"/>
                <a:gd name="connsiteX4" fmla="*/ 0 w 1147045"/>
                <a:gd name="connsiteY4" fmla="*/ 0 h 219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7045" h="219958">
                  <a:moveTo>
                    <a:pt x="0" y="0"/>
                  </a:moveTo>
                  <a:lnTo>
                    <a:pt x="1147045" y="0"/>
                  </a:lnTo>
                  <a:lnTo>
                    <a:pt x="1147045" y="219958"/>
                  </a:lnTo>
                  <a:lnTo>
                    <a:pt x="0" y="219958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4"/>
              </a:solidFill>
            </a:ln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640" tIns="10160" rIns="4064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dirty="0"/>
                <a:t>Asst. </a:t>
              </a:r>
              <a:r>
                <a:rPr lang="en-US" sz="1100" b="1" dirty="0" smtClean="0"/>
                <a:t>Manager</a:t>
              </a:r>
              <a:endParaRPr lang="en-US" sz="1100" b="1" dirty="0"/>
            </a:p>
          </p:txBody>
        </p:sp>
      </p:grpSp>
      <p:pic>
        <p:nvPicPr>
          <p:cNvPr id="44" name="Picture 43" descr="C:\Users\shaban\Desktop\TDAP_final logo2.png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5458057" y="1578016"/>
            <a:ext cx="1174563" cy="1170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132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rot="16200000">
            <a:off x="6457950" y="1123949"/>
            <a:ext cx="6858000" cy="46101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2678" y="932191"/>
            <a:ext cx="84797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Training Modules</a:t>
            </a:r>
            <a:endParaRPr lang="en-US" sz="5400" b="1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90575" y="4171950"/>
            <a:ext cx="2171700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 descr="C:\Users\shaban\Desktop\TDAP_final logo2.pn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8461419" y="2601532"/>
            <a:ext cx="2223681" cy="2189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917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