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6FED2-F036-49CB-AFFB-5015ACD353C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1B339-D388-4E60-9CCC-2CBF50739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5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1B339-D388-4E60-9CCC-2CBF507390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7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7C7-5D24-48D5-A1CC-7F46D80AFF5A}" type="datetime1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1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A12B-8BDC-42FB-B27E-BA5A8C51E357}" type="datetime1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8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D7B9-D682-4BC4-A558-A01196AD60AE}" type="datetime1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2FD0-B9A9-4A42-9286-21A6E8F5FC52}" type="datetime1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6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9304-04FE-4B5E-A184-6721438E229D}" type="datetime1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5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2CB0D-B94F-4EFC-963E-12EEE2FFAADF}" type="datetime1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1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6BE7-756D-4D5E-A5AA-EA2CE3A799C4}" type="datetime1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1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6E88-BEB6-4153-A214-57A4CE1B5A60}" type="datetime1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0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5F1E-401C-4998-B56B-C19C2B70E316}" type="datetime1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4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FFAC-D995-4E8D-BF99-498B1C281B9B}" type="datetime1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1DA-7F3C-47D4-AFD9-8066ACCF0518}" type="datetime1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2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3F36-3EE2-4A53-BF4E-D4B2EF833C69}" type="datetime1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78658-328B-4A01-8E7D-471004E7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Proposed Training Modules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47985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Module 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 Creation, Selling Plans,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Sellers Registration with </a:t>
            </a:r>
            <a:r>
              <a:rPr lang="en-US" dirty="0" smtClean="0"/>
              <a:t>Amazon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odule 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Product Listing, PDP, Categorization, UPC, Pictures and Videos, Description,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Trade Marks (Brands)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Module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Payment Mechanism,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Documentations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Module 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Logistics Solutions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9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dirty="0" smtClean="0"/>
              <a:t>Step 4: Uploading of Documents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481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olor Scanned Copy of Passport / ID cards without any cropping.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First two pages,  Less than 10 MB, Un-tampered,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Screenshot is not acceptable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Document must be in supported languages </a:t>
            </a:r>
            <a:r>
              <a:rPr lang="en-US" dirty="0" err="1" smtClean="0"/>
              <a:t>i.e</a:t>
            </a:r>
            <a:r>
              <a:rPr lang="en-US" dirty="0" smtClean="0"/>
              <a:t> Chinese, English, French, German, Portuguese, Italian, Japanese, Polish and Spanish. If document  is not in the given languages then provide notarized translation in any one of the given languages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Acceptable formats are PDF, jpeg, </a:t>
            </a:r>
            <a:r>
              <a:rPr lang="en-US" dirty="0" err="1" smtClean="0"/>
              <a:t>png</a:t>
            </a:r>
            <a:r>
              <a:rPr lang="en-US" dirty="0" smtClean="0"/>
              <a:t>, </a:t>
            </a:r>
            <a:r>
              <a:rPr lang="en-US" dirty="0" err="1" smtClean="0"/>
              <a:t>tif</a:t>
            </a:r>
            <a:r>
              <a:rPr lang="en-US" dirty="0" smtClean="0"/>
              <a:t> and tiff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Additional Document (Bank / Credit Card Account Statement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Received through Email, Must mention Point of Contact, Postal Code,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Must have been issued within the past 180 days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8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Account Verification Email from Amazon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will email verification email with in two days</a:t>
            </a:r>
          </a:p>
          <a:p>
            <a:r>
              <a:rPr lang="en-US" dirty="0" smtClean="0"/>
              <a:t>Access to Sellers Central dashboard shall </a:t>
            </a:r>
            <a:r>
              <a:rPr lang="en-US" smtClean="0"/>
              <a:t>be granted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US" dirty="0" smtClean="0"/>
              <a:t>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Amazon advises seller to have a single account</a:t>
            </a:r>
          </a:p>
          <a:p>
            <a:pPr lvl="1"/>
            <a:r>
              <a:rPr lang="en-US" dirty="0" smtClean="0"/>
              <a:t>Same IP must not be used for creating another account</a:t>
            </a:r>
          </a:p>
          <a:p>
            <a:pPr lvl="1"/>
            <a:r>
              <a:rPr lang="en-US" dirty="0" smtClean="0"/>
              <a:t>Same computer must not be used for creating another account</a:t>
            </a:r>
          </a:p>
          <a:p>
            <a:pPr lvl="1"/>
            <a:r>
              <a:rPr lang="en-US" dirty="0" smtClean="0"/>
              <a:t>Same documents must not be used for creating another account</a:t>
            </a:r>
          </a:p>
          <a:p>
            <a:r>
              <a:rPr lang="en-US" dirty="0" smtClean="0"/>
              <a:t>Information consistency is required in any case</a:t>
            </a:r>
          </a:p>
          <a:p>
            <a:r>
              <a:rPr lang="en-US" dirty="0" smtClean="0"/>
              <a:t>Account Health must be maintained </a:t>
            </a:r>
            <a:endParaRPr lang="en-US" dirty="0" smtClean="0"/>
          </a:p>
          <a:p>
            <a:r>
              <a:rPr lang="en-US" dirty="0" smtClean="0"/>
              <a:t>Do not allow others to act on your behalf</a:t>
            </a:r>
          </a:p>
          <a:p>
            <a:r>
              <a:rPr lang="en-US" dirty="0" smtClean="0"/>
              <a:t>Use only Buyer-Seller Messages (Dashboard) to communicate with the buyers</a:t>
            </a:r>
          </a:p>
          <a:p>
            <a:r>
              <a:rPr lang="en-US" dirty="0" smtClean="0"/>
              <a:t>Never manipulate </a:t>
            </a:r>
            <a:r>
              <a:rPr lang="en-US" smtClean="0"/>
              <a:t>customer’s reviews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Seller’s Account Health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4798539"/>
          </a:xfrm>
        </p:spPr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Order Defect Rate (ODR) &lt; 1% / 60 days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Negative Feedback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AN A to Z Guarantee Claim (Undeniable)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Credit Card Chargeback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Cancellation Rate (CR applied to FBM Only) &lt; 2.5%/ 7 days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Late Shipment Rate (Applicable to FBM) &lt; 4% /10-30 days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On-Time Delivery Time applicable to FBM (OTDR) &gt; 97%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Valid Tracking Rate, applicable to FBM (VTR) &gt;95%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USPS, FedEx, UPS, DHL are providing free tracking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52" y="327547"/>
            <a:ext cx="12023676" cy="63939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8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 smtClean="0"/>
              <a:t>Updating the Seller Central Account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Deposit Method </a:t>
            </a:r>
          </a:p>
          <a:p>
            <a:pPr lvl="1"/>
            <a:r>
              <a:rPr lang="en-US" dirty="0" smtClean="0"/>
              <a:t>For Pakistan, Hyper wallet</a:t>
            </a:r>
          </a:p>
          <a:p>
            <a:pPr lvl="1"/>
            <a:r>
              <a:rPr lang="en-US" dirty="0" smtClean="0"/>
              <a:t> Transfer Wires, </a:t>
            </a:r>
            <a:r>
              <a:rPr lang="en-US" dirty="0" err="1" smtClean="0"/>
              <a:t>Payoneer</a:t>
            </a:r>
            <a:r>
              <a:rPr lang="en-US" dirty="0" smtClean="0"/>
              <a:t> for other countries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(One can withdraw net receipts in US also)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153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Drop Shipping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2" y="1446664"/>
            <a:ext cx="10904562" cy="527481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46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6837" y="1828800"/>
            <a:ext cx="9458325" cy="387596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Sellers Registration Module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Rohail </a:t>
            </a:r>
            <a:r>
              <a:rPr lang="en-US" dirty="0" err="1"/>
              <a:t>N</a:t>
            </a:r>
            <a:r>
              <a:rPr lang="en-US" dirty="0" err="1" smtClean="0"/>
              <a:t>azir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5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Penalties for Non-Compliance to Amazon Policy Guidelines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Cancellation of Product Listing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Suspension or Forfeiture of Payments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Removal of selling privileges (Suspension of Seller’s Account)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Italy, Japan, France, Spain, Poland, Australia, Netherland, Germany, Sweden, USA, Canada and Mexico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Sole Proprietor can not sell in certain markets </a:t>
            </a:r>
            <a:r>
              <a:rPr lang="en-US" dirty="0" err="1" smtClean="0"/>
              <a:t>i.e</a:t>
            </a:r>
            <a:r>
              <a:rPr lang="en-US" dirty="0" smtClean="0"/>
              <a:t> UK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87355" y="3316405"/>
            <a:ext cx="8488907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Markets Opened for Pakistan (Individual Account)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77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Selling Plans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368282"/>
              </p:ext>
            </p:extLst>
          </p:nvPr>
        </p:nvGraphicFramePr>
        <p:xfrm>
          <a:off x="838200" y="1690685"/>
          <a:ext cx="10515600" cy="5225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Selling Plans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 Selling Plans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0.99 $/ Item 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39.99 $/ Month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One can not list products of variations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 of variations can be listed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No brand</a:t>
                      </a:r>
                      <a:r>
                        <a:rPr lang="en-US" baseline="0" dirty="0" smtClean="0"/>
                        <a:t> registry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Brand Registry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PPC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PPC Campaign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FBA /FBM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FBA/FBM Available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Can Add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 can be added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bulk listing (Flat file)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Bulk Listing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No inventory management 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Inventory Management Reports</a:t>
                      </a:r>
                      <a:endParaRPr lang="en-US" dirty="0"/>
                    </a:p>
                  </a:txBody>
                  <a:tcPr/>
                </a:tc>
              </a:tr>
              <a:tr h="657048">
                <a:tc>
                  <a:txBody>
                    <a:bodyPr/>
                    <a:lstStyle/>
                    <a:p>
                      <a:r>
                        <a:rPr lang="en-US" dirty="0" smtClean="0"/>
                        <a:t>Can not qualify for top placement on Product Detail 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qualify for top placement on PDP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Can not set promotions i.e. Free Shipping, Pay Offs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offer promotions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>
                  <a:txBody>
                    <a:bodyPr/>
                    <a:lstStyle/>
                    <a:p>
                      <a:r>
                        <a:rPr lang="en-US" dirty="0" smtClean="0"/>
                        <a:t>No Buy Box/ Tax Calculator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Buy Box, Tax Calculator</a:t>
                      </a:r>
                      <a:endParaRPr lang="en-US" dirty="0"/>
                    </a:p>
                  </a:txBody>
                  <a:tcPr/>
                </a:tc>
              </a:tr>
              <a:tr h="38067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 are </a:t>
                      </a:r>
                      <a:r>
                        <a:rPr lang="en-US" dirty="0" err="1" smtClean="0"/>
                        <a:t>Interconvertible</a:t>
                      </a:r>
                      <a:r>
                        <a:rPr lang="en-US" dirty="0" smtClean="0"/>
                        <a:t> (Upfront payment of 40$</a:t>
                      </a:r>
                      <a:r>
                        <a:rPr lang="en-US" baseline="0" dirty="0" smtClean="0"/>
                        <a:t> n any selling plan)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Involved in ID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Account (Legal Name, Email Address and Password)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Verification of email OTP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Business or Contact Address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Mobile or Telephone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Billing / Deposit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and Product Information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Verification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Business or Contact Address (1)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 or Contact Address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Business Location (Country)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Business Type (Info can not be changed later)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State Owned Business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Publicly Listed Business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Privately Owned Business (Name on the Document provided by SECP)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Charity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Individual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Your Name as given on Passport (First (Given), Middle and Last Name (Surname))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Personal Information (citizenship, Country of Birth, </a:t>
            </a:r>
            <a:r>
              <a:rPr lang="en-US" dirty="0" err="1" smtClean="0"/>
              <a:t>DoB</a:t>
            </a:r>
            <a:r>
              <a:rPr lang="en-US" dirty="0" smtClean="0"/>
              <a:t>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Proof of Identity (Passport or ID, Date of Expiration and Country of Issue)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Urdu ID card is not acceptable, Bilingual is acceptable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576" y="174246"/>
            <a:ext cx="4028498" cy="349700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Business or Contact Address (2)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Business Address </a:t>
            </a:r>
            <a:r>
              <a:rPr lang="en-US" dirty="0" smtClean="0">
                <a:solidFill>
                  <a:srgbClr val="FF0000"/>
                </a:solidFill>
              </a:rPr>
              <a:t>(As per Bank Statement or Credit Card Statement)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ZIP Code / Postal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State or Province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Street Address as per Bank Statement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Mobile Phone Number for Verification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Step 2: Billing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48121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Credit Card Number (16 Digits)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Expires On (Month and Year)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Card Holders Name (Same as given before)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Billing Address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Step 3: Store and Product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48121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Name (Any name of choice tat has not been taken already)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Amazon requires UPC (Barcode, GTIN) for all the products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GS1 sells this region wise.  Each variation of a product needs a separate barcode </a:t>
            </a:r>
            <a:r>
              <a:rPr lang="en-US" dirty="0" err="1" smtClean="0"/>
              <a:t>i.e</a:t>
            </a:r>
            <a:r>
              <a:rPr lang="en-US" dirty="0" smtClean="0"/>
              <a:t> 3 colors * 3 Sizes = 9 Barcodes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250$ for 10 Products per year and then there applies a renewal fee every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you’re the manufacturer or Brand Owner?	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Trade Mark Registers?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8658-328B-4A01-8E7D-471004E7FA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