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  <p:sldMasterId id="2147484051" r:id="rId2"/>
  </p:sldMasterIdLst>
  <p:notesMasterIdLst>
    <p:notesMasterId r:id="rId32"/>
  </p:notesMasterIdLst>
  <p:handoutMasterIdLst>
    <p:handoutMasterId r:id="rId33"/>
  </p:handoutMasterIdLst>
  <p:sldIdLst>
    <p:sldId id="263" r:id="rId3"/>
    <p:sldId id="310" r:id="rId4"/>
    <p:sldId id="318" r:id="rId5"/>
    <p:sldId id="319" r:id="rId6"/>
    <p:sldId id="320" r:id="rId7"/>
    <p:sldId id="325" r:id="rId8"/>
    <p:sldId id="292" r:id="rId9"/>
    <p:sldId id="321" r:id="rId10"/>
    <p:sldId id="293" r:id="rId11"/>
    <p:sldId id="294" r:id="rId12"/>
    <p:sldId id="295" r:id="rId13"/>
    <p:sldId id="296" r:id="rId14"/>
    <p:sldId id="326" r:id="rId15"/>
    <p:sldId id="284" r:id="rId16"/>
    <p:sldId id="273" r:id="rId17"/>
    <p:sldId id="285" r:id="rId18"/>
    <p:sldId id="274" r:id="rId19"/>
    <p:sldId id="275" r:id="rId20"/>
    <p:sldId id="276" r:id="rId21"/>
    <p:sldId id="286" r:id="rId22"/>
    <p:sldId id="287" r:id="rId23"/>
    <p:sldId id="288" r:id="rId24"/>
    <p:sldId id="289" r:id="rId25"/>
    <p:sldId id="290" r:id="rId26"/>
    <p:sldId id="291" r:id="rId27"/>
    <p:sldId id="329" r:id="rId28"/>
    <p:sldId id="328" r:id="rId29"/>
    <p:sldId id="330" r:id="rId30"/>
    <p:sldId id="331" r:id="rId31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BCC4CC"/>
    <a:srgbClr val="CC9900"/>
    <a:srgbClr val="5C645C"/>
    <a:srgbClr val="46747A"/>
    <a:srgbClr val="5D6A56"/>
    <a:srgbClr val="BDD1F9"/>
    <a:srgbClr val="5A6957"/>
    <a:srgbClr val="4E853B"/>
    <a:srgbClr val="B5D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84" autoAdjust="0"/>
  </p:normalViewPr>
  <p:slideViewPr>
    <p:cSldViewPr snapToGrid="0">
      <p:cViewPr varScale="1">
        <p:scale>
          <a:sx n="62" d="100"/>
          <a:sy n="62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1E6CD-CDFF-48DE-BA52-E84C3173691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2F65C-238F-4006-85FF-BD8670061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6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AE56E-A5FC-427C-99BD-EBFD6885F79D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9AA60-5D36-4DC5-83A5-1B5C8EC72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5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3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6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5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4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34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6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66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6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33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1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9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8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94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63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9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1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25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8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4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6AFAA50-8102-4041-8B29-43C3C186B88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75CA06-D8C7-4A22-B085-07414A332AE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2333"/>
            <a:ext cx="10408920" cy="146538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Online Collection of Government Receipts through Alternate Delivery Channels (ADC) &amp; OTCs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536640"/>
            <a:ext cx="2708031" cy="2234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5" y="2536641"/>
            <a:ext cx="2684585" cy="2234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11" y="2536640"/>
            <a:ext cx="2676403" cy="2234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842660" y="5240216"/>
            <a:ext cx="6349340" cy="82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9000"/>
              </a:lnSpc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State Bank of Pakistan (SBP)</a:t>
            </a:r>
          </a:p>
          <a:p>
            <a:pPr defTabSz="685800">
              <a:lnSpc>
                <a:spcPct val="99000"/>
              </a:lnSpc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SBP BSC.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09" y="279589"/>
            <a:ext cx="1348393" cy="134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9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 Information appear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4509"/>
            <a:ext cx="9144000" cy="476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5.png">
            <a:extLst>
              <a:ext uri="{FF2B5EF4-FFF2-40B4-BE49-F238E27FC236}">
                <a16:creationId xmlns:a16="http://schemas.microsoft.com/office/drawing/2014/main" id="{0B9CBBC2-548D-4E6B-8B0D-DD4A1EF85C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0" y="5338488"/>
            <a:ext cx="1143000" cy="10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Payment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1192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5278582" y="4946073"/>
            <a:ext cx="1454727" cy="59574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1129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 Receipt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2855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0952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1141" r="31939" b="19198"/>
          <a:stretch/>
        </p:blipFill>
        <p:spPr bwMode="auto">
          <a:xfrm>
            <a:off x="1524000" y="990600"/>
            <a:ext cx="9144000" cy="5394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PSID used for Payment (Internet Banking)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" y="516081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2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9233" r="29096" b="14597"/>
          <a:stretch/>
        </p:blipFill>
        <p:spPr>
          <a:xfrm>
            <a:off x="1620982" y="1041977"/>
            <a:ext cx="9047018" cy="5261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72" y="4372"/>
            <a:ext cx="986228" cy="986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286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(Internet Banking)</a:t>
            </a:r>
          </a:p>
        </p:txBody>
      </p:sp>
      <p:pic>
        <p:nvPicPr>
          <p:cNvPr id="8" name="Picture 7" descr="MetroDF_Linea_2.jpg">
            <a:extLst>
              <a:ext uri="{FF2B5EF4-FFF2-40B4-BE49-F238E27FC236}">
                <a16:creationId xmlns:a16="http://schemas.microsoft.com/office/drawing/2014/main" id="{460CEC6F-1EA1-4B4A-BB78-846DB9406C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45" y="513310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1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286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Bill Payee Type (Tax Payment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71" y="4371"/>
            <a:ext cx="986229" cy="98622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t="9550" r="29037" b="14141"/>
          <a:stretch/>
        </p:blipFill>
        <p:spPr>
          <a:xfrm>
            <a:off x="1385455" y="1219201"/>
            <a:ext cx="9407236" cy="5056908"/>
          </a:xfrm>
          <a:prstGeom prst="rect">
            <a:avLst/>
          </a:prstGeom>
        </p:spPr>
      </p:pic>
      <p:pic>
        <p:nvPicPr>
          <p:cNvPr id="9" name="Picture 8" descr="3-real-estate-marketing-strategies.png">
            <a:extLst>
              <a:ext uri="{FF2B5EF4-FFF2-40B4-BE49-F238E27FC236}">
                <a16:creationId xmlns:a16="http://schemas.microsoft.com/office/drawing/2014/main" id="{099D6FCB-633A-479D-A495-BB59C09D06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691" y="5143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9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8985" r="28484" b="14493"/>
          <a:stretch/>
        </p:blipFill>
        <p:spPr>
          <a:xfrm>
            <a:off x="1620982" y="1246909"/>
            <a:ext cx="9047018" cy="4682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72" y="4372"/>
            <a:ext cx="986228" cy="986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28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Bill Payee (FBR)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images (2).jpg">
            <a:extLst>
              <a:ext uri="{FF2B5EF4-FFF2-40B4-BE49-F238E27FC236}">
                <a16:creationId xmlns:a16="http://schemas.microsoft.com/office/drawing/2014/main" id="{BC7A391D-CAC4-42B7-804A-2656B0FA2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" y="5143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6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14C94-D851-4E77-978C-B0464D7A1E8E}"/>
              </a:ext>
            </a:extLst>
          </p:cNvPr>
          <p:cNvSpPr txBox="1"/>
          <p:nvPr/>
        </p:nvSpPr>
        <p:spPr>
          <a:xfrm>
            <a:off x="1752600" y="2286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Bill Details (PSID No)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75" y="1"/>
            <a:ext cx="1122218" cy="112221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/>
          <a:srcRect t="9037" r="28751" b="11662"/>
          <a:stretch/>
        </p:blipFill>
        <p:spPr>
          <a:xfrm>
            <a:off x="1905000" y="990600"/>
            <a:ext cx="8763000" cy="5289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5775" y="4016964"/>
            <a:ext cx="1967346" cy="193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028433" y="2649416"/>
            <a:ext cx="717453" cy="128016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.png">
            <a:extLst>
              <a:ext uri="{FF2B5EF4-FFF2-40B4-BE49-F238E27FC236}">
                <a16:creationId xmlns:a16="http://schemas.microsoft.com/office/drawing/2014/main" id="{0B9CBBC2-548D-4E6B-8B0D-DD4A1EF85C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0" y="5338488"/>
            <a:ext cx="1143000" cy="10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98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84E60-45B7-4F8C-8CA7-BCE78D085F51}"/>
              </a:ext>
            </a:extLst>
          </p:cNvPr>
          <p:cNvSpPr txBox="1"/>
          <p:nvPr/>
        </p:nvSpPr>
        <p:spPr>
          <a:xfrm>
            <a:off x="1752600" y="2286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Payment Details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89" y="20782"/>
            <a:ext cx="1021195" cy="102119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83932"/>
            <a:ext cx="9144000" cy="53596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59680" y="4145280"/>
            <a:ext cx="838200" cy="243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1279E3-714D-49F4-9065-9194761C1289}"/>
              </a:ext>
            </a:extLst>
          </p:cNvPr>
          <p:cNvSpPr txBox="1"/>
          <p:nvPr/>
        </p:nvSpPr>
        <p:spPr>
          <a:xfrm>
            <a:off x="1828800" y="18845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Details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871537"/>
            <a:ext cx="9248775" cy="5114925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0800000">
            <a:off x="3338731" y="5166361"/>
            <a:ext cx="576775" cy="82010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8903677" y="5237103"/>
            <a:ext cx="1026942" cy="47830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Procedures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2510" y="1305818"/>
            <a:ext cx="10404764" cy="555218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4400" b="1" dirty="0"/>
              <a:t> Payment via Over the Counter (OTC) All Commercial Banks.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b="1" dirty="0"/>
              <a:t>Payment via ATM.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b="1" dirty="0"/>
              <a:t>Payment via Internet Banking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b="1" dirty="0"/>
              <a:t>Payment via Mobile App</a:t>
            </a:r>
          </a:p>
          <a:p>
            <a:pPr marL="457200" indent="-457200">
              <a:buFont typeface="+mj-lt"/>
              <a:buAutoNum type="arabicPeriod"/>
            </a:pP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9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8542" r="3236" b="20006"/>
          <a:stretch/>
        </p:blipFill>
        <p:spPr>
          <a:xfrm>
            <a:off x="1676400" y="1179053"/>
            <a:ext cx="8991600" cy="50970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279E3-714D-49F4-9065-9194761C1289}"/>
              </a:ext>
            </a:extLst>
          </p:cNvPr>
          <p:cNvSpPr txBox="1"/>
          <p:nvPr/>
        </p:nvSpPr>
        <p:spPr>
          <a:xfrm>
            <a:off x="1828800" y="18845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 via Email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4321" y="5271026"/>
            <a:ext cx="1371600" cy="103909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6015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By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279E3-714D-49F4-9065-9194761C1289}"/>
              </a:ext>
            </a:extLst>
          </p:cNvPr>
          <p:cNvSpPr txBox="1"/>
          <p:nvPr/>
        </p:nvSpPr>
        <p:spPr>
          <a:xfrm>
            <a:off x="1828800" y="18845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via Mob message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6899" r="19946" b="14364"/>
          <a:stretch/>
        </p:blipFill>
        <p:spPr>
          <a:xfrm>
            <a:off x="1524000" y="1179053"/>
            <a:ext cx="9144000" cy="4986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4814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OTP/PIN Putin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/>
              <a:t>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5362"/>
            <a:ext cx="9144000" cy="51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06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Successful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/>
              <a:t>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1270369"/>
            <a:ext cx="9339263" cy="49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1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1640" r="13397" b="6085"/>
          <a:stretch/>
        </p:blipFill>
        <p:spPr>
          <a:xfrm>
            <a:off x="1122218" y="1122217"/>
            <a:ext cx="9656617" cy="5098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Confirmation via Email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2557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Confirmation via Mob Message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705" t="21051" r="21512" b="7312"/>
          <a:stretch/>
        </p:blipFill>
        <p:spPr>
          <a:xfrm>
            <a:off x="1662545" y="990601"/>
            <a:ext cx="8562110" cy="5022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228" y="5304479"/>
            <a:ext cx="1371600" cy="103909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31640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1141" r="31939" b="19198"/>
          <a:stretch/>
        </p:blipFill>
        <p:spPr bwMode="auto">
          <a:xfrm>
            <a:off x="1524000" y="990600"/>
            <a:ext cx="9144000" cy="5394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PSID used for Payment (Internet Banking)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" y="516081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28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via Mobile Banking (Add Biller)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56" y="1356360"/>
            <a:ext cx="4687503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0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payment after reviewing details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6" y="990600"/>
            <a:ext cx="3681663" cy="53187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55920" y="2148840"/>
            <a:ext cx="1722120" cy="1524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248400" y="2606040"/>
            <a:ext cx="822960" cy="152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38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Paid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76" y="990600"/>
            <a:ext cx="3834063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9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via Over-The-Counter (OTC)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32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1" y="5218617"/>
            <a:ext cx="1143000" cy="1143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42360" y="4632960"/>
            <a:ext cx="1630680" cy="396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2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Inquiry (Teller/Cashier)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3055"/>
            <a:ext cx="9143999" cy="509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etroDF_Linea_2.jpg">
            <a:extLst>
              <a:ext uri="{FF2B5EF4-FFF2-40B4-BE49-F238E27FC236}">
                <a16:creationId xmlns:a16="http://schemas.microsoft.com/office/drawing/2014/main" id="{460CEC6F-1EA1-4B4A-BB78-846DB9406C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45" y="513310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7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Teller Stamp after OTC payment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2720" r="17257"/>
          <a:stretch/>
        </p:blipFill>
        <p:spPr bwMode="auto">
          <a:xfrm>
            <a:off x="1524000" y="990600"/>
            <a:ext cx="9144000" cy="531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3-real-estate-marketing-strategies.png">
            <a:extLst>
              <a:ext uri="{FF2B5EF4-FFF2-40B4-BE49-F238E27FC236}">
                <a16:creationId xmlns:a16="http://schemas.microsoft.com/office/drawing/2014/main" id="{099D6FCB-633A-479D-A495-BB59C09D06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691" y="5143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18" t="4262" r="32644" b="16875"/>
          <a:stretch/>
        </p:blipFill>
        <p:spPr>
          <a:xfrm>
            <a:off x="3828011" y="1075007"/>
            <a:ext cx="4112029" cy="5188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PSID used for ATM Payment </a:t>
            </a: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" y="5160818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0" y="64771"/>
            <a:ext cx="785105" cy="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7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073" y="0"/>
            <a:ext cx="9531927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Utility (Govt. Taxes)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685" y="89183"/>
            <a:ext cx="957174" cy="957174"/>
          </a:xfrm>
          <a:prstGeom prst="rect">
            <a:avLst/>
          </a:prstGeom>
        </p:spPr>
      </p:pic>
      <p:pic>
        <p:nvPicPr>
          <p:cNvPr id="1026" name="ymail_attachmentId43870" descr="6d62b9dc-1b04-4ffe-9927-99414f0f544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4"/>
          <a:stretch/>
        </p:blipFill>
        <p:spPr bwMode="auto">
          <a:xfrm>
            <a:off x="1271238" y="988802"/>
            <a:ext cx="9389327" cy="517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etroDF_Linea_2.jpg">
            <a:extLst>
              <a:ext uri="{FF2B5EF4-FFF2-40B4-BE49-F238E27FC236}">
                <a16:creationId xmlns:a16="http://schemas.microsoft.com/office/drawing/2014/main" id="{460CEC6F-1EA1-4B4A-BB78-846DB9406C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45" y="513310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9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ymail_attachmentId43869" descr="eb4188a2-7f98-4260-b7a0-4d490e534ef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1" r="19503"/>
          <a:stretch/>
        </p:blipFill>
        <p:spPr bwMode="auto">
          <a:xfrm>
            <a:off x="1605777" y="1148576"/>
            <a:ext cx="9277814" cy="520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6366" y="0"/>
            <a:ext cx="9531927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FBR Tax i.e. Customs/ 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pic>
        <p:nvPicPr>
          <p:cNvPr id="7" name="Picture 6" descr="3-real-estate-marketing-strategies.png">
            <a:extLst>
              <a:ext uri="{FF2B5EF4-FFF2-40B4-BE49-F238E27FC236}">
                <a16:creationId xmlns:a16="http://schemas.microsoft.com/office/drawing/2014/main" id="{099D6FCB-633A-479D-A495-BB59C09D06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691" y="5143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0547" y="0"/>
            <a:ext cx="9144000" cy="9906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PSID NO.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90" y="979956"/>
            <a:ext cx="9144000" cy="498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26" y="33427"/>
            <a:ext cx="957174" cy="9571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098483" y="4332461"/>
            <a:ext cx="2092036" cy="59975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 (2).jpg">
            <a:extLst>
              <a:ext uri="{FF2B5EF4-FFF2-40B4-BE49-F238E27FC236}">
                <a16:creationId xmlns:a16="http://schemas.microsoft.com/office/drawing/2014/main" id="{BC7A391D-CAC4-42B7-804A-2656B0FA2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" y="5143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958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4885</TotalTime>
  <Words>208</Words>
  <Application>Microsoft Office PowerPoint</Application>
  <PresentationFormat>Widescreen</PresentationFormat>
  <Paragraphs>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Century Schoolbook</vt:lpstr>
      <vt:lpstr>Corbel</vt:lpstr>
      <vt:lpstr>Retrospect</vt:lpstr>
      <vt:lpstr>Feathered</vt:lpstr>
      <vt:lpstr>Online Collection of Government Receipts through Alternate Delivery Channels (ADC) &amp; OTCs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SBP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Inzar Gul - FINANCE</dc:creator>
  <cp:lastModifiedBy>It-Laptop</cp:lastModifiedBy>
  <cp:revision>203</cp:revision>
  <cp:lastPrinted>2020-01-16T14:27:56Z</cp:lastPrinted>
  <dcterms:created xsi:type="dcterms:W3CDTF">2019-12-23T04:45:32Z</dcterms:created>
  <dcterms:modified xsi:type="dcterms:W3CDTF">2020-11-20T10:05:48Z</dcterms:modified>
</cp:coreProperties>
</file>