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drawingml.chartshapes+xml" PartName="/ppt/drawings/drawing1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12192000"/>
  <p:notesSz cx="6858000" cy="9926625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03162318385416"/>
          <c:y val="0.11431388213774281"/>
          <c:w val="0.77751194562218184"/>
          <c:h val="0.6903517266131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Monthly ADC Collection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Sheet1!$A$3:$A$25</c:f>
              <c:numCache>
                <c:formatCode>[$-409]mmm\-yy;@</c:formatCode>
                <c:ptCount val="23"/>
                <c:pt idx="0">
                  <c:v>43150</c:v>
                </c:pt>
                <c:pt idx="1">
                  <c:v>43178</c:v>
                </c:pt>
                <c:pt idx="2">
                  <c:v>43209</c:v>
                </c:pt>
                <c:pt idx="3">
                  <c:v>43239</c:v>
                </c:pt>
                <c:pt idx="4">
                  <c:v>43270</c:v>
                </c:pt>
                <c:pt idx="5">
                  <c:v>43300</c:v>
                </c:pt>
                <c:pt idx="6">
                  <c:v>43331</c:v>
                </c:pt>
                <c:pt idx="7">
                  <c:v>43362</c:v>
                </c:pt>
                <c:pt idx="8">
                  <c:v>43392</c:v>
                </c:pt>
                <c:pt idx="9">
                  <c:v>43423</c:v>
                </c:pt>
                <c:pt idx="10">
                  <c:v>43453</c:v>
                </c:pt>
                <c:pt idx="11">
                  <c:v>43484</c:v>
                </c:pt>
                <c:pt idx="12">
                  <c:v>43515</c:v>
                </c:pt>
                <c:pt idx="13">
                  <c:v>43543</c:v>
                </c:pt>
                <c:pt idx="14">
                  <c:v>43574</c:v>
                </c:pt>
                <c:pt idx="15">
                  <c:v>43604</c:v>
                </c:pt>
                <c:pt idx="16">
                  <c:v>43635</c:v>
                </c:pt>
                <c:pt idx="17">
                  <c:v>43665</c:v>
                </c:pt>
                <c:pt idx="18">
                  <c:v>43696</c:v>
                </c:pt>
                <c:pt idx="19">
                  <c:v>43727</c:v>
                </c:pt>
                <c:pt idx="20">
                  <c:v>43757</c:v>
                </c:pt>
                <c:pt idx="21">
                  <c:v>43788</c:v>
                </c:pt>
                <c:pt idx="22">
                  <c:v>43818</c:v>
                </c:pt>
              </c:numCache>
            </c:numRef>
          </c:cat>
          <c:val>
            <c:numRef>
              <c:f>Sheet1!$B$3:$B$25</c:f>
              <c:numCache>
                <c:formatCode>_(* #,##0_);_(* \(#,##0\);_(* "-"??_);_(@_)</c:formatCode>
                <c:ptCount val="23"/>
                <c:pt idx="0">
                  <c:v>1.09192</c:v>
                </c:pt>
                <c:pt idx="1">
                  <c:v>10.853756000000001</c:v>
                </c:pt>
                <c:pt idx="2">
                  <c:v>107.673907</c:v>
                </c:pt>
                <c:pt idx="3">
                  <c:v>224.20386300000001</c:v>
                </c:pt>
                <c:pt idx="4">
                  <c:v>724.94735600000001</c:v>
                </c:pt>
                <c:pt idx="5">
                  <c:v>1114.3854260000001</c:v>
                </c:pt>
                <c:pt idx="6">
                  <c:v>2225.7573130000001</c:v>
                </c:pt>
                <c:pt idx="7">
                  <c:v>3214.9173310000001</c:v>
                </c:pt>
                <c:pt idx="8">
                  <c:v>5481.2552509999996</c:v>
                </c:pt>
                <c:pt idx="9">
                  <c:v>7442.3630149999999</c:v>
                </c:pt>
                <c:pt idx="10">
                  <c:v>19947.695522000002</c:v>
                </c:pt>
                <c:pt idx="11">
                  <c:v>12811.088247</c:v>
                </c:pt>
                <c:pt idx="12">
                  <c:v>16569.234512999999</c:v>
                </c:pt>
                <c:pt idx="13">
                  <c:v>25029.942831</c:v>
                </c:pt>
                <c:pt idx="14">
                  <c:v>17967.882698000001</c:v>
                </c:pt>
                <c:pt idx="15">
                  <c:v>23321.991402</c:v>
                </c:pt>
                <c:pt idx="16">
                  <c:v>35901.147024999998</c:v>
                </c:pt>
                <c:pt idx="17">
                  <c:v>30320.490616999999</c:v>
                </c:pt>
                <c:pt idx="18">
                  <c:v>23502.713454000001</c:v>
                </c:pt>
                <c:pt idx="19">
                  <c:v>39231.478688000003</c:v>
                </c:pt>
                <c:pt idx="20">
                  <c:v>26602.724591999999</c:v>
                </c:pt>
                <c:pt idx="21">
                  <c:v>28785.824702000002</c:v>
                </c:pt>
                <c:pt idx="22" formatCode="#,##0">
                  <c:v>49052.08268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A-462B-A0DC-0B23EE84C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50432"/>
        <c:axId val="132882432"/>
      </c:barChart>
      <c:lineChart>
        <c:grouping val="standar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Sheet1!$A$3:$A$25</c:f>
              <c:numCache>
                <c:formatCode>[$-409]mmm\-yy;@</c:formatCode>
                <c:ptCount val="23"/>
                <c:pt idx="0">
                  <c:v>43150</c:v>
                </c:pt>
                <c:pt idx="1">
                  <c:v>43178</c:v>
                </c:pt>
                <c:pt idx="2">
                  <c:v>43209</c:v>
                </c:pt>
                <c:pt idx="3">
                  <c:v>43239</c:v>
                </c:pt>
                <c:pt idx="4">
                  <c:v>43270</c:v>
                </c:pt>
                <c:pt idx="5">
                  <c:v>43300</c:v>
                </c:pt>
                <c:pt idx="6">
                  <c:v>43331</c:v>
                </c:pt>
                <c:pt idx="7">
                  <c:v>43362</c:v>
                </c:pt>
                <c:pt idx="8">
                  <c:v>43392</c:v>
                </c:pt>
                <c:pt idx="9">
                  <c:v>43423</c:v>
                </c:pt>
                <c:pt idx="10">
                  <c:v>43453</c:v>
                </c:pt>
                <c:pt idx="11">
                  <c:v>43484</c:v>
                </c:pt>
                <c:pt idx="12">
                  <c:v>43515</c:v>
                </c:pt>
                <c:pt idx="13">
                  <c:v>43543</c:v>
                </c:pt>
                <c:pt idx="14">
                  <c:v>43574</c:v>
                </c:pt>
                <c:pt idx="15">
                  <c:v>43604</c:v>
                </c:pt>
                <c:pt idx="16">
                  <c:v>43635</c:v>
                </c:pt>
                <c:pt idx="17">
                  <c:v>43665</c:v>
                </c:pt>
                <c:pt idx="18">
                  <c:v>43696</c:v>
                </c:pt>
                <c:pt idx="19">
                  <c:v>43727</c:v>
                </c:pt>
                <c:pt idx="20">
                  <c:v>43757</c:v>
                </c:pt>
                <c:pt idx="21">
                  <c:v>43788</c:v>
                </c:pt>
                <c:pt idx="22">
                  <c:v>43818</c:v>
                </c:pt>
              </c:numCache>
            </c:numRef>
          </c:cat>
          <c:val>
            <c:numRef>
              <c:f>Sheet1!$C$3:$C$25</c:f>
              <c:numCache>
                <c:formatCode>_(* #,##0_);_(* \(#,##0\);_(* "-"??_);_(@_)</c:formatCode>
                <c:ptCount val="23"/>
                <c:pt idx="0">
                  <c:v>1.09192</c:v>
                </c:pt>
                <c:pt idx="1">
                  <c:v>11.945676000000001</c:v>
                </c:pt>
                <c:pt idx="2">
                  <c:v>119.61958300000001</c:v>
                </c:pt>
                <c:pt idx="3">
                  <c:v>343.82344599999999</c:v>
                </c:pt>
                <c:pt idx="4">
                  <c:v>1068.770802</c:v>
                </c:pt>
                <c:pt idx="5">
                  <c:v>2183.1562279999998</c:v>
                </c:pt>
                <c:pt idx="6">
                  <c:v>4408.9135409999999</c:v>
                </c:pt>
                <c:pt idx="7">
                  <c:v>7623.8308720000005</c:v>
                </c:pt>
                <c:pt idx="8">
                  <c:v>13105.086123000001</c:v>
                </c:pt>
                <c:pt idx="9">
                  <c:v>20547.449138</c:v>
                </c:pt>
                <c:pt idx="10">
                  <c:v>40495.144660000005</c:v>
                </c:pt>
                <c:pt idx="11">
                  <c:v>53306.232907000005</c:v>
                </c:pt>
                <c:pt idx="12">
                  <c:v>69875.467420000001</c:v>
                </c:pt>
                <c:pt idx="13">
                  <c:v>94905.410250999994</c:v>
                </c:pt>
                <c:pt idx="14">
                  <c:v>112873.292949</c:v>
                </c:pt>
                <c:pt idx="15">
                  <c:v>136195.28435099998</c:v>
                </c:pt>
                <c:pt idx="16">
                  <c:v>172096.43137599999</c:v>
                </c:pt>
                <c:pt idx="17">
                  <c:v>202416.921993</c:v>
                </c:pt>
                <c:pt idx="18">
                  <c:v>225919.63544700001</c:v>
                </c:pt>
                <c:pt idx="19">
                  <c:v>265151.11413500004</c:v>
                </c:pt>
                <c:pt idx="20">
                  <c:v>291753.83872700005</c:v>
                </c:pt>
                <c:pt idx="21">
                  <c:v>320539.66342900007</c:v>
                </c:pt>
                <c:pt idx="22">
                  <c:v>369591.74610900006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5A-462B-A0DC-0B23EE84C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11232"/>
        <c:axId val="96416128"/>
      </c:lineChart>
      <c:dateAx>
        <c:axId val="13285043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32882432"/>
        <c:crosses val="autoZero"/>
        <c:auto val="1"/>
        <c:lblOffset val="100"/>
        <c:baseTimeUnit val="months"/>
      </c:dateAx>
      <c:valAx>
        <c:axId val="13288243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32850432"/>
        <c:crosses val="autoZero"/>
        <c:crossBetween val="between"/>
      </c:valAx>
      <c:valAx>
        <c:axId val="96416128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crossAx val="178111232"/>
        <c:crosses val="max"/>
        <c:crossBetween val="between"/>
      </c:valAx>
      <c:dateAx>
        <c:axId val="17811123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one"/>
        <c:crossAx val="96416128"/>
        <c:crosses val="autoZero"/>
        <c:auto val="1"/>
        <c:lblOffset val="100"/>
        <c:baseTimeUnit val="months"/>
      </c:date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0.02564</cdr:x>
      <cdr:y>0.95893</cdr:y>
    </cdr:from>
    <cdr:to>
      <cdr:x>0.26603</cdr:x>
      <cdr:y>0.99384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4448174"/>
          <a:ext cx="14287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0.03938</cdr:y>
    </cdr:from>
    <cdr:to>
      <cdr:x>1</cdr:x>
      <cdr:y>0.10043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5946" y="178547"/>
          <a:ext cx="10172258" cy="276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5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PKR Million</a:t>
          </a:r>
          <a:endParaRPr lang="en-US" sz="105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E56E-A5FC-427C-99BD-EBFD6885F79D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9AA60-5D36-4DC5-83A5-1B5C8EC72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AA60-5D36-4DC5-83A5-1B5C8EC72D0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0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5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6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56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4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34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6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66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6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33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1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9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9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3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98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1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54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8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6AFAA50-8102-4041-8B29-43C3C186B88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2333"/>
            <a:ext cx="10408920" cy="14653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Collection of Government Receipts through Alternate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Delivery Channels (ADC)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OTCs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536640"/>
            <a:ext cx="2708031" cy="2234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5" y="2536641"/>
            <a:ext cx="2684585" cy="2234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1" y="2536640"/>
            <a:ext cx="2676403" cy="2234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745480" y="5240216"/>
            <a:ext cx="6446520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9000"/>
              </a:lnSpc>
              <a:spcBef>
                <a:spcPct val="0"/>
              </a:spcBef>
            </a:pP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 Bank of Pakistan (SBP)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685800">
              <a:lnSpc>
                <a:spcPct val="99000"/>
              </a:lnSpc>
              <a:spcBef>
                <a:spcPct val="0"/>
              </a:spcBef>
            </a:pP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February 6, 2020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685800">
              <a:lnSpc>
                <a:spcPct val="99000"/>
              </a:lnSpc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Sialkot Chamber of Commerce and 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Industries, Sialkot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09" y="279589"/>
            <a:ext cx="1348393" cy="13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7" t="13731" r="3148" b="11458"/>
          <a:stretch/>
        </p:blipFill>
        <p:spPr>
          <a:xfrm>
            <a:off x="1524001" y="990600"/>
            <a:ext cx="9144000" cy="526472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161314" y="2604654"/>
            <a:ext cx="498764" cy="73429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273132" y="2535381"/>
            <a:ext cx="571500" cy="8035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4322623" y="4849093"/>
            <a:ext cx="831273" cy="3325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payment Mode (ADC) &amp; Contact Details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045" y="93013"/>
            <a:ext cx="991348" cy="99134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5337932"/>
            <a:ext cx="1371600" cy="10390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12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Details &amp; Confirm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45" y="0"/>
            <a:ext cx="1080655" cy="108065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" b="8128"/>
          <a:stretch/>
        </p:blipFill>
        <p:spPr bwMode="auto">
          <a:xfrm>
            <a:off x="1195993" y="1080655"/>
            <a:ext cx="10303280" cy="5140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4521260" y="5818910"/>
            <a:ext cx="997527" cy="40178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5337932"/>
            <a:ext cx="1371600" cy="10390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51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No # is Generated (Print)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2" y="4372"/>
            <a:ext cx="986228" cy="98622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4445"/>
          <a:stretch/>
        </p:blipFill>
        <p:spPr bwMode="auto">
          <a:xfrm>
            <a:off x="1172960" y="990600"/>
            <a:ext cx="10032812" cy="5354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220695" y="3394360"/>
            <a:ext cx="1191491" cy="235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5337932"/>
            <a:ext cx="1371600" cy="103909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20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6822"/>
            <a:ext cx="9144000" cy="512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Intimation through e-mail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11</a:t>
            </a:r>
            <a:endParaRPr lang="en-US" sz="7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5456"/>
            <a:ext cx="9144000" cy="48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Intimation through Mob Text Message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12</a:t>
            </a:r>
            <a:endParaRPr lang="en-US" sz="7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Challan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2" y="4372"/>
            <a:ext cx="986228" cy="986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32051" t="3706" r="32051" b="16761"/>
          <a:stretch/>
        </p:blipFill>
        <p:spPr bwMode="auto">
          <a:xfrm>
            <a:off x="2270759" y="990600"/>
            <a:ext cx="7696201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13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8601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Procedures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2510" y="1305818"/>
            <a:ext cx="10404764" cy="555218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4400" b="1" dirty="0" smtClean="0"/>
              <a:t> </a:t>
            </a:r>
            <a:r>
              <a:rPr lang="en-US" sz="4400" b="1" dirty="0"/>
              <a:t>Payment via Over the Counter (OTC) All Commercial Banks</a:t>
            </a:r>
            <a:r>
              <a:rPr lang="en-US" sz="44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b="1" dirty="0" smtClean="0"/>
              <a:t>Payment via ATM.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b="1" dirty="0"/>
              <a:t>Payment via Internet Banking .</a:t>
            </a:r>
          </a:p>
          <a:p>
            <a:pPr marL="457200" indent="-457200">
              <a:buFont typeface="+mj-lt"/>
              <a:buAutoNum type="arabicPeriod"/>
            </a:pP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via Over-The-Counter (OTC)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32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1" y="5218617"/>
            <a:ext cx="1143000" cy="1143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42360" y="4632960"/>
            <a:ext cx="163068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Inquiry (Teller/Cashier)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3055"/>
            <a:ext cx="9143999" cy="50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Teller Stamp after OTC payment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720" r="17257"/>
          <a:stretch/>
        </p:blipFill>
        <p:spPr bwMode="auto">
          <a:xfrm>
            <a:off x="1524000" y="990600"/>
            <a:ext cx="9144000" cy="531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91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928" y="5359235"/>
            <a:ext cx="2099020" cy="135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720" y="2101771"/>
            <a:ext cx="1010471" cy="128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873" y="4486980"/>
            <a:ext cx="2229305" cy="2314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95" y="5390364"/>
            <a:ext cx="1763951" cy="1366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ight Arrow 31"/>
          <p:cNvSpPr/>
          <p:nvPr/>
        </p:nvSpPr>
        <p:spPr>
          <a:xfrm>
            <a:off x="7009552" y="5800446"/>
            <a:ext cx="2159375" cy="376659"/>
          </a:xfrm>
          <a:prstGeom prst="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Settlement through RTGS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539" y="1198234"/>
            <a:ext cx="1749760" cy="113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ight Arrow 33"/>
          <p:cNvSpPr/>
          <p:nvPr/>
        </p:nvSpPr>
        <p:spPr>
          <a:xfrm rot="10800000" flipV="1">
            <a:off x="3282389" y="5800445"/>
            <a:ext cx="1711643" cy="407498"/>
          </a:xfrm>
          <a:prstGeom prst="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E-Scrolls through DAP</a:t>
            </a:r>
          </a:p>
        </p:txBody>
      </p:sp>
      <p:sp>
        <p:nvSpPr>
          <p:cNvPr id="35" name="Right Arrow 34"/>
          <p:cNvSpPr/>
          <p:nvPr/>
        </p:nvSpPr>
        <p:spPr>
          <a:xfrm rot="5400000" flipV="1">
            <a:off x="5197705" y="4043268"/>
            <a:ext cx="1506313" cy="396441"/>
          </a:xfrm>
          <a:prstGeom prst="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Payment Batches</a:t>
            </a:r>
          </a:p>
        </p:txBody>
      </p:sp>
      <p:sp>
        <p:nvSpPr>
          <p:cNvPr id="36" name="Right Arrow 35"/>
          <p:cNvSpPr/>
          <p:nvPr/>
        </p:nvSpPr>
        <p:spPr>
          <a:xfrm rot="14044749" flipV="1">
            <a:off x="2491195" y="3502784"/>
            <a:ext cx="2965728" cy="366801"/>
          </a:xfrm>
          <a:prstGeom prst="rightArrow">
            <a:avLst>
              <a:gd name="adj1" fmla="val 61530"/>
              <a:gd name="adj2" fmla="val 50000"/>
            </a:avLst>
          </a:prstGeom>
          <a:solidFill>
            <a:srgbClr val="5C64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E-CPRs                        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E-CPRs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3448857" y="1198786"/>
            <a:ext cx="4849870" cy="445839"/>
          </a:xfrm>
          <a:prstGeom prst="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Taxpayers make payments through ADCs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083" y="1003456"/>
            <a:ext cx="2932295" cy="1372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Left-Right Arrow 42"/>
          <p:cNvSpPr/>
          <p:nvPr/>
        </p:nvSpPr>
        <p:spPr>
          <a:xfrm rot="8076635" flipV="1">
            <a:off x="2126384" y="3616369"/>
            <a:ext cx="3807123" cy="585619"/>
          </a:xfrm>
          <a:prstGeom prst="left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1Link fetch PSID Data from the FBR System/Payment confirmation</a:t>
            </a:r>
          </a:p>
        </p:txBody>
      </p:sp>
      <p:sp>
        <p:nvSpPr>
          <p:cNvPr id="44" name="Left-Right Arrow 43"/>
          <p:cNvSpPr/>
          <p:nvPr/>
        </p:nvSpPr>
        <p:spPr>
          <a:xfrm rot="13100132" flipV="1">
            <a:off x="6089555" y="3695242"/>
            <a:ext cx="4098996" cy="614915"/>
          </a:xfrm>
          <a:prstGeom prst="left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Banks fetch PSID Data through 1Link/ Payment confirmation</a:t>
            </a:r>
          </a:p>
        </p:txBody>
      </p:sp>
      <p:sp>
        <p:nvSpPr>
          <p:cNvPr id="48" name="Left-Right Arrow 47"/>
          <p:cNvSpPr/>
          <p:nvPr/>
        </p:nvSpPr>
        <p:spPr>
          <a:xfrm rot="16200000" flipV="1">
            <a:off x="8687170" y="3553617"/>
            <a:ext cx="3040728" cy="540331"/>
          </a:xfrm>
          <a:prstGeom prst="left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Taxpayers fetch PSID details through  Banks’ BPS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45593" y="1638280"/>
            <a:ext cx="2386255" cy="3495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r>
              <a:rPr lang="en-US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 Aggregator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252" y="133632"/>
            <a:ext cx="10602545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Government Collections: Diagrammatic Presentation</a:t>
            </a:r>
          </a:p>
        </p:txBody>
      </p:sp>
      <p:sp>
        <p:nvSpPr>
          <p:cNvPr id="51" name="Left-Right Arrow 50"/>
          <p:cNvSpPr/>
          <p:nvPr/>
        </p:nvSpPr>
        <p:spPr>
          <a:xfrm rot="16200000">
            <a:off x="807050" y="3605459"/>
            <a:ext cx="2869197" cy="471780"/>
          </a:xfrm>
          <a:prstGeom prst="leftRightArrow">
            <a:avLst/>
          </a:prstGeom>
          <a:solidFill>
            <a:srgbClr val="5A6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Taxpayer Generate PSIDs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30300" y="849876"/>
            <a:ext cx="1082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18" t="4262" r="32644" b="16875"/>
          <a:stretch/>
        </p:blipFill>
        <p:spPr>
          <a:xfrm>
            <a:off x="3828011" y="1075007"/>
            <a:ext cx="4112029" cy="5188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used for ATM Payment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73" y="0"/>
            <a:ext cx="9531927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Utility (Govt. Taxes)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85" y="89183"/>
            <a:ext cx="957174" cy="957174"/>
          </a:xfrm>
          <a:prstGeom prst="rect">
            <a:avLst/>
          </a:prstGeom>
        </p:spPr>
      </p:pic>
      <p:pic>
        <p:nvPicPr>
          <p:cNvPr id="1026" name="ymail_attachmentId43870" descr="6d62b9dc-1b04-4ffe-9927-99414f0f544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4"/>
          <a:stretch/>
        </p:blipFill>
        <p:spPr bwMode="auto">
          <a:xfrm>
            <a:off x="1271238" y="988802"/>
            <a:ext cx="9389327" cy="517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ymail_attachmentId43869" descr="eb4188a2-7f98-4260-b7a0-4d490e534ef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1" r="19503"/>
          <a:stretch/>
        </p:blipFill>
        <p:spPr bwMode="auto">
          <a:xfrm>
            <a:off x="1605777" y="1148576"/>
            <a:ext cx="9277814" cy="52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6366" y="0"/>
            <a:ext cx="9531927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FBR Tax i.e. Customs/ IR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7" name="Picture 6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91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0547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PSID NO.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90" y="979956"/>
            <a:ext cx="9144000" cy="498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98483" y="4332461"/>
            <a:ext cx="2092036" cy="59975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 (2).jpg">
            <a:extLst>
              <a:ext uri="{FF2B5EF4-FFF2-40B4-BE49-F238E27FC236}">
                <a16:creationId xmlns:a16="http://schemas.microsoft.com/office/drawing/2014/main" id="{BC7A391D-CAC4-42B7-804A-2656B0FA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Information appear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4509"/>
            <a:ext cx="9144000" cy="476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5.png">
            <a:extLst>
              <a:ext uri="{FF2B5EF4-FFF2-40B4-BE49-F238E27FC236}">
                <a16:creationId xmlns:a16="http://schemas.microsoft.com/office/drawing/2014/main" id="{0B9CBBC2-548D-4E6B-8B0D-DD4A1EF85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0" y="5338488"/>
            <a:ext cx="1143000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Payment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119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5278582" y="4946073"/>
            <a:ext cx="1454727" cy="59574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 smtClean="0"/>
              <a:t>6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12112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Receipt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285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095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1141" r="31939" b="19198"/>
          <a:stretch/>
        </p:blipFill>
        <p:spPr bwMode="auto">
          <a:xfrm>
            <a:off x="1524000" y="990600"/>
            <a:ext cx="9144000" cy="539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used for Payment (Internet Banking)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233" r="29096" b="14597"/>
          <a:stretch/>
        </p:blipFill>
        <p:spPr>
          <a:xfrm>
            <a:off x="1620982" y="1041977"/>
            <a:ext cx="9047018" cy="5261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2" y="4372"/>
            <a:ext cx="986228" cy="986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Banking)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Bill Payee Type (Tax Payment 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1" y="4371"/>
            <a:ext cx="986229" cy="9862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t="9550" r="29037" b="14141"/>
          <a:stretch/>
        </p:blipFill>
        <p:spPr>
          <a:xfrm>
            <a:off x="1385455" y="1219201"/>
            <a:ext cx="9407236" cy="5056908"/>
          </a:xfrm>
          <a:prstGeom prst="rect">
            <a:avLst/>
          </a:prstGeom>
        </p:spPr>
      </p:pic>
      <p:pic>
        <p:nvPicPr>
          <p:cNvPr id="9" name="Picture 8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91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FBR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e.fbr.gov.pk</a:t>
            </a:r>
            <a:endParaRPr lang="en-US" sz="3200" dirty="0">
              <a:noFill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9366" r="10908" b="1748"/>
          <a:stretch/>
        </p:blipFill>
        <p:spPr bwMode="auto">
          <a:xfrm>
            <a:off x="1524001" y="1094510"/>
            <a:ext cx="9144000" cy="520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" y="5218617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8985" r="28484" b="14493"/>
          <a:stretch/>
        </p:blipFill>
        <p:spPr>
          <a:xfrm>
            <a:off x="1620982" y="1246909"/>
            <a:ext cx="9047018" cy="4682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2" y="4372"/>
            <a:ext cx="986228" cy="98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Bill Payee (FBR)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images (2).jpg">
            <a:extLst>
              <a:ext uri="{FF2B5EF4-FFF2-40B4-BE49-F238E27FC236}">
                <a16:creationId xmlns:a16="http://schemas.microsoft.com/office/drawing/2014/main" id="{BC7A391D-CAC4-42B7-804A-2656B0FA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14C94-D851-4E77-978C-B0464D7A1E8E}"/>
              </a:ext>
            </a:extLst>
          </p:cNvPr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Bill Details (PSID No)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75" y="1"/>
            <a:ext cx="1122218" cy="112221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t="9037" r="28751" b="11662"/>
          <a:stretch/>
        </p:blipFill>
        <p:spPr>
          <a:xfrm>
            <a:off x="1905000" y="990600"/>
            <a:ext cx="8763000" cy="5289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5775" y="4016964"/>
            <a:ext cx="1967346" cy="193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028433" y="2649416"/>
            <a:ext cx="717453" cy="12801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.png">
            <a:extLst>
              <a:ext uri="{FF2B5EF4-FFF2-40B4-BE49-F238E27FC236}">
                <a16:creationId xmlns:a16="http://schemas.microsoft.com/office/drawing/2014/main" id="{0B9CBBC2-548D-4E6B-8B0D-DD4A1EF85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0" y="5338488"/>
            <a:ext cx="1143000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84E60-45B7-4F8C-8CA7-BCE78D085F51}"/>
              </a:ext>
            </a:extLst>
          </p:cNvPr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Payment Details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89" y="20782"/>
            <a:ext cx="1021195" cy="10211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 smtClean="0"/>
              <a:t>6</a:t>
            </a:r>
            <a:endParaRPr lang="en-US" sz="9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3932"/>
            <a:ext cx="9144000" cy="53596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59680" y="4145280"/>
            <a:ext cx="838200" cy="243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1279E3-714D-49F4-9065-9194761C1289}"/>
              </a:ext>
            </a:extLst>
          </p:cNvPr>
          <p:cNvSpPr txBox="1"/>
          <p:nvPr/>
        </p:nvSpPr>
        <p:spPr>
          <a:xfrm>
            <a:off x="1828800" y="18845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Details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871537"/>
            <a:ext cx="9248775" cy="51149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0800000">
            <a:off x="3338731" y="5166361"/>
            <a:ext cx="576775" cy="82010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8903677" y="5237103"/>
            <a:ext cx="1026942" cy="4783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8542" r="3236" b="20006"/>
          <a:stretch/>
        </p:blipFill>
        <p:spPr>
          <a:xfrm>
            <a:off x="1676400" y="1179053"/>
            <a:ext cx="8991600" cy="5097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279E3-714D-49F4-9065-9194761C1289}"/>
              </a:ext>
            </a:extLst>
          </p:cNvPr>
          <p:cNvSpPr txBox="1"/>
          <p:nvPr/>
        </p:nvSpPr>
        <p:spPr>
          <a:xfrm>
            <a:off x="1828800" y="18845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via Email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321" y="5271026"/>
            <a:ext cx="1371600" cy="10390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 smtClean="0"/>
              <a:t>8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7601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279E3-714D-49F4-9065-9194761C1289}"/>
              </a:ext>
            </a:extLst>
          </p:cNvPr>
          <p:cNvSpPr txBox="1"/>
          <p:nvPr/>
        </p:nvSpPr>
        <p:spPr>
          <a:xfrm>
            <a:off x="1828800" y="18845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via Mob message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6899" r="19946" b="14364"/>
          <a:stretch/>
        </p:blipFill>
        <p:spPr>
          <a:xfrm>
            <a:off x="1524000" y="1179053"/>
            <a:ext cx="9144000" cy="498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481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OTP/PIN Putin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10</a:t>
            </a:r>
            <a:endParaRPr lang="en-US" sz="7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5362"/>
            <a:ext cx="9144000" cy="51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Successful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11</a:t>
            </a:r>
            <a:endParaRPr lang="en-US" sz="7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1270369"/>
            <a:ext cx="9339263" cy="49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640" r="13397" b="6085"/>
          <a:stretch/>
        </p:blipFill>
        <p:spPr>
          <a:xfrm>
            <a:off x="1122218" y="1122217"/>
            <a:ext cx="9656617" cy="5098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Confirmation via Email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12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1525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Confirmation via Mob Message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705" t="21051" r="21512" b="7312"/>
          <a:stretch/>
        </p:blipFill>
        <p:spPr>
          <a:xfrm>
            <a:off x="1662545" y="990601"/>
            <a:ext cx="8562110" cy="5022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13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2231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9527" y="272203"/>
            <a:ext cx="8534400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Generate PSID Click e-payments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607" y="72281"/>
            <a:ext cx="1348393" cy="134839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6"/>
          <a:stretch/>
        </p:blipFill>
        <p:spPr bwMode="auto">
          <a:xfrm>
            <a:off x="1524000" y="1063331"/>
            <a:ext cx="9319606" cy="500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162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1-Link Reporting to SBP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9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1-Link Reporting to State Bank of Pakistan (SBP)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27018" y="4898967"/>
            <a:ext cx="10058400" cy="1143000"/>
          </a:xfrm>
        </p:spPr>
        <p:txBody>
          <a:bodyPr>
            <a:normAutofit/>
          </a:bodyPr>
          <a:lstStyle/>
          <a:p>
            <a:pPr marL="91440" indent="-91440" algn="ctr">
              <a:buFont typeface="Calibri" panose="020F0502020204030204" pitchFamily="34" charset="0"/>
              <a:buChar char=" 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File NO. 1-MT 202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SwIFT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Message for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processing at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rtgs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990600"/>
            <a:ext cx="9240982" cy="355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1-Link Reporting to State Bank of Pakistan (SBP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3" y="1413163"/>
            <a:ext cx="8160327" cy="22582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5"/>
          <p:cNvSpPr txBox="1">
            <a:spLocks/>
          </p:cNvSpPr>
          <p:nvPr/>
        </p:nvSpPr>
        <p:spPr>
          <a:xfrm>
            <a:off x="1427018" y="4898967"/>
            <a:ext cx="10058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File NO. 2 FOR PROCESSING IN SBP’S CORE SYSTEM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Processing of Transactions at SBP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50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Transactions file Processing in SBP Core System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1026" name="Picture 4" descr="image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9800" r="33256" b="10861"/>
          <a:stretch/>
        </p:blipFill>
        <p:spPr bwMode="auto">
          <a:xfrm>
            <a:off x="1524000" y="990600"/>
            <a:ext cx="9144000" cy="52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SBP Reporting to PRAL / Centralized Treasury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0730" r="5047" b="19952"/>
          <a:stretch/>
        </p:blipFill>
        <p:spPr bwMode="auto">
          <a:xfrm>
            <a:off x="1538868" y="1215483"/>
            <a:ext cx="9241873" cy="50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5" name="Picture 4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56442" r="29808" b="5075"/>
          <a:stretch/>
        </p:blipFill>
        <p:spPr bwMode="auto">
          <a:xfrm>
            <a:off x="1690254" y="990600"/>
            <a:ext cx="8977745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Generated for confirmation of CPR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Computerized Payment Receipt issued by FBR/PRAL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8366" r="28846" b="45838"/>
          <a:stretch/>
        </p:blipFill>
        <p:spPr bwMode="auto">
          <a:xfrm>
            <a:off x="1427018" y="990600"/>
            <a:ext cx="9240983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56" t="16459" r="1274" b="5417"/>
          <a:stretch/>
        </p:blipFill>
        <p:spPr>
          <a:xfrm>
            <a:off x="1524000" y="975360"/>
            <a:ext cx="9403079" cy="510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verification of CPR No.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71055" y="1066798"/>
            <a:ext cx="1082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835377"/>
              </p:ext>
            </p:extLst>
          </p:nvPr>
        </p:nvGraphicFramePr>
        <p:xfrm>
          <a:off x="1427019" y="1162050"/>
          <a:ext cx="9698181" cy="518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0" y="0"/>
            <a:ext cx="934212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Collection Since Launch</a:t>
            </a:r>
          </a:p>
        </p:txBody>
      </p:sp>
    </p:spTree>
    <p:extLst>
      <p:ext uri="{BB962C8B-B14F-4D97-AF65-F5344CB8AC3E}">
        <p14:creationId xmlns:p14="http://schemas.microsoft.com/office/powerpoint/2010/main" val="4613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299" r="1444" b="6345"/>
          <a:stretch/>
        </p:blipFill>
        <p:spPr>
          <a:xfrm>
            <a:off x="1524000" y="990599"/>
            <a:ext cx="9144000" cy="5285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Relevant Year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16236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150" y="1859280"/>
            <a:ext cx="10404764" cy="448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Fast, secured, efficient and hassle-free 24/7 tax payment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No need to stand in long queues, pay from the comfort of your </a:t>
            </a:r>
            <a:r>
              <a:rPr lang="en-US" sz="2400" b="1" dirty="0">
                <a:solidFill>
                  <a:schemeClr val="tx1"/>
                </a:solidFill>
              </a:rPr>
              <a:t>from home / office through Internet / Mobile Banking.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 Cost </a:t>
            </a:r>
            <a:r>
              <a:rPr lang="en-US" sz="2400" b="1" dirty="0">
                <a:solidFill>
                  <a:schemeClr val="tx1"/>
                </a:solidFill>
              </a:rPr>
              <a:t>free </a:t>
            </a:r>
            <a:r>
              <a:rPr lang="en-US" b="1" dirty="0" smtClean="0">
                <a:solidFill>
                  <a:schemeClr val="tx1"/>
                </a:solidFill>
              </a:rPr>
              <a:t>(w.e.f. 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Jan 2020 SBP has eliminated transaction fee on ADCs for tax payers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 Same-day </a:t>
            </a:r>
            <a:r>
              <a:rPr lang="en-US" sz="2400" b="1" dirty="0">
                <a:solidFill>
                  <a:schemeClr val="tx1"/>
                </a:solidFill>
              </a:rPr>
              <a:t>settlement of Government’s </a:t>
            </a:r>
            <a:r>
              <a:rPr lang="en-US" sz="2400" b="1" dirty="0" smtClean="0">
                <a:solidFill>
                  <a:schemeClr val="tx1"/>
                </a:solidFill>
              </a:rPr>
              <a:t>revenue.</a:t>
            </a:r>
            <a:endParaRPr lang="en-US" sz="2400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 Automated </a:t>
            </a:r>
            <a:r>
              <a:rPr lang="en-US" sz="2400" b="1" dirty="0">
                <a:solidFill>
                  <a:schemeClr val="tx1"/>
                </a:solidFill>
              </a:rPr>
              <a:t>end-to-end reconciliation between SBP and Government </a:t>
            </a:r>
            <a:r>
              <a:rPr lang="en-US" sz="2400" b="1" dirty="0" smtClean="0">
                <a:solidFill>
                  <a:schemeClr val="tx1"/>
                </a:solidFill>
              </a:rPr>
              <a:t>Treasuries through </a:t>
            </a:r>
            <a:r>
              <a:rPr lang="en-US" sz="2400" b="1" dirty="0">
                <a:solidFill>
                  <a:schemeClr val="tx1"/>
                </a:solidFill>
              </a:rPr>
              <a:t>generation of e-scrolls for Govt.’s treasury.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Promotes </a:t>
            </a:r>
            <a:r>
              <a:rPr lang="en-US" sz="2400" b="1" dirty="0">
                <a:solidFill>
                  <a:schemeClr val="tx1"/>
                </a:solidFill>
              </a:rPr>
              <a:t>financial inclusion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15" y="0"/>
            <a:ext cx="1146708" cy="1113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online collection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8" y="1828801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Apple Chancery" panose="03020702040506060504" pitchFamily="66" charset="0"/>
              </a:rPr>
              <a:t>Thanks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8" t="14110" r="2721" b="6345"/>
          <a:stretch/>
        </p:blipFill>
        <p:spPr>
          <a:xfrm>
            <a:off x="1136073" y="1302327"/>
            <a:ext cx="10442467" cy="4867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CNIC / NTN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s (2).jpg">
            <a:extLst>
              <a:ext uri="{FF2B5EF4-FFF2-40B4-BE49-F238E27FC236}">
                <a16:creationId xmlns:a16="http://schemas.microsoft.com/office/drawing/2014/main" id="{BC7A391D-CAC4-42B7-804A-2656B0FA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" y="5226628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7" t="14111" r="2616" b="35864"/>
          <a:stretch/>
        </p:blipFill>
        <p:spPr>
          <a:xfrm>
            <a:off x="1524001" y="990600"/>
            <a:ext cx="9296400" cy="5202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Tax Payment Nature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5.png">
            <a:extLst>
              <a:ext uri="{FF2B5EF4-FFF2-40B4-BE49-F238E27FC236}">
                <a16:creationId xmlns:a16="http://schemas.microsoft.com/office/drawing/2014/main" id="{0B9CBBC2-548D-4E6B-8B0D-DD4A1EF85C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0" y="5338488"/>
            <a:ext cx="1143000" cy="100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9" t="14300" r="3255" b="25095"/>
          <a:stretch/>
        </p:blipFill>
        <p:spPr>
          <a:xfrm>
            <a:off x="1382750" y="1059366"/>
            <a:ext cx="9333207" cy="5147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Tax Payment Section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389419"/>
            <a:ext cx="1371600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 smtClean="0"/>
              <a:t>6</a:t>
            </a:r>
            <a:endParaRPr lang="en-US" sz="9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1404" y="9376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Payment Mode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8" y="56395"/>
            <a:ext cx="934205" cy="93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96" t="14110" r="3787" b="7860"/>
          <a:stretch/>
        </p:blipFill>
        <p:spPr>
          <a:xfrm>
            <a:off x="1282390" y="1181846"/>
            <a:ext cx="9473414" cy="51773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2396835" y="2814576"/>
            <a:ext cx="1330038" cy="56593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5337932"/>
            <a:ext cx="1371600" cy="103909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22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